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50"/>
    <a:srgbClr val="FFCD05"/>
    <a:srgbClr val="CCA404"/>
    <a:srgbClr val="7F6602"/>
    <a:srgbClr val="332901"/>
    <a:srgbClr val="201E21"/>
    <a:srgbClr val="FFF2BD"/>
    <a:srgbClr val="FFEB9B"/>
    <a:srgbClr val="FFF4C5"/>
    <a:srgbClr val="B28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srgbClr val="201E21"/>
                </a:solidFill>
                <a:latin typeface="+mn-lt"/>
                <a:ea typeface="+mn-ea"/>
                <a:cs typeface="+mn-cs"/>
              </a:defRPr>
            </a:pPr>
            <a:r>
              <a:rPr lang="pt-BR" b="0" dirty="0"/>
              <a:t>Taxa </a:t>
            </a:r>
            <a:r>
              <a:rPr lang="pt-BR" sz="2000" b="0" dirty="0"/>
              <a:t>Média</a:t>
            </a:r>
            <a:r>
              <a:rPr lang="pt-BR" b="0" dirty="0"/>
              <a:t> de Satisfação por Dispositivo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srgbClr val="201E2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Média de Satisfaction Rate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rgbClr val="201E2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6602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CC6-4375-B666-DD06D1480D9E}"/>
              </c:ext>
            </c:extLst>
          </c:dPt>
          <c:dPt>
            <c:idx val="1"/>
            <c:invertIfNegative val="0"/>
            <c:bubble3D val="0"/>
            <c:spPr>
              <a:solidFill>
                <a:srgbClr val="7F6602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C6-4375-B666-DD06D1480D9E}"/>
              </c:ext>
            </c:extLst>
          </c:dPt>
          <c:dPt>
            <c:idx val="2"/>
            <c:invertIfNegative val="0"/>
            <c:bubble3D val="0"/>
            <c:spPr>
              <a:solidFill>
                <a:srgbClr val="FFCD05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CC6-4375-B666-DD06D1480D9E}"/>
              </c:ext>
            </c:extLst>
          </c:dPt>
          <c:dPt>
            <c:idx val="3"/>
            <c:invertIfNegative val="0"/>
            <c:bubble3D val="0"/>
            <c:spPr>
              <a:solidFill>
                <a:srgbClr val="FFCD05"/>
              </a:solidFill>
              <a:ln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C6-4375-B666-DD06D1480D9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Mobile SIM Card</c:v>
                </c:pt>
                <c:pt idx="1">
                  <c:v>4G Router</c:v>
                </c:pt>
                <c:pt idx="2">
                  <c:v>5G Broadband Router</c:v>
                </c:pt>
                <c:pt idx="3">
                  <c:v>Broadband MiFi</c:v>
                </c:pt>
              </c:strCache>
            </c:strRef>
          </c:cat>
          <c:val>
            <c:numRef>
              <c:f>Planilha1!$B$2:$B$5</c:f>
              <c:numCache>
                <c:formatCode>0.00</c:formatCode>
                <c:ptCount val="4"/>
                <c:pt idx="0">
                  <c:v>2.8637873754152823</c:v>
                </c:pt>
                <c:pt idx="1">
                  <c:v>2.9120370370370372</c:v>
                </c:pt>
                <c:pt idx="2">
                  <c:v>3.017467248908297</c:v>
                </c:pt>
                <c:pt idx="3">
                  <c:v>3.0219298245614037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C6-4375-B666-DD06D1480D9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96542880"/>
        <c:axId val="1596544320"/>
      </c:barChart>
      <c:catAx>
        <c:axId val="15965428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201E2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596544320"/>
        <c:crosses val="autoZero"/>
        <c:auto val="1"/>
        <c:lblAlgn val="ctr"/>
        <c:lblOffset val="100"/>
        <c:noMultiLvlLbl val="0"/>
      </c:catAx>
      <c:valAx>
        <c:axId val="1596544320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1596542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201E2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2000" b="0" i="0" u="none" strike="noStrike" kern="1200" spc="0" baseline="0" dirty="0">
                <a:solidFill>
                  <a:schemeClr val="tx1"/>
                </a:solidFill>
              </a:rPr>
              <a:t>Influenciadores da Rotatividade</a:t>
            </a:r>
            <a:endParaRPr lang="en-US" sz="2000" b="0" i="0" u="none" strike="noStrike" kern="1200" spc="0" baseline="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Contagem de Reasons for Churn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rgbClr val="201E21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C0-4DBE-A63E-9CD197ED72C1}"/>
              </c:ext>
            </c:extLst>
          </c:dPt>
          <c:dPt>
            <c:idx val="1"/>
            <c:bubble3D val="0"/>
            <c:spPr>
              <a:solidFill>
                <a:srgbClr val="332901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C0-4DBE-A63E-9CD197ED72C1}"/>
              </c:ext>
            </c:extLst>
          </c:dPt>
          <c:dPt>
            <c:idx val="2"/>
            <c:bubble3D val="0"/>
            <c:spPr>
              <a:solidFill>
                <a:srgbClr val="7F6602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5C0-4DBE-A63E-9CD197ED72C1}"/>
              </c:ext>
            </c:extLst>
          </c:dPt>
          <c:dPt>
            <c:idx val="3"/>
            <c:bubble3D val="0"/>
            <c:spPr>
              <a:solidFill>
                <a:srgbClr val="CCA404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C0-4DBE-A63E-9CD197ED72C1}"/>
              </c:ext>
            </c:extLst>
          </c:dPt>
          <c:dPt>
            <c:idx val="4"/>
            <c:bubble3D val="0"/>
            <c:spPr>
              <a:solidFill>
                <a:srgbClr val="FFCD05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E5C0-4DBE-A63E-9CD197ED72C1}"/>
              </c:ext>
            </c:extLst>
          </c:dPt>
          <c:dPt>
            <c:idx val="5"/>
            <c:bubble3D val="0"/>
            <c:spPr>
              <a:solidFill>
                <a:srgbClr val="FFDC50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C0-4DBE-A63E-9CD197ED72C1}"/>
              </c:ext>
            </c:extLst>
          </c:dPt>
          <c:dPt>
            <c:idx val="6"/>
            <c:bubble3D val="0"/>
            <c:spPr>
              <a:solidFill>
                <a:srgbClr val="FFF4C5"/>
              </a:solidFill>
              <a:ln w="19050">
                <a:solidFill>
                  <a:srgbClr val="201E2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C0-4DBE-A63E-9CD197ED72C1}"/>
              </c:ext>
            </c:extLst>
          </c:dPt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197" b="0" i="0" u="none" strike="noStrike" kern="1200" baseline="0">
                        <a:solidFill>
                          <a:srgbClr val="FFF2BD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9BCA237-024C-4C26-9413-FF61D95B3D48}" type="CATEGORYNAME">
                      <a:rPr lang="en-US">
                        <a:solidFill>
                          <a:srgbClr val="FFF2BD"/>
                        </a:solidFill>
                      </a:rPr>
                      <a:pPr>
                        <a:defRPr>
                          <a:solidFill>
                            <a:srgbClr val="FFF2BD"/>
                          </a:solidFill>
                        </a:defRPr>
                      </a:pPr>
                      <a:t>[NOME DA CATEGORIA]</a:t>
                    </a:fld>
                    <a:r>
                      <a:rPr lang="en-US" baseline="0" dirty="0">
                        <a:solidFill>
                          <a:srgbClr val="FFF2BD"/>
                        </a:solidFill>
                      </a:rPr>
                      <a:t>
</a:t>
                    </a:r>
                    <a:fld id="{CCF3E715-4621-40D4-A11F-0E5016CFC85F}" type="PERCENTAGE">
                      <a:rPr lang="en-US" baseline="0">
                        <a:solidFill>
                          <a:srgbClr val="FFF2BD"/>
                        </a:solidFill>
                      </a:rPr>
                      <a:pPr>
                        <a:defRPr>
                          <a:solidFill>
                            <a:srgbClr val="FFF2BD"/>
                          </a:solidFill>
                        </a:defRPr>
                      </a:pPr>
                      <a:t>[PORCENTAGEM]</a:t>
                    </a:fld>
                    <a:endParaRPr lang="en-US" baseline="0" dirty="0">
                      <a:solidFill>
                        <a:srgbClr val="FFF2BD"/>
                      </a:solidFill>
                    </a:endParaRPr>
                  </a:p>
                </c:rich>
              </c:tx>
              <c:spPr>
                <a:solidFill>
                  <a:srgbClr val="201E21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FFF2BD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5C0-4DBE-A63E-9CD197ED72C1}"/>
                </c:ext>
              </c:extLst>
            </c:dLbl>
            <c:dLbl>
              <c:idx val="1"/>
              <c:spPr>
                <a:solidFill>
                  <a:srgbClr val="332901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E5C0-4DBE-A63E-9CD197ED72C1}"/>
                </c:ext>
              </c:extLst>
            </c:dLbl>
            <c:dLbl>
              <c:idx val="2"/>
              <c:spPr>
                <a:solidFill>
                  <a:srgbClr val="7F6602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E5C0-4DBE-A63E-9CD197ED72C1}"/>
                </c:ext>
              </c:extLst>
            </c:dLbl>
            <c:dLbl>
              <c:idx val="3"/>
              <c:spPr>
                <a:solidFill>
                  <a:srgbClr val="CCA404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E5C0-4DBE-A63E-9CD197ED72C1}"/>
                </c:ext>
              </c:extLst>
            </c:dLbl>
            <c:dLbl>
              <c:idx val="4"/>
              <c:spPr>
                <a:solidFill>
                  <a:srgbClr val="FFCD05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E5C0-4DBE-A63E-9CD197ED72C1}"/>
                </c:ext>
              </c:extLst>
            </c:dLbl>
            <c:dLbl>
              <c:idx val="5"/>
              <c:layout>
                <c:manualLayout>
                  <c:x val="1.8426251543976521E-2"/>
                  <c:y val="8.7063102175828244E-2"/>
                </c:manualLayout>
              </c:layout>
              <c:spPr>
                <a:solidFill>
                  <a:srgbClr val="FFDC50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7-E5C0-4DBE-A63E-9CD197ED72C1}"/>
                </c:ext>
              </c:extLst>
            </c:dLbl>
            <c:dLbl>
              <c:idx val="6"/>
              <c:spPr>
                <a:solidFill>
                  <a:srgbClr val="FFF4C5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rgbClr val="201E2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B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E5C0-4DBE-A63E-9CD197ED72C1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Planilha1!$A$2:$A$8</c:f>
              <c:strCache>
                <c:ptCount val="7"/>
                <c:pt idx="0">
                  <c:v>Relocation</c:v>
                </c:pt>
                <c:pt idx="1">
                  <c:v>Fast Data Consumption</c:v>
                </c:pt>
                <c:pt idx="2">
                  <c:v>Poor Customer Service</c:v>
                </c:pt>
                <c:pt idx="3">
                  <c:v>Costly Data Plans</c:v>
                </c:pt>
                <c:pt idx="4">
                  <c:v>Poor Network</c:v>
                </c:pt>
                <c:pt idx="5">
                  <c:v>Better Offers from Competitors</c:v>
                </c:pt>
                <c:pt idx="6">
                  <c:v>High Call Tarriffs</c:v>
                </c:pt>
              </c:strCache>
            </c:strRef>
          </c:cat>
          <c:val>
            <c:numRef>
              <c:f>Planilha1!$B$2:$B$8</c:f>
              <c:numCache>
                <c:formatCode>0.00%</c:formatCode>
                <c:ptCount val="7"/>
                <c:pt idx="0">
                  <c:v>9.5070422535211266E-2</c:v>
                </c:pt>
                <c:pt idx="1">
                  <c:v>0.11267605633802817</c:v>
                </c:pt>
                <c:pt idx="2">
                  <c:v>0.11971830985915492</c:v>
                </c:pt>
                <c:pt idx="3">
                  <c:v>0.14084507042253522</c:v>
                </c:pt>
                <c:pt idx="4">
                  <c:v>0.15845070422535212</c:v>
                </c:pt>
                <c:pt idx="5">
                  <c:v>0.18309859154929578</c:v>
                </c:pt>
                <c:pt idx="6">
                  <c:v>0.19014084507042253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C0-4DBE-A63E-9CD197ED7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FE6C86-E0B3-4252-B200-F84F3AF947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DBDAF-05ED-4F24-8454-93D3E79855D1}">
      <dgm:prSet/>
      <dgm:spPr>
        <a:solidFill>
          <a:srgbClr val="FFCD05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Contexto</a:t>
          </a:r>
          <a:endParaRPr lang="en-US" b="1" dirty="0">
            <a:solidFill>
              <a:schemeClr val="tx1"/>
            </a:solidFill>
          </a:endParaRPr>
        </a:p>
      </dgm:t>
    </dgm:pt>
    <dgm:pt modelId="{6C46A0B3-A6F2-48C2-83C2-AB397BFD6089}" type="parTrans" cxnId="{9E4E4466-799F-410D-8137-E80C2F8F0C7E}">
      <dgm:prSet/>
      <dgm:spPr/>
      <dgm:t>
        <a:bodyPr/>
        <a:lstStyle/>
        <a:p>
          <a:endParaRPr lang="en-US"/>
        </a:p>
      </dgm:t>
    </dgm:pt>
    <dgm:pt modelId="{2A7981A2-96AF-4A99-82D6-91E671ABF946}" type="sibTrans" cxnId="{9E4E4466-799F-410D-8137-E80C2F8F0C7E}">
      <dgm:prSet/>
      <dgm:spPr/>
      <dgm:t>
        <a:bodyPr/>
        <a:lstStyle/>
        <a:p>
          <a:endParaRPr lang="en-US"/>
        </a:p>
      </dgm:t>
    </dgm:pt>
    <dgm:pt modelId="{A6FC0686-9E2D-4F35-869B-4EE44B74EE2D}">
      <dgm:prSet/>
      <dgm:spPr>
        <a:solidFill>
          <a:srgbClr val="FFCD05"/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Satisfação por Tipo de Dispositivo</a:t>
          </a:r>
          <a:endParaRPr lang="en-US" dirty="0">
            <a:solidFill>
              <a:schemeClr val="tx1"/>
            </a:solidFill>
          </a:endParaRPr>
        </a:p>
      </dgm:t>
    </dgm:pt>
    <dgm:pt modelId="{6076E2B4-5BA6-412E-803A-AF36B9AA5BEB}" type="parTrans" cxnId="{545FE230-7CEA-43BA-835D-25F62F43F965}">
      <dgm:prSet/>
      <dgm:spPr/>
      <dgm:t>
        <a:bodyPr/>
        <a:lstStyle/>
        <a:p>
          <a:endParaRPr lang="en-US"/>
        </a:p>
      </dgm:t>
    </dgm:pt>
    <dgm:pt modelId="{4417129E-FC0C-41EF-87ED-5229289FB270}" type="sibTrans" cxnId="{545FE230-7CEA-43BA-835D-25F62F43F965}">
      <dgm:prSet/>
      <dgm:spPr/>
      <dgm:t>
        <a:bodyPr/>
        <a:lstStyle/>
        <a:p>
          <a:endParaRPr lang="en-US"/>
        </a:p>
      </dgm:t>
    </dgm:pt>
    <dgm:pt modelId="{D04BE1C1-09AF-4CB2-9695-2C585A33A393}">
      <dgm:prSet/>
      <dgm:spPr>
        <a:solidFill>
          <a:srgbClr val="FFCD05"/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Desempenho por Plano</a:t>
          </a:r>
          <a:endParaRPr lang="en-US" dirty="0">
            <a:solidFill>
              <a:schemeClr val="tx1"/>
            </a:solidFill>
          </a:endParaRPr>
        </a:p>
      </dgm:t>
    </dgm:pt>
    <dgm:pt modelId="{022CB03A-B22E-4DF9-8EDE-75D68D1BC985}" type="parTrans" cxnId="{FB536D52-3FA8-49AB-AF20-8F1A3E4D5353}">
      <dgm:prSet/>
      <dgm:spPr/>
      <dgm:t>
        <a:bodyPr/>
        <a:lstStyle/>
        <a:p>
          <a:endParaRPr lang="en-US"/>
        </a:p>
      </dgm:t>
    </dgm:pt>
    <dgm:pt modelId="{F354B502-A4CD-431B-909B-00403B0197FD}" type="sibTrans" cxnId="{FB536D52-3FA8-49AB-AF20-8F1A3E4D5353}">
      <dgm:prSet/>
      <dgm:spPr/>
      <dgm:t>
        <a:bodyPr/>
        <a:lstStyle/>
        <a:p>
          <a:endParaRPr lang="en-US"/>
        </a:p>
      </dgm:t>
    </dgm:pt>
    <dgm:pt modelId="{4B0D2250-4E1A-45E0-A6BF-C4584553E1F0}">
      <dgm:prSet/>
      <dgm:spPr>
        <a:solidFill>
          <a:srgbClr val="FFCD05"/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Principais Influenciadores de Rotatividade</a:t>
          </a:r>
          <a:endParaRPr lang="en-US" dirty="0">
            <a:solidFill>
              <a:schemeClr val="tx1"/>
            </a:solidFill>
          </a:endParaRPr>
        </a:p>
      </dgm:t>
    </dgm:pt>
    <dgm:pt modelId="{70E98119-3FAB-4968-9365-46A72F1ED831}" type="parTrans" cxnId="{5A341E5A-84DA-4A9E-9864-FDE5EEF27669}">
      <dgm:prSet/>
      <dgm:spPr/>
      <dgm:t>
        <a:bodyPr/>
        <a:lstStyle/>
        <a:p>
          <a:endParaRPr lang="en-US"/>
        </a:p>
      </dgm:t>
    </dgm:pt>
    <dgm:pt modelId="{E3D38A7F-657A-4FEC-9755-F12D08E3AE6C}" type="sibTrans" cxnId="{5A341E5A-84DA-4A9E-9864-FDE5EEF27669}">
      <dgm:prSet/>
      <dgm:spPr/>
      <dgm:t>
        <a:bodyPr/>
        <a:lstStyle/>
        <a:p>
          <a:endParaRPr lang="en-US"/>
        </a:p>
      </dgm:t>
    </dgm:pt>
    <dgm:pt modelId="{169D02FD-3250-4224-B4CE-F8205C0DF626}">
      <dgm:prSet/>
      <dgm:spPr>
        <a:solidFill>
          <a:srgbClr val="FFCD05"/>
        </a:solidFill>
      </dgm:spPr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Recomendações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Estratégicas</a:t>
          </a:r>
          <a:endParaRPr lang="en-US" dirty="0">
            <a:solidFill>
              <a:schemeClr val="tx1"/>
            </a:solidFill>
          </a:endParaRPr>
        </a:p>
      </dgm:t>
    </dgm:pt>
    <dgm:pt modelId="{93570580-02C2-426F-8CFD-82D40A46981C}" type="parTrans" cxnId="{23612B66-8A35-48AD-B300-746FF0C422AF}">
      <dgm:prSet/>
      <dgm:spPr/>
      <dgm:t>
        <a:bodyPr/>
        <a:lstStyle/>
        <a:p>
          <a:endParaRPr lang="en-US"/>
        </a:p>
      </dgm:t>
    </dgm:pt>
    <dgm:pt modelId="{5BBD2F0F-3D73-46FB-85A7-9AAC146D74B3}" type="sibTrans" cxnId="{23612B66-8A35-48AD-B300-746FF0C422AF}">
      <dgm:prSet/>
      <dgm:spPr/>
      <dgm:t>
        <a:bodyPr/>
        <a:lstStyle/>
        <a:p>
          <a:endParaRPr lang="en-US"/>
        </a:p>
      </dgm:t>
    </dgm:pt>
    <dgm:pt modelId="{53E9E646-98FB-4D54-944C-8097367EF1AA}">
      <dgm:prSet/>
      <dgm:spPr>
        <a:solidFill>
          <a:srgbClr val="FFCD05"/>
        </a:solidFill>
      </dgm:spPr>
      <dgm:t>
        <a:bodyPr/>
        <a:lstStyle/>
        <a:p>
          <a:r>
            <a:rPr lang="pt-BR" b="1" dirty="0">
              <a:solidFill>
                <a:schemeClr val="tx1"/>
              </a:solidFill>
            </a:rPr>
            <a:t>Resumo Executivo</a:t>
          </a:r>
          <a:endParaRPr lang="en-US" dirty="0">
            <a:solidFill>
              <a:schemeClr val="tx1"/>
            </a:solidFill>
          </a:endParaRPr>
        </a:p>
      </dgm:t>
    </dgm:pt>
    <dgm:pt modelId="{DEEF68F3-CE82-4F1D-B96C-761F94621315}" type="parTrans" cxnId="{33225C99-6F8D-41B0-A2CE-C42510AC7AAD}">
      <dgm:prSet/>
      <dgm:spPr/>
      <dgm:t>
        <a:bodyPr/>
        <a:lstStyle/>
        <a:p>
          <a:endParaRPr lang="pt-BR"/>
        </a:p>
      </dgm:t>
    </dgm:pt>
    <dgm:pt modelId="{65F41A2E-E98A-4F36-9E34-DC4A899F4BA8}" type="sibTrans" cxnId="{33225C99-6F8D-41B0-A2CE-C42510AC7AAD}">
      <dgm:prSet/>
      <dgm:spPr/>
      <dgm:t>
        <a:bodyPr/>
        <a:lstStyle/>
        <a:p>
          <a:endParaRPr lang="pt-BR"/>
        </a:p>
      </dgm:t>
    </dgm:pt>
    <dgm:pt modelId="{193D8C53-DFE8-4CDC-8B70-00FFAC1ADC72}" type="pres">
      <dgm:prSet presAssocID="{1CFE6C86-E0B3-4252-B200-F84F3AF947D4}" presName="linear" presStyleCnt="0">
        <dgm:presLayoutVars>
          <dgm:animLvl val="lvl"/>
          <dgm:resizeHandles val="exact"/>
        </dgm:presLayoutVars>
      </dgm:prSet>
      <dgm:spPr/>
    </dgm:pt>
    <dgm:pt modelId="{CD8EC0D6-F1B5-468C-BC96-A4E3FB185004}" type="pres">
      <dgm:prSet presAssocID="{638DBDAF-05ED-4F24-8454-93D3E79855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DB8C14E-27AF-4CB2-B04E-AD2837E68CAA}" type="pres">
      <dgm:prSet presAssocID="{2A7981A2-96AF-4A99-82D6-91E671ABF946}" presName="spacer" presStyleCnt="0"/>
      <dgm:spPr/>
    </dgm:pt>
    <dgm:pt modelId="{564BB18F-2EA0-4F42-B917-8141F35B57D8}" type="pres">
      <dgm:prSet presAssocID="{53E9E646-98FB-4D54-944C-8097367EF1A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F8040BD-B476-415B-B186-FA50AED855CC}" type="pres">
      <dgm:prSet presAssocID="{65F41A2E-E98A-4F36-9E34-DC4A899F4BA8}" presName="spacer" presStyleCnt="0"/>
      <dgm:spPr/>
    </dgm:pt>
    <dgm:pt modelId="{72619620-A069-4C63-AA34-C8557B476BB4}" type="pres">
      <dgm:prSet presAssocID="{A6FC0686-9E2D-4F35-869B-4EE44B74EE2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305E944-B70E-40CE-BA23-CA16D7B3BF37}" type="pres">
      <dgm:prSet presAssocID="{4417129E-FC0C-41EF-87ED-5229289FB270}" presName="spacer" presStyleCnt="0"/>
      <dgm:spPr/>
    </dgm:pt>
    <dgm:pt modelId="{C9ADB222-9059-41D0-AAF3-951EF7579E67}" type="pres">
      <dgm:prSet presAssocID="{D04BE1C1-09AF-4CB2-9695-2C585A33A3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7BB529D-8C89-40C1-B9C8-62597D722EE5}" type="pres">
      <dgm:prSet presAssocID="{F354B502-A4CD-431B-909B-00403B0197FD}" presName="spacer" presStyleCnt="0"/>
      <dgm:spPr/>
    </dgm:pt>
    <dgm:pt modelId="{23555E6B-CF52-4C59-94A5-7C708CD11A21}" type="pres">
      <dgm:prSet presAssocID="{4B0D2250-4E1A-45E0-A6BF-C4584553E1F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62F7493-6711-4609-822C-65234867875C}" type="pres">
      <dgm:prSet presAssocID="{E3D38A7F-657A-4FEC-9755-F12D08E3AE6C}" presName="spacer" presStyleCnt="0"/>
      <dgm:spPr/>
    </dgm:pt>
    <dgm:pt modelId="{C0675BCF-7A28-47B5-9054-A55AFA04C73E}" type="pres">
      <dgm:prSet presAssocID="{169D02FD-3250-4224-B4CE-F8205C0DF62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7135A19-3FB0-4861-AA5B-DB6BF77EF477}" type="presOf" srcId="{169D02FD-3250-4224-B4CE-F8205C0DF626}" destId="{C0675BCF-7A28-47B5-9054-A55AFA04C73E}" srcOrd="0" destOrd="0" presId="urn:microsoft.com/office/officeart/2005/8/layout/vList2"/>
    <dgm:cxn modelId="{ED710F2B-B999-4972-863E-3C12D2C28B4E}" type="presOf" srcId="{4B0D2250-4E1A-45E0-A6BF-C4584553E1F0}" destId="{23555E6B-CF52-4C59-94A5-7C708CD11A21}" srcOrd="0" destOrd="0" presId="urn:microsoft.com/office/officeart/2005/8/layout/vList2"/>
    <dgm:cxn modelId="{545FE230-7CEA-43BA-835D-25F62F43F965}" srcId="{1CFE6C86-E0B3-4252-B200-F84F3AF947D4}" destId="{A6FC0686-9E2D-4F35-869B-4EE44B74EE2D}" srcOrd="2" destOrd="0" parTransId="{6076E2B4-5BA6-412E-803A-AF36B9AA5BEB}" sibTransId="{4417129E-FC0C-41EF-87ED-5229289FB270}"/>
    <dgm:cxn modelId="{B602A062-F97E-447E-8BB2-A88A8E074A0E}" type="presOf" srcId="{638DBDAF-05ED-4F24-8454-93D3E79855D1}" destId="{CD8EC0D6-F1B5-468C-BC96-A4E3FB185004}" srcOrd="0" destOrd="0" presId="urn:microsoft.com/office/officeart/2005/8/layout/vList2"/>
    <dgm:cxn modelId="{23612B66-8A35-48AD-B300-746FF0C422AF}" srcId="{1CFE6C86-E0B3-4252-B200-F84F3AF947D4}" destId="{169D02FD-3250-4224-B4CE-F8205C0DF626}" srcOrd="5" destOrd="0" parTransId="{93570580-02C2-426F-8CFD-82D40A46981C}" sibTransId="{5BBD2F0F-3D73-46FB-85A7-9AAC146D74B3}"/>
    <dgm:cxn modelId="{9E4E4466-799F-410D-8137-E80C2F8F0C7E}" srcId="{1CFE6C86-E0B3-4252-B200-F84F3AF947D4}" destId="{638DBDAF-05ED-4F24-8454-93D3E79855D1}" srcOrd="0" destOrd="0" parTransId="{6C46A0B3-A6F2-48C2-83C2-AB397BFD6089}" sibTransId="{2A7981A2-96AF-4A99-82D6-91E671ABF946}"/>
    <dgm:cxn modelId="{35094E4B-2051-41C5-B94A-57CD3C0848E8}" type="presOf" srcId="{A6FC0686-9E2D-4F35-869B-4EE44B74EE2D}" destId="{72619620-A069-4C63-AA34-C8557B476BB4}" srcOrd="0" destOrd="0" presId="urn:microsoft.com/office/officeart/2005/8/layout/vList2"/>
    <dgm:cxn modelId="{FB536D52-3FA8-49AB-AF20-8F1A3E4D5353}" srcId="{1CFE6C86-E0B3-4252-B200-F84F3AF947D4}" destId="{D04BE1C1-09AF-4CB2-9695-2C585A33A393}" srcOrd="3" destOrd="0" parTransId="{022CB03A-B22E-4DF9-8EDE-75D68D1BC985}" sibTransId="{F354B502-A4CD-431B-909B-00403B0197FD}"/>
    <dgm:cxn modelId="{5A341E5A-84DA-4A9E-9864-FDE5EEF27669}" srcId="{1CFE6C86-E0B3-4252-B200-F84F3AF947D4}" destId="{4B0D2250-4E1A-45E0-A6BF-C4584553E1F0}" srcOrd="4" destOrd="0" parTransId="{70E98119-3FAB-4968-9365-46A72F1ED831}" sibTransId="{E3D38A7F-657A-4FEC-9755-F12D08E3AE6C}"/>
    <dgm:cxn modelId="{33225C99-6F8D-41B0-A2CE-C42510AC7AAD}" srcId="{1CFE6C86-E0B3-4252-B200-F84F3AF947D4}" destId="{53E9E646-98FB-4D54-944C-8097367EF1AA}" srcOrd="1" destOrd="0" parTransId="{DEEF68F3-CE82-4F1D-B96C-761F94621315}" sibTransId="{65F41A2E-E98A-4F36-9E34-DC4A899F4BA8}"/>
    <dgm:cxn modelId="{FF45F5F0-04CF-43AE-A36A-6E0BDDD6BDAA}" type="presOf" srcId="{1CFE6C86-E0B3-4252-B200-F84F3AF947D4}" destId="{193D8C53-DFE8-4CDC-8B70-00FFAC1ADC72}" srcOrd="0" destOrd="0" presId="urn:microsoft.com/office/officeart/2005/8/layout/vList2"/>
    <dgm:cxn modelId="{AFB8B7FB-01D8-4014-AB9B-20AC5F26AC06}" type="presOf" srcId="{D04BE1C1-09AF-4CB2-9695-2C585A33A393}" destId="{C9ADB222-9059-41D0-AAF3-951EF7579E67}" srcOrd="0" destOrd="0" presId="urn:microsoft.com/office/officeart/2005/8/layout/vList2"/>
    <dgm:cxn modelId="{5F2922FD-93D6-41FC-A389-5324188946E0}" type="presOf" srcId="{53E9E646-98FB-4D54-944C-8097367EF1AA}" destId="{564BB18F-2EA0-4F42-B917-8141F35B57D8}" srcOrd="0" destOrd="0" presId="urn:microsoft.com/office/officeart/2005/8/layout/vList2"/>
    <dgm:cxn modelId="{C91DBBBE-E663-4B16-B0A0-92F19E08B35A}" type="presParOf" srcId="{193D8C53-DFE8-4CDC-8B70-00FFAC1ADC72}" destId="{CD8EC0D6-F1B5-468C-BC96-A4E3FB185004}" srcOrd="0" destOrd="0" presId="urn:microsoft.com/office/officeart/2005/8/layout/vList2"/>
    <dgm:cxn modelId="{7A406FAA-7D5F-45C3-889F-EF485F86F542}" type="presParOf" srcId="{193D8C53-DFE8-4CDC-8B70-00FFAC1ADC72}" destId="{6DB8C14E-27AF-4CB2-B04E-AD2837E68CAA}" srcOrd="1" destOrd="0" presId="urn:microsoft.com/office/officeart/2005/8/layout/vList2"/>
    <dgm:cxn modelId="{DEE0E7DF-0BAA-4462-A0CE-B95065409168}" type="presParOf" srcId="{193D8C53-DFE8-4CDC-8B70-00FFAC1ADC72}" destId="{564BB18F-2EA0-4F42-B917-8141F35B57D8}" srcOrd="2" destOrd="0" presId="urn:microsoft.com/office/officeart/2005/8/layout/vList2"/>
    <dgm:cxn modelId="{595BE843-CA2E-43AF-8ACB-B950DD59F2C4}" type="presParOf" srcId="{193D8C53-DFE8-4CDC-8B70-00FFAC1ADC72}" destId="{7F8040BD-B476-415B-B186-FA50AED855CC}" srcOrd="3" destOrd="0" presId="urn:microsoft.com/office/officeart/2005/8/layout/vList2"/>
    <dgm:cxn modelId="{E786007A-4ABB-40F5-89AB-238A9E6B855C}" type="presParOf" srcId="{193D8C53-DFE8-4CDC-8B70-00FFAC1ADC72}" destId="{72619620-A069-4C63-AA34-C8557B476BB4}" srcOrd="4" destOrd="0" presId="urn:microsoft.com/office/officeart/2005/8/layout/vList2"/>
    <dgm:cxn modelId="{E11FB5F8-3D24-4602-BCE5-DA65505D9763}" type="presParOf" srcId="{193D8C53-DFE8-4CDC-8B70-00FFAC1ADC72}" destId="{6305E944-B70E-40CE-BA23-CA16D7B3BF37}" srcOrd="5" destOrd="0" presId="urn:microsoft.com/office/officeart/2005/8/layout/vList2"/>
    <dgm:cxn modelId="{3011429F-1434-42B1-B065-F4D911605A60}" type="presParOf" srcId="{193D8C53-DFE8-4CDC-8B70-00FFAC1ADC72}" destId="{C9ADB222-9059-41D0-AAF3-951EF7579E67}" srcOrd="6" destOrd="0" presId="urn:microsoft.com/office/officeart/2005/8/layout/vList2"/>
    <dgm:cxn modelId="{167021BE-EE7F-4771-9645-0772C7E90E6E}" type="presParOf" srcId="{193D8C53-DFE8-4CDC-8B70-00FFAC1ADC72}" destId="{67BB529D-8C89-40C1-B9C8-62597D722EE5}" srcOrd="7" destOrd="0" presId="urn:microsoft.com/office/officeart/2005/8/layout/vList2"/>
    <dgm:cxn modelId="{3177F6DF-31B1-435C-B962-F945DB7FC428}" type="presParOf" srcId="{193D8C53-DFE8-4CDC-8B70-00FFAC1ADC72}" destId="{23555E6B-CF52-4C59-94A5-7C708CD11A21}" srcOrd="8" destOrd="0" presId="urn:microsoft.com/office/officeart/2005/8/layout/vList2"/>
    <dgm:cxn modelId="{BEBCD89F-582C-4792-9030-893305538236}" type="presParOf" srcId="{193D8C53-DFE8-4CDC-8B70-00FFAC1ADC72}" destId="{762F7493-6711-4609-822C-65234867875C}" srcOrd="9" destOrd="0" presId="urn:microsoft.com/office/officeart/2005/8/layout/vList2"/>
    <dgm:cxn modelId="{144F5427-C035-4660-A8D1-013CEC73E025}" type="presParOf" srcId="{193D8C53-DFE8-4CDC-8B70-00FFAC1ADC72}" destId="{C0675BCF-7A28-47B5-9054-A55AFA04C73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1FFD39-D4EC-41C7-A424-A51B9487D1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45E913-A847-48DF-8B89-844073B6E935}">
      <dgm:prSet/>
      <dgm:spPr>
        <a:solidFill>
          <a:srgbClr val="FFCD05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A </a:t>
          </a:r>
          <a:r>
            <a:rPr lang="pt-BR" b="1" dirty="0">
              <a:solidFill>
                <a:schemeClr val="tx1"/>
              </a:solidFill>
            </a:rPr>
            <a:t>MTN Nigeria</a:t>
          </a:r>
          <a:r>
            <a:rPr lang="pt-BR" dirty="0">
              <a:solidFill>
                <a:schemeClr val="tx1"/>
              </a:solidFill>
            </a:rPr>
            <a:t>, uma das maiores operadoras de telecomunicações da África, conecta cerca de </a:t>
          </a:r>
          <a:r>
            <a:rPr lang="pt-BR" b="1" dirty="0">
              <a:solidFill>
                <a:schemeClr val="tx1"/>
              </a:solidFill>
            </a:rPr>
            <a:t>77 milhões de pessoas</a:t>
          </a:r>
          <a:r>
            <a:rPr lang="pt-BR" dirty="0">
              <a:solidFill>
                <a:schemeClr val="tx1"/>
              </a:solidFill>
            </a:rPr>
            <a:t> no país e faz parte do </a:t>
          </a:r>
          <a:r>
            <a:rPr lang="pt-BR" b="1" dirty="0">
              <a:solidFill>
                <a:schemeClr val="tx1"/>
              </a:solidFill>
            </a:rPr>
            <a:t>MTN </a:t>
          </a:r>
          <a:r>
            <a:rPr lang="pt-BR" b="1" dirty="0" err="1">
              <a:solidFill>
                <a:schemeClr val="tx1"/>
              </a:solidFill>
            </a:rPr>
            <a:t>Group</a:t>
          </a:r>
          <a:r>
            <a:rPr lang="pt-BR" dirty="0">
              <a:solidFill>
                <a:schemeClr val="tx1"/>
              </a:solidFill>
            </a:rPr>
            <a:t>, presente em </a:t>
          </a:r>
          <a:r>
            <a:rPr lang="pt-BR" b="1" dirty="0">
              <a:solidFill>
                <a:schemeClr val="tx1"/>
              </a:solidFill>
            </a:rPr>
            <a:t>19 países</a:t>
          </a:r>
          <a:r>
            <a:rPr lang="pt-BR" dirty="0">
              <a:solidFill>
                <a:schemeClr val="tx1"/>
              </a:solidFill>
            </a:rPr>
            <a:t>. Seu foco é impulsionar soluções digitais, oferecendo serviços de telefonia, internet e pagamentos.</a:t>
          </a:r>
          <a:endParaRPr lang="en-US" dirty="0">
            <a:solidFill>
              <a:schemeClr val="tx1"/>
            </a:solidFill>
          </a:endParaRPr>
        </a:p>
      </dgm:t>
    </dgm:pt>
    <dgm:pt modelId="{D6B80907-F37C-490B-9A82-9207BC356A0E}" type="parTrans" cxnId="{CDF9399F-86A2-44D2-8A2A-A0DB4EEB122B}">
      <dgm:prSet/>
      <dgm:spPr/>
      <dgm:t>
        <a:bodyPr/>
        <a:lstStyle/>
        <a:p>
          <a:endParaRPr lang="en-US"/>
        </a:p>
      </dgm:t>
    </dgm:pt>
    <dgm:pt modelId="{FA4C204A-EB6A-48BF-A59D-71B534BF67D2}" type="sibTrans" cxnId="{CDF9399F-86A2-44D2-8A2A-A0DB4EEB122B}">
      <dgm:prSet/>
      <dgm:spPr/>
      <dgm:t>
        <a:bodyPr/>
        <a:lstStyle/>
        <a:p>
          <a:endParaRPr lang="en-US"/>
        </a:p>
      </dgm:t>
    </dgm:pt>
    <dgm:pt modelId="{1108D18F-8707-4CDB-B6F6-0B5832497D43}">
      <dgm:prSet/>
      <dgm:spPr>
        <a:solidFill>
          <a:srgbClr val="FFCD05"/>
        </a:solidFill>
      </dgm:spPr>
      <dgm:t>
        <a:bodyPr/>
        <a:lstStyle/>
        <a:p>
          <a:r>
            <a:rPr lang="pt-BR" dirty="0">
              <a:solidFill>
                <a:schemeClr val="tx1"/>
              </a:solidFill>
            </a:rPr>
            <a:t>Em um mercado altamente competitivo como o da Nigéria, a </a:t>
          </a:r>
          <a:r>
            <a:rPr lang="pt-BR" b="1" dirty="0">
              <a:solidFill>
                <a:schemeClr val="tx1"/>
              </a:solidFill>
            </a:rPr>
            <a:t>rotatividade de clientes</a:t>
          </a:r>
          <a:r>
            <a:rPr lang="pt-BR" dirty="0">
              <a:solidFill>
                <a:schemeClr val="tx1"/>
              </a:solidFill>
            </a:rPr>
            <a:t> é um grande desafio. Para fortalecer sua posição, a MTN precisa avaliar a relação </a:t>
          </a:r>
          <a:r>
            <a:rPr lang="pt-BR" b="1" dirty="0">
              <a:solidFill>
                <a:schemeClr val="tx1"/>
              </a:solidFill>
            </a:rPr>
            <a:t>satisfação versus retenção</a:t>
          </a:r>
          <a:r>
            <a:rPr lang="pt-BR" dirty="0">
              <a:solidFill>
                <a:schemeClr val="tx1"/>
              </a:solidFill>
            </a:rPr>
            <a:t>, identificando oportunidades de melhoria em seus serviços, planos e estrutura, garantindo maior fidelização e redução da perda de clientes.</a:t>
          </a:r>
          <a:endParaRPr lang="en-US" dirty="0">
            <a:solidFill>
              <a:schemeClr val="tx1"/>
            </a:solidFill>
          </a:endParaRPr>
        </a:p>
      </dgm:t>
    </dgm:pt>
    <dgm:pt modelId="{EF43F828-A527-4A74-A36E-EF55A158D548}" type="parTrans" cxnId="{C3046D02-2B89-4CEE-8940-82ABC2450D6A}">
      <dgm:prSet/>
      <dgm:spPr/>
      <dgm:t>
        <a:bodyPr/>
        <a:lstStyle/>
        <a:p>
          <a:endParaRPr lang="en-US"/>
        </a:p>
      </dgm:t>
    </dgm:pt>
    <dgm:pt modelId="{CC32CEA8-F386-4798-8429-EC0D3444C8EB}" type="sibTrans" cxnId="{C3046D02-2B89-4CEE-8940-82ABC2450D6A}">
      <dgm:prSet/>
      <dgm:spPr/>
      <dgm:t>
        <a:bodyPr/>
        <a:lstStyle/>
        <a:p>
          <a:endParaRPr lang="en-US"/>
        </a:p>
      </dgm:t>
    </dgm:pt>
    <dgm:pt modelId="{BC60209C-0D05-4391-9BB8-7953876BD157}" type="pres">
      <dgm:prSet presAssocID="{061FFD39-D4EC-41C7-A424-A51B9487D13D}" presName="linear" presStyleCnt="0">
        <dgm:presLayoutVars>
          <dgm:animLvl val="lvl"/>
          <dgm:resizeHandles val="exact"/>
        </dgm:presLayoutVars>
      </dgm:prSet>
      <dgm:spPr/>
    </dgm:pt>
    <dgm:pt modelId="{6564FE54-F3DB-45B3-BAC0-7A168718D088}" type="pres">
      <dgm:prSet presAssocID="{5B45E913-A847-48DF-8B89-844073B6E9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D35294-184C-4440-B3AC-26CB8FEAF987}" type="pres">
      <dgm:prSet presAssocID="{FA4C204A-EB6A-48BF-A59D-71B534BF67D2}" presName="spacer" presStyleCnt="0"/>
      <dgm:spPr/>
    </dgm:pt>
    <dgm:pt modelId="{FEF0556C-47BD-4F99-B803-2C51B8084F55}" type="pres">
      <dgm:prSet presAssocID="{1108D18F-8707-4CDB-B6F6-0B5832497D4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046D02-2B89-4CEE-8940-82ABC2450D6A}" srcId="{061FFD39-D4EC-41C7-A424-A51B9487D13D}" destId="{1108D18F-8707-4CDB-B6F6-0B5832497D43}" srcOrd="1" destOrd="0" parTransId="{EF43F828-A527-4A74-A36E-EF55A158D548}" sibTransId="{CC32CEA8-F386-4798-8429-EC0D3444C8EB}"/>
    <dgm:cxn modelId="{D70C3B0A-9F6D-4E58-A55E-8E7C16F25DD0}" type="presOf" srcId="{5B45E913-A847-48DF-8B89-844073B6E935}" destId="{6564FE54-F3DB-45B3-BAC0-7A168718D088}" srcOrd="0" destOrd="0" presId="urn:microsoft.com/office/officeart/2005/8/layout/vList2"/>
    <dgm:cxn modelId="{1CE1F03B-7EC3-4E19-8A11-F2C2E8436168}" type="presOf" srcId="{1108D18F-8707-4CDB-B6F6-0B5832497D43}" destId="{FEF0556C-47BD-4F99-B803-2C51B8084F55}" srcOrd="0" destOrd="0" presId="urn:microsoft.com/office/officeart/2005/8/layout/vList2"/>
    <dgm:cxn modelId="{CDF9399F-86A2-44D2-8A2A-A0DB4EEB122B}" srcId="{061FFD39-D4EC-41C7-A424-A51B9487D13D}" destId="{5B45E913-A847-48DF-8B89-844073B6E935}" srcOrd="0" destOrd="0" parTransId="{D6B80907-F37C-490B-9A82-9207BC356A0E}" sibTransId="{FA4C204A-EB6A-48BF-A59D-71B534BF67D2}"/>
    <dgm:cxn modelId="{10968FB4-CC08-48AD-B279-50C4BFEEBB47}" type="presOf" srcId="{061FFD39-D4EC-41C7-A424-A51B9487D13D}" destId="{BC60209C-0D05-4391-9BB8-7953876BD157}" srcOrd="0" destOrd="0" presId="urn:microsoft.com/office/officeart/2005/8/layout/vList2"/>
    <dgm:cxn modelId="{11DFDDAC-0868-446B-B71F-DCEEAD6F32CA}" type="presParOf" srcId="{BC60209C-0D05-4391-9BB8-7953876BD157}" destId="{6564FE54-F3DB-45B3-BAC0-7A168718D088}" srcOrd="0" destOrd="0" presId="urn:microsoft.com/office/officeart/2005/8/layout/vList2"/>
    <dgm:cxn modelId="{477A72B4-85EC-4687-ADEB-1F3AE351518C}" type="presParOf" srcId="{BC60209C-0D05-4391-9BB8-7953876BD157}" destId="{11D35294-184C-4440-B3AC-26CB8FEAF987}" srcOrd="1" destOrd="0" presId="urn:microsoft.com/office/officeart/2005/8/layout/vList2"/>
    <dgm:cxn modelId="{BABB721D-E2E1-4238-8542-0151C82D69E1}" type="presParOf" srcId="{BC60209C-0D05-4391-9BB8-7953876BD157}" destId="{FEF0556C-47BD-4F99-B803-2C51B8084F5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7CDB8A-61AA-47DC-B783-952D66F5FE3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4866A1-6FBA-48E5-B4DD-6297A1637FEC}">
      <dgm:prSet/>
      <dgm:spPr>
        <a:solidFill>
          <a:srgbClr val="FFCD05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Satisfação média dos clientes: </a:t>
          </a:r>
          <a:r>
            <a:rPr lang="pt-BR" b="1" i="0" baseline="0" dirty="0">
              <a:solidFill>
                <a:schemeClr val="tx1"/>
              </a:solidFill>
            </a:rPr>
            <a:t>2,98</a:t>
          </a:r>
          <a:r>
            <a:rPr lang="pt-BR" b="0" i="0" baseline="0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25485A05-3A44-402E-8F48-61071F8D07E8}" type="parTrans" cxnId="{24F35BC1-4D8F-4F97-84EF-E081E663474C}">
      <dgm:prSet/>
      <dgm:spPr/>
      <dgm:t>
        <a:bodyPr/>
        <a:lstStyle/>
        <a:p>
          <a:endParaRPr lang="en-US"/>
        </a:p>
      </dgm:t>
    </dgm:pt>
    <dgm:pt modelId="{42148931-0D86-45E5-8FA2-EB8AB166FEBA}" type="sibTrans" cxnId="{24F35BC1-4D8F-4F97-84EF-E081E663474C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688491E4-46C0-4076-9E5B-FC3B1C1825C0}">
      <dgm:prSet/>
      <dgm:spPr>
        <a:solidFill>
          <a:srgbClr val="B28F03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Taxa de rotatividade: </a:t>
          </a:r>
          <a:r>
            <a:rPr lang="pt-BR" b="1" i="0" baseline="0" dirty="0">
              <a:solidFill>
                <a:schemeClr val="tx1"/>
              </a:solidFill>
            </a:rPr>
            <a:t>29%</a:t>
          </a:r>
          <a:r>
            <a:rPr lang="pt-BR" b="0" i="0" baseline="0" dirty="0">
              <a:solidFill>
                <a:schemeClr val="tx1"/>
              </a:solidFill>
            </a:rPr>
            <a:t> – considerada </a:t>
          </a:r>
          <a:r>
            <a:rPr lang="pt-BR" b="1" i="0" baseline="0" dirty="0">
              <a:solidFill>
                <a:schemeClr val="tx1"/>
              </a:solidFill>
            </a:rPr>
            <a:t>alta</a:t>
          </a:r>
          <a:r>
            <a:rPr lang="pt-BR" b="0" i="0" baseline="0" dirty="0">
              <a:solidFill>
                <a:schemeClr val="tx1"/>
              </a:solidFill>
            </a:rPr>
            <a:t> para o setor</a:t>
          </a:r>
          <a:endParaRPr lang="en-US" dirty="0">
            <a:solidFill>
              <a:schemeClr val="tx1"/>
            </a:solidFill>
          </a:endParaRPr>
        </a:p>
      </dgm:t>
    </dgm:pt>
    <dgm:pt modelId="{F953E62B-2ADC-4B71-AD4C-59C19641D7AC}" type="parTrans" cxnId="{C9A7FA3C-A558-4057-A8BA-639D3A183EF1}">
      <dgm:prSet/>
      <dgm:spPr/>
      <dgm:t>
        <a:bodyPr/>
        <a:lstStyle/>
        <a:p>
          <a:endParaRPr lang="en-US"/>
        </a:p>
      </dgm:t>
    </dgm:pt>
    <dgm:pt modelId="{3EDB4324-CF5F-4E6E-AD7C-89751723AA9C}" type="sibTrans" cxnId="{C9A7FA3C-A558-4057-A8BA-639D3A183EF1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ACF249F9-4B1A-4CF2-ADB0-B63FD12B4AFB}">
      <dgm:prSet/>
      <dgm:spPr>
        <a:solidFill>
          <a:srgbClr val="E5B804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Faturamento bruto: </a:t>
          </a:r>
          <a:r>
            <a:rPr lang="pt-BR" b="1" i="0" baseline="0" dirty="0">
              <a:solidFill>
                <a:schemeClr val="tx1"/>
              </a:solidFill>
            </a:rPr>
            <a:t>R$ 199.348.200,00</a:t>
          </a:r>
          <a:r>
            <a:rPr lang="pt-BR" b="0" i="0" baseline="0" dirty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8EC9BC97-5C35-462C-B5AD-A3E2630E3DA6}" type="parTrans" cxnId="{C507197A-EC9C-44B4-8FBB-DB2F994B31D7}">
      <dgm:prSet/>
      <dgm:spPr/>
      <dgm:t>
        <a:bodyPr/>
        <a:lstStyle/>
        <a:p>
          <a:endParaRPr lang="en-US"/>
        </a:p>
      </dgm:t>
    </dgm:pt>
    <dgm:pt modelId="{39157573-9943-4059-AFC6-38ECBA9298FD}" type="sibTrans" cxnId="{C507197A-EC9C-44B4-8FBB-DB2F994B31D7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endParaRPr lang="en-US"/>
        </a:p>
      </dgm:t>
    </dgm:pt>
    <dgm:pt modelId="{EFB66CBF-968C-45AD-B43F-BC17E04162F1}">
      <dgm:prSet/>
      <dgm:spPr>
        <a:solidFill>
          <a:srgbClr val="7F6602"/>
        </a:solidFill>
      </dgm:spPr>
      <dgm:t>
        <a:bodyPr/>
        <a:lstStyle/>
        <a:p>
          <a:r>
            <a:rPr lang="pt-BR" b="0" i="0" baseline="0" dirty="0">
              <a:solidFill>
                <a:schemeClr val="tx1"/>
              </a:solidFill>
            </a:rPr>
            <a:t>Pontos de atenção: planos com alta recorrência, mas baixa satisfação</a:t>
          </a:r>
          <a:endParaRPr lang="en-US" dirty="0">
            <a:solidFill>
              <a:schemeClr val="tx1"/>
            </a:solidFill>
          </a:endParaRPr>
        </a:p>
      </dgm:t>
    </dgm:pt>
    <dgm:pt modelId="{EC133E66-C941-41E5-BEE2-4DB64AFDA523}" type="parTrans" cxnId="{9C7328C2-673F-4759-8E89-5EDD647E3ED0}">
      <dgm:prSet/>
      <dgm:spPr/>
      <dgm:t>
        <a:bodyPr/>
        <a:lstStyle/>
        <a:p>
          <a:endParaRPr lang="en-US"/>
        </a:p>
      </dgm:t>
    </dgm:pt>
    <dgm:pt modelId="{847D1FD8-4993-42B0-9017-9DFFFBABF253}" type="sibTrans" cxnId="{9C7328C2-673F-4759-8E89-5EDD647E3ED0}">
      <dgm:prSet/>
      <dgm:spPr/>
      <dgm:t>
        <a:bodyPr/>
        <a:lstStyle/>
        <a:p>
          <a:endParaRPr lang="en-US"/>
        </a:p>
      </dgm:t>
    </dgm:pt>
    <dgm:pt modelId="{76F4C004-1F08-40B1-84A3-3E9CA1F57C7F}" type="pres">
      <dgm:prSet presAssocID="{BA7CDB8A-61AA-47DC-B783-952D66F5FE3A}" presName="outerComposite" presStyleCnt="0">
        <dgm:presLayoutVars>
          <dgm:chMax val="5"/>
          <dgm:dir/>
          <dgm:resizeHandles val="exact"/>
        </dgm:presLayoutVars>
      </dgm:prSet>
      <dgm:spPr/>
    </dgm:pt>
    <dgm:pt modelId="{C9E50D2D-5C7C-4816-8ACD-27D13650C5D6}" type="pres">
      <dgm:prSet presAssocID="{BA7CDB8A-61AA-47DC-B783-952D66F5FE3A}" presName="dummyMaxCanvas" presStyleCnt="0">
        <dgm:presLayoutVars/>
      </dgm:prSet>
      <dgm:spPr/>
    </dgm:pt>
    <dgm:pt modelId="{E9753B75-9E7B-469C-AB28-7C541DED981E}" type="pres">
      <dgm:prSet presAssocID="{BA7CDB8A-61AA-47DC-B783-952D66F5FE3A}" presName="FourNodes_1" presStyleLbl="node1" presStyleIdx="0" presStyleCnt="4">
        <dgm:presLayoutVars>
          <dgm:bulletEnabled val="1"/>
        </dgm:presLayoutVars>
      </dgm:prSet>
      <dgm:spPr/>
    </dgm:pt>
    <dgm:pt modelId="{7BF48DF2-37BC-41F0-99DC-D0B1818DDE63}" type="pres">
      <dgm:prSet presAssocID="{BA7CDB8A-61AA-47DC-B783-952D66F5FE3A}" presName="FourNodes_2" presStyleLbl="node1" presStyleIdx="1" presStyleCnt="4">
        <dgm:presLayoutVars>
          <dgm:bulletEnabled val="1"/>
        </dgm:presLayoutVars>
      </dgm:prSet>
      <dgm:spPr/>
    </dgm:pt>
    <dgm:pt modelId="{97568D21-30B1-42D2-9236-F110D3152E2E}" type="pres">
      <dgm:prSet presAssocID="{BA7CDB8A-61AA-47DC-B783-952D66F5FE3A}" presName="FourNodes_3" presStyleLbl="node1" presStyleIdx="2" presStyleCnt="4">
        <dgm:presLayoutVars>
          <dgm:bulletEnabled val="1"/>
        </dgm:presLayoutVars>
      </dgm:prSet>
      <dgm:spPr/>
    </dgm:pt>
    <dgm:pt modelId="{E0C875F9-A136-44F6-8796-0687EDFD71D1}" type="pres">
      <dgm:prSet presAssocID="{BA7CDB8A-61AA-47DC-B783-952D66F5FE3A}" presName="FourNodes_4" presStyleLbl="node1" presStyleIdx="3" presStyleCnt="4">
        <dgm:presLayoutVars>
          <dgm:bulletEnabled val="1"/>
        </dgm:presLayoutVars>
      </dgm:prSet>
      <dgm:spPr/>
    </dgm:pt>
    <dgm:pt modelId="{A60E8F1D-A261-4032-B4A0-8C55E4CEABF4}" type="pres">
      <dgm:prSet presAssocID="{BA7CDB8A-61AA-47DC-B783-952D66F5FE3A}" presName="FourConn_1-2" presStyleLbl="fgAccFollowNode1" presStyleIdx="0" presStyleCnt="3">
        <dgm:presLayoutVars>
          <dgm:bulletEnabled val="1"/>
        </dgm:presLayoutVars>
      </dgm:prSet>
      <dgm:spPr/>
    </dgm:pt>
    <dgm:pt modelId="{0C84DEA5-3985-4DCC-A414-D401DE5EC70F}" type="pres">
      <dgm:prSet presAssocID="{BA7CDB8A-61AA-47DC-B783-952D66F5FE3A}" presName="FourConn_2-3" presStyleLbl="fgAccFollowNode1" presStyleIdx="1" presStyleCnt="3">
        <dgm:presLayoutVars>
          <dgm:bulletEnabled val="1"/>
        </dgm:presLayoutVars>
      </dgm:prSet>
      <dgm:spPr/>
    </dgm:pt>
    <dgm:pt modelId="{41C5D8EA-57F7-4B55-A1A6-B4302DE579E8}" type="pres">
      <dgm:prSet presAssocID="{BA7CDB8A-61AA-47DC-B783-952D66F5FE3A}" presName="FourConn_3-4" presStyleLbl="fgAccFollowNode1" presStyleIdx="2" presStyleCnt="3">
        <dgm:presLayoutVars>
          <dgm:bulletEnabled val="1"/>
        </dgm:presLayoutVars>
      </dgm:prSet>
      <dgm:spPr/>
    </dgm:pt>
    <dgm:pt modelId="{C94CD068-E035-4266-86FE-F1AB70A6281F}" type="pres">
      <dgm:prSet presAssocID="{BA7CDB8A-61AA-47DC-B783-952D66F5FE3A}" presName="FourNodes_1_text" presStyleLbl="node1" presStyleIdx="3" presStyleCnt="4">
        <dgm:presLayoutVars>
          <dgm:bulletEnabled val="1"/>
        </dgm:presLayoutVars>
      </dgm:prSet>
      <dgm:spPr/>
    </dgm:pt>
    <dgm:pt modelId="{92CF0F85-6C0D-4F1E-B227-36A5ED5EAACB}" type="pres">
      <dgm:prSet presAssocID="{BA7CDB8A-61AA-47DC-B783-952D66F5FE3A}" presName="FourNodes_2_text" presStyleLbl="node1" presStyleIdx="3" presStyleCnt="4">
        <dgm:presLayoutVars>
          <dgm:bulletEnabled val="1"/>
        </dgm:presLayoutVars>
      </dgm:prSet>
      <dgm:spPr/>
    </dgm:pt>
    <dgm:pt modelId="{AA92E576-CB8C-4A78-95AE-E30EEC9673A5}" type="pres">
      <dgm:prSet presAssocID="{BA7CDB8A-61AA-47DC-B783-952D66F5FE3A}" presName="FourNodes_3_text" presStyleLbl="node1" presStyleIdx="3" presStyleCnt="4">
        <dgm:presLayoutVars>
          <dgm:bulletEnabled val="1"/>
        </dgm:presLayoutVars>
      </dgm:prSet>
      <dgm:spPr/>
    </dgm:pt>
    <dgm:pt modelId="{2E969656-6845-454F-B535-BBB08F83269B}" type="pres">
      <dgm:prSet presAssocID="{BA7CDB8A-61AA-47DC-B783-952D66F5FE3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C942101-EE0C-4257-AAA2-352029AE0F39}" type="presOf" srcId="{EFB66CBF-968C-45AD-B43F-BC17E04162F1}" destId="{2E969656-6845-454F-B535-BBB08F83269B}" srcOrd="1" destOrd="0" presId="urn:microsoft.com/office/officeart/2005/8/layout/vProcess5"/>
    <dgm:cxn modelId="{5BCE2206-784D-4CC6-95E1-74C099A298CC}" type="presOf" srcId="{688491E4-46C0-4076-9E5B-FC3B1C1825C0}" destId="{92CF0F85-6C0D-4F1E-B227-36A5ED5EAACB}" srcOrd="1" destOrd="0" presId="urn:microsoft.com/office/officeart/2005/8/layout/vProcess5"/>
    <dgm:cxn modelId="{FB2F7F16-7DFA-4E38-9608-3A874B6F7E91}" type="presOf" srcId="{ACF249F9-4B1A-4CF2-ADB0-B63FD12B4AFB}" destId="{AA92E576-CB8C-4A78-95AE-E30EEC9673A5}" srcOrd="1" destOrd="0" presId="urn:microsoft.com/office/officeart/2005/8/layout/vProcess5"/>
    <dgm:cxn modelId="{C2C0412B-EF92-4756-AAC5-41D4A8120A37}" type="presOf" srcId="{7C4866A1-6FBA-48E5-B4DD-6297A1637FEC}" destId="{C94CD068-E035-4266-86FE-F1AB70A6281F}" srcOrd="1" destOrd="0" presId="urn:microsoft.com/office/officeart/2005/8/layout/vProcess5"/>
    <dgm:cxn modelId="{C9CC2E31-BD6D-4A08-8095-FA03E404B7C6}" type="presOf" srcId="{39157573-9943-4059-AFC6-38ECBA9298FD}" destId="{41C5D8EA-57F7-4B55-A1A6-B4302DE579E8}" srcOrd="0" destOrd="0" presId="urn:microsoft.com/office/officeart/2005/8/layout/vProcess5"/>
    <dgm:cxn modelId="{C9A7FA3C-A558-4057-A8BA-639D3A183EF1}" srcId="{BA7CDB8A-61AA-47DC-B783-952D66F5FE3A}" destId="{688491E4-46C0-4076-9E5B-FC3B1C1825C0}" srcOrd="1" destOrd="0" parTransId="{F953E62B-2ADC-4B71-AD4C-59C19641D7AC}" sibTransId="{3EDB4324-CF5F-4E6E-AD7C-89751723AA9C}"/>
    <dgm:cxn modelId="{47D32F63-5774-4455-B4CD-C6DC112C8B0C}" type="presOf" srcId="{3EDB4324-CF5F-4E6E-AD7C-89751723AA9C}" destId="{0C84DEA5-3985-4DCC-A414-D401DE5EC70F}" srcOrd="0" destOrd="0" presId="urn:microsoft.com/office/officeart/2005/8/layout/vProcess5"/>
    <dgm:cxn modelId="{27C19452-5350-43BD-9691-A3A6243BD596}" type="presOf" srcId="{7C4866A1-6FBA-48E5-B4DD-6297A1637FEC}" destId="{E9753B75-9E7B-469C-AB28-7C541DED981E}" srcOrd="0" destOrd="0" presId="urn:microsoft.com/office/officeart/2005/8/layout/vProcess5"/>
    <dgm:cxn modelId="{C507197A-EC9C-44B4-8FBB-DB2F994B31D7}" srcId="{BA7CDB8A-61AA-47DC-B783-952D66F5FE3A}" destId="{ACF249F9-4B1A-4CF2-ADB0-B63FD12B4AFB}" srcOrd="2" destOrd="0" parTransId="{8EC9BC97-5C35-462C-B5AD-A3E2630E3DA6}" sibTransId="{39157573-9943-4059-AFC6-38ECBA9298FD}"/>
    <dgm:cxn modelId="{4B7757AE-E577-4827-8BA0-A5EF56896FE9}" type="presOf" srcId="{ACF249F9-4B1A-4CF2-ADB0-B63FD12B4AFB}" destId="{97568D21-30B1-42D2-9236-F110D3152E2E}" srcOrd="0" destOrd="0" presId="urn:microsoft.com/office/officeart/2005/8/layout/vProcess5"/>
    <dgm:cxn modelId="{EA9B0EB2-B337-407A-8593-E58C31FDA80B}" type="presOf" srcId="{BA7CDB8A-61AA-47DC-B783-952D66F5FE3A}" destId="{76F4C004-1F08-40B1-84A3-3E9CA1F57C7F}" srcOrd="0" destOrd="0" presId="urn:microsoft.com/office/officeart/2005/8/layout/vProcess5"/>
    <dgm:cxn modelId="{24F35BC1-4D8F-4F97-84EF-E081E663474C}" srcId="{BA7CDB8A-61AA-47DC-B783-952D66F5FE3A}" destId="{7C4866A1-6FBA-48E5-B4DD-6297A1637FEC}" srcOrd="0" destOrd="0" parTransId="{25485A05-3A44-402E-8F48-61071F8D07E8}" sibTransId="{42148931-0D86-45E5-8FA2-EB8AB166FEBA}"/>
    <dgm:cxn modelId="{9C7328C2-673F-4759-8E89-5EDD647E3ED0}" srcId="{BA7CDB8A-61AA-47DC-B783-952D66F5FE3A}" destId="{EFB66CBF-968C-45AD-B43F-BC17E04162F1}" srcOrd="3" destOrd="0" parTransId="{EC133E66-C941-41E5-BEE2-4DB64AFDA523}" sibTransId="{847D1FD8-4993-42B0-9017-9DFFFBABF253}"/>
    <dgm:cxn modelId="{E0FBEFEC-1216-4F27-A79D-9E9CC9D8A807}" type="presOf" srcId="{EFB66CBF-968C-45AD-B43F-BC17E04162F1}" destId="{E0C875F9-A136-44F6-8796-0687EDFD71D1}" srcOrd="0" destOrd="0" presId="urn:microsoft.com/office/officeart/2005/8/layout/vProcess5"/>
    <dgm:cxn modelId="{E3D087F1-ED44-49ED-8DC3-FD1F707850E1}" type="presOf" srcId="{688491E4-46C0-4076-9E5B-FC3B1C1825C0}" destId="{7BF48DF2-37BC-41F0-99DC-D0B1818DDE63}" srcOrd="0" destOrd="0" presId="urn:microsoft.com/office/officeart/2005/8/layout/vProcess5"/>
    <dgm:cxn modelId="{753898F5-6DC6-48D3-8279-345AD0E2BBD9}" type="presOf" srcId="{42148931-0D86-45E5-8FA2-EB8AB166FEBA}" destId="{A60E8F1D-A261-4032-B4A0-8C55E4CEABF4}" srcOrd="0" destOrd="0" presId="urn:microsoft.com/office/officeart/2005/8/layout/vProcess5"/>
    <dgm:cxn modelId="{5DC9E0FA-73EA-4268-9278-14099F2E05F6}" type="presParOf" srcId="{76F4C004-1F08-40B1-84A3-3E9CA1F57C7F}" destId="{C9E50D2D-5C7C-4816-8ACD-27D13650C5D6}" srcOrd="0" destOrd="0" presId="urn:microsoft.com/office/officeart/2005/8/layout/vProcess5"/>
    <dgm:cxn modelId="{8281B696-25E3-4707-AEB6-AB3E977C44AD}" type="presParOf" srcId="{76F4C004-1F08-40B1-84A3-3E9CA1F57C7F}" destId="{E9753B75-9E7B-469C-AB28-7C541DED981E}" srcOrd="1" destOrd="0" presId="urn:microsoft.com/office/officeart/2005/8/layout/vProcess5"/>
    <dgm:cxn modelId="{C6CD4E06-B73A-4B47-938B-F98D9828E51C}" type="presParOf" srcId="{76F4C004-1F08-40B1-84A3-3E9CA1F57C7F}" destId="{7BF48DF2-37BC-41F0-99DC-D0B1818DDE63}" srcOrd="2" destOrd="0" presId="urn:microsoft.com/office/officeart/2005/8/layout/vProcess5"/>
    <dgm:cxn modelId="{6C5BD00E-CBC4-406A-91FE-FF892EB494EC}" type="presParOf" srcId="{76F4C004-1F08-40B1-84A3-3E9CA1F57C7F}" destId="{97568D21-30B1-42D2-9236-F110D3152E2E}" srcOrd="3" destOrd="0" presId="urn:microsoft.com/office/officeart/2005/8/layout/vProcess5"/>
    <dgm:cxn modelId="{3F777467-A7EF-464E-80DF-DC41C1A9681D}" type="presParOf" srcId="{76F4C004-1F08-40B1-84A3-3E9CA1F57C7F}" destId="{E0C875F9-A136-44F6-8796-0687EDFD71D1}" srcOrd="4" destOrd="0" presId="urn:microsoft.com/office/officeart/2005/8/layout/vProcess5"/>
    <dgm:cxn modelId="{2CD03D2B-0F16-45C7-A02D-B0E7982C8C13}" type="presParOf" srcId="{76F4C004-1F08-40B1-84A3-3E9CA1F57C7F}" destId="{A60E8F1D-A261-4032-B4A0-8C55E4CEABF4}" srcOrd="5" destOrd="0" presId="urn:microsoft.com/office/officeart/2005/8/layout/vProcess5"/>
    <dgm:cxn modelId="{81534555-931B-4145-B419-640615F14664}" type="presParOf" srcId="{76F4C004-1F08-40B1-84A3-3E9CA1F57C7F}" destId="{0C84DEA5-3985-4DCC-A414-D401DE5EC70F}" srcOrd="6" destOrd="0" presId="urn:microsoft.com/office/officeart/2005/8/layout/vProcess5"/>
    <dgm:cxn modelId="{72E254A0-0988-4ADA-9F6E-A1BEC36B32E1}" type="presParOf" srcId="{76F4C004-1F08-40B1-84A3-3E9CA1F57C7F}" destId="{41C5D8EA-57F7-4B55-A1A6-B4302DE579E8}" srcOrd="7" destOrd="0" presId="urn:microsoft.com/office/officeart/2005/8/layout/vProcess5"/>
    <dgm:cxn modelId="{BE209552-6BCF-4E78-A7F5-3702F501863B}" type="presParOf" srcId="{76F4C004-1F08-40B1-84A3-3E9CA1F57C7F}" destId="{C94CD068-E035-4266-86FE-F1AB70A6281F}" srcOrd="8" destOrd="0" presId="urn:microsoft.com/office/officeart/2005/8/layout/vProcess5"/>
    <dgm:cxn modelId="{DAD75703-6F2B-4800-B89B-6DE3CC5FEB93}" type="presParOf" srcId="{76F4C004-1F08-40B1-84A3-3E9CA1F57C7F}" destId="{92CF0F85-6C0D-4F1E-B227-36A5ED5EAACB}" srcOrd="9" destOrd="0" presId="urn:microsoft.com/office/officeart/2005/8/layout/vProcess5"/>
    <dgm:cxn modelId="{5462CC12-24FA-42DF-901E-0F8249D44665}" type="presParOf" srcId="{76F4C004-1F08-40B1-84A3-3E9CA1F57C7F}" destId="{AA92E576-CB8C-4A78-95AE-E30EEC9673A5}" srcOrd="10" destOrd="0" presId="urn:microsoft.com/office/officeart/2005/8/layout/vProcess5"/>
    <dgm:cxn modelId="{BAAD081B-FF16-49FF-8265-9A66D1E22391}" type="presParOf" srcId="{76F4C004-1F08-40B1-84A3-3E9CA1F57C7F}" destId="{2E969656-6845-454F-B535-BBB08F83269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205A63-F387-4C48-B583-68203D73254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6_2" csCatId="accent6" phldr="1"/>
      <dgm:spPr/>
      <dgm:t>
        <a:bodyPr/>
        <a:lstStyle/>
        <a:p>
          <a:endParaRPr lang="en-US"/>
        </a:p>
      </dgm:t>
    </dgm:pt>
    <dgm:pt modelId="{932F8D97-2419-4C72-A971-94A54352C6F2}">
      <dgm:prSet/>
      <dgm:spPr/>
      <dgm:t>
        <a:bodyPr/>
        <a:lstStyle/>
        <a:p>
          <a:r>
            <a:rPr lang="pt-BR" b="1" i="0" baseline="0" dirty="0">
              <a:solidFill>
                <a:schemeClr val="tx1"/>
              </a:solidFill>
            </a:rPr>
            <a:t>Invista em infraestrutura para melhorar a qualidade </a:t>
          </a:r>
          <a:r>
            <a:rPr lang="pt-BR" b="1" i="0" baseline="0">
              <a:solidFill>
                <a:schemeClr val="tx1"/>
              </a:solidFill>
            </a:rPr>
            <a:t>da internet</a:t>
          </a:r>
          <a:endParaRPr lang="en-US" dirty="0">
            <a:solidFill>
              <a:schemeClr val="tx1"/>
            </a:solidFill>
          </a:endParaRPr>
        </a:p>
      </dgm:t>
    </dgm:pt>
    <dgm:pt modelId="{B03F2F56-9F4F-40D1-8970-EC276B069B72}" type="parTrans" cxnId="{1E3C2F73-C73E-49B6-AA69-DC8E89255FB4}">
      <dgm:prSet/>
      <dgm:spPr/>
      <dgm:t>
        <a:bodyPr/>
        <a:lstStyle/>
        <a:p>
          <a:endParaRPr lang="en-US"/>
        </a:p>
      </dgm:t>
    </dgm:pt>
    <dgm:pt modelId="{FF68C38B-7B93-44A5-81EB-0B1846A0202C}" type="sibTrans" cxnId="{1E3C2F73-C73E-49B6-AA69-DC8E89255FB4}">
      <dgm:prSet/>
      <dgm:spPr/>
      <dgm:t>
        <a:bodyPr/>
        <a:lstStyle/>
        <a:p>
          <a:endParaRPr lang="en-US"/>
        </a:p>
      </dgm:t>
    </dgm:pt>
    <dgm:pt modelId="{03FC4567-F7B1-42C0-8B19-D54AC76529A3}">
      <dgm:prSet/>
      <dgm:spPr/>
      <dgm:t>
        <a:bodyPr/>
        <a:lstStyle/>
        <a:p>
          <a:r>
            <a:rPr lang="pt-BR" b="1" i="0" baseline="0" dirty="0">
              <a:solidFill>
                <a:schemeClr val="tx1"/>
              </a:solidFill>
            </a:rPr>
            <a:t>Criar planos inspirados na qualidade de aspectos do 1GB + 1.5min Daily </a:t>
          </a:r>
          <a:r>
            <a:rPr lang="pt-BR" b="1" i="0" baseline="0" dirty="0" err="1">
              <a:solidFill>
                <a:schemeClr val="tx1"/>
              </a:solidFill>
            </a:rPr>
            <a:t>Plan</a:t>
          </a:r>
          <a:endParaRPr lang="en-US" dirty="0">
            <a:solidFill>
              <a:schemeClr val="tx1"/>
            </a:solidFill>
          </a:endParaRPr>
        </a:p>
      </dgm:t>
    </dgm:pt>
    <dgm:pt modelId="{138BABCA-7864-4108-9D94-9BA7CDEB46B7}" type="parTrans" cxnId="{3590A0CB-A854-4704-B863-7601F5B6B9DF}">
      <dgm:prSet/>
      <dgm:spPr/>
      <dgm:t>
        <a:bodyPr/>
        <a:lstStyle/>
        <a:p>
          <a:endParaRPr lang="en-US"/>
        </a:p>
      </dgm:t>
    </dgm:pt>
    <dgm:pt modelId="{2558F3DB-A975-447E-A856-62CC2400B4E3}" type="sibTrans" cxnId="{3590A0CB-A854-4704-B863-7601F5B6B9DF}">
      <dgm:prSet/>
      <dgm:spPr/>
      <dgm:t>
        <a:bodyPr/>
        <a:lstStyle/>
        <a:p>
          <a:endParaRPr lang="en-US"/>
        </a:p>
      </dgm:t>
    </dgm:pt>
    <dgm:pt modelId="{BE46FFB9-BE53-4961-9EF6-95AE56096545}">
      <dgm:prSet/>
      <dgm:spPr/>
      <dgm:t>
        <a:bodyPr/>
        <a:lstStyle/>
        <a:p>
          <a:r>
            <a:rPr lang="pt-BR" b="1" i="0" baseline="0" dirty="0">
              <a:solidFill>
                <a:schemeClr val="tx1"/>
              </a:solidFill>
            </a:rPr>
            <a:t>Campanhas de atenção direcionadas aos usuários dos planos mais críticos</a:t>
          </a:r>
          <a:endParaRPr lang="en-US" dirty="0">
            <a:solidFill>
              <a:schemeClr val="tx1"/>
            </a:solidFill>
          </a:endParaRPr>
        </a:p>
      </dgm:t>
    </dgm:pt>
    <dgm:pt modelId="{38DD5DBB-861A-45D4-9C65-C3808938C919}" type="parTrans" cxnId="{A7553E43-B3D3-46C3-8540-6FA0B8BF5AA9}">
      <dgm:prSet/>
      <dgm:spPr/>
      <dgm:t>
        <a:bodyPr/>
        <a:lstStyle/>
        <a:p>
          <a:endParaRPr lang="en-US"/>
        </a:p>
      </dgm:t>
    </dgm:pt>
    <dgm:pt modelId="{DB4B3CA2-0E93-49D1-91F6-AD4D312165AE}" type="sibTrans" cxnId="{A7553E43-B3D3-46C3-8540-6FA0B8BF5AA9}">
      <dgm:prSet/>
      <dgm:spPr/>
      <dgm:t>
        <a:bodyPr/>
        <a:lstStyle/>
        <a:p>
          <a:endParaRPr lang="en-US"/>
        </a:p>
      </dgm:t>
    </dgm:pt>
    <dgm:pt modelId="{79DCEAF3-0F89-4097-B3C7-6A8EB6E08D61}" type="pres">
      <dgm:prSet presAssocID="{FB205A63-F387-4C48-B583-68203D732544}" presName="root" presStyleCnt="0">
        <dgm:presLayoutVars>
          <dgm:dir/>
          <dgm:resizeHandles val="exact"/>
        </dgm:presLayoutVars>
      </dgm:prSet>
      <dgm:spPr/>
    </dgm:pt>
    <dgm:pt modelId="{FCA251C2-0B8F-4801-89D5-28ECE20F755D}" type="pres">
      <dgm:prSet presAssocID="{932F8D97-2419-4C72-A971-94A54352C6F2}" presName="compNode" presStyleCnt="0"/>
      <dgm:spPr/>
    </dgm:pt>
    <dgm:pt modelId="{3912F89B-BDBA-465B-8912-4204B88F767C}" type="pres">
      <dgm:prSet presAssocID="{932F8D97-2419-4C72-A971-94A54352C6F2}" presName="bgRect" presStyleLbl="bgShp" presStyleIdx="0" presStyleCnt="3"/>
      <dgm:spPr>
        <a:solidFill>
          <a:srgbClr val="FFCD05"/>
        </a:solidFill>
      </dgm:spPr>
    </dgm:pt>
    <dgm:pt modelId="{6E636152-5822-47DB-85D4-211AAD00038A}" type="pres">
      <dgm:prSet presAssocID="{932F8D97-2419-4C72-A971-94A54352C6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C9A9EFC-88B3-4C16-98DA-4BF4B0D3D51A}" type="pres">
      <dgm:prSet presAssocID="{932F8D97-2419-4C72-A971-94A54352C6F2}" presName="spaceRect" presStyleCnt="0"/>
      <dgm:spPr/>
    </dgm:pt>
    <dgm:pt modelId="{F5732143-9DFC-4E3F-A0DA-DFFA5E9ED374}" type="pres">
      <dgm:prSet presAssocID="{932F8D97-2419-4C72-A971-94A54352C6F2}" presName="parTx" presStyleLbl="revTx" presStyleIdx="0" presStyleCnt="3">
        <dgm:presLayoutVars>
          <dgm:chMax val="0"/>
          <dgm:chPref val="0"/>
        </dgm:presLayoutVars>
      </dgm:prSet>
      <dgm:spPr/>
    </dgm:pt>
    <dgm:pt modelId="{567FF51F-C982-460E-9921-55C0BD25698C}" type="pres">
      <dgm:prSet presAssocID="{FF68C38B-7B93-44A5-81EB-0B1846A0202C}" presName="sibTrans" presStyleCnt="0"/>
      <dgm:spPr/>
    </dgm:pt>
    <dgm:pt modelId="{308A8AD9-A258-48A1-8906-F8B7BFB92E4B}" type="pres">
      <dgm:prSet presAssocID="{03FC4567-F7B1-42C0-8B19-D54AC76529A3}" presName="compNode" presStyleCnt="0"/>
      <dgm:spPr/>
    </dgm:pt>
    <dgm:pt modelId="{750C3C24-A12E-45E1-AA69-BA6184FE23BD}" type="pres">
      <dgm:prSet presAssocID="{03FC4567-F7B1-42C0-8B19-D54AC76529A3}" presName="bgRect" presStyleLbl="bgShp" presStyleIdx="1" presStyleCnt="3"/>
      <dgm:spPr>
        <a:solidFill>
          <a:srgbClr val="FFCD05"/>
        </a:solidFill>
      </dgm:spPr>
    </dgm:pt>
    <dgm:pt modelId="{64B5430B-3727-4035-B215-1AE2A47732A4}" type="pres">
      <dgm:prSet presAssocID="{03FC4567-F7B1-42C0-8B19-D54AC76529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 com preenchimento sólido"/>
        </a:ext>
      </dgm:extLst>
    </dgm:pt>
    <dgm:pt modelId="{35599C52-067D-4750-8069-E6F3C86E1010}" type="pres">
      <dgm:prSet presAssocID="{03FC4567-F7B1-42C0-8B19-D54AC76529A3}" presName="spaceRect" presStyleCnt="0"/>
      <dgm:spPr/>
    </dgm:pt>
    <dgm:pt modelId="{A05E3291-8BF9-44D1-883C-726C7B82CF72}" type="pres">
      <dgm:prSet presAssocID="{03FC4567-F7B1-42C0-8B19-D54AC76529A3}" presName="parTx" presStyleLbl="revTx" presStyleIdx="1" presStyleCnt="3">
        <dgm:presLayoutVars>
          <dgm:chMax val="0"/>
          <dgm:chPref val="0"/>
        </dgm:presLayoutVars>
      </dgm:prSet>
      <dgm:spPr/>
    </dgm:pt>
    <dgm:pt modelId="{4DB5A85A-1439-4851-BA3E-F7782CC719D4}" type="pres">
      <dgm:prSet presAssocID="{2558F3DB-A975-447E-A856-62CC2400B4E3}" presName="sibTrans" presStyleCnt="0"/>
      <dgm:spPr/>
    </dgm:pt>
    <dgm:pt modelId="{B3274843-1CD0-4565-B330-3141E237E9B3}" type="pres">
      <dgm:prSet presAssocID="{BE46FFB9-BE53-4961-9EF6-95AE56096545}" presName="compNode" presStyleCnt="0"/>
      <dgm:spPr/>
    </dgm:pt>
    <dgm:pt modelId="{C4016E16-0B26-48CA-BA7F-BAEB102BBD11}" type="pres">
      <dgm:prSet presAssocID="{BE46FFB9-BE53-4961-9EF6-95AE56096545}" presName="bgRect" presStyleLbl="bgShp" presStyleIdx="2" presStyleCnt="3"/>
      <dgm:spPr>
        <a:solidFill>
          <a:srgbClr val="FFCD05"/>
        </a:solidFill>
      </dgm:spPr>
    </dgm:pt>
    <dgm:pt modelId="{9F14C831-B492-47B6-9CC1-0D6DAD19A61A}" type="pres">
      <dgm:prSet presAssocID="{BE46FFB9-BE53-4961-9EF6-95AE560965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ários"/>
        </a:ext>
      </dgm:extLst>
    </dgm:pt>
    <dgm:pt modelId="{03842552-82FA-412B-ACCB-1F74B0220030}" type="pres">
      <dgm:prSet presAssocID="{BE46FFB9-BE53-4961-9EF6-95AE56096545}" presName="spaceRect" presStyleCnt="0"/>
      <dgm:spPr/>
    </dgm:pt>
    <dgm:pt modelId="{6B994F74-E3D0-4327-B6D8-501D8B320613}" type="pres">
      <dgm:prSet presAssocID="{BE46FFB9-BE53-4961-9EF6-95AE560965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EEBC700-37CD-4702-9B04-B2E81AE794C6}" type="presOf" srcId="{BE46FFB9-BE53-4961-9EF6-95AE56096545}" destId="{6B994F74-E3D0-4327-B6D8-501D8B320613}" srcOrd="0" destOrd="0" presId="urn:microsoft.com/office/officeart/2018/2/layout/IconVerticalSolidList"/>
    <dgm:cxn modelId="{A7553E43-B3D3-46C3-8540-6FA0B8BF5AA9}" srcId="{FB205A63-F387-4C48-B583-68203D732544}" destId="{BE46FFB9-BE53-4961-9EF6-95AE56096545}" srcOrd="2" destOrd="0" parTransId="{38DD5DBB-861A-45D4-9C65-C3808938C919}" sibTransId="{DB4B3CA2-0E93-49D1-91F6-AD4D312165AE}"/>
    <dgm:cxn modelId="{1E3C2F73-C73E-49B6-AA69-DC8E89255FB4}" srcId="{FB205A63-F387-4C48-B583-68203D732544}" destId="{932F8D97-2419-4C72-A971-94A54352C6F2}" srcOrd="0" destOrd="0" parTransId="{B03F2F56-9F4F-40D1-8970-EC276B069B72}" sibTransId="{FF68C38B-7B93-44A5-81EB-0B1846A0202C}"/>
    <dgm:cxn modelId="{C0910B8D-18BF-4939-A5AC-D1A19F724FDD}" type="presOf" srcId="{FB205A63-F387-4C48-B583-68203D732544}" destId="{79DCEAF3-0F89-4097-B3C7-6A8EB6E08D61}" srcOrd="0" destOrd="0" presId="urn:microsoft.com/office/officeart/2018/2/layout/IconVerticalSolidList"/>
    <dgm:cxn modelId="{BBEF06A1-FCC9-4D22-8CFE-135BB27B1268}" type="presOf" srcId="{932F8D97-2419-4C72-A971-94A54352C6F2}" destId="{F5732143-9DFC-4E3F-A0DA-DFFA5E9ED374}" srcOrd="0" destOrd="0" presId="urn:microsoft.com/office/officeart/2018/2/layout/IconVerticalSolidList"/>
    <dgm:cxn modelId="{5C29CFB2-51C7-4C6B-B63E-0BAA23AC069A}" type="presOf" srcId="{03FC4567-F7B1-42C0-8B19-D54AC76529A3}" destId="{A05E3291-8BF9-44D1-883C-726C7B82CF72}" srcOrd="0" destOrd="0" presId="urn:microsoft.com/office/officeart/2018/2/layout/IconVerticalSolidList"/>
    <dgm:cxn modelId="{3590A0CB-A854-4704-B863-7601F5B6B9DF}" srcId="{FB205A63-F387-4C48-B583-68203D732544}" destId="{03FC4567-F7B1-42C0-8B19-D54AC76529A3}" srcOrd="1" destOrd="0" parTransId="{138BABCA-7864-4108-9D94-9BA7CDEB46B7}" sibTransId="{2558F3DB-A975-447E-A856-62CC2400B4E3}"/>
    <dgm:cxn modelId="{CCD78072-A4A0-4C29-B0DA-1793A833D5F9}" type="presParOf" srcId="{79DCEAF3-0F89-4097-B3C7-6A8EB6E08D61}" destId="{FCA251C2-0B8F-4801-89D5-28ECE20F755D}" srcOrd="0" destOrd="0" presId="urn:microsoft.com/office/officeart/2018/2/layout/IconVerticalSolidList"/>
    <dgm:cxn modelId="{D354ABA9-47CF-4524-8B8B-495744EE0C18}" type="presParOf" srcId="{FCA251C2-0B8F-4801-89D5-28ECE20F755D}" destId="{3912F89B-BDBA-465B-8912-4204B88F767C}" srcOrd="0" destOrd="0" presId="urn:microsoft.com/office/officeart/2018/2/layout/IconVerticalSolidList"/>
    <dgm:cxn modelId="{373D33C4-F4AB-4A2F-A2BD-E95E919AA618}" type="presParOf" srcId="{FCA251C2-0B8F-4801-89D5-28ECE20F755D}" destId="{6E636152-5822-47DB-85D4-211AAD00038A}" srcOrd="1" destOrd="0" presId="urn:microsoft.com/office/officeart/2018/2/layout/IconVerticalSolidList"/>
    <dgm:cxn modelId="{47D4260E-D8AB-47A0-81F0-C9BDAD14F694}" type="presParOf" srcId="{FCA251C2-0B8F-4801-89D5-28ECE20F755D}" destId="{CC9A9EFC-88B3-4C16-98DA-4BF4B0D3D51A}" srcOrd="2" destOrd="0" presId="urn:microsoft.com/office/officeart/2018/2/layout/IconVerticalSolidList"/>
    <dgm:cxn modelId="{375C3DCF-5896-4627-AF36-4B3BCE67BBBF}" type="presParOf" srcId="{FCA251C2-0B8F-4801-89D5-28ECE20F755D}" destId="{F5732143-9DFC-4E3F-A0DA-DFFA5E9ED374}" srcOrd="3" destOrd="0" presId="urn:microsoft.com/office/officeart/2018/2/layout/IconVerticalSolidList"/>
    <dgm:cxn modelId="{6E80E4ED-F703-42D1-B908-D10DEF8DC939}" type="presParOf" srcId="{79DCEAF3-0F89-4097-B3C7-6A8EB6E08D61}" destId="{567FF51F-C982-460E-9921-55C0BD25698C}" srcOrd="1" destOrd="0" presId="urn:microsoft.com/office/officeart/2018/2/layout/IconVerticalSolidList"/>
    <dgm:cxn modelId="{703861D6-6D30-4429-B10E-35271A732004}" type="presParOf" srcId="{79DCEAF3-0F89-4097-B3C7-6A8EB6E08D61}" destId="{308A8AD9-A258-48A1-8906-F8B7BFB92E4B}" srcOrd="2" destOrd="0" presId="urn:microsoft.com/office/officeart/2018/2/layout/IconVerticalSolidList"/>
    <dgm:cxn modelId="{229A5AE1-9F41-4293-A753-0444FDC099F1}" type="presParOf" srcId="{308A8AD9-A258-48A1-8906-F8B7BFB92E4B}" destId="{750C3C24-A12E-45E1-AA69-BA6184FE23BD}" srcOrd="0" destOrd="0" presId="urn:microsoft.com/office/officeart/2018/2/layout/IconVerticalSolidList"/>
    <dgm:cxn modelId="{C186AF47-55FF-4ED8-95DD-531820C6A2E9}" type="presParOf" srcId="{308A8AD9-A258-48A1-8906-F8B7BFB92E4B}" destId="{64B5430B-3727-4035-B215-1AE2A47732A4}" srcOrd="1" destOrd="0" presId="urn:microsoft.com/office/officeart/2018/2/layout/IconVerticalSolidList"/>
    <dgm:cxn modelId="{2E02D93A-6CC5-4719-BB82-A440321A8475}" type="presParOf" srcId="{308A8AD9-A258-48A1-8906-F8B7BFB92E4B}" destId="{35599C52-067D-4750-8069-E6F3C86E1010}" srcOrd="2" destOrd="0" presId="urn:microsoft.com/office/officeart/2018/2/layout/IconVerticalSolidList"/>
    <dgm:cxn modelId="{46B571F1-8F61-463F-9AC0-CEF540588B36}" type="presParOf" srcId="{308A8AD9-A258-48A1-8906-F8B7BFB92E4B}" destId="{A05E3291-8BF9-44D1-883C-726C7B82CF72}" srcOrd="3" destOrd="0" presId="urn:microsoft.com/office/officeart/2018/2/layout/IconVerticalSolidList"/>
    <dgm:cxn modelId="{16983D4A-A834-4C95-828A-9EA72D165758}" type="presParOf" srcId="{79DCEAF3-0F89-4097-B3C7-6A8EB6E08D61}" destId="{4DB5A85A-1439-4851-BA3E-F7782CC719D4}" srcOrd="3" destOrd="0" presId="urn:microsoft.com/office/officeart/2018/2/layout/IconVerticalSolidList"/>
    <dgm:cxn modelId="{CDC11FF9-DE98-46ED-8EE1-2BC35971A0F6}" type="presParOf" srcId="{79DCEAF3-0F89-4097-B3C7-6A8EB6E08D61}" destId="{B3274843-1CD0-4565-B330-3141E237E9B3}" srcOrd="4" destOrd="0" presId="urn:microsoft.com/office/officeart/2018/2/layout/IconVerticalSolidList"/>
    <dgm:cxn modelId="{C6D596DC-A15D-4660-B677-F7BF0EBFDEBB}" type="presParOf" srcId="{B3274843-1CD0-4565-B330-3141E237E9B3}" destId="{C4016E16-0B26-48CA-BA7F-BAEB102BBD11}" srcOrd="0" destOrd="0" presId="urn:microsoft.com/office/officeart/2018/2/layout/IconVerticalSolidList"/>
    <dgm:cxn modelId="{07919552-4BDD-41E9-A5C2-BBBB327B309B}" type="presParOf" srcId="{B3274843-1CD0-4565-B330-3141E237E9B3}" destId="{9F14C831-B492-47B6-9CC1-0D6DAD19A61A}" srcOrd="1" destOrd="0" presId="urn:microsoft.com/office/officeart/2018/2/layout/IconVerticalSolidList"/>
    <dgm:cxn modelId="{63482A22-A77D-432E-A3E0-5387C1E8C3E3}" type="presParOf" srcId="{B3274843-1CD0-4565-B330-3141E237E9B3}" destId="{03842552-82FA-412B-ACCB-1F74B0220030}" srcOrd="2" destOrd="0" presId="urn:microsoft.com/office/officeart/2018/2/layout/IconVerticalSolidList"/>
    <dgm:cxn modelId="{0C1C0434-F798-4E87-8671-5DA9258A3B1C}" type="presParOf" srcId="{B3274843-1CD0-4565-B330-3141E237E9B3}" destId="{6B994F74-E3D0-4327-B6D8-501D8B3206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8EC0D6-F1B5-468C-BC96-A4E3FB185004}">
      <dsp:nvSpPr>
        <dsp:cNvPr id="0" name=""/>
        <dsp:cNvSpPr/>
      </dsp:nvSpPr>
      <dsp:spPr>
        <a:xfrm>
          <a:off x="0" y="1142723"/>
          <a:ext cx="6279741" cy="565110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solidFill>
                <a:schemeClr val="tx1"/>
              </a:solidFill>
            </a:rPr>
            <a:t>Contexto</a:t>
          </a:r>
          <a:endParaRPr lang="en-US" sz="2300" b="1" kern="1200" dirty="0">
            <a:solidFill>
              <a:schemeClr val="tx1"/>
            </a:solidFill>
          </a:endParaRPr>
        </a:p>
      </dsp:txBody>
      <dsp:txXfrm>
        <a:off x="27586" y="1170309"/>
        <a:ext cx="6224569" cy="509938"/>
      </dsp:txXfrm>
    </dsp:sp>
    <dsp:sp modelId="{564BB18F-2EA0-4F42-B917-8141F35B57D8}">
      <dsp:nvSpPr>
        <dsp:cNvPr id="0" name=""/>
        <dsp:cNvSpPr/>
      </dsp:nvSpPr>
      <dsp:spPr>
        <a:xfrm>
          <a:off x="0" y="1774073"/>
          <a:ext cx="6279741" cy="565110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>
              <a:solidFill>
                <a:schemeClr val="tx1"/>
              </a:solidFill>
            </a:rPr>
            <a:t>Resumo Executivo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586" y="1801659"/>
        <a:ext cx="6224569" cy="509938"/>
      </dsp:txXfrm>
    </dsp:sp>
    <dsp:sp modelId="{72619620-A069-4C63-AA34-C8557B476BB4}">
      <dsp:nvSpPr>
        <dsp:cNvPr id="0" name=""/>
        <dsp:cNvSpPr/>
      </dsp:nvSpPr>
      <dsp:spPr>
        <a:xfrm>
          <a:off x="0" y="2405423"/>
          <a:ext cx="6279741" cy="565110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>
              <a:solidFill>
                <a:schemeClr val="tx1"/>
              </a:solidFill>
            </a:rPr>
            <a:t>Satisfação por Tipo de Dispositivo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586" y="2433009"/>
        <a:ext cx="6224569" cy="509938"/>
      </dsp:txXfrm>
    </dsp:sp>
    <dsp:sp modelId="{C9ADB222-9059-41D0-AAF3-951EF7579E67}">
      <dsp:nvSpPr>
        <dsp:cNvPr id="0" name=""/>
        <dsp:cNvSpPr/>
      </dsp:nvSpPr>
      <dsp:spPr>
        <a:xfrm>
          <a:off x="0" y="3036773"/>
          <a:ext cx="6279741" cy="565110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>
              <a:solidFill>
                <a:schemeClr val="tx1"/>
              </a:solidFill>
            </a:rPr>
            <a:t>Desempenho por Plano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586" y="3064359"/>
        <a:ext cx="6224569" cy="509938"/>
      </dsp:txXfrm>
    </dsp:sp>
    <dsp:sp modelId="{23555E6B-CF52-4C59-94A5-7C708CD11A21}">
      <dsp:nvSpPr>
        <dsp:cNvPr id="0" name=""/>
        <dsp:cNvSpPr/>
      </dsp:nvSpPr>
      <dsp:spPr>
        <a:xfrm>
          <a:off x="0" y="3668123"/>
          <a:ext cx="6279741" cy="565110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>
              <a:solidFill>
                <a:schemeClr val="tx1"/>
              </a:solidFill>
            </a:rPr>
            <a:t>Principais Influenciadores de Rotatividade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586" y="3695709"/>
        <a:ext cx="6224569" cy="509938"/>
      </dsp:txXfrm>
    </dsp:sp>
    <dsp:sp modelId="{C0675BCF-7A28-47B5-9054-A55AFA04C73E}">
      <dsp:nvSpPr>
        <dsp:cNvPr id="0" name=""/>
        <dsp:cNvSpPr/>
      </dsp:nvSpPr>
      <dsp:spPr>
        <a:xfrm>
          <a:off x="0" y="4299473"/>
          <a:ext cx="6279741" cy="565110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 err="1">
              <a:solidFill>
                <a:schemeClr val="tx1"/>
              </a:solidFill>
            </a:rPr>
            <a:t>Recomendações</a:t>
          </a:r>
          <a:r>
            <a:rPr lang="en-US" sz="2300" b="1" kern="1200" dirty="0">
              <a:solidFill>
                <a:schemeClr val="tx1"/>
              </a:solidFill>
            </a:rPr>
            <a:t> </a:t>
          </a:r>
          <a:r>
            <a:rPr lang="en-US" sz="2300" b="1" kern="1200" dirty="0" err="1">
              <a:solidFill>
                <a:schemeClr val="tx1"/>
              </a:solidFill>
            </a:rPr>
            <a:t>Estratégicas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27586" y="4327059"/>
        <a:ext cx="6224569" cy="5099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4FE54-F3DB-45B3-BAC0-7A168718D088}">
      <dsp:nvSpPr>
        <dsp:cNvPr id="0" name=""/>
        <dsp:cNvSpPr/>
      </dsp:nvSpPr>
      <dsp:spPr>
        <a:xfrm>
          <a:off x="0" y="105344"/>
          <a:ext cx="7089258" cy="2606175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</a:rPr>
            <a:t>A </a:t>
          </a:r>
          <a:r>
            <a:rPr lang="pt-BR" sz="2200" b="1" kern="1200" dirty="0">
              <a:solidFill>
                <a:schemeClr val="tx1"/>
              </a:solidFill>
            </a:rPr>
            <a:t>MTN Nigeria</a:t>
          </a:r>
          <a:r>
            <a:rPr lang="pt-BR" sz="2200" kern="1200" dirty="0">
              <a:solidFill>
                <a:schemeClr val="tx1"/>
              </a:solidFill>
            </a:rPr>
            <a:t>, uma das maiores operadoras de telecomunicações da África, conecta cerca de </a:t>
          </a:r>
          <a:r>
            <a:rPr lang="pt-BR" sz="2200" b="1" kern="1200" dirty="0">
              <a:solidFill>
                <a:schemeClr val="tx1"/>
              </a:solidFill>
            </a:rPr>
            <a:t>77 milhões de pessoas</a:t>
          </a:r>
          <a:r>
            <a:rPr lang="pt-BR" sz="2200" kern="1200" dirty="0">
              <a:solidFill>
                <a:schemeClr val="tx1"/>
              </a:solidFill>
            </a:rPr>
            <a:t> no país e faz parte do </a:t>
          </a:r>
          <a:r>
            <a:rPr lang="pt-BR" sz="2200" b="1" kern="1200" dirty="0">
              <a:solidFill>
                <a:schemeClr val="tx1"/>
              </a:solidFill>
            </a:rPr>
            <a:t>MTN </a:t>
          </a:r>
          <a:r>
            <a:rPr lang="pt-BR" sz="2200" b="1" kern="1200" dirty="0" err="1">
              <a:solidFill>
                <a:schemeClr val="tx1"/>
              </a:solidFill>
            </a:rPr>
            <a:t>Group</a:t>
          </a:r>
          <a:r>
            <a:rPr lang="pt-BR" sz="2200" kern="1200" dirty="0">
              <a:solidFill>
                <a:schemeClr val="tx1"/>
              </a:solidFill>
            </a:rPr>
            <a:t>, presente em </a:t>
          </a:r>
          <a:r>
            <a:rPr lang="pt-BR" sz="2200" b="1" kern="1200" dirty="0">
              <a:solidFill>
                <a:schemeClr val="tx1"/>
              </a:solidFill>
            </a:rPr>
            <a:t>19 países</a:t>
          </a:r>
          <a:r>
            <a:rPr lang="pt-BR" sz="2200" kern="1200" dirty="0">
              <a:solidFill>
                <a:schemeClr val="tx1"/>
              </a:solidFill>
            </a:rPr>
            <a:t>. Seu foco é impulsionar soluções digitais, oferecendo serviços de telefonia, internet e pagamentos.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27223" y="232567"/>
        <a:ext cx="6834812" cy="2351729"/>
      </dsp:txXfrm>
    </dsp:sp>
    <dsp:sp modelId="{FEF0556C-47BD-4F99-B803-2C51B8084F55}">
      <dsp:nvSpPr>
        <dsp:cNvPr id="0" name=""/>
        <dsp:cNvSpPr/>
      </dsp:nvSpPr>
      <dsp:spPr>
        <a:xfrm>
          <a:off x="0" y="2774880"/>
          <a:ext cx="7089258" cy="2606175"/>
        </a:xfrm>
        <a:prstGeom prst="roundRect">
          <a:avLst/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tx1"/>
              </a:solidFill>
            </a:rPr>
            <a:t>Em um mercado altamente competitivo como o da Nigéria, a </a:t>
          </a:r>
          <a:r>
            <a:rPr lang="pt-BR" sz="2200" b="1" kern="1200" dirty="0">
              <a:solidFill>
                <a:schemeClr val="tx1"/>
              </a:solidFill>
            </a:rPr>
            <a:t>rotatividade de clientes</a:t>
          </a:r>
          <a:r>
            <a:rPr lang="pt-BR" sz="2200" kern="1200" dirty="0">
              <a:solidFill>
                <a:schemeClr val="tx1"/>
              </a:solidFill>
            </a:rPr>
            <a:t> é um grande desafio. Para fortalecer sua posição, a MTN precisa avaliar a relação </a:t>
          </a:r>
          <a:r>
            <a:rPr lang="pt-BR" sz="2200" b="1" kern="1200" dirty="0">
              <a:solidFill>
                <a:schemeClr val="tx1"/>
              </a:solidFill>
            </a:rPr>
            <a:t>satisfação versus retenção</a:t>
          </a:r>
          <a:r>
            <a:rPr lang="pt-BR" sz="2200" kern="1200" dirty="0">
              <a:solidFill>
                <a:schemeClr val="tx1"/>
              </a:solidFill>
            </a:rPr>
            <a:t>, identificando oportunidades de melhoria em seus serviços, planos e estrutura, garantindo maior fidelização e redução da perda de clientes.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127223" y="2902103"/>
        <a:ext cx="6834812" cy="23517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53B75-9E7B-469C-AB28-7C541DED981E}">
      <dsp:nvSpPr>
        <dsp:cNvPr id="0" name=""/>
        <dsp:cNvSpPr/>
      </dsp:nvSpPr>
      <dsp:spPr>
        <a:xfrm>
          <a:off x="0" y="0"/>
          <a:ext cx="8756029" cy="971157"/>
        </a:xfrm>
        <a:prstGeom prst="roundRect">
          <a:avLst>
            <a:gd name="adj" fmla="val 10000"/>
          </a:avLst>
        </a:prstGeom>
        <a:solidFill>
          <a:srgbClr val="FFCD0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Satisfação média dos clientes: </a:t>
          </a:r>
          <a:r>
            <a:rPr lang="pt-BR" sz="2500" b="1" i="0" kern="1200" baseline="0" dirty="0">
              <a:solidFill>
                <a:schemeClr val="tx1"/>
              </a:solidFill>
            </a:rPr>
            <a:t>2,98</a:t>
          </a:r>
          <a:r>
            <a:rPr lang="pt-BR" sz="2500" b="0" i="0" kern="1200" baseline="0" dirty="0">
              <a:solidFill>
                <a:schemeClr val="tx1"/>
              </a:solidFill>
            </a:rPr>
            <a:t> 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8444" y="28444"/>
        <a:ext cx="7626012" cy="914269"/>
      </dsp:txXfrm>
    </dsp:sp>
    <dsp:sp modelId="{7BF48DF2-37BC-41F0-99DC-D0B1818DDE63}">
      <dsp:nvSpPr>
        <dsp:cNvPr id="0" name=""/>
        <dsp:cNvSpPr/>
      </dsp:nvSpPr>
      <dsp:spPr>
        <a:xfrm>
          <a:off x="733317" y="1147732"/>
          <a:ext cx="8756029" cy="971157"/>
        </a:xfrm>
        <a:prstGeom prst="roundRect">
          <a:avLst>
            <a:gd name="adj" fmla="val 10000"/>
          </a:avLst>
        </a:prstGeom>
        <a:solidFill>
          <a:srgbClr val="B28F0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Taxa de rotatividade: </a:t>
          </a:r>
          <a:r>
            <a:rPr lang="pt-BR" sz="2500" b="1" i="0" kern="1200" baseline="0" dirty="0">
              <a:solidFill>
                <a:schemeClr val="tx1"/>
              </a:solidFill>
            </a:rPr>
            <a:t>29%</a:t>
          </a:r>
          <a:r>
            <a:rPr lang="pt-BR" sz="2500" b="0" i="0" kern="1200" baseline="0" dirty="0">
              <a:solidFill>
                <a:schemeClr val="tx1"/>
              </a:solidFill>
            </a:rPr>
            <a:t> – considerada </a:t>
          </a:r>
          <a:r>
            <a:rPr lang="pt-BR" sz="2500" b="1" i="0" kern="1200" baseline="0" dirty="0">
              <a:solidFill>
                <a:schemeClr val="tx1"/>
              </a:solidFill>
            </a:rPr>
            <a:t>alta</a:t>
          </a:r>
          <a:r>
            <a:rPr lang="pt-BR" sz="2500" b="0" i="0" kern="1200" baseline="0" dirty="0">
              <a:solidFill>
                <a:schemeClr val="tx1"/>
              </a:solidFill>
            </a:rPr>
            <a:t> para o setor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761761" y="1176176"/>
        <a:ext cx="7334571" cy="914269"/>
      </dsp:txXfrm>
    </dsp:sp>
    <dsp:sp modelId="{97568D21-30B1-42D2-9236-F110D3152E2E}">
      <dsp:nvSpPr>
        <dsp:cNvPr id="0" name=""/>
        <dsp:cNvSpPr/>
      </dsp:nvSpPr>
      <dsp:spPr>
        <a:xfrm>
          <a:off x="1455689" y="2295464"/>
          <a:ext cx="8756029" cy="971157"/>
        </a:xfrm>
        <a:prstGeom prst="roundRect">
          <a:avLst>
            <a:gd name="adj" fmla="val 10000"/>
          </a:avLst>
        </a:prstGeom>
        <a:solidFill>
          <a:srgbClr val="E5B80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Faturamento bruto: </a:t>
          </a:r>
          <a:r>
            <a:rPr lang="pt-BR" sz="2500" b="1" i="0" kern="1200" baseline="0" dirty="0">
              <a:solidFill>
                <a:schemeClr val="tx1"/>
              </a:solidFill>
            </a:rPr>
            <a:t>R$ 199.348.200,00</a:t>
          </a:r>
          <a:r>
            <a:rPr lang="pt-BR" sz="2500" b="0" i="0" kern="1200" baseline="0" dirty="0">
              <a:solidFill>
                <a:schemeClr val="tx1"/>
              </a:solidFill>
            </a:rPr>
            <a:t> 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484133" y="2323908"/>
        <a:ext cx="7345516" cy="914269"/>
      </dsp:txXfrm>
    </dsp:sp>
    <dsp:sp modelId="{E0C875F9-A136-44F6-8796-0687EDFD71D1}">
      <dsp:nvSpPr>
        <dsp:cNvPr id="0" name=""/>
        <dsp:cNvSpPr/>
      </dsp:nvSpPr>
      <dsp:spPr>
        <a:xfrm>
          <a:off x="2189007" y="3443196"/>
          <a:ext cx="8756029" cy="971157"/>
        </a:xfrm>
        <a:prstGeom prst="roundRect">
          <a:avLst>
            <a:gd name="adj" fmla="val 10000"/>
          </a:avLst>
        </a:prstGeom>
        <a:solidFill>
          <a:srgbClr val="7F660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0" i="0" kern="1200" baseline="0" dirty="0">
              <a:solidFill>
                <a:schemeClr val="tx1"/>
              </a:solidFill>
            </a:rPr>
            <a:t>Pontos de atenção: planos com alta recorrência, mas baixa satisfação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2217451" y="3471640"/>
        <a:ext cx="7334571" cy="914269"/>
      </dsp:txXfrm>
    </dsp:sp>
    <dsp:sp modelId="{A60E8F1D-A261-4032-B4A0-8C55E4CEABF4}">
      <dsp:nvSpPr>
        <dsp:cNvPr id="0" name=""/>
        <dsp:cNvSpPr/>
      </dsp:nvSpPr>
      <dsp:spPr>
        <a:xfrm>
          <a:off x="8124776" y="743818"/>
          <a:ext cx="631252" cy="63125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266808" y="743818"/>
        <a:ext cx="347188" cy="475017"/>
      </dsp:txXfrm>
    </dsp:sp>
    <dsp:sp modelId="{0C84DEA5-3985-4DCC-A414-D401DE5EC70F}">
      <dsp:nvSpPr>
        <dsp:cNvPr id="0" name=""/>
        <dsp:cNvSpPr/>
      </dsp:nvSpPr>
      <dsp:spPr>
        <a:xfrm>
          <a:off x="8858094" y="1891550"/>
          <a:ext cx="631252" cy="63125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3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000126" y="1891550"/>
        <a:ext cx="347188" cy="475017"/>
      </dsp:txXfrm>
    </dsp:sp>
    <dsp:sp modelId="{41C5D8EA-57F7-4B55-A1A6-B4302DE579E8}">
      <dsp:nvSpPr>
        <dsp:cNvPr id="0" name=""/>
        <dsp:cNvSpPr/>
      </dsp:nvSpPr>
      <dsp:spPr>
        <a:xfrm>
          <a:off x="9580466" y="3039282"/>
          <a:ext cx="631252" cy="631252"/>
        </a:xfrm>
        <a:prstGeom prst="downArrow">
          <a:avLst>
            <a:gd name="adj1" fmla="val 55000"/>
            <a:gd name="adj2" fmla="val 45000"/>
          </a:avLst>
        </a:prstGeom>
        <a:solidFill>
          <a:schemeClr val="tx1"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722498" y="3039282"/>
        <a:ext cx="347188" cy="475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12F89B-BDBA-465B-8912-4204B88F767C}">
      <dsp:nvSpPr>
        <dsp:cNvPr id="0" name=""/>
        <dsp:cNvSpPr/>
      </dsp:nvSpPr>
      <dsp:spPr>
        <a:xfrm>
          <a:off x="0" y="496"/>
          <a:ext cx="10335350" cy="1161553"/>
        </a:xfrm>
        <a:prstGeom prst="roundRect">
          <a:avLst>
            <a:gd name="adj" fmla="val 10000"/>
          </a:avLst>
        </a:prstGeom>
        <a:solidFill>
          <a:srgbClr val="FFCD0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36152-5822-47DB-85D4-211AAD00038A}">
      <dsp:nvSpPr>
        <dsp:cNvPr id="0" name=""/>
        <dsp:cNvSpPr/>
      </dsp:nvSpPr>
      <dsp:spPr>
        <a:xfrm>
          <a:off x="351370" y="261845"/>
          <a:ext cx="638854" cy="638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32143-9DFC-4E3F-A0DA-DFFA5E9ED374}">
      <dsp:nvSpPr>
        <dsp:cNvPr id="0" name=""/>
        <dsp:cNvSpPr/>
      </dsp:nvSpPr>
      <dsp:spPr>
        <a:xfrm>
          <a:off x="1341594" y="496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 dirty="0">
              <a:solidFill>
                <a:schemeClr val="tx1"/>
              </a:solidFill>
            </a:rPr>
            <a:t>Invista em infraestrutura para melhorar a qualidade </a:t>
          </a:r>
          <a:r>
            <a:rPr lang="pt-BR" sz="2500" b="1" i="0" kern="1200" baseline="0">
              <a:solidFill>
                <a:schemeClr val="tx1"/>
              </a:solidFill>
            </a:rPr>
            <a:t>da internet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341594" y="496"/>
        <a:ext cx="8993755" cy="1161553"/>
      </dsp:txXfrm>
    </dsp:sp>
    <dsp:sp modelId="{750C3C24-A12E-45E1-AA69-BA6184FE23BD}">
      <dsp:nvSpPr>
        <dsp:cNvPr id="0" name=""/>
        <dsp:cNvSpPr/>
      </dsp:nvSpPr>
      <dsp:spPr>
        <a:xfrm>
          <a:off x="0" y="1452438"/>
          <a:ext cx="10335350" cy="1161553"/>
        </a:xfrm>
        <a:prstGeom prst="roundRect">
          <a:avLst>
            <a:gd name="adj" fmla="val 10000"/>
          </a:avLst>
        </a:prstGeom>
        <a:solidFill>
          <a:srgbClr val="FFCD0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5430B-3727-4035-B215-1AE2A47732A4}">
      <dsp:nvSpPr>
        <dsp:cNvPr id="0" name=""/>
        <dsp:cNvSpPr/>
      </dsp:nvSpPr>
      <dsp:spPr>
        <a:xfrm>
          <a:off x="351370" y="1713788"/>
          <a:ext cx="638854" cy="638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E3291-8BF9-44D1-883C-726C7B82CF72}">
      <dsp:nvSpPr>
        <dsp:cNvPr id="0" name=""/>
        <dsp:cNvSpPr/>
      </dsp:nvSpPr>
      <dsp:spPr>
        <a:xfrm>
          <a:off x="1341594" y="1452438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 dirty="0">
              <a:solidFill>
                <a:schemeClr val="tx1"/>
              </a:solidFill>
            </a:rPr>
            <a:t>Criar planos inspirados na qualidade de aspectos do 1GB + 1.5min Daily </a:t>
          </a:r>
          <a:r>
            <a:rPr lang="pt-BR" sz="2500" b="1" i="0" kern="1200" baseline="0" dirty="0" err="1">
              <a:solidFill>
                <a:schemeClr val="tx1"/>
              </a:solidFill>
            </a:rPr>
            <a:t>Plan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341594" y="1452438"/>
        <a:ext cx="8993755" cy="1161553"/>
      </dsp:txXfrm>
    </dsp:sp>
    <dsp:sp modelId="{C4016E16-0B26-48CA-BA7F-BAEB102BBD11}">
      <dsp:nvSpPr>
        <dsp:cNvPr id="0" name=""/>
        <dsp:cNvSpPr/>
      </dsp:nvSpPr>
      <dsp:spPr>
        <a:xfrm>
          <a:off x="0" y="2904380"/>
          <a:ext cx="10335350" cy="1161553"/>
        </a:xfrm>
        <a:prstGeom prst="roundRect">
          <a:avLst>
            <a:gd name="adj" fmla="val 10000"/>
          </a:avLst>
        </a:prstGeom>
        <a:solidFill>
          <a:srgbClr val="FFCD0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4C831-B492-47B6-9CC1-0D6DAD19A61A}">
      <dsp:nvSpPr>
        <dsp:cNvPr id="0" name=""/>
        <dsp:cNvSpPr/>
      </dsp:nvSpPr>
      <dsp:spPr>
        <a:xfrm>
          <a:off x="351370" y="3165730"/>
          <a:ext cx="638854" cy="638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94F74-E3D0-4327-B6D8-501D8B320613}">
      <dsp:nvSpPr>
        <dsp:cNvPr id="0" name=""/>
        <dsp:cNvSpPr/>
      </dsp:nvSpPr>
      <dsp:spPr>
        <a:xfrm>
          <a:off x="1341594" y="2904380"/>
          <a:ext cx="8993755" cy="1161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931" tIns="122931" rIns="122931" bIns="1229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i="0" kern="1200" baseline="0" dirty="0">
              <a:solidFill>
                <a:schemeClr val="tx1"/>
              </a:solidFill>
            </a:rPr>
            <a:t>Campanhas de atenção direcionadas aos usuários dos planos mais críticos</a:t>
          </a:r>
          <a:endParaRPr lang="en-US" sz="2500" kern="1200" dirty="0">
            <a:solidFill>
              <a:schemeClr val="tx1"/>
            </a:solidFill>
          </a:endParaRPr>
        </a:p>
      </dsp:txBody>
      <dsp:txXfrm>
        <a:off x="1341594" y="2904380"/>
        <a:ext cx="8993755" cy="1161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7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8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5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5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diagramLayout" Target="../diagrams/layout1.xml"/><Relationship Id="rId7" Type="http://schemas.openxmlformats.org/officeDocument/2006/relationships/slide" Target="slide4.xml"/><Relationship Id="rId12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slide" Target="slide8.xml"/><Relationship Id="rId5" Type="http://schemas.openxmlformats.org/officeDocument/2006/relationships/diagramColors" Target="../diagrams/colors1.xml"/><Relationship Id="rId10" Type="http://schemas.openxmlformats.org/officeDocument/2006/relationships/slide" Target="slide7.xml"/><Relationship Id="rId4" Type="http://schemas.openxmlformats.org/officeDocument/2006/relationships/diagramQuickStyle" Target="../diagrams/quickStyle1.xml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slide" Target="slide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slide" Target="slide2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B01C26-BFFB-6378-D5D5-0B8851DB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881" y="1782371"/>
            <a:ext cx="10572238" cy="974310"/>
          </a:xfrm>
        </p:spPr>
        <p:txBody>
          <a:bodyPr>
            <a:noAutofit/>
          </a:bodyPr>
          <a:lstStyle/>
          <a:p>
            <a:r>
              <a:rPr lang="pt-BR" sz="4800" dirty="0"/>
              <a:t>Relatório de Análise de Satisfação e Retenção de Clientes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DD175E-10A1-137D-6056-B2200E8B0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99119" y="5663535"/>
            <a:ext cx="6993759" cy="558089"/>
          </a:xfrm>
        </p:spPr>
        <p:txBody>
          <a:bodyPr anchor="t">
            <a:noAutofit/>
          </a:bodyPr>
          <a:lstStyle/>
          <a:p>
            <a:pPr>
              <a:lnSpc>
                <a:spcPct val="110000"/>
              </a:lnSpc>
            </a:pPr>
            <a:r>
              <a:rPr lang="pt-BR" sz="1050" b="1" dirty="0"/>
              <a:t>Apresentado por Willian Monteiro</a:t>
            </a:r>
          </a:p>
          <a:p>
            <a:pPr>
              <a:lnSpc>
                <a:spcPct val="110000"/>
              </a:lnSpc>
            </a:pPr>
            <a:r>
              <a:rPr lang="pt-BR" sz="1050" b="1" dirty="0"/>
              <a:t>25 Abril 2025</a:t>
            </a:r>
          </a:p>
        </p:txBody>
      </p:sp>
      <p:pic>
        <p:nvPicPr>
          <p:cNvPr id="1026" name="Picture 2" descr="MTN Nigeria backs off on 200% price hike for 15GB data plan | Extensia Ltd">
            <a:extLst>
              <a:ext uri="{FF2B5EF4-FFF2-40B4-BE49-F238E27FC236}">
                <a16:creationId xmlns:a16="http://schemas.microsoft.com/office/drawing/2014/main" id="{1FE772FA-6DE9-8D12-07AF-7CFAD2589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8730" y="3000000"/>
            <a:ext cx="3254539" cy="162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9420AB3C-0E6A-8A56-DB7B-F626B573F88A}"/>
              </a:ext>
            </a:extLst>
          </p:cNvPr>
          <p:cNvSpPr txBox="1">
            <a:spLocks/>
          </p:cNvSpPr>
          <p:nvPr/>
        </p:nvSpPr>
        <p:spPr>
          <a:xfrm>
            <a:off x="2599119" y="5027159"/>
            <a:ext cx="6993759" cy="5580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pt-BR" b="1" dirty="0"/>
              <a:t>Diagnóstico de desempenho e oportunidades de melhoria</a:t>
            </a:r>
          </a:p>
        </p:txBody>
      </p:sp>
    </p:spTree>
    <p:extLst>
      <p:ext uri="{BB962C8B-B14F-4D97-AF65-F5344CB8AC3E}">
        <p14:creationId xmlns:p14="http://schemas.microsoft.com/office/powerpoint/2010/main" val="166688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2B6C-88BD-2B10-C6E7-E759E96D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2176020" cy="622397"/>
          </a:xfrm>
        </p:spPr>
        <p:txBody>
          <a:bodyPr/>
          <a:lstStyle/>
          <a:p>
            <a:r>
              <a:rPr lang="pt-BR" dirty="0"/>
              <a:t>Sumário</a:t>
            </a: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179C748A-FB83-9AB4-39D5-D7B6002AD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727576"/>
              </p:ext>
            </p:extLst>
          </p:nvPr>
        </p:nvGraphicFramePr>
        <p:xfrm>
          <a:off x="4385200" y="164892"/>
          <a:ext cx="6279741" cy="60073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Botão de Ação: Avançar ou Próximo 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E55A16C-D2C1-F880-B420-C0407831AB01}"/>
              </a:ext>
            </a:extLst>
          </p:cNvPr>
          <p:cNvSpPr/>
          <p:nvPr/>
        </p:nvSpPr>
        <p:spPr>
          <a:xfrm>
            <a:off x="3702022" y="2022110"/>
            <a:ext cx="487076" cy="382249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otão de Ação: Avançar ou Próximo 6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2CE594FA-01E2-838D-534E-28C6F5AE08B7}"/>
              </a:ext>
            </a:extLst>
          </p:cNvPr>
          <p:cNvSpPr/>
          <p:nvPr/>
        </p:nvSpPr>
        <p:spPr>
          <a:xfrm>
            <a:off x="3702022" y="2635422"/>
            <a:ext cx="487075" cy="382249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otão de Ação: Avançar ou Próximo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1ACB6AF6-1BA6-1B05-7761-A65765AB878C}"/>
              </a:ext>
            </a:extLst>
          </p:cNvPr>
          <p:cNvSpPr/>
          <p:nvPr/>
        </p:nvSpPr>
        <p:spPr>
          <a:xfrm>
            <a:off x="3702022" y="3274967"/>
            <a:ext cx="487075" cy="382249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Botão de Ação: Avançar ou Próximo 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F762737-B88F-C231-0D39-A72D3286D797}"/>
              </a:ext>
            </a:extLst>
          </p:cNvPr>
          <p:cNvSpPr/>
          <p:nvPr/>
        </p:nvSpPr>
        <p:spPr>
          <a:xfrm>
            <a:off x="3702022" y="3914512"/>
            <a:ext cx="487076" cy="382249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Botão de Ação: Avançar ou Próximo 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7ED7C32D-A7B0-FB92-A630-0A8AFC8D7981}"/>
              </a:ext>
            </a:extLst>
          </p:cNvPr>
          <p:cNvSpPr/>
          <p:nvPr/>
        </p:nvSpPr>
        <p:spPr>
          <a:xfrm>
            <a:off x="3702020" y="4561870"/>
            <a:ext cx="487077" cy="382249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otão de Ação: Avançar ou Próximo 2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81FEF0FE-2BCA-2718-687B-9A52F13DA98E}"/>
              </a:ext>
            </a:extLst>
          </p:cNvPr>
          <p:cNvSpPr/>
          <p:nvPr/>
        </p:nvSpPr>
        <p:spPr>
          <a:xfrm>
            <a:off x="3702022" y="1392086"/>
            <a:ext cx="487076" cy="382249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FC6EA-923C-DA0C-4474-913D6AF4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9F8CB830-A221-4640-9D48-75017B53E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552122"/>
              </p:ext>
            </p:extLst>
          </p:nvPr>
        </p:nvGraphicFramePr>
        <p:xfrm>
          <a:off x="4604972" y="685799"/>
          <a:ext cx="7089258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m 4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94E731BB-447C-4E8E-32C1-E7F9447225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89" y="1734730"/>
            <a:ext cx="3413305" cy="3263796"/>
          </a:xfrm>
          <a:prstGeom prst="rect">
            <a:avLst/>
          </a:prstGeom>
        </p:spPr>
      </p:pic>
      <p:sp>
        <p:nvSpPr>
          <p:cNvPr id="6" name="Botão de Ação: Avançar ou Próximo 5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AD8B9A2-18C5-55B7-7865-C25117B3F15B}"/>
              </a:ext>
            </a:extLst>
          </p:cNvPr>
          <p:cNvSpPr/>
          <p:nvPr/>
        </p:nvSpPr>
        <p:spPr>
          <a:xfrm>
            <a:off x="353622" y="6113259"/>
            <a:ext cx="425867" cy="302531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90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9CFF98-D3D2-717C-8412-F210B0F6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472654"/>
            <a:ext cx="10945037" cy="769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Executivo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87BA0A54-D6F7-8EB2-B0A4-3BCEFA08F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998227"/>
              </p:ext>
            </p:extLst>
          </p:nvPr>
        </p:nvGraphicFramePr>
        <p:xfrm>
          <a:off x="612648" y="1715124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otão de Ação: Avançar ou Próximo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8023CE38-1865-D0BA-32E6-1BF989CE6A78}"/>
              </a:ext>
            </a:extLst>
          </p:cNvPr>
          <p:cNvSpPr/>
          <p:nvPr/>
        </p:nvSpPr>
        <p:spPr>
          <a:xfrm>
            <a:off x="353622" y="6113259"/>
            <a:ext cx="425867" cy="302531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4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B95B8-0A35-04C4-F86B-982BD3A67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039" y="463676"/>
            <a:ext cx="3595634" cy="945400"/>
          </a:xfrm>
        </p:spPr>
        <p:txBody>
          <a:bodyPr/>
          <a:lstStyle/>
          <a:p>
            <a:r>
              <a:rPr lang="pt-BR" b="1" dirty="0"/>
              <a:t>Satisfação por Tipo de Dispositivo</a:t>
            </a:r>
            <a:endParaRPr lang="pt-BR" dirty="0"/>
          </a:p>
        </p:txBody>
      </p:sp>
      <p:graphicFrame>
        <p:nvGraphicFramePr>
          <p:cNvPr id="17" name="Espaço Reservado para Conteúdo 16">
            <a:extLst>
              <a:ext uri="{FF2B5EF4-FFF2-40B4-BE49-F238E27FC236}">
                <a16:creationId xmlns:a16="http://schemas.microsoft.com/office/drawing/2014/main" id="{492035C0-8D97-C9BF-1CD7-D5929F0C26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404008"/>
              </p:ext>
            </p:extLst>
          </p:nvPr>
        </p:nvGraphicFramePr>
        <p:xfrm>
          <a:off x="4691921" y="463677"/>
          <a:ext cx="7210269" cy="607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1F326F98-FED5-7DC8-6FAE-A5625B99BCB9}"/>
              </a:ext>
            </a:extLst>
          </p:cNvPr>
          <p:cNvSpPr/>
          <p:nvPr/>
        </p:nvSpPr>
        <p:spPr>
          <a:xfrm>
            <a:off x="1728417" y="3429000"/>
            <a:ext cx="1453043" cy="8881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2,948</a:t>
            </a:r>
            <a:r>
              <a:rPr lang="pt-BR" sz="2400" dirty="0"/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EBB1506-EAE4-FC2B-62F3-13F3D73F6AF1}"/>
              </a:ext>
            </a:extLst>
          </p:cNvPr>
          <p:cNvSpPr txBox="1"/>
          <p:nvPr/>
        </p:nvSpPr>
        <p:spPr>
          <a:xfrm>
            <a:off x="1160353" y="2940709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Taxa Média de Satisfação</a:t>
            </a:r>
          </a:p>
        </p:txBody>
      </p:sp>
      <p:sp>
        <p:nvSpPr>
          <p:cNvPr id="4" name="Botão de Ação: Avançar ou Próximo 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80A8D74F-F6DE-2680-2645-0F7E502FE83B}"/>
              </a:ext>
            </a:extLst>
          </p:cNvPr>
          <p:cNvSpPr/>
          <p:nvPr/>
        </p:nvSpPr>
        <p:spPr>
          <a:xfrm>
            <a:off x="353622" y="6113259"/>
            <a:ext cx="425867" cy="302531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3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660F0-E763-783A-F8F5-849D8B07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Desempenho por Plano</a:t>
            </a:r>
            <a:endParaRPr lang="pt-BR" dirty="0"/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278CF843-CD16-012B-E84C-7B053FA73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627406"/>
              </p:ext>
            </p:extLst>
          </p:nvPr>
        </p:nvGraphicFramePr>
        <p:xfrm>
          <a:off x="4871595" y="553616"/>
          <a:ext cx="6858156" cy="594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39">
                  <a:extLst>
                    <a:ext uri="{9D8B030D-6E8A-4147-A177-3AD203B41FA5}">
                      <a16:colId xmlns:a16="http://schemas.microsoft.com/office/drawing/2014/main" val="4114713159"/>
                    </a:ext>
                  </a:extLst>
                </a:gridCol>
                <a:gridCol w="1714539">
                  <a:extLst>
                    <a:ext uri="{9D8B030D-6E8A-4147-A177-3AD203B41FA5}">
                      <a16:colId xmlns:a16="http://schemas.microsoft.com/office/drawing/2014/main" val="437916719"/>
                    </a:ext>
                  </a:extLst>
                </a:gridCol>
                <a:gridCol w="1714539">
                  <a:extLst>
                    <a:ext uri="{9D8B030D-6E8A-4147-A177-3AD203B41FA5}">
                      <a16:colId xmlns:a16="http://schemas.microsoft.com/office/drawing/2014/main" val="4220358377"/>
                    </a:ext>
                  </a:extLst>
                </a:gridCol>
                <a:gridCol w="1714539">
                  <a:extLst>
                    <a:ext uri="{9D8B030D-6E8A-4147-A177-3AD203B41FA5}">
                      <a16:colId xmlns:a16="http://schemas.microsoft.com/office/drawing/2014/main" val="1769853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Plano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Satisfação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Recorrência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Observações</a:t>
                      </a:r>
                    </a:p>
                  </a:txBody>
                  <a:tcPr anchor="ctr">
                    <a:solidFill>
                      <a:srgbClr val="FFCD0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870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diário de 1 GB + 1,5 min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3,21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 satisfação, modelo de qualidade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67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de 2 dias de 2,5 GB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2,53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Ponto de oportunidade: alto uso, baixa satisfação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29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de banda larga mensal de 200 GB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2,81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Alta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Clientes continuam, mas não estão satisfeitos</a:t>
                      </a:r>
                    </a:p>
                  </a:txBody>
                  <a:tcPr anchor="ctr">
                    <a:solidFill>
                      <a:srgbClr val="FFD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43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Plano de 3 meses de 450 GB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3,12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Baixa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Exceção à regra: retenção baixa mesmo com nota média</a:t>
                      </a:r>
                    </a:p>
                  </a:txBody>
                  <a:tcPr anchor="ctr">
                    <a:solidFill>
                      <a:srgbClr val="FFEB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84158"/>
                  </a:ext>
                </a:extLst>
              </a:tr>
            </a:tbl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CF1868-65C9-F7BD-9149-58B6E3DA8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1663508"/>
            <a:ext cx="4124742" cy="3728895"/>
          </a:xfrm>
        </p:spPr>
        <p:txBody>
          <a:bodyPr>
            <a:noAutofit/>
          </a:bodyPr>
          <a:lstStyle/>
          <a:p>
            <a:r>
              <a:rPr lang="pt-BR" dirty="0"/>
              <a:t>Diante disso, recomendamos o desenvolvimento de </a:t>
            </a:r>
            <a:r>
              <a:rPr lang="pt-BR" b="1" dirty="0"/>
              <a:t>campanhas de melhoria contínua</a:t>
            </a:r>
            <a:r>
              <a:rPr lang="pt-BR" dirty="0"/>
              <a:t> , com foco em </a:t>
            </a:r>
            <a:r>
              <a:rPr lang="pt-BR" b="1" dirty="0"/>
              <a:t>melhorar a experiência dos usuários desses planos específicos</a:t>
            </a:r>
            <a:r>
              <a:rPr lang="pt-BR" dirty="0"/>
              <a:t> . Ao melhorar a entrega — seja no desempenho, atendimento ou percepção de valor —, há grande potencial para </a:t>
            </a:r>
            <a:r>
              <a:rPr lang="pt-BR" b="1" dirty="0"/>
              <a:t>aumentar ainda mais a retenção e fidelização desses clientes</a:t>
            </a:r>
            <a:r>
              <a:rPr lang="pt-BR" dirty="0"/>
              <a:t> , além de </a:t>
            </a:r>
            <a:r>
              <a:rPr lang="pt-BR" b="1" dirty="0"/>
              <a:t>fortalecer a imagem da marca como voltada à satisfação do consumidor</a:t>
            </a:r>
            <a:r>
              <a:rPr lang="pt-BR" dirty="0"/>
              <a:t> .</a:t>
            </a:r>
          </a:p>
        </p:txBody>
      </p:sp>
      <p:sp>
        <p:nvSpPr>
          <p:cNvPr id="3" name="Botão de Ação: Avançar ou Próximo 2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B5962CA-43AB-E3DD-D514-6068E768EA97}"/>
              </a:ext>
            </a:extLst>
          </p:cNvPr>
          <p:cNvSpPr/>
          <p:nvPr/>
        </p:nvSpPr>
        <p:spPr>
          <a:xfrm>
            <a:off x="353622" y="6113259"/>
            <a:ext cx="425867" cy="302531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0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A452A-D60A-0255-2AD4-22D71247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Influenciadores de Rotatividade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C44D580-7C40-DE04-7F6A-3C17B88A51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223600"/>
              </p:ext>
            </p:extLst>
          </p:nvPr>
        </p:nvGraphicFramePr>
        <p:xfrm>
          <a:off x="4103878" y="292769"/>
          <a:ext cx="7963204" cy="6272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F9F7296-2A86-6690-BC5C-42F2B527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A rotatividade está pulverizada, mas três fatores lideram.</a:t>
            </a:r>
          </a:p>
          <a:p>
            <a:r>
              <a:rPr lang="pt-BR" b="1" dirty="0"/>
              <a:t>Melhorar o preço percebido, a qualidade da internet e a experiência do cliente é essencial.</a:t>
            </a:r>
          </a:p>
        </p:txBody>
      </p:sp>
      <p:sp>
        <p:nvSpPr>
          <p:cNvPr id="3" name="Botão de Ação: Avançar ou Próximo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6D3F609-6448-FFBE-BA0A-0BB60F193648}"/>
              </a:ext>
            </a:extLst>
          </p:cNvPr>
          <p:cNvSpPr/>
          <p:nvPr/>
        </p:nvSpPr>
        <p:spPr>
          <a:xfrm>
            <a:off x="353622" y="6113259"/>
            <a:ext cx="425867" cy="302531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33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92548-FA25-6584-A06A-D7AD9F6A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4269" y="307555"/>
            <a:ext cx="9160475" cy="1132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Recomendações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Estratégicas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731F8520-D338-BB2C-6B48-F973CBB05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68598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Botão de Ação: Avançar ou Próximo 2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BEF8E029-DBE6-2294-5113-1CDB22890980}"/>
              </a:ext>
            </a:extLst>
          </p:cNvPr>
          <p:cNvSpPr/>
          <p:nvPr/>
        </p:nvSpPr>
        <p:spPr>
          <a:xfrm>
            <a:off x="353622" y="6113259"/>
            <a:ext cx="425867" cy="302531"/>
          </a:xfrm>
          <a:prstGeom prst="actionButtonForwardNext">
            <a:avLst/>
          </a:prstGeom>
          <a:solidFill>
            <a:srgbClr val="CCA4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0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435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 Narrow</vt:lpstr>
      <vt:lpstr>Arial</vt:lpstr>
      <vt:lpstr>Neue Haas Grotesk Text Pro</vt:lpstr>
      <vt:lpstr>VanillaVTI</vt:lpstr>
      <vt:lpstr>Relatório de Análise de Satisfação e Retenção de Clientes</vt:lpstr>
      <vt:lpstr>Sumário</vt:lpstr>
      <vt:lpstr>Contexto</vt:lpstr>
      <vt:lpstr>Resumo Executivo</vt:lpstr>
      <vt:lpstr>Satisfação por Tipo de Dispositivo</vt:lpstr>
      <vt:lpstr>Desempenho por Plano</vt:lpstr>
      <vt:lpstr>Principais Influenciadores de Rotatividade</vt:lpstr>
      <vt:lpstr>Recomendações Estratégicas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Willian Monteiro</dc:creator>
  <cp:lastModifiedBy>Willian Monteiro</cp:lastModifiedBy>
  <cp:revision>10</cp:revision>
  <dcterms:created xsi:type="dcterms:W3CDTF">2025-04-23T20:10:47Z</dcterms:created>
  <dcterms:modified xsi:type="dcterms:W3CDTF">2025-04-27T00:25:24Z</dcterms:modified>
</cp:coreProperties>
</file>