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ajdhani"/>
      <p:regular r:id="rId27"/>
      <p:bold r:id="rId28"/>
    </p:embeddedFont>
    <p:embeddedFont>
      <p:font typeface="Open Sans Ligh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55DA67-7B02-4155-AB41-7D4FE6CC2EA9}">
  <a:tblStyle styleId="{8255DA67-7B02-4155-AB41-7D4FE6CC2E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jdhani-bold.fntdata"/><Relationship Id="rId27" Type="http://schemas.openxmlformats.org/officeDocument/2006/relationships/font" Target="fonts/Rajdhani-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Ligh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Light-italic.fntdata"/><Relationship Id="rId30" Type="http://schemas.openxmlformats.org/officeDocument/2006/relationships/font" Target="fonts/OpenSansLight-bold.fntdata"/><Relationship Id="rId11" Type="http://schemas.openxmlformats.org/officeDocument/2006/relationships/slide" Target="slides/slide4.xml"/><Relationship Id="rId33" Type="http://schemas.openxmlformats.org/officeDocument/2006/relationships/font" Target="fonts/OpenSans-regular.fntdata"/><Relationship Id="rId10" Type="http://schemas.openxmlformats.org/officeDocument/2006/relationships/slide" Target="slides/slide3.xml"/><Relationship Id="rId32" Type="http://schemas.openxmlformats.org/officeDocument/2006/relationships/font" Target="fonts/OpenSansLight-boldItalic.fntdata"/><Relationship Id="rId13" Type="http://schemas.openxmlformats.org/officeDocument/2006/relationships/slide" Target="slides/slide6.xml"/><Relationship Id="rId35" Type="http://schemas.openxmlformats.org/officeDocument/2006/relationships/font" Target="fonts/OpenSans-italic.fntdata"/><Relationship Id="rId12" Type="http://schemas.openxmlformats.org/officeDocument/2006/relationships/slide" Target="slides/slide5.xml"/><Relationship Id="rId34" Type="http://schemas.openxmlformats.org/officeDocument/2006/relationships/font" Target="fonts/OpenSans-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d1baf1a06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d1baf1a06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106fbe9e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106fbe9e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106fbe9e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106fbe9e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262f27c3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262f27c3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106fbe9e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106fbe9e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106fbe9e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106fbe9e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106fbe9e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106fbe9e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106fbe9e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106fbe9e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106fbe9e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106fbe9e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106fbe9e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106fbe9e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e6c83523f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e6c83523f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e6c83523f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e6c83523f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06fbe9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06fbe9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106fbe9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106fbe9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d406c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d406c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ad406c9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d406c9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06fbe9e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06fbe9e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262f27c3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262f27c3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0"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4"/>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49" name="Google Shape;49;p1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4" name="Google Shape;54;p1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7" name="Google Shape;57;p1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 name="Google Shape;58;p19"/>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63" name="Google Shape;63;p2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69" name="Google Shape;69;p2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77"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8"/>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82" name="Google Shape;82;p28"/>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 name="Google Shape;26;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2" name="Google Shape;32;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7" name="Google Shape;7;p1"/>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Devtools - Console</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veloper.mozilla.org/es/docs/Web/JavaScript/Reference/Global_Objects/SyntaxErr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17.xml"/><Relationship Id="rId5" Type="http://schemas.openxmlformats.org/officeDocument/2006/relationships/slide" Target="/ppt/slides/slide11.xml"/><Relationship Id="rId6" Type="http://schemas.openxmlformats.org/officeDocument/2006/relationships/slide" Target="/ppt/slides/slide11.xml"/><Relationship Id="rId7" Type="http://schemas.openxmlformats.org/officeDocument/2006/relationships/slide" Target="/ppt/slides/slide13.xml"/><Relationship Id="rId8" Type="http://schemas.openxmlformats.org/officeDocument/2006/relationships/slide" Target="/ppt/slid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9"/>
          <p:cNvSpPr txBox="1"/>
          <p:nvPr/>
        </p:nvSpPr>
        <p:spPr>
          <a:xfrm>
            <a:off x="1638625" y="1536225"/>
            <a:ext cx="7031400" cy="89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lang="es" sz="4600">
                <a:solidFill>
                  <a:srgbClr val="FFFFFF"/>
                </a:solidFill>
                <a:latin typeface="Rajdhani"/>
                <a:ea typeface="Rajdhani"/>
                <a:cs typeface="Rajdhani"/>
                <a:sym typeface="Rajdhani"/>
              </a:rPr>
              <a:t>Devtools - </a:t>
            </a:r>
            <a:r>
              <a:rPr b="1" lang="es" sz="4600">
                <a:solidFill>
                  <a:srgbClr val="FFFFFF"/>
                </a:solidFill>
                <a:latin typeface="Rajdhani"/>
                <a:ea typeface="Rajdhani"/>
                <a:cs typeface="Rajdhani"/>
                <a:sym typeface="Rajdhani"/>
              </a:rPr>
              <a:t>Console</a:t>
            </a:r>
            <a:endParaRPr b="1" sz="4600">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8"/>
          <p:cNvSpPr txBox="1"/>
          <p:nvPr/>
        </p:nvSpPr>
        <p:spPr>
          <a:xfrm>
            <a:off x="717750" y="581320"/>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Elementos </a:t>
            </a:r>
            <a:r>
              <a:rPr b="1" lang="es" sz="3000">
                <a:solidFill>
                  <a:srgbClr val="3F3F3F"/>
                </a:solidFill>
                <a:latin typeface="Rajdhani"/>
                <a:ea typeface="Rajdhani"/>
                <a:cs typeface="Rajdhani"/>
                <a:sym typeface="Rajdhani"/>
              </a:rPr>
              <a:t>e</a:t>
            </a:r>
            <a:r>
              <a:rPr b="1" lang="es" sz="3000">
                <a:solidFill>
                  <a:srgbClr val="3F3F3F"/>
                </a:solidFill>
                <a:latin typeface="Rajdhani"/>
                <a:ea typeface="Rajdhani"/>
                <a:cs typeface="Rajdhani"/>
                <a:sym typeface="Rajdhani"/>
              </a:rPr>
              <a:t> Estilos</a:t>
            </a:r>
            <a:endParaRPr b="1" sz="3000">
              <a:solidFill>
                <a:srgbClr val="3F3F3F"/>
              </a:solidFill>
              <a:latin typeface="Rajdhani"/>
              <a:ea typeface="Rajdhani"/>
              <a:cs typeface="Rajdhani"/>
              <a:sym typeface="Rajdhani"/>
            </a:endParaRPr>
          </a:p>
        </p:txBody>
      </p:sp>
      <p:sp>
        <p:nvSpPr>
          <p:cNvPr id="159" name="Google Shape;159;p38"/>
          <p:cNvSpPr txBox="1"/>
          <p:nvPr/>
        </p:nvSpPr>
        <p:spPr>
          <a:xfrm>
            <a:off x="754825" y="1141250"/>
            <a:ext cx="7594200" cy="14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434343"/>
                </a:solidFill>
                <a:latin typeface="Open Sans"/>
                <a:ea typeface="Open Sans"/>
                <a:cs typeface="Open Sans"/>
                <a:sym typeface="Open Sans"/>
              </a:rPr>
              <a:t>Na guia Elementos, veremos o código HTML e em Estilos, nosso CSS. Se clicarmos na seta indicada na imagem e depois colocarmos o mouse sobre os elementos da tela, perceberemos facilmente onde eles estão no código para poder manipulá-los e apreciar a mudança sem ter que ir ao editor de texto e salve.</a:t>
            </a:r>
            <a:br>
              <a:rPr lang="es" sz="1600">
                <a:solidFill>
                  <a:srgbClr val="434343"/>
                </a:solidFill>
                <a:latin typeface="Open Sans"/>
                <a:ea typeface="Open Sans"/>
                <a:cs typeface="Open Sans"/>
                <a:sym typeface="Open Sans"/>
              </a:rPr>
            </a:br>
            <a:endParaRPr sz="16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600">
              <a:solidFill>
                <a:srgbClr val="434343"/>
              </a:solidFill>
              <a:latin typeface="Open Sans"/>
              <a:ea typeface="Open Sans"/>
              <a:cs typeface="Open Sans"/>
              <a:sym typeface="Open Sans"/>
            </a:endParaRPr>
          </a:p>
        </p:txBody>
      </p:sp>
      <p:pic>
        <p:nvPicPr>
          <p:cNvPr id="160" name="Google Shape;160;p38"/>
          <p:cNvPicPr preferRelativeResize="0"/>
          <p:nvPr/>
        </p:nvPicPr>
        <p:blipFill>
          <a:blip r:embed="rId3">
            <a:alphaModFix/>
          </a:blip>
          <a:stretch>
            <a:fillRect/>
          </a:stretch>
        </p:blipFill>
        <p:spPr>
          <a:xfrm>
            <a:off x="909638" y="2686050"/>
            <a:ext cx="7324725" cy="685800"/>
          </a:xfrm>
          <a:prstGeom prst="rect">
            <a:avLst/>
          </a:prstGeom>
          <a:noFill/>
          <a:ln>
            <a:noFill/>
          </a:ln>
        </p:spPr>
      </p:pic>
      <p:sp>
        <p:nvSpPr>
          <p:cNvPr id="161" name="Google Shape;161;p38"/>
          <p:cNvSpPr/>
          <p:nvPr/>
        </p:nvSpPr>
        <p:spPr>
          <a:xfrm>
            <a:off x="1003425" y="2746950"/>
            <a:ext cx="617700" cy="564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38"/>
          <p:cNvGrpSpPr/>
          <p:nvPr/>
        </p:nvGrpSpPr>
        <p:grpSpPr>
          <a:xfrm>
            <a:off x="1670863" y="3677400"/>
            <a:ext cx="5802300" cy="978300"/>
            <a:chOff x="1686250" y="2514625"/>
            <a:chExt cx="5802300" cy="978300"/>
          </a:xfrm>
        </p:grpSpPr>
        <p:sp>
          <p:nvSpPr>
            <p:cNvPr id="163" name="Google Shape;163;p38"/>
            <p:cNvSpPr/>
            <p:nvPr/>
          </p:nvSpPr>
          <p:spPr>
            <a:xfrm>
              <a:off x="1686250" y="2514625"/>
              <a:ext cx="5802300" cy="978300"/>
            </a:xfrm>
            <a:prstGeom prst="roundRect">
              <a:avLst>
                <a:gd fmla="val 16667" name="adj"/>
              </a:avLst>
            </a:prstGeom>
            <a:solidFill>
              <a:srgbClr val="EC183F">
                <a:alpha val="96080"/>
              </a:srgbClr>
            </a:solidFill>
            <a:ln>
              <a:noFill/>
            </a:ln>
          </p:spPr>
          <p:txBody>
            <a:bodyPr anchorCtr="0" anchor="ctr" bIns="91425" lIns="954000" spcFirstLastPara="1" rIns="91425" wrap="square" tIns="91425">
              <a:noAutofit/>
            </a:bodyPr>
            <a:lstStyle/>
            <a:p>
              <a:pPr indent="0" lvl="0" marL="0" rtl="0" algn="l">
                <a:spcBef>
                  <a:spcPts val="0"/>
                </a:spcBef>
                <a:spcAft>
                  <a:spcPts val="0"/>
                </a:spcAft>
                <a:buNone/>
              </a:pPr>
              <a:r>
                <a:t/>
              </a:r>
              <a:endParaRPr>
                <a:solidFill>
                  <a:srgbClr val="FFFFFF"/>
                </a:solidFill>
                <a:latin typeface="Open Sans"/>
                <a:ea typeface="Open Sans"/>
                <a:cs typeface="Open Sans"/>
                <a:sym typeface="Open Sans"/>
              </a:endParaRPr>
            </a:p>
            <a:p>
              <a:pPr indent="0" lvl="0" marL="0" rtl="0" algn="l">
                <a:spcBef>
                  <a:spcPts val="0"/>
                </a:spcBef>
                <a:spcAft>
                  <a:spcPts val="0"/>
                </a:spcAft>
                <a:buNone/>
              </a:pPr>
              <a:r>
                <a:rPr lang="es">
                  <a:solidFill>
                    <a:srgbClr val="FFFFFF"/>
                  </a:solidFill>
                  <a:latin typeface="Open Sans"/>
                  <a:ea typeface="Open Sans"/>
                  <a:cs typeface="Open Sans"/>
                  <a:sym typeface="Open Sans"/>
                </a:rPr>
                <a:t>Atenção! Se atualizarmos a página, as alterações serão perdidas, portanto, se você deseja que essas alterações sejam definitivas, devemos fazê-las no editor de texto.</a:t>
              </a:r>
              <a:endParaRPr>
                <a:solidFill>
                  <a:srgbClr val="FFFFFF"/>
                </a:solidFill>
                <a:latin typeface="Open Sans"/>
                <a:ea typeface="Open Sans"/>
                <a:cs typeface="Open Sans"/>
                <a:sym typeface="Open Sans"/>
              </a:endParaRPr>
            </a:p>
            <a:p>
              <a:pPr indent="0" lvl="0" marL="0" rtl="0" algn="l">
                <a:spcBef>
                  <a:spcPts val="0"/>
                </a:spcBef>
                <a:spcAft>
                  <a:spcPts val="0"/>
                </a:spcAft>
                <a:buNone/>
              </a:pPr>
              <a:r>
                <a:t/>
              </a:r>
              <a:endParaRPr>
                <a:solidFill>
                  <a:srgbClr val="FFFFFF"/>
                </a:solidFill>
                <a:latin typeface="Open Sans"/>
                <a:ea typeface="Open Sans"/>
                <a:cs typeface="Open Sans"/>
                <a:sym typeface="Open Sans"/>
              </a:endParaRPr>
            </a:p>
          </p:txBody>
        </p:sp>
        <p:sp>
          <p:nvSpPr>
            <p:cNvPr id="164" name="Google Shape;164;p38"/>
            <p:cNvSpPr/>
            <p:nvPr/>
          </p:nvSpPr>
          <p:spPr>
            <a:xfrm>
              <a:off x="2059693" y="2767758"/>
              <a:ext cx="158198" cy="206025"/>
            </a:xfrm>
            <a:custGeom>
              <a:rect b="b" l="l" r="r" t="t"/>
              <a:pathLst>
                <a:path extrusionOk="0" h="206025" w="158198">
                  <a:moveTo>
                    <a:pt x="1260" y="43147"/>
                  </a:moveTo>
                  <a:cubicBezTo>
                    <a:pt x="-3775" y="34498"/>
                    <a:pt x="6734" y="19061"/>
                    <a:pt x="24689" y="8770"/>
                  </a:cubicBezTo>
                  <a:cubicBezTo>
                    <a:pt x="42643" y="-1630"/>
                    <a:pt x="61255" y="-2944"/>
                    <a:pt x="66181" y="5705"/>
                  </a:cubicBezTo>
                  <a:cubicBezTo>
                    <a:pt x="67823" y="8551"/>
                    <a:pt x="155296" y="160069"/>
                    <a:pt x="156938" y="162915"/>
                  </a:cubicBezTo>
                  <a:cubicBezTo>
                    <a:pt x="161974" y="171564"/>
                    <a:pt x="151464" y="187000"/>
                    <a:pt x="133510" y="197291"/>
                  </a:cubicBezTo>
                  <a:cubicBezTo>
                    <a:pt x="115555" y="207582"/>
                    <a:pt x="97053" y="209005"/>
                    <a:pt x="92018" y="200357"/>
                  </a:cubicBezTo>
                  <a:cubicBezTo>
                    <a:pt x="90375" y="197510"/>
                    <a:pt x="2903" y="45993"/>
                    <a:pt x="1260" y="4314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8"/>
            <p:cNvSpPr/>
            <p:nvPr/>
          </p:nvSpPr>
          <p:spPr>
            <a:xfrm>
              <a:off x="2050448" y="2805668"/>
              <a:ext cx="417327" cy="434123"/>
            </a:xfrm>
            <a:custGeom>
              <a:rect b="b" l="l" r="r" t="t"/>
              <a:pathLst>
                <a:path extrusionOk="0" h="434123" w="417327">
                  <a:moveTo>
                    <a:pt x="250153" y="345384"/>
                  </a:moveTo>
                  <a:cubicBezTo>
                    <a:pt x="171219" y="390927"/>
                    <a:pt x="95789" y="407787"/>
                    <a:pt x="81556" y="383045"/>
                  </a:cubicBezTo>
                  <a:cubicBezTo>
                    <a:pt x="67324" y="358303"/>
                    <a:pt x="119655" y="301374"/>
                    <a:pt x="198479" y="255831"/>
                  </a:cubicBezTo>
                  <a:cubicBezTo>
                    <a:pt x="277303" y="210288"/>
                    <a:pt x="352843" y="193429"/>
                    <a:pt x="367075" y="218171"/>
                  </a:cubicBezTo>
                  <a:cubicBezTo>
                    <a:pt x="381416" y="242913"/>
                    <a:pt x="329086" y="299842"/>
                    <a:pt x="250153" y="345384"/>
                  </a:cubicBezTo>
                  <a:moveTo>
                    <a:pt x="411961" y="192334"/>
                  </a:moveTo>
                  <a:cubicBezTo>
                    <a:pt x="386124" y="147667"/>
                    <a:pt x="336531" y="161352"/>
                    <a:pt x="297228" y="133654"/>
                  </a:cubicBezTo>
                  <a:cubicBezTo>
                    <a:pt x="257926" y="105956"/>
                    <a:pt x="227710" y="69938"/>
                    <a:pt x="201873" y="36875"/>
                  </a:cubicBezTo>
                  <a:cubicBezTo>
                    <a:pt x="168154" y="-6368"/>
                    <a:pt x="109692" y="-10090"/>
                    <a:pt x="61084" y="17936"/>
                  </a:cubicBezTo>
                  <a:cubicBezTo>
                    <a:pt x="12476" y="45962"/>
                    <a:pt x="-13470" y="98402"/>
                    <a:pt x="7111" y="149309"/>
                  </a:cubicBezTo>
                  <a:cubicBezTo>
                    <a:pt x="22876" y="188174"/>
                    <a:pt x="38970" y="232403"/>
                    <a:pt x="43349" y="280245"/>
                  </a:cubicBezTo>
                  <a:cubicBezTo>
                    <a:pt x="47728" y="328196"/>
                    <a:pt x="11052" y="364324"/>
                    <a:pt x="36890" y="408991"/>
                  </a:cubicBezTo>
                  <a:cubicBezTo>
                    <a:pt x="61741" y="452016"/>
                    <a:pt x="165854" y="438441"/>
                    <a:pt x="269421" y="378665"/>
                  </a:cubicBezTo>
                  <a:cubicBezTo>
                    <a:pt x="372986" y="318781"/>
                    <a:pt x="436812" y="235469"/>
                    <a:pt x="411961" y="192334"/>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38"/>
            <p:cNvSpPr/>
            <p:nvPr/>
          </p:nvSpPr>
          <p:spPr>
            <a:xfrm>
              <a:off x="2273888" y="3035881"/>
              <a:ext cx="105887" cy="66166"/>
            </a:xfrm>
            <a:custGeom>
              <a:rect b="b" l="l" r="r" t="t"/>
              <a:pathLst>
                <a:path extrusionOk="0" h="66166" w="105887">
                  <a:moveTo>
                    <a:pt x="0" y="37989"/>
                  </a:moveTo>
                  <a:cubicBezTo>
                    <a:pt x="42149" y="14670"/>
                    <a:pt x="81561" y="766"/>
                    <a:pt x="105099" y="0"/>
                  </a:cubicBezTo>
                  <a:cubicBezTo>
                    <a:pt x="107179" y="12481"/>
                    <a:pt x="105208" y="25727"/>
                    <a:pt x="98421" y="37660"/>
                  </a:cubicBezTo>
                  <a:cubicBezTo>
                    <a:pt x="82656" y="64920"/>
                    <a:pt x="47842" y="74226"/>
                    <a:pt x="20472" y="58571"/>
                  </a:cubicBezTo>
                  <a:cubicBezTo>
                    <a:pt x="11605" y="53316"/>
                    <a:pt x="4817" y="46200"/>
                    <a:pt x="0" y="37989"/>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70" name="Shape 170"/>
        <p:cNvGrpSpPr/>
        <p:nvPr/>
      </p:nvGrpSpPr>
      <p:grpSpPr>
        <a:xfrm>
          <a:off x="0" y="0"/>
          <a:ext cx="0" cy="0"/>
          <a:chOff x="0" y="0"/>
          <a:chExt cx="0" cy="0"/>
        </a:xfrm>
      </p:grpSpPr>
      <p:sp>
        <p:nvSpPr>
          <p:cNvPr id="171" name="Google Shape;171;p39"/>
          <p:cNvSpPr txBox="1"/>
          <p:nvPr/>
        </p:nvSpPr>
        <p:spPr>
          <a:xfrm>
            <a:off x="3609750" y="1495200"/>
            <a:ext cx="25290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Tipos de erros</a:t>
            </a:r>
            <a:endParaRPr b="1" sz="3700">
              <a:solidFill>
                <a:srgbClr val="FFFFFF"/>
              </a:solidFill>
              <a:latin typeface="Rajdhani"/>
              <a:ea typeface="Rajdhani"/>
              <a:cs typeface="Rajdhani"/>
              <a:sym typeface="Rajdhani"/>
            </a:endParaRPr>
          </a:p>
        </p:txBody>
      </p:sp>
      <p:sp>
        <p:nvSpPr>
          <p:cNvPr id="172" name="Google Shape;172;p39"/>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2</a:t>
            </a:r>
            <a:endParaRPr b="1" sz="6000">
              <a:solidFill>
                <a:srgbClr val="FFFFFF"/>
              </a:solidFill>
              <a:latin typeface="Rajdhani"/>
              <a:ea typeface="Rajdhani"/>
              <a:cs typeface="Rajdhani"/>
              <a:sym typeface="Rajdhani"/>
            </a:endParaRPr>
          </a:p>
        </p:txBody>
      </p:sp>
      <p:sp>
        <p:nvSpPr>
          <p:cNvPr id="173" name="Google Shape;173;p39"/>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0"/>
          <p:cNvSpPr txBox="1"/>
          <p:nvPr/>
        </p:nvSpPr>
        <p:spPr>
          <a:xfrm>
            <a:off x="870150" y="7014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EC183F"/>
                </a:solidFill>
                <a:latin typeface="Rajdhani"/>
                <a:ea typeface="Rajdhani"/>
                <a:cs typeface="Rajdhani"/>
                <a:sym typeface="Rajdhani"/>
              </a:rPr>
              <a:t>Tipos</a:t>
            </a:r>
            <a:r>
              <a:rPr b="1" lang="es" sz="3000">
                <a:solidFill>
                  <a:srgbClr val="3F3F3F"/>
                </a:solidFill>
                <a:latin typeface="Rajdhani"/>
                <a:ea typeface="Rajdhani"/>
                <a:cs typeface="Rajdhani"/>
                <a:sym typeface="Rajdhani"/>
              </a:rPr>
              <a:t> de erros</a:t>
            </a:r>
            <a:endParaRPr b="1" sz="3000">
              <a:solidFill>
                <a:srgbClr val="3F3F3F"/>
              </a:solidFill>
              <a:latin typeface="Rajdhani"/>
              <a:ea typeface="Rajdhani"/>
              <a:cs typeface="Rajdhani"/>
              <a:sym typeface="Rajdhani"/>
            </a:endParaRPr>
          </a:p>
        </p:txBody>
      </p:sp>
      <p:sp>
        <p:nvSpPr>
          <p:cNvPr id="179" name="Google Shape;179;p40"/>
          <p:cNvSpPr txBox="1"/>
          <p:nvPr/>
        </p:nvSpPr>
        <p:spPr>
          <a:xfrm>
            <a:off x="870150" y="1329075"/>
            <a:ext cx="7707600" cy="31263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Existem vários tipos de erros que são exibidos em </a:t>
            </a:r>
            <a:r>
              <a:rPr lang="es" sz="1600">
                <a:solidFill>
                  <a:srgbClr val="EC183F"/>
                </a:solidFill>
                <a:latin typeface="Open Sans"/>
                <a:ea typeface="Open Sans"/>
                <a:cs typeface="Open Sans"/>
                <a:sym typeface="Open Sans"/>
              </a:rPr>
              <a:t>vermelho </a:t>
            </a:r>
            <a:r>
              <a:rPr lang="es" sz="1600">
                <a:solidFill>
                  <a:srgbClr val="434343"/>
                </a:solidFill>
                <a:latin typeface="Open Sans"/>
                <a:ea typeface="Open Sans"/>
                <a:cs typeface="Open Sans"/>
                <a:sym typeface="Open Sans"/>
              </a:rPr>
              <a:t>no console. Os mais comuns que você conhecerá por enquanto são:</a:t>
            </a:r>
            <a:endParaRPr sz="1600">
              <a:solidFill>
                <a:srgbClr val="434343"/>
              </a:solidFill>
              <a:latin typeface="Open Sans"/>
              <a:ea typeface="Open Sans"/>
              <a:cs typeface="Open Sans"/>
              <a:sym typeface="Open Sans"/>
            </a:endParaRPr>
          </a:p>
          <a:p>
            <a:pPr indent="0" lvl="0" marL="0" rtl="0" algn="l">
              <a:spcBef>
                <a:spcPts val="0"/>
              </a:spcBef>
              <a:spcAft>
                <a:spcPts val="0"/>
              </a:spcAft>
              <a:buNone/>
            </a:pPr>
            <a:r>
              <a:t/>
            </a:r>
            <a:endParaRPr sz="1600">
              <a:solidFill>
                <a:srgbClr val="434343"/>
              </a:solidFill>
              <a:latin typeface="Open Sans"/>
              <a:ea typeface="Open Sans"/>
              <a:cs typeface="Open Sans"/>
              <a:sym typeface="Open Sans"/>
            </a:endParaRPr>
          </a:p>
          <a:p>
            <a:pPr indent="-330200" lvl="0" marL="457200" rtl="0" algn="l">
              <a:spcBef>
                <a:spcPts val="0"/>
              </a:spcBef>
              <a:spcAft>
                <a:spcPts val="0"/>
              </a:spcAft>
              <a:buClr>
                <a:srgbClr val="EC183F"/>
              </a:buClr>
              <a:buSzPts val="1600"/>
              <a:buFont typeface="Open Sans"/>
              <a:buChar char="●"/>
            </a:pPr>
            <a:r>
              <a:rPr b="1" lang="es" sz="1600">
                <a:solidFill>
                  <a:srgbClr val="EC183F"/>
                </a:solidFill>
                <a:uFill>
                  <a:noFill/>
                </a:uFill>
                <a:latin typeface="Open Sans"/>
                <a:ea typeface="Open Sans"/>
                <a:cs typeface="Open Sans"/>
                <a:sym typeface="Open Sans"/>
                <a:hlinkClick r:id="rId3">
                  <a:extLst>
                    <a:ext uri="{A12FA001-AC4F-418D-AE19-62706E023703}">
                      <ahyp:hlinkClr val="tx"/>
                    </a:ext>
                  </a:extLst>
                </a:hlinkClick>
              </a:rPr>
              <a:t>SyntaxError</a:t>
            </a:r>
            <a:endParaRPr b="1" sz="1600">
              <a:solidFill>
                <a:srgbClr val="EC183F"/>
              </a:solidFill>
              <a:latin typeface="Open Sans"/>
              <a:ea typeface="Open Sans"/>
              <a:cs typeface="Open Sans"/>
              <a:sym typeface="Open Sans"/>
            </a:endParaRPr>
          </a:p>
          <a:p>
            <a:pPr indent="0" lvl="0" marL="457200" rtl="0" algn="l">
              <a:spcBef>
                <a:spcPts val="0"/>
              </a:spcBef>
              <a:spcAft>
                <a:spcPts val="0"/>
              </a:spcAft>
              <a:buNone/>
            </a:pPr>
            <a:r>
              <a:t/>
            </a:r>
            <a:endParaRPr sz="1600">
              <a:solidFill>
                <a:srgbClr val="434343"/>
              </a:solidFill>
              <a:highlight>
                <a:srgbClr val="FFFFFF"/>
              </a:highlight>
              <a:latin typeface="Open Sans"/>
              <a:ea typeface="Open Sans"/>
              <a:cs typeface="Open Sans"/>
              <a:sym typeface="Open Sans"/>
            </a:endParaRPr>
          </a:p>
          <a:p>
            <a:pPr indent="0" lvl="0" marL="457200" rtl="0" algn="l">
              <a:spcBef>
                <a:spcPts val="0"/>
              </a:spcBef>
              <a:spcAft>
                <a:spcPts val="0"/>
              </a:spcAft>
              <a:buNone/>
            </a:pPr>
            <a:r>
              <a:rPr lang="es" sz="1600">
                <a:solidFill>
                  <a:srgbClr val="434343"/>
                </a:solidFill>
                <a:highlight>
                  <a:srgbClr val="FFFFFF"/>
                </a:highlight>
                <a:latin typeface="Open Sans"/>
                <a:ea typeface="Open Sans"/>
                <a:cs typeface="Open Sans"/>
                <a:sym typeface="Open Sans"/>
              </a:rPr>
              <a:t>Representa um erro de sintaxe no idioma representado em JavaScript.</a:t>
            </a:r>
            <a:endParaRPr sz="1600">
              <a:solidFill>
                <a:srgbClr val="434343"/>
              </a:solidFill>
              <a:highlight>
                <a:srgbClr val="FFFFFF"/>
              </a:highlight>
              <a:latin typeface="Open Sans"/>
              <a:ea typeface="Open Sans"/>
              <a:cs typeface="Open Sans"/>
              <a:sym typeface="Open Sans"/>
            </a:endParaRPr>
          </a:p>
          <a:p>
            <a:pPr indent="0" lvl="0" marL="457200" rtl="0" algn="l">
              <a:spcBef>
                <a:spcPts val="0"/>
              </a:spcBef>
              <a:spcAft>
                <a:spcPts val="0"/>
              </a:spcAft>
              <a:buNone/>
            </a:pPr>
            <a:r>
              <a:rPr lang="es" sz="1600">
                <a:solidFill>
                  <a:srgbClr val="434343"/>
                </a:solidFill>
                <a:highlight>
                  <a:srgbClr val="FFFFFF"/>
                </a:highlight>
                <a:latin typeface="Open Sans"/>
                <a:ea typeface="Open Sans"/>
                <a:cs typeface="Open Sans"/>
                <a:sym typeface="Open Sans"/>
              </a:rPr>
              <a:t> </a:t>
            </a:r>
            <a:endParaRPr sz="1600">
              <a:solidFill>
                <a:srgbClr val="434343"/>
              </a:solidFill>
              <a:highlight>
                <a:srgbClr val="FFFFFF"/>
              </a:highlight>
              <a:latin typeface="Open Sans"/>
              <a:ea typeface="Open Sans"/>
              <a:cs typeface="Open Sans"/>
              <a:sym typeface="Open Sans"/>
            </a:endParaRPr>
          </a:p>
          <a:p>
            <a:pPr indent="-330200" lvl="0" marL="457200" marR="228600" rtl="0" algn="l">
              <a:spcBef>
                <a:spcPts val="0"/>
              </a:spcBef>
              <a:spcAft>
                <a:spcPts val="0"/>
              </a:spcAft>
              <a:buClr>
                <a:srgbClr val="EC183F"/>
              </a:buClr>
              <a:buSzPts val="1600"/>
              <a:buFont typeface="Open Sans"/>
              <a:buChar char="●"/>
            </a:pPr>
            <a:r>
              <a:rPr b="1" lang="es" sz="1600">
                <a:solidFill>
                  <a:srgbClr val="EC183F"/>
                </a:solidFill>
                <a:latin typeface="Open Sans"/>
                <a:ea typeface="Open Sans"/>
                <a:cs typeface="Open Sans"/>
                <a:sym typeface="Open Sans"/>
              </a:rPr>
              <a:t>TypeError</a:t>
            </a:r>
            <a:endParaRPr b="1" sz="1600">
              <a:solidFill>
                <a:srgbClr val="EC183F"/>
              </a:solidFill>
              <a:latin typeface="Open Sans"/>
              <a:ea typeface="Open Sans"/>
              <a:cs typeface="Open Sans"/>
              <a:sym typeface="Open Sans"/>
            </a:endParaRPr>
          </a:p>
          <a:p>
            <a:pPr indent="0" lvl="0" marL="457200" marR="228600" rtl="0" algn="l">
              <a:spcBef>
                <a:spcPts val="1800"/>
              </a:spcBef>
              <a:spcAft>
                <a:spcPts val="0"/>
              </a:spcAft>
              <a:buNone/>
            </a:pPr>
            <a:r>
              <a:rPr lang="es" sz="1600">
                <a:solidFill>
                  <a:srgbClr val="434343"/>
                </a:solidFill>
                <a:highlight>
                  <a:srgbClr val="FFFFFF"/>
                </a:highlight>
                <a:latin typeface="Open Sans"/>
                <a:ea typeface="Open Sans"/>
                <a:cs typeface="Open Sans"/>
                <a:sym typeface="Open Sans"/>
              </a:rPr>
              <a:t>Representa um erro que ocorre quando uma variável ou parâmetro não é de um tipo válido, ou seja, indefinido.</a:t>
            </a:r>
            <a:endParaRPr sz="1600">
              <a:solidFill>
                <a:srgbClr val="434343"/>
              </a:solidFill>
              <a:highlight>
                <a:srgbClr val="FFFFFF"/>
              </a:highlight>
              <a:latin typeface="Open Sans"/>
              <a:ea typeface="Open Sans"/>
              <a:cs typeface="Open Sans"/>
              <a:sym typeface="Open Sans"/>
            </a:endParaRPr>
          </a:p>
          <a:p>
            <a:pPr indent="0" lvl="0" marL="457200" marR="228600" rtl="0" algn="l">
              <a:spcBef>
                <a:spcPts val="1800"/>
              </a:spcBef>
              <a:spcAft>
                <a:spcPts val="0"/>
              </a:spcAft>
              <a:buNone/>
            </a:pPr>
            <a:r>
              <a:t/>
            </a:r>
            <a:endParaRPr sz="1600">
              <a:solidFill>
                <a:srgbClr val="434343"/>
              </a:solidFill>
              <a:highlight>
                <a:srgbClr val="FFFFFF"/>
              </a:highlight>
              <a:latin typeface="Open Sans"/>
              <a:ea typeface="Open Sans"/>
              <a:cs typeface="Open Sans"/>
              <a:sym typeface="Open Sans"/>
            </a:endParaRPr>
          </a:p>
          <a:p>
            <a:pPr indent="0" lvl="0" marL="457200" rtl="0" algn="l">
              <a:spcBef>
                <a:spcPts val="180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83" name="Shape 183"/>
        <p:cNvGrpSpPr/>
        <p:nvPr/>
      </p:nvGrpSpPr>
      <p:grpSpPr>
        <a:xfrm>
          <a:off x="0" y="0"/>
          <a:ext cx="0" cy="0"/>
          <a:chOff x="0" y="0"/>
          <a:chExt cx="0" cy="0"/>
        </a:xfrm>
      </p:grpSpPr>
      <p:sp>
        <p:nvSpPr>
          <p:cNvPr id="184" name="Google Shape;184;p41"/>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Responsivo</a:t>
            </a:r>
            <a:endParaRPr b="1" sz="3700">
              <a:solidFill>
                <a:srgbClr val="FFFFFF"/>
              </a:solidFill>
              <a:latin typeface="Rajdhani"/>
              <a:ea typeface="Rajdhani"/>
              <a:cs typeface="Rajdhani"/>
              <a:sym typeface="Rajdhani"/>
            </a:endParaRPr>
          </a:p>
        </p:txBody>
      </p:sp>
      <p:sp>
        <p:nvSpPr>
          <p:cNvPr id="185" name="Google Shape;185;p4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3</a:t>
            </a:r>
            <a:endParaRPr b="1" sz="6000">
              <a:solidFill>
                <a:srgbClr val="FFFFFF"/>
              </a:solidFill>
              <a:latin typeface="Rajdhani"/>
              <a:ea typeface="Rajdhani"/>
              <a:cs typeface="Rajdhani"/>
              <a:sym typeface="Rajdhani"/>
            </a:endParaRPr>
          </a:p>
        </p:txBody>
      </p:sp>
      <p:sp>
        <p:nvSpPr>
          <p:cNvPr id="186" name="Google Shape;186;p4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2"/>
          <p:cNvSpPr txBox="1"/>
          <p:nvPr/>
        </p:nvSpPr>
        <p:spPr>
          <a:xfrm>
            <a:off x="754825" y="659925"/>
            <a:ext cx="7244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rgbClr val="434343"/>
                </a:solidFill>
                <a:latin typeface="Open Sans"/>
                <a:ea typeface="Open Sans"/>
                <a:cs typeface="Open Sans"/>
                <a:sym typeface="Open Sans"/>
              </a:rPr>
              <a:t>Muitas vezes precisamos adaptar nosso site para poder visualizá-los corretamente em diferentes dispositivos. Na parte superior do inspetor há um ícone de dispositivo, e clicando podemos determinar a resolução da tela ou escolher diretamente um dispositivo.</a:t>
            </a:r>
            <a:endParaRPr sz="1600">
              <a:solidFill>
                <a:srgbClr val="434343"/>
              </a:solidFill>
              <a:latin typeface="Open Sans"/>
              <a:ea typeface="Open Sans"/>
              <a:cs typeface="Open Sans"/>
              <a:sym typeface="Open Sans"/>
            </a:endParaRPr>
          </a:p>
        </p:txBody>
      </p:sp>
      <p:pic>
        <p:nvPicPr>
          <p:cNvPr id="192" name="Google Shape;192;p42"/>
          <p:cNvPicPr preferRelativeResize="0"/>
          <p:nvPr/>
        </p:nvPicPr>
        <p:blipFill rotWithShape="1">
          <a:blip r:embed="rId3">
            <a:alphaModFix/>
          </a:blip>
          <a:srcRect b="36008" l="0" r="0" t="0"/>
          <a:stretch/>
        </p:blipFill>
        <p:spPr>
          <a:xfrm>
            <a:off x="1226800" y="2146450"/>
            <a:ext cx="6650249" cy="2510850"/>
          </a:xfrm>
          <a:prstGeom prst="rect">
            <a:avLst/>
          </a:prstGeom>
          <a:noFill/>
          <a:ln>
            <a:noFill/>
          </a:ln>
        </p:spPr>
      </p:pic>
      <p:sp>
        <p:nvSpPr>
          <p:cNvPr id="193" name="Google Shape;193;p42"/>
          <p:cNvSpPr/>
          <p:nvPr/>
        </p:nvSpPr>
        <p:spPr>
          <a:xfrm>
            <a:off x="1279425" y="2124325"/>
            <a:ext cx="4368000" cy="413400"/>
          </a:xfrm>
          <a:prstGeom prst="rect">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2"/>
          <p:cNvSpPr/>
          <p:nvPr/>
        </p:nvSpPr>
        <p:spPr>
          <a:xfrm>
            <a:off x="7379250" y="2098475"/>
            <a:ext cx="497700" cy="439200"/>
          </a:xfrm>
          <a:prstGeom prst="rect">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98" name="Shape 198"/>
        <p:cNvGrpSpPr/>
        <p:nvPr/>
      </p:nvGrpSpPr>
      <p:grpSpPr>
        <a:xfrm>
          <a:off x="0" y="0"/>
          <a:ext cx="0" cy="0"/>
          <a:chOff x="0" y="0"/>
          <a:chExt cx="0" cy="0"/>
        </a:xfrm>
      </p:grpSpPr>
      <p:sp>
        <p:nvSpPr>
          <p:cNvPr id="199" name="Google Shape;199;p43"/>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Aplicação</a:t>
            </a:r>
            <a:endParaRPr b="1" sz="3700">
              <a:solidFill>
                <a:srgbClr val="FFFFFF"/>
              </a:solidFill>
              <a:latin typeface="Rajdhani"/>
              <a:ea typeface="Rajdhani"/>
              <a:cs typeface="Rajdhani"/>
              <a:sym typeface="Rajdhani"/>
            </a:endParaRPr>
          </a:p>
        </p:txBody>
      </p:sp>
      <p:sp>
        <p:nvSpPr>
          <p:cNvPr id="200" name="Google Shape;200;p4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4</a:t>
            </a:r>
            <a:endParaRPr b="1" sz="6000">
              <a:solidFill>
                <a:srgbClr val="FFFFFF"/>
              </a:solidFill>
              <a:latin typeface="Rajdhani"/>
              <a:ea typeface="Rajdhani"/>
              <a:cs typeface="Rajdhani"/>
              <a:sym typeface="Rajdhani"/>
            </a:endParaRPr>
          </a:p>
        </p:txBody>
      </p:sp>
      <p:sp>
        <p:nvSpPr>
          <p:cNvPr id="201" name="Google Shape;201;p4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4"/>
          <p:cNvSpPr txBox="1"/>
          <p:nvPr/>
        </p:nvSpPr>
        <p:spPr>
          <a:xfrm>
            <a:off x="754825" y="736125"/>
            <a:ext cx="27474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rgbClr val="434343"/>
                </a:solidFill>
                <a:latin typeface="Open Sans"/>
                <a:ea typeface="Open Sans"/>
                <a:cs typeface="Open Sans"/>
                <a:sym typeface="Open Sans"/>
              </a:rPr>
              <a:t>Com esta aba, podemos executar tarefas referentes aos dados que são salvos pelo cliente em nosso site por um determinado período de tempo. Por exemplo, excluir da memória os dados inseridos no login de um usuário.</a:t>
            </a:r>
            <a:endParaRPr sz="1600">
              <a:solidFill>
                <a:srgbClr val="434343"/>
              </a:solidFill>
              <a:latin typeface="Open Sans"/>
              <a:ea typeface="Open Sans"/>
              <a:cs typeface="Open Sans"/>
              <a:sym typeface="Open Sans"/>
            </a:endParaRPr>
          </a:p>
        </p:txBody>
      </p:sp>
      <p:pic>
        <p:nvPicPr>
          <p:cNvPr id="207" name="Google Shape;207;p44"/>
          <p:cNvPicPr preferRelativeResize="0"/>
          <p:nvPr/>
        </p:nvPicPr>
        <p:blipFill>
          <a:blip r:embed="rId3">
            <a:alphaModFix/>
          </a:blip>
          <a:stretch>
            <a:fillRect/>
          </a:stretch>
        </p:blipFill>
        <p:spPr>
          <a:xfrm>
            <a:off x="3749127" y="755698"/>
            <a:ext cx="4523699" cy="3797375"/>
          </a:xfrm>
          <a:prstGeom prst="rect">
            <a:avLst/>
          </a:prstGeom>
          <a:noFill/>
          <a:ln>
            <a:noFill/>
          </a:ln>
        </p:spPr>
      </p:pic>
      <p:sp>
        <p:nvSpPr>
          <p:cNvPr id="208" name="Google Shape;208;p44"/>
          <p:cNvSpPr/>
          <p:nvPr/>
        </p:nvSpPr>
        <p:spPr>
          <a:xfrm>
            <a:off x="4678275" y="1473275"/>
            <a:ext cx="697800" cy="348900"/>
          </a:xfrm>
          <a:prstGeom prst="leftArrow">
            <a:avLst>
              <a:gd fmla="val 50000" name="adj1"/>
              <a:gd fmla="val 50000" name="adj2"/>
            </a:avLst>
          </a:prstGeom>
          <a:solidFill>
            <a:srgbClr val="EC183F">
              <a:alpha val="9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4"/>
          <p:cNvSpPr/>
          <p:nvPr/>
        </p:nvSpPr>
        <p:spPr>
          <a:xfrm>
            <a:off x="5208125" y="3673550"/>
            <a:ext cx="969300" cy="348900"/>
          </a:xfrm>
          <a:prstGeom prst="rect">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13" name="Shape 213"/>
        <p:cNvGrpSpPr/>
        <p:nvPr/>
      </p:nvGrpSpPr>
      <p:grpSpPr>
        <a:xfrm>
          <a:off x="0" y="0"/>
          <a:ext cx="0" cy="0"/>
          <a:chOff x="0" y="0"/>
          <a:chExt cx="0" cy="0"/>
        </a:xfrm>
      </p:grpSpPr>
      <p:sp>
        <p:nvSpPr>
          <p:cNvPr id="214" name="Google Shape;214;p45"/>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Lighthouse</a:t>
            </a:r>
            <a:endParaRPr b="1" sz="3700">
              <a:solidFill>
                <a:srgbClr val="FFFFFF"/>
              </a:solidFill>
              <a:latin typeface="Rajdhani"/>
              <a:ea typeface="Rajdhani"/>
              <a:cs typeface="Rajdhani"/>
              <a:sym typeface="Rajdhani"/>
            </a:endParaRPr>
          </a:p>
        </p:txBody>
      </p:sp>
      <p:sp>
        <p:nvSpPr>
          <p:cNvPr id="215" name="Google Shape;215;p4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5</a:t>
            </a:r>
            <a:endParaRPr b="1" sz="6000">
              <a:solidFill>
                <a:srgbClr val="FFFFFF"/>
              </a:solidFill>
              <a:latin typeface="Rajdhani"/>
              <a:ea typeface="Rajdhani"/>
              <a:cs typeface="Rajdhani"/>
              <a:sym typeface="Rajdhani"/>
            </a:endParaRPr>
          </a:p>
        </p:txBody>
      </p:sp>
      <p:sp>
        <p:nvSpPr>
          <p:cNvPr id="216" name="Google Shape;216;p4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0" name="Shape 220"/>
        <p:cNvGrpSpPr/>
        <p:nvPr/>
      </p:nvGrpSpPr>
      <p:grpSpPr>
        <a:xfrm>
          <a:off x="0" y="0"/>
          <a:ext cx="0" cy="0"/>
          <a:chOff x="0" y="0"/>
          <a:chExt cx="0" cy="0"/>
        </a:xfrm>
      </p:grpSpPr>
      <p:pic>
        <p:nvPicPr>
          <p:cNvPr id="221" name="Google Shape;221;p46"/>
          <p:cNvPicPr preferRelativeResize="0"/>
          <p:nvPr/>
        </p:nvPicPr>
        <p:blipFill rotWithShape="1">
          <a:blip r:embed="rId3">
            <a:alphaModFix/>
          </a:blip>
          <a:srcRect b="15038" l="0" r="0" t="0"/>
          <a:stretch/>
        </p:blipFill>
        <p:spPr>
          <a:xfrm>
            <a:off x="1678113" y="1737839"/>
            <a:ext cx="5747625" cy="2896975"/>
          </a:xfrm>
          <a:prstGeom prst="rect">
            <a:avLst/>
          </a:prstGeom>
          <a:noFill/>
          <a:ln>
            <a:noFill/>
          </a:ln>
        </p:spPr>
      </p:pic>
      <p:sp>
        <p:nvSpPr>
          <p:cNvPr id="222" name="Google Shape;222;p46"/>
          <p:cNvSpPr/>
          <p:nvPr/>
        </p:nvSpPr>
        <p:spPr>
          <a:xfrm>
            <a:off x="2503925" y="3176400"/>
            <a:ext cx="1425900" cy="376200"/>
          </a:xfrm>
          <a:prstGeom prst="rect">
            <a:avLst/>
          </a:prstGeom>
          <a:noFill/>
          <a:ln cap="flat" cmpd="sng" w="2857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6"/>
          <p:cNvSpPr txBox="1"/>
          <p:nvPr/>
        </p:nvSpPr>
        <p:spPr>
          <a:xfrm>
            <a:off x="907225" y="583735"/>
            <a:ext cx="75942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solidFill>
                  <a:srgbClr val="434343"/>
                </a:solidFill>
                <a:latin typeface="Open Sans"/>
                <a:ea typeface="Open Sans"/>
                <a:cs typeface="Open Sans"/>
                <a:sym typeface="Open Sans"/>
              </a:rPr>
              <a:t>Lighthouse </a:t>
            </a:r>
            <a:r>
              <a:rPr lang="es" sz="1600">
                <a:solidFill>
                  <a:srgbClr val="434343"/>
                </a:solidFill>
                <a:latin typeface="Open Sans"/>
                <a:ea typeface="Open Sans"/>
                <a:cs typeface="Open Sans"/>
                <a:sym typeface="Open Sans"/>
              </a:rPr>
              <a:t>é uma ferramenta que gera relatórios para verificar recursos que a web deve ter para ser considerada ótima. Alguns deles são desempenho, acessibilidade e SEO.</a:t>
            </a:r>
            <a:endParaRPr sz="16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6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27" name="Shape 22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30"/>
          <p:cNvSpPr txBox="1"/>
          <p:nvPr/>
        </p:nvSpPr>
        <p:spPr>
          <a:xfrm>
            <a:off x="3897550" y="1375575"/>
            <a:ext cx="5179500" cy="3067200"/>
          </a:xfrm>
          <a:prstGeom prst="rect">
            <a:avLst/>
          </a:prstGeom>
          <a:noFill/>
          <a:ln>
            <a:noFill/>
          </a:ln>
        </p:spPr>
        <p:txBody>
          <a:bodyPr anchorCtr="0" anchor="ctr" bIns="45700" lIns="91425" spcFirstLastPara="1" rIns="91425" wrap="square" tIns="45700">
            <a:noAutofit/>
          </a:bodyPr>
          <a:lstStyle/>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3"/>
              </a:rPr>
              <a:t>O que é e para que serve?</a:t>
            </a:r>
            <a:r>
              <a:rPr b="1" lang="es" sz="2000" u="sng">
                <a:solidFill>
                  <a:schemeClr val="hlink"/>
                </a:solidFill>
                <a:latin typeface="Rajdhani"/>
                <a:ea typeface="Rajdhani"/>
                <a:cs typeface="Rajdhani"/>
                <a:sym typeface="Rajdhani"/>
                <a:hlinkClick action="ppaction://hlinksldjump" r:id="rId4"/>
              </a:rPr>
              <a:t> </a:t>
            </a:r>
            <a:endParaRPr b="1" sz="2000" u="sng">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5"/>
              </a:rPr>
              <a:t>Tipos de e</a:t>
            </a:r>
            <a:r>
              <a:rPr b="1" lang="es" sz="2000" u="sng">
                <a:solidFill>
                  <a:schemeClr val="hlink"/>
                </a:solidFill>
                <a:latin typeface="Rajdhani"/>
                <a:ea typeface="Rajdhani"/>
                <a:cs typeface="Rajdhani"/>
                <a:sym typeface="Rajdhani"/>
                <a:hlinkClick action="ppaction://hlinksldjump" r:id="rId6"/>
              </a:rPr>
              <a:t>rros</a:t>
            </a:r>
            <a:r>
              <a:rPr b="1" lang="es" sz="2000" u="sng">
                <a:solidFill>
                  <a:srgbClr val="434343"/>
                </a:solidFill>
                <a:latin typeface="Rajdhani"/>
                <a:ea typeface="Rajdhani"/>
                <a:cs typeface="Rajdhani"/>
                <a:sym typeface="Rajdhani"/>
              </a:rPr>
              <a:t> </a:t>
            </a:r>
            <a:endParaRPr b="1" sz="2000" u="sng">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7"/>
              </a:rPr>
              <a:t>Responsiv</a:t>
            </a:r>
            <a:r>
              <a:rPr b="1" lang="es" sz="2000" u="sng">
                <a:solidFill>
                  <a:schemeClr val="accent5"/>
                </a:solidFill>
                <a:latin typeface="Rajdhani"/>
                <a:ea typeface="Rajdhani"/>
                <a:cs typeface="Rajdhani"/>
                <a:sym typeface="Rajdhani"/>
              </a:rPr>
              <a:t>o</a:t>
            </a:r>
            <a:r>
              <a:rPr b="1" lang="es" sz="2000" u="sng">
                <a:solidFill>
                  <a:srgbClr val="434343"/>
                </a:solidFill>
                <a:latin typeface="Rajdhani"/>
                <a:ea typeface="Rajdhani"/>
                <a:cs typeface="Rajdhani"/>
                <a:sym typeface="Rajdhani"/>
              </a:rPr>
              <a:t> </a:t>
            </a:r>
            <a:endParaRPr b="1" sz="2000" u="sng">
              <a:solidFill>
                <a:srgbClr val="434343"/>
              </a:solidFill>
              <a:latin typeface="Rajdhani"/>
              <a:ea typeface="Rajdhani"/>
              <a:cs typeface="Rajdhani"/>
              <a:sym typeface="Rajdhani"/>
            </a:endParaRPr>
          </a:p>
          <a:p>
            <a:pPr indent="-355600" lvl="0" marL="457200" rtl="0" algn="l">
              <a:lnSpc>
                <a:spcPct val="130000"/>
              </a:lnSpc>
              <a:spcBef>
                <a:spcPts val="0"/>
              </a:spcBef>
              <a:spcAft>
                <a:spcPts val="0"/>
              </a:spcAft>
              <a:buClr>
                <a:schemeClr val="dk2"/>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8"/>
              </a:rPr>
              <a:t>Aplicação</a:t>
            </a:r>
            <a:endParaRPr b="1" sz="2000" u="sng">
              <a:solidFill>
                <a:schemeClr val="accent5"/>
              </a:solidFill>
              <a:latin typeface="Rajdhani"/>
              <a:ea typeface="Rajdhani"/>
              <a:cs typeface="Rajdhani"/>
              <a:sym typeface="Rajdhani"/>
            </a:endParaRPr>
          </a:p>
          <a:p>
            <a:pPr indent="-355600" lvl="0" marL="457200" rtl="0" algn="l">
              <a:lnSpc>
                <a:spcPct val="130000"/>
              </a:lnSpc>
              <a:spcBef>
                <a:spcPts val="0"/>
              </a:spcBef>
              <a:spcAft>
                <a:spcPts val="0"/>
              </a:spcAft>
              <a:buClr>
                <a:srgbClr val="434343"/>
              </a:buClr>
              <a:buSzPts val="2000"/>
              <a:buFont typeface="Rajdhani"/>
              <a:buAutoNum type="arabicPeriod"/>
            </a:pPr>
            <a:r>
              <a:rPr b="1" lang="es" sz="2000" u="sng">
                <a:solidFill>
                  <a:schemeClr val="hlink"/>
                </a:solidFill>
                <a:latin typeface="Rajdhani"/>
                <a:ea typeface="Rajdhani"/>
                <a:cs typeface="Rajdhani"/>
                <a:sym typeface="Rajdhani"/>
                <a:hlinkClick action="ppaction://hlinksldjump" r:id="rId9"/>
              </a:rPr>
              <a:t>Lighthouse</a:t>
            </a:r>
            <a:endParaRPr b="1" sz="2000" u="sng">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100">
                <a:solidFill>
                  <a:srgbClr val="EC183F"/>
                </a:solidFill>
                <a:latin typeface="Rajdhani"/>
                <a:ea typeface="Rajdhani"/>
                <a:cs typeface="Rajdhani"/>
                <a:sym typeface="Rajdhani"/>
              </a:rPr>
              <a:t>Índice</a:t>
            </a:r>
            <a:endParaRPr b="1" sz="2700">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1"/>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O que é e para que serve o console?</a:t>
            </a:r>
            <a:endParaRPr b="1" sz="3700">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5" name="Shape 105"/>
        <p:cNvGrpSpPr/>
        <p:nvPr/>
      </p:nvGrpSpPr>
      <p:grpSpPr>
        <a:xfrm>
          <a:off x="0" y="0"/>
          <a:ext cx="0" cy="0"/>
          <a:chOff x="0" y="0"/>
          <a:chExt cx="0" cy="0"/>
        </a:xfrm>
      </p:grpSpPr>
      <p:sp>
        <p:nvSpPr>
          <p:cNvPr id="106" name="Google Shape;106;p32"/>
          <p:cNvSpPr txBox="1"/>
          <p:nvPr/>
        </p:nvSpPr>
        <p:spPr>
          <a:xfrm>
            <a:off x="1378625" y="2163025"/>
            <a:ext cx="5529000" cy="2112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 sz="2400">
                <a:solidFill>
                  <a:schemeClr val="lt1"/>
                </a:solidFill>
                <a:latin typeface="Open Sans Light"/>
                <a:ea typeface="Open Sans Light"/>
                <a:cs typeface="Open Sans Light"/>
                <a:sym typeface="Open Sans Light"/>
              </a:rPr>
              <a:t>O </a:t>
            </a:r>
            <a:r>
              <a:rPr b="1" lang="es" sz="2400">
                <a:solidFill>
                  <a:schemeClr val="lt1"/>
                </a:solidFill>
                <a:latin typeface="Open Sans"/>
                <a:ea typeface="Open Sans"/>
                <a:cs typeface="Open Sans"/>
                <a:sym typeface="Open Sans"/>
              </a:rPr>
              <a:t>console </a:t>
            </a:r>
            <a:r>
              <a:rPr lang="es" sz="2400">
                <a:solidFill>
                  <a:schemeClr val="lt1"/>
                </a:solidFill>
                <a:latin typeface="Open Sans Light"/>
                <a:ea typeface="Open Sans Light"/>
                <a:cs typeface="Open Sans Light"/>
                <a:sym typeface="Open Sans Light"/>
              </a:rPr>
              <a:t>é uma ferramenta que os desenvolvedores possuem no navegador para tomar decisões sobre nosso projeto ao mesmo tempo em que ele é interpretado pelo Chrome.</a:t>
            </a:r>
            <a:endParaRPr sz="2400">
              <a:solidFill>
                <a:schemeClr val="lt1"/>
              </a:solidFill>
              <a:latin typeface="Open Sans Light"/>
              <a:ea typeface="Open Sans Light"/>
              <a:cs typeface="Open Sans Light"/>
              <a:sym typeface="Open Sans Light"/>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lt1"/>
              </a:solidFill>
              <a:latin typeface="Open Sans Light"/>
              <a:ea typeface="Open Sans Light"/>
              <a:cs typeface="Open Sans Light"/>
              <a:sym typeface="Open Sans Light"/>
            </a:endParaRPr>
          </a:p>
          <a:p>
            <a:pPr indent="0" lvl="0" marL="0" rtl="0" algn="l">
              <a:lnSpc>
                <a:spcPct val="115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107" name="Google Shape;107;p32"/>
          <p:cNvSpPr/>
          <p:nvPr/>
        </p:nvSpPr>
        <p:spPr>
          <a:xfrm>
            <a:off x="6946594" y="1885847"/>
            <a:ext cx="1208834" cy="1757993"/>
          </a:xfrm>
          <a:custGeom>
            <a:rect b="b" l="l" r="r" t="t"/>
            <a:pathLst>
              <a:path extrusionOk="0" h="498015" w="342446">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8" name="Google Shape;108;p32"/>
          <p:cNvGrpSpPr/>
          <p:nvPr/>
        </p:nvGrpSpPr>
        <p:grpSpPr>
          <a:xfrm>
            <a:off x="938993" y="1408423"/>
            <a:ext cx="344969" cy="308595"/>
            <a:chOff x="3016921" y="2408750"/>
            <a:chExt cx="793216" cy="709740"/>
          </a:xfrm>
        </p:grpSpPr>
        <p:sp>
          <p:nvSpPr>
            <p:cNvPr id="109" name="Google Shape;109;p32"/>
            <p:cNvSpPr/>
            <p:nvPr/>
          </p:nvSpPr>
          <p:spPr>
            <a:xfrm>
              <a:off x="3016921"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2"/>
            <p:cNvSpPr/>
            <p:nvPr/>
          </p:nvSpPr>
          <p:spPr>
            <a:xfrm>
              <a:off x="347754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32"/>
          <p:cNvGrpSpPr/>
          <p:nvPr/>
        </p:nvGrpSpPr>
        <p:grpSpPr>
          <a:xfrm rot="10800000">
            <a:off x="6360968" y="4039448"/>
            <a:ext cx="344969" cy="308595"/>
            <a:chOff x="2965350" y="2408750"/>
            <a:chExt cx="793216" cy="709740"/>
          </a:xfrm>
        </p:grpSpPr>
        <p:sp>
          <p:nvSpPr>
            <p:cNvPr id="112" name="Google Shape;112;p32"/>
            <p:cNvSpPr/>
            <p:nvPr/>
          </p:nvSpPr>
          <p:spPr>
            <a:xfrm>
              <a:off x="2965350"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2"/>
            <p:cNvSpPr/>
            <p:nvPr/>
          </p:nvSpPr>
          <p:spPr>
            <a:xfrm>
              <a:off x="3425975" y="2408750"/>
              <a:ext cx="332591" cy="709740"/>
            </a:xfrm>
            <a:custGeom>
              <a:rect b="b" l="l" r="r" t="t"/>
              <a:pathLst>
                <a:path extrusionOk="0" h="85408" w="40023">
                  <a:moveTo>
                    <a:pt x="33588" y="1"/>
                  </a:moveTo>
                  <a:lnTo>
                    <a:pt x="32645" y="43"/>
                  </a:lnTo>
                  <a:lnTo>
                    <a:pt x="30843" y="472"/>
                  </a:lnTo>
                  <a:lnTo>
                    <a:pt x="29256" y="1373"/>
                  </a:lnTo>
                  <a:lnTo>
                    <a:pt x="27797" y="2703"/>
                  </a:lnTo>
                  <a:lnTo>
                    <a:pt x="27154" y="3561"/>
                  </a:lnTo>
                  <a:lnTo>
                    <a:pt x="8237" y="39680"/>
                  </a:lnTo>
                  <a:lnTo>
                    <a:pt x="6263" y="43541"/>
                  </a:lnTo>
                  <a:lnTo>
                    <a:pt x="3904" y="49160"/>
                  </a:lnTo>
                  <a:lnTo>
                    <a:pt x="2617" y="52806"/>
                  </a:lnTo>
                  <a:lnTo>
                    <a:pt x="1588" y="56324"/>
                  </a:lnTo>
                  <a:lnTo>
                    <a:pt x="815" y="59756"/>
                  </a:lnTo>
                  <a:lnTo>
                    <a:pt x="301" y="63101"/>
                  </a:lnTo>
                  <a:lnTo>
                    <a:pt x="43" y="66319"/>
                  </a:lnTo>
                  <a:lnTo>
                    <a:pt x="0" y="67906"/>
                  </a:lnTo>
                  <a:lnTo>
                    <a:pt x="0" y="78587"/>
                  </a:lnTo>
                  <a:lnTo>
                    <a:pt x="43" y="79445"/>
                  </a:lnTo>
                  <a:lnTo>
                    <a:pt x="258" y="80904"/>
                  </a:lnTo>
                  <a:lnTo>
                    <a:pt x="687" y="82190"/>
                  </a:lnTo>
                  <a:lnTo>
                    <a:pt x="1373" y="83263"/>
                  </a:lnTo>
                  <a:lnTo>
                    <a:pt x="2274" y="84121"/>
                  </a:lnTo>
                  <a:lnTo>
                    <a:pt x="3389" y="84721"/>
                  </a:lnTo>
                  <a:lnTo>
                    <a:pt x="4719" y="85150"/>
                  </a:lnTo>
                  <a:lnTo>
                    <a:pt x="6306" y="85365"/>
                  </a:lnTo>
                  <a:lnTo>
                    <a:pt x="7164" y="85408"/>
                  </a:lnTo>
                  <a:lnTo>
                    <a:pt x="32902" y="85408"/>
                  </a:lnTo>
                  <a:lnTo>
                    <a:pt x="33760" y="85365"/>
                  </a:lnTo>
                  <a:lnTo>
                    <a:pt x="35304" y="85150"/>
                  </a:lnTo>
                  <a:lnTo>
                    <a:pt x="36677" y="84721"/>
                  </a:lnTo>
                  <a:lnTo>
                    <a:pt x="37792" y="84035"/>
                  </a:lnTo>
                  <a:lnTo>
                    <a:pt x="38693" y="83134"/>
                  </a:lnTo>
                  <a:lnTo>
                    <a:pt x="39336" y="82019"/>
                  </a:lnTo>
                  <a:lnTo>
                    <a:pt x="39808" y="80689"/>
                  </a:lnTo>
                  <a:lnTo>
                    <a:pt x="40023" y="79145"/>
                  </a:lnTo>
                  <a:lnTo>
                    <a:pt x="40023" y="78244"/>
                  </a:lnTo>
                  <a:lnTo>
                    <a:pt x="40023" y="7164"/>
                  </a:lnTo>
                  <a:lnTo>
                    <a:pt x="40023" y="6263"/>
                  </a:lnTo>
                  <a:lnTo>
                    <a:pt x="39808" y="4719"/>
                  </a:lnTo>
                  <a:lnTo>
                    <a:pt x="39422" y="3389"/>
                  </a:lnTo>
                  <a:lnTo>
                    <a:pt x="38822" y="2231"/>
                  </a:lnTo>
                  <a:lnTo>
                    <a:pt x="38007" y="1373"/>
                  </a:lnTo>
                  <a:lnTo>
                    <a:pt x="37020" y="687"/>
                  </a:lnTo>
                  <a:lnTo>
                    <a:pt x="35776" y="258"/>
                  </a:lnTo>
                  <a:lnTo>
                    <a:pt x="34403" y="1"/>
                  </a:lnTo>
                  <a:close/>
                </a:path>
              </a:pathLst>
            </a:cu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3"/>
          <p:cNvSpPr txBox="1"/>
          <p:nvPr/>
        </p:nvSpPr>
        <p:spPr>
          <a:xfrm>
            <a:off x="717750" y="11586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3F3F3F"/>
                </a:solidFill>
                <a:latin typeface="Rajdhani"/>
                <a:ea typeface="Rajdhani"/>
                <a:cs typeface="Rajdhani"/>
                <a:sym typeface="Rajdhani"/>
              </a:rPr>
              <a:t>Como podemos abrir o console do Chrome?</a:t>
            </a:r>
            <a:endParaRPr b="1" sz="3000">
              <a:solidFill>
                <a:srgbClr val="3F3F3F"/>
              </a:solidFill>
              <a:latin typeface="Rajdhani"/>
              <a:ea typeface="Rajdhani"/>
              <a:cs typeface="Rajdhani"/>
              <a:sym typeface="Rajdhani"/>
            </a:endParaRPr>
          </a:p>
        </p:txBody>
      </p:sp>
      <p:sp>
        <p:nvSpPr>
          <p:cNvPr id="119" name="Google Shape;119;p33"/>
          <p:cNvSpPr txBox="1"/>
          <p:nvPr/>
        </p:nvSpPr>
        <p:spPr>
          <a:xfrm>
            <a:off x="717750" y="1786275"/>
            <a:ext cx="7707600" cy="4878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3F3F3F"/>
                </a:solidFill>
                <a:latin typeface="Open Sans"/>
                <a:ea typeface="Open Sans"/>
                <a:cs typeface="Open Sans"/>
                <a:sym typeface="Open Sans"/>
              </a:rPr>
              <a:t>Existem atalhos de teclado que, dependendo do seu sistema operacional, permitirão que você acesse o console.</a:t>
            </a:r>
            <a:endParaRPr sz="1600">
              <a:solidFill>
                <a:srgbClr val="3F3F3F"/>
              </a:solidFill>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a:p>
            <a:pPr indent="0" lvl="0" marL="0" rtl="0" algn="l">
              <a:spcBef>
                <a:spcPts val="600"/>
              </a:spcBef>
              <a:spcAft>
                <a:spcPts val="0"/>
              </a:spcAft>
              <a:buNone/>
            </a:pPr>
            <a:r>
              <a:t/>
            </a:r>
            <a:endParaRPr sz="1600">
              <a:solidFill>
                <a:srgbClr val="3F3F3F"/>
              </a:solidFill>
              <a:latin typeface="Open Sans"/>
              <a:ea typeface="Open Sans"/>
              <a:cs typeface="Open Sans"/>
              <a:sym typeface="Open Sans"/>
            </a:endParaRPr>
          </a:p>
        </p:txBody>
      </p:sp>
      <p:graphicFrame>
        <p:nvGraphicFramePr>
          <p:cNvPr id="120" name="Google Shape;120;p33"/>
          <p:cNvGraphicFramePr/>
          <p:nvPr/>
        </p:nvGraphicFramePr>
        <p:xfrm>
          <a:off x="717750" y="2682975"/>
          <a:ext cx="3000000" cy="3000000"/>
        </p:xfrm>
        <a:graphic>
          <a:graphicData uri="http://schemas.openxmlformats.org/drawingml/2006/table">
            <a:tbl>
              <a:tblPr>
                <a:noFill/>
                <a:tableStyleId>{8255DA67-7B02-4155-AB41-7D4FE6CC2EA9}</a:tableStyleId>
              </a:tblPr>
              <a:tblGrid>
                <a:gridCol w="3853800"/>
                <a:gridCol w="3853800"/>
              </a:tblGrid>
              <a:tr h="240600">
                <a:tc>
                  <a:txBody>
                    <a:bodyPr/>
                    <a:lstStyle/>
                    <a:p>
                      <a:pPr indent="0" lvl="0" marL="0" rtl="0" algn="l">
                        <a:spcBef>
                          <a:spcPts val="600"/>
                        </a:spcBef>
                        <a:spcAft>
                          <a:spcPts val="0"/>
                        </a:spcAft>
                        <a:buNone/>
                      </a:pPr>
                      <a:r>
                        <a:rPr b="1" lang="es">
                          <a:solidFill>
                            <a:srgbClr val="FFFFFF"/>
                          </a:solidFill>
                          <a:latin typeface="Open Sans"/>
                          <a:ea typeface="Open Sans"/>
                          <a:cs typeface="Open Sans"/>
                          <a:sym typeface="Open Sans"/>
                        </a:rPr>
                        <a:t>Windows  /  Linux</a:t>
                      </a:r>
                      <a:endParaRPr>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c>
                  <a:txBody>
                    <a:bodyPr/>
                    <a:lstStyle/>
                    <a:p>
                      <a:pPr indent="0" lvl="0" marL="0" rtl="0" algn="l">
                        <a:spcBef>
                          <a:spcPts val="600"/>
                        </a:spcBef>
                        <a:spcAft>
                          <a:spcPts val="0"/>
                        </a:spcAft>
                        <a:buNone/>
                      </a:pPr>
                      <a:r>
                        <a:rPr b="1" lang="es">
                          <a:solidFill>
                            <a:srgbClr val="FFFFFF"/>
                          </a:solidFill>
                          <a:latin typeface="Open Sans"/>
                          <a:ea typeface="Open Sans"/>
                          <a:cs typeface="Open Sans"/>
                          <a:sym typeface="Open Sans"/>
                        </a:rPr>
                        <a:t>Mac </a:t>
                      </a:r>
                      <a:endParaRPr>
                        <a:solidFill>
                          <a:srgbClr val="FFFFFF"/>
                        </a:solidFill>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3F3F3F"/>
                    </a:solidFill>
                  </a:tcPr>
                </a:tc>
              </a:tr>
              <a:tr h="240600">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Botão direito </a:t>
                      </a:r>
                      <a:r>
                        <a:rPr lang="es">
                          <a:solidFill>
                            <a:srgbClr val="3F3F3F"/>
                          </a:solidFill>
                          <a:latin typeface="Open Sans"/>
                          <a:ea typeface="Open Sans"/>
                          <a:cs typeface="Open Sans"/>
                          <a:sym typeface="Open Sans"/>
                        </a:rPr>
                        <a:t>+ inspecionar</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c>
                  <a:txBody>
                    <a:bodyPr/>
                    <a:lstStyle/>
                    <a:p>
                      <a:pPr indent="0" lvl="0" marL="0" rtl="0" algn="l">
                        <a:spcBef>
                          <a:spcPts val="600"/>
                        </a:spcBef>
                        <a:spcAft>
                          <a:spcPts val="0"/>
                        </a:spcAft>
                        <a:buNone/>
                      </a:pPr>
                      <a:r>
                        <a:rPr lang="es">
                          <a:solidFill>
                            <a:srgbClr val="3F3F3F"/>
                          </a:solidFill>
                          <a:latin typeface="Open Sans"/>
                          <a:ea typeface="Open Sans"/>
                          <a:cs typeface="Open Sans"/>
                          <a:sym typeface="Open Sans"/>
                        </a:rPr>
                        <a:t>Cmd + Shift + J </a:t>
                      </a:r>
                      <a:endParaRPr>
                        <a:solidFill>
                          <a:srgbClr val="3F3F3F"/>
                        </a:solidFill>
                        <a:latin typeface="Open Sans"/>
                        <a:ea typeface="Open Sans"/>
                        <a:cs typeface="Open Sans"/>
                        <a:sym typeface="Open Sans"/>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tcPr>
                </a:tc>
              </a:tr>
              <a:tr h="240600">
                <a:tc>
                  <a:txBody>
                    <a:bodyPr/>
                    <a:lstStyle/>
                    <a:p>
                      <a:pPr indent="0" lvl="0" marL="0" rtl="0" algn="l">
                        <a:spcBef>
                          <a:spcPts val="600"/>
                        </a:spcBef>
                        <a:spcAft>
                          <a:spcPts val="0"/>
                        </a:spcAft>
                        <a:buClr>
                          <a:schemeClr val="dk1"/>
                        </a:buClr>
                        <a:buSzPts val="1100"/>
                        <a:buFont typeface="Arial"/>
                        <a:buNone/>
                      </a:pPr>
                      <a:r>
                        <a:rPr lang="es">
                          <a:solidFill>
                            <a:srgbClr val="3F3F3F"/>
                          </a:solidFill>
                          <a:latin typeface="Open Sans"/>
                          <a:ea typeface="Open Sans"/>
                          <a:cs typeface="Open Sans"/>
                          <a:sym typeface="Open Sans"/>
                        </a:rPr>
                        <a:t>F12</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c>
                  <a:txBody>
                    <a:bodyPr/>
                    <a:lstStyle/>
                    <a:p>
                      <a:pPr indent="0" lvl="0" marL="0" rtl="0" algn="l">
                        <a:spcBef>
                          <a:spcPts val="600"/>
                        </a:spcBef>
                        <a:spcAft>
                          <a:spcPts val="0"/>
                        </a:spcAft>
                        <a:buNone/>
                      </a:pPr>
                      <a:r>
                        <a:t/>
                      </a:r>
                      <a:endParaRPr/>
                    </a:p>
                  </a:txBody>
                  <a:tcPr marT="54000" marB="54000" marR="91425" marL="90000" anchor="ctr">
                    <a:lnL cap="flat" cmpd="sng" w="9525">
                      <a:solidFill>
                        <a:srgbClr val="262831"/>
                      </a:solidFill>
                      <a:prstDash val="solid"/>
                      <a:round/>
                      <a:headEnd len="sm" w="sm" type="none"/>
                      <a:tailEnd len="sm" w="sm" type="none"/>
                    </a:lnL>
                    <a:lnR cap="flat" cmpd="sng" w="9525">
                      <a:solidFill>
                        <a:srgbClr val="262831"/>
                      </a:solidFill>
                      <a:prstDash val="solid"/>
                      <a:round/>
                      <a:headEnd len="sm" w="sm" type="none"/>
                      <a:tailEnd len="sm" w="sm" type="none"/>
                    </a:lnR>
                    <a:lnT cap="flat" cmpd="sng" w="9525">
                      <a:solidFill>
                        <a:srgbClr val="262831"/>
                      </a:solidFill>
                      <a:prstDash val="solid"/>
                      <a:round/>
                      <a:headEnd len="sm" w="sm" type="none"/>
                      <a:tailEnd len="sm" w="sm" type="none"/>
                    </a:lnT>
                    <a:lnB cap="flat" cmpd="sng" w="9525">
                      <a:solidFill>
                        <a:srgbClr val="26283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4"/>
          <p:cNvSpPr txBox="1"/>
          <p:nvPr/>
        </p:nvSpPr>
        <p:spPr>
          <a:xfrm>
            <a:off x="762000" y="546200"/>
            <a:ext cx="7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latin typeface="Open Sans Light"/>
                <a:ea typeface="Open Sans Light"/>
                <a:cs typeface="Open Sans Light"/>
                <a:sym typeface="Open Sans Light"/>
              </a:rPr>
              <a:t>No console, encontramos várias </a:t>
            </a:r>
            <a:r>
              <a:rPr lang="es" sz="1800">
                <a:latin typeface="Open Sans Light"/>
                <a:ea typeface="Open Sans Light"/>
                <a:cs typeface="Open Sans Light"/>
                <a:sym typeface="Open Sans Light"/>
              </a:rPr>
              <a:t>guias</a:t>
            </a:r>
            <a:r>
              <a:rPr lang="es" sz="1800">
                <a:latin typeface="Open Sans Light"/>
                <a:ea typeface="Open Sans Light"/>
                <a:cs typeface="Open Sans Light"/>
                <a:sym typeface="Open Sans Light"/>
              </a:rPr>
              <a:t> e suas funcionalidades:</a:t>
            </a:r>
            <a:endParaRPr sz="1800">
              <a:latin typeface="Open Sans Light"/>
              <a:ea typeface="Open Sans Light"/>
              <a:cs typeface="Open Sans Light"/>
              <a:sym typeface="Open Sans Light"/>
            </a:endParaRPr>
          </a:p>
        </p:txBody>
      </p:sp>
      <p:pic>
        <p:nvPicPr>
          <p:cNvPr id="126" name="Google Shape;126;p34"/>
          <p:cNvPicPr preferRelativeResize="0"/>
          <p:nvPr/>
        </p:nvPicPr>
        <p:blipFill rotWithShape="1">
          <a:blip r:embed="rId3">
            <a:alphaModFix/>
          </a:blip>
          <a:srcRect b="8517" l="0" r="0" t="0"/>
          <a:stretch/>
        </p:blipFill>
        <p:spPr>
          <a:xfrm>
            <a:off x="1034975" y="1128750"/>
            <a:ext cx="6813625" cy="3504651"/>
          </a:xfrm>
          <a:prstGeom prst="rect">
            <a:avLst/>
          </a:prstGeom>
          <a:noFill/>
          <a:ln>
            <a:noFill/>
          </a:ln>
        </p:spPr>
      </p:pic>
      <p:sp>
        <p:nvSpPr>
          <p:cNvPr id="127" name="Google Shape;127;p34"/>
          <p:cNvSpPr/>
          <p:nvPr/>
        </p:nvSpPr>
        <p:spPr>
          <a:xfrm>
            <a:off x="2444225" y="1147725"/>
            <a:ext cx="1487700" cy="552600"/>
          </a:xfrm>
          <a:prstGeom prst="rect">
            <a:avLst/>
          </a:prstGeom>
          <a:noFill/>
          <a:ln cap="flat" cmpd="sng" w="38100">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4"/>
          <p:cNvSpPr/>
          <p:nvPr/>
        </p:nvSpPr>
        <p:spPr>
          <a:xfrm>
            <a:off x="4063175" y="1147725"/>
            <a:ext cx="1144200" cy="552600"/>
          </a:xfrm>
          <a:prstGeom prst="rect">
            <a:avLst/>
          </a:prstGeom>
          <a:noFill/>
          <a:ln cap="flat" cmpd="sng" w="38100">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4"/>
          <p:cNvSpPr/>
          <p:nvPr/>
        </p:nvSpPr>
        <p:spPr>
          <a:xfrm>
            <a:off x="1034975" y="3128000"/>
            <a:ext cx="1144200" cy="552600"/>
          </a:xfrm>
          <a:prstGeom prst="rect">
            <a:avLst/>
          </a:prstGeom>
          <a:noFill/>
          <a:ln cap="flat" cmpd="sng" w="38100">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35"/>
          <p:cNvPicPr preferRelativeResize="0"/>
          <p:nvPr/>
        </p:nvPicPr>
        <p:blipFill>
          <a:blip r:embed="rId3">
            <a:alphaModFix/>
          </a:blip>
          <a:stretch>
            <a:fillRect/>
          </a:stretch>
        </p:blipFill>
        <p:spPr>
          <a:xfrm>
            <a:off x="788350" y="697873"/>
            <a:ext cx="5929874" cy="3333949"/>
          </a:xfrm>
          <a:prstGeom prst="rect">
            <a:avLst/>
          </a:prstGeom>
          <a:noFill/>
          <a:ln>
            <a:noFill/>
          </a:ln>
        </p:spPr>
      </p:pic>
      <p:pic>
        <p:nvPicPr>
          <p:cNvPr id="135" name="Google Shape;135;p35"/>
          <p:cNvPicPr preferRelativeResize="0"/>
          <p:nvPr/>
        </p:nvPicPr>
        <p:blipFill rotWithShape="1">
          <a:blip r:embed="rId3">
            <a:alphaModFix/>
          </a:blip>
          <a:srcRect b="53794" l="81552" r="3502" t="15195"/>
          <a:stretch/>
        </p:blipFill>
        <p:spPr>
          <a:xfrm>
            <a:off x="6009375" y="1641250"/>
            <a:ext cx="2481274" cy="2894849"/>
          </a:xfrm>
          <a:prstGeom prst="rect">
            <a:avLst/>
          </a:prstGeom>
          <a:noFill/>
          <a:ln cap="flat" cmpd="sng" w="28575">
            <a:solidFill>
              <a:schemeClr val="dk2"/>
            </a:solidFill>
            <a:prstDash val="solid"/>
            <a:round/>
            <a:headEnd len="sm" w="sm" type="none"/>
            <a:tailEnd len="sm" w="sm" type="none"/>
          </a:ln>
        </p:spPr>
      </p:pic>
      <p:cxnSp>
        <p:nvCxnSpPr>
          <p:cNvPr id="136" name="Google Shape;136;p35"/>
          <p:cNvCxnSpPr>
            <a:endCxn id="135" idx="0"/>
          </p:cNvCxnSpPr>
          <p:nvPr/>
        </p:nvCxnSpPr>
        <p:spPr>
          <a:xfrm>
            <a:off x="6500312" y="1395850"/>
            <a:ext cx="749700" cy="245400"/>
          </a:xfrm>
          <a:prstGeom prst="bentConnector2">
            <a:avLst/>
          </a:prstGeom>
          <a:noFill/>
          <a:ln cap="flat" cmpd="sng" w="38100">
            <a:solidFill>
              <a:srgbClr val="262831"/>
            </a:solidFill>
            <a:prstDash val="solid"/>
            <a:round/>
            <a:headEnd len="med" w="med" type="none"/>
            <a:tailEnd len="med" w="med" type="none"/>
          </a:ln>
        </p:spPr>
      </p:cxnSp>
      <p:sp>
        <p:nvSpPr>
          <p:cNvPr id="137" name="Google Shape;137;p35"/>
          <p:cNvSpPr/>
          <p:nvPr/>
        </p:nvSpPr>
        <p:spPr>
          <a:xfrm>
            <a:off x="6086900" y="1770500"/>
            <a:ext cx="2352000" cy="478200"/>
          </a:xfrm>
          <a:prstGeom prst="rect">
            <a:avLst/>
          </a:prstGeom>
          <a:noFill/>
          <a:ln cap="flat" cmpd="sng" w="38100">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5"/>
          <p:cNvSpPr/>
          <p:nvPr/>
        </p:nvSpPr>
        <p:spPr>
          <a:xfrm>
            <a:off x="6086900" y="2332650"/>
            <a:ext cx="2352000" cy="478200"/>
          </a:xfrm>
          <a:prstGeom prst="rect">
            <a:avLst/>
          </a:prstGeom>
          <a:noFill/>
          <a:ln cap="flat" cmpd="sng" w="38100">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5"/>
          <p:cNvSpPr/>
          <p:nvPr/>
        </p:nvSpPr>
        <p:spPr>
          <a:xfrm>
            <a:off x="6086900" y="3399450"/>
            <a:ext cx="2352000" cy="478200"/>
          </a:xfrm>
          <a:prstGeom prst="rect">
            <a:avLst/>
          </a:prstGeom>
          <a:noFill/>
          <a:ln cap="flat" cmpd="sng" w="38100">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6"/>
          <p:cNvSpPr txBox="1"/>
          <p:nvPr/>
        </p:nvSpPr>
        <p:spPr>
          <a:xfrm>
            <a:off x="750600" y="274900"/>
            <a:ext cx="7707600" cy="1931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3F3F3F"/>
                </a:solidFill>
                <a:latin typeface="Rajdhani"/>
                <a:ea typeface="Rajdhani"/>
                <a:cs typeface="Rajdhani"/>
                <a:sym typeface="Rajdhani"/>
              </a:rPr>
              <a:t>Então, o que podemos fazer com isso?</a:t>
            </a:r>
            <a:endParaRPr b="1" sz="3000">
              <a:solidFill>
                <a:srgbClr val="3F3F3F"/>
              </a:solidFill>
              <a:latin typeface="Rajdhani"/>
              <a:ea typeface="Rajdhani"/>
              <a:cs typeface="Rajdhani"/>
              <a:sym typeface="Rajdhani"/>
            </a:endParaRPr>
          </a:p>
          <a:p>
            <a:pPr indent="0" lvl="0" marL="0" rtl="0" algn="l">
              <a:lnSpc>
                <a:spcPct val="90000"/>
              </a:lnSpc>
              <a:spcBef>
                <a:spcPts val="0"/>
              </a:spcBef>
              <a:spcAft>
                <a:spcPts val="0"/>
              </a:spcAft>
              <a:buClr>
                <a:schemeClr val="dk1"/>
              </a:buClr>
              <a:buSzPts val="1100"/>
              <a:buFont typeface="Arial"/>
              <a:buNone/>
            </a:pPr>
            <a:r>
              <a:t/>
            </a:r>
            <a:endParaRPr b="1" sz="3000">
              <a:solidFill>
                <a:srgbClr val="3F3F3F"/>
              </a:solidFill>
              <a:latin typeface="Rajdhani"/>
              <a:ea typeface="Rajdhani"/>
              <a:cs typeface="Rajdhani"/>
              <a:sym typeface="Rajdhani"/>
            </a:endParaRPr>
          </a:p>
          <a:p>
            <a:pPr indent="0" lvl="0" marL="0" rtl="0" algn="l">
              <a:lnSpc>
                <a:spcPct val="90000"/>
              </a:lnSpc>
              <a:spcBef>
                <a:spcPts val="0"/>
              </a:spcBef>
              <a:spcAft>
                <a:spcPts val="0"/>
              </a:spcAft>
              <a:buNone/>
            </a:pPr>
            <a:r>
              <a:t/>
            </a:r>
            <a:endParaRPr b="1" sz="3000">
              <a:solidFill>
                <a:srgbClr val="3F3F3F"/>
              </a:solidFill>
              <a:latin typeface="Rajdhani"/>
              <a:ea typeface="Rajdhani"/>
              <a:cs typeface="Rajdhani"/>
              <a:sym typeface="Rajdhani"/>
            </a:endParaRPr>
          </a:p>
        </p:txBody>
      </p:sp>
      <p:sp>
        <p:nvSpPr>
          <p:cNvPr id="145" name="Google Shape;145;p36"/>
          <p:cNvSpPr txBox="1"/>
          <p:nvPr/>
        </p:nvSpPr>
        <p:spPr>
          <a:xfrm>
            <a:off x="750600" y="1447800"/>
            <a:ext cx="5581800" cy="2997900"/>
          </a:xfrm>
          <a:prstGeom prst="rect">
            <a:avLst/>
          </a:prstGeom>
          <a:noFill/>
          <a:ln>
            <a:noFill/>
          </a:ln>
        </p:spPr>
        <p:txBody>
          <a:bodyPr anchorCtr="0" anchor="t" bIns="91425" lIns="90000" spcFirstLastPara="1" rIns="91425" wrap="square" tIns="90000">
            <a:noAutofit/>
          </a:bodyPr>
          <a:lstStyle/>
          <a:p>
            <a:pPr indent="0" lvl="0" marL="0" rtl="0" algn="l">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Quando algo não funciona da maneira que desejamos, podemos gastar muito tempo tentando descobrir qual é o problema e corrigi-lo.</a:t>
            </a:r>
            <a:endParaRPr sz="1600">
              <a:solidFill>
                <a:srgbClr val="43434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É por isso que o console nos ajuda a agilizar esse processo, pois nos informa o que acontece quando executamos uma tarefa ou solicitação ao servidor.</a:t>
            </a:r>
            <a:endParaRPr sz="1600">
              <a:solidFill>
                <a:srgbClr val="43434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Pode ser que ele retorne os dados que procurávamos, um erro ou um aviso </a:t>
            </a:r>
            <a:r>
              <a:rPr i="1" lang="es" sz="1600">
                <a:solidFill>
                  <a:srgbClr val="434343"/>
                </a:solidFill>
                <a:latin typeface="Open Sans"/>
                <a:ea typeface="Open Sans"/>
                <a:cs typeface="Open Sans"/>
                <a:sym typeface="Open Sans"/>
              </a:rPr>
              <a:t>(warning)</a:t>
            </a:r>
            <a:r>
              <a:rPr lang="es" sz="1600">
                <a:solidFill>
                  <a:srgbClr val="434343"/>
                </a:solidFill>
                <a:latin typeface="Open Sans"/>
                <a:ea typeface="Open Sans"/>
                <a:cs typeface="Open Sans"/>
                <a:sym typeface="Open Sans"/>
              </a:rPr>
              <a:t>. Esse processo é chamado de </a:t>
            </a:r>
            <a:r>
              <a:rPr b="1" lang="es" sz="1600">
                <a:solidFill>
                  <a:srgbClr val="434343"/>
                </a:solidFill>
                <a:latin typeface="Open Sans"/>
                <a:ea typeface="Open Sans"/>
                <a:cs typeface="Open Sans"/>
                <a:sym typeface="Open Sans"/>
              </a:rPr>
              <a:t>depuração </a:t>
            </a:r>
            <a:r>
              <a:rPr lang="es" sz="1600">
                <a:solidFill>
                  <a:srgbClr val="434343"/>
                </a:solidFill>
                <a:latin typeface="Open Sans"/>
                <a:ea typeface="Open Sans"/>
                <a:cs typeface="Open Sans"/>
                <a:sym typeface="Open Sans"/>
              </a:rPr>
              <a:t>do código ou </a:t>
            </a:r>
            <a:r>
              <a:rPr b="1" lang="es" sz="1600">
                <a:solidFill>
                  <a:srgbClr val="434343"/>
                </a:solidFill>
                <a:latin typeface="Open Sans"/>
                <a:ea typeface="Open Sans"/>
                <a:cs typeface="Open Sans"/>
                <a:sym typeface="Open Sans"/>
              </a:rPr>
              <a:t>debugging</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p:txBody>
      </p:sp>
      <p:pic>
        <p:nvPicPr>
          <p:cNvPr id="146" name="Google Shape;146;p36"/>
          <p:cNvPicPr preferRelativeResize="0"/>
          <p:nvPr/>
        </p:nvPicPr>
        <p:blipFill>
          <a:blip r:embed="rId3">
            <a:alphaModFix/>
          </a:blip>
          <a:stretch>
            <a:fillRect/>
          </a:stretch>
        </p:blipFill>
        <p:spPr>
          <a:xfrm>
            <a:off x="6135875" y="1066800"/>
            <a:ext cx="2506798" cy="25067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7"/>
          <p:cNvSpPr txBox="1"/>
          <p:nvPr/>
        </p:nvSpPr>
        <p:spPr>
          <a:xfrm>
            <a:off x="717750" y="747675"/>
            <a:ext cx="7707600" cy="1611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Se executarmos esses exemplos no console, qual resultado ele retornaria para mim em cada caso?</a:t>
            </a:r>
            <a:endParaRPr sz="1600">
              <a:solidFill>
                <a:srgbClr val="434343"/>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600">
              <a:solidFill>
                <a:srgbClr val="434343"/>
              </a:solidFill>
              <a:latin typeface="Open Sans"/>
              <a:ea typeface="Open Sans"/>
              <a:cs typeface="Open Sans"/>
              <a:sym typeface="Open Sans"/>
            </a:endParaRPr>
          </a:p>
        </p:txBody>
      </p:sp>
      <p:sp>
        <p:nvSpPr>
          <p:cNvPr id="152" name="Google Shape;152;p37"/>
          <p:cNvSpPr txBox="1"/>
          <p:nvPr/>
        </p:nvSpPr>
        <p:spPr>
          <a:xfrm>
            <a:off x="782375" y="2038300"/>
            <a:ext cx="7707600" cy="2470500"/>
          </a:xfrm>
          <a:prstGeom prst="rect">
            <a:avLst/>
          </a:prstGeom>
          <a:solidFill>
            <a:srgbClr val="262831"/>
          </a:solidFill>
          <a:ln>
            <a:noFill/>
          </a:ln>
        </p:spPr>
        <p:txBody>
          <a:bodyPr anchorCtr="0" anchor="t" bIns="91425" lIns="91425" spcFirstLastPara="1" rIns="91425" wrap="square" tIns="486000">
            <a:noAutofit/>
          </a:bodyPr>
          <a:lstStyle/>
          <a:p>
            <a:pPr indent="0" lvl="0" marL="0" rtl="0" algn="l">
              <a:spcBef>
                <a:spcPts val="600"/>
              </a:spcBef>
              <a:spcAft>
                <a:spcPts val="0"/>
              </a:spcAft>
              <a:buClr>
                <a:schemeClr val="dk1"/>
              </a:buClr>
              <a:buSzPts val="1100"/>
              <a:buFont typeface="Arial"/>
              <a:buNone/>
            </a:pPr>
            <a:r>
              <a:rPr lang="es">
                <a:solidFill>
                  <a:srgbClr val="FFFFFF"/>
                </a:solidFill>
                <a:latin typeface="Consolas"/>
                <a:ea typeface="Consolas"/>
                <a:cs typeface="Consolas"/>
                <a:sym typeface="Consolas"/>
              </a:rPr>
              <a:t>   </a:t>
            </a:r>
            <a:r>
              <a:rPr lang="es">
                <a:solidFill>
                  <a:srgbClr val="FFFFFF"/>
                </a:solidFill>
                <a:latin typeface="Consolas"/>
                <a:ea typeface="Consolas"/>
                <a:cs typeface="Consolas"/>
                <a:sym typeface="Consolas"/>
              </a:rPr>
              <a:t>console.log(2+3);  </a:t>
            </a:r>
            <a:r>
              <a:rPr lang="es" sz="1600">
                <a:solidFill>
                  <a:srgbClr val="888888"/>
                </a:solidFill>
                <a:latin typeface="Consolas"/>
                <a:ea typeface="Consolas"/>
                <a:cs typeface="Consolas"/>
                <a:sym typeface="Consolas"/>
              </a:rPr>
              <a:t>// 5</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   console.log(2+”3”); </a:t>
            </a:r>
            <a:r>
              <a:rPr lang="es" sz="1600">
                <a:solidFill>
                  <a:srgbClr val="888888"/>
                </a:solidFill>
                <a:latin typeface="Consolas"/>
                <a:ea typeface="Consolas"/>
                <a:cs typeface="Consolas"/>
                <a:sym typeface="Consolas"/>
              </a:rPr>
              <a:t>// 23</a:t>
            </a:r>
            <a:endParaRPr>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s">
                <a:solidFill>
                  <a:schemeClr val="lt1"/>
                </a:solidFill>
                <a:latin typeface="Consolas"/>
                <a:ea typeface="Consolas"/>
                <a:cs typeface="Consolas"/>
                <a:sym typeface="Consolas"/>
              </a:rPr>
              <a:t>   console.log(2”3”); </a:t>
            </a:r>
            <a:r>
              <a:rPr lang="es" sz="1600">
                <a:solidFill>
                  <a:srgbClr val="888888"/>
                </a:solidFill>
                <a:latin typeface="Consolas"/>
                <a:ea typeface="Consolas"/>
                <a:cs typeface="Consolas"/>
                <a:sym typeface="Consolas"/>
              </a:rPr>
              <a:t>// ERROR. Não reconhece um argumento válido: </a:t>
            </a:r>
            <a:br>
              <a:rPr lang="es" sz="1600">
                <a:solidFill>
                  <a:srgbClr val="888888"/>
                </a:solidFill>
                <a:latin typeface="Consolas"/>
                <a:ea typeface="Consolas"/>
                <a:cs typeface="Consolas"/>
                <a:sym typeface="Consolas"/>
              </a:rPr>
            </a:br>
            <a:r>
              <a:rPr lang="es" sz="1600">
                <a:solidFill>
                  <a:srgbClr val="888888"/>
                </a:solidFill>
                <a:latin typeface="Consolas"/>
                <a:ea typeface="Consolas"/>
                <a:cs typeface="Consolas"/>
                <a:sym typeface="Consolas"/>
              </a:rPr>
              <a:t>Uncaught SyntaxError: missing ) after argument list</a:t>
            </a:r>
            <a:endParaRPr>
              <a:solidFill>
                <a:srgbClr val="FFFFFF"/>
              </a:solidFill>
              <a:latin typeface="Consolas"/>
              <a:ea typeface="Consolas"/>
              <a:cs typeface="Consolas"/>
              <a:sym typeface="Consolas"/>
            </a:endParaRPr>
          </a:p>
        </p:txBody>
      </p:sp>
      <p:sp>
        <p:nvSpPr>
          <p:cNvPr id="153" name="Google Shape;153;p37"/>
          <p:cNvSpPr txBox="1"/>
          <p:nvPr/>
        </p:nvSpPr>
        <p:spPr>
          <a:xfrm>
            <a:off x="706175" y="1167350"/>
            <a:ext cx="7707600" cy="6198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b="1" lang="es" sz="3000">
                <a:solidFill>
                  <a:srgbClr val="EC183F"/>
                </a:solidFill>
                <a:latin typeface="Rajdhani"/>
                <a:ea typeface="Rajdhani"/>
                <a:cs typeface="Rajdhani"/>
                <a:sym typeface="Rajdhani"/>
              </a:rPr>
              <a:t>Console</a:t>
            </a:r>
            <a:endParaRPr sz="1600">
              <a:solidFill>
                <a:srgbClr val="434343"/>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sz="1600">
              <a:solidFill>
                <a:srgbClr val="434343"/>
              </a:solidFill>
              <a:latin typeface="Open Sans"/>
              <a:ea typeface="Open Sans"/>
              <a:cs typeface="Open Sans"/>
              <a:sym typeface="Open Sans"/>
            </a:endParaRPr>
          </a:p>
          <a:p>
            <a:pPr indent="0" lvl="0" marL="0" rtl="0" algn="l">
              <a:lnSpc>
                <a:spcPct val="90000"/>
              </a:lnSpc>
              <a:spcBef>
                <a:spcPts val="0"/>
              </a:spcBef>
              <a:spcAft>
                <a:spcPts val="0"/>
              </a:spcAft>
              <a:buNone/>
            </a:pPr>
            <a:r>
              <a:t/>
            </a:r>
            <a:endParaRPr sz="1600">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