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Fjalla One"/>
      <p:regular r:id="rId23"/>
    </p:embeddedFont>
    <p:embeddedFont>
      <p:font typeface="Barlow Semi Condensed Medium"/>
      <p:regular r:id="rId24"/>
      <p:bold r:id="rId25"/>
      <p:italic r:id="rId26"/>
      <p:boldItalic r:id="rId27"/>
    </p:embeddedFont>
    <p:embeddedFont>
      <p:font typeface="Barlow Semi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arlowSemiCondensedMedium-regular.fntdata"/><Relationship Id="rId23" Type="http://schemas.openxmlformats.org/officeDocument/2006/relationships/font" Target="fonts/Fjalla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italic.fntdata"/><Relationship Id="rId25" Type="http://schemas.openxmlformats.org/officeDocument/2006/relationships/font" Target="fonts/BarlowSemiCondensedMedium-bold.fntdata"/><Relationship Id="rId28" Type="http://schemas.openxmlformats.org/officeDocument/2006/relationships/font" Target="fonts/BarlowSemiCondensed-regular.fntdata"/><Relationship Id="rId27" Type="http://schemas.openxmlformats.org/officeDocument/2006/relationships/font" Target="fonts/BarlowSemi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boldItalic.fntdata"/><Relationship Id="rId30" Type="http://schemas.openxmlformats.org/officeDocument/2006/relationships/font" Target="fonts/BarlowSemiCondense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d8da49b13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d8da49b13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d8da49b13e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d8da49b13e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d8da49b13e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d8da49b13e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8714a43093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8714a43093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d8df70c3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d8df70c3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d62297a4c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d62297a4c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d8df70c18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d8df70c18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d8df70c18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d8df70c18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d8df70c18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d8df70c18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d8df70c18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d8df70c18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d8df70c18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d8df70c18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16.jpg"/><Relationship Id="rId5" Type="http://schemas.openxmlformats.org/officeDocument/2006/relationships/image" Target="../media/image19.jpg"/><Relationship Id="rId6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483166" y="378899"/>
            <a:ext cx="4300214" cy="3266408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Redes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3571075" y="3958400"/>
            <a:ext cx="48186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Grupo 11 - Introducción a la informática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2"/>
          <p:cNvSpPr txBox="1"/>
          <p:nvPr/>
        </p:nvSpPr>
        <p:spPr>
          <a:xfrm>
            <a:off x="1661850" y="480300"/>
            <a:ext cx="618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Medios de transmisión </a:t>
            </a:r>
            <a:r>
              <a:rPr b="1"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guiados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 o </a:t>
            </a:r>
            <a:r>
              <a:rPr b="1"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alámbricos</a:t>
            </a:r>
            <a:endParaRPr sz="23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2262" name="Google Shape;2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700" y="1916200"/>
            <a:ext cx="2118850" cy="255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025" y="1949368"/>
            <a:ext cx="1644075" cy="268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300" y="1916200"/>
            <a:ext cx="1216675" cy="25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p42"/>
          <p:cNvSpPr txBox="1"/>
          <p:nvPr/>
        </p:nvSpPr>
        <p:spPr>
          <a:xfrm>
            <a:off x="1582425" y="1274450"/>
            <a:ext cx="121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Coaxial</a:t>
            </a:r>
            <a:endParaRPr sz="1600"/>
          </a:p>
        </p:txBody>
      </p:sp>
      <p:sp>
        <p:nvSpPr>
          <p:cNvPr id="2266" name="Google Shape;2266;p42"/>
          <p:cNvSpPr txBox="1"/>
          <p:nvPr/>
        </p:nvSpPr>
        <p:spPr>
          <a:xfrm>
            <a:off x="3332775" y="1269425"/>
            <a:ext cx="270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Coaxial Fibra</a:t>
            </a:r>
            <a:endParaRPr sz="1900"/>
          </a:p>
        </p:txBody>
      </p:sp>
      <p:sp>
        <p:nvSpPr>
          <p:cNvPr id="2267" name="Google Shape;2267;p42"/>
          <p:cNvSpPr txBox="1"/>
          <p:nvPr/>
        </p:nvSpPr>
        <p:spPr>
          <a:xfrm>
            <a:off x="6123025" y="1235800"/>
            <a:ext cx="196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UTP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2" name="Google Shape;2272;p43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73" name="Google Shape;227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76" name="Google Shape;2276;p43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277" name="Google Shape;227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80" name="Google Shape;2280;p43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81" name="Google Shape;2281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84" name="Google Shape;2284;p43"/>
          <p:cNvSpPr txBox="1"/>
          <p:nvPr>
            <p:ph type="title"/>
          </p:nvPr>
        </p:nvSpPr>
        <p:spPr>
          <a:xfrm>
            <a:off x="1570650" y="385475"/>
            <a:ext cx="60027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Medios de transmisión </a:t>
            </a:r>
            <a:r>
              <a:rPr b="1" lang="en" sz="2300">
                <a:solidFill>
                  <a:srgbClr val="202122"/>
                </a:solidFill>
                <a:highlight>
                  <a:srgbClr val="FFFFFF"/>
                </a:highlight>
              </a:rPr>
              <a:t>no guiados</a:t>
            </a: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</a:rPr>
              <a:t>  o in</a:t>
            </a:r>
            <a:r>
              <a:rPr b="1" lang="en" sz="2300">
                <a:solidFill>
                  <a:srgbClr val="202122"/>
                </a:solidFill>
                <a:highlight>
                  <a:srgbClr val="FFFFFF"/>
                </a:highlight>
              </a:rPr>
              <a:t>alámbricos</a:t>
            </a:r>
            <a:endParaRPr/>
          </a:p>
        </p:txBody>
      </p:sp>
      <p:pic>
        <p:nvPicPr>
          <p:cNvPr id="2285" name="Google Shape;2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63" y="2060875"/>
            <a:ext cx="2223875" cy="18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6" name="Google Shape;2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913" y="2060875"/>
            <a:ext cx="1916350" cy="18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7" name="Google Shape;22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625" y="2060875"/>
            <a:ext cx="2637724" cy="18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43"/>
          <p:cNvSpPr txBox="1"/>
          <p:nvPr/>
        </p:nvSpPr>
        <p:spPr>
          <a:xfrm>
            <a:off x="1192462" y="1359175"/>
            <a:ext cx="185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Bluetooth</a:t>
            </a:r>
            <a:endParaRPr sz="1600"/>
          </a:p>
        </p:txBody>
      </p:sp>
      <p:sp>
        <p:nvSpPr>
          <p:cNvPr id="2289" name="Google Shape;2289;p43"/>
          <p:cNvSpPr txBox="1"/>
          <p:nvPr/>
        </p:nvSpPr>
        <p:spPr>
          <a:xfrm>
            <a:off x="3406950" y="1359175"/>
            <a:ext cx="191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Infrarrojo</a:t>
            </a:r>
            <a:endParaRPr sz="1600"/>
          </a:p>
        </p:txBody>
      </p:sp>
      <p:sp>
        <p:nvSpPr>
          <p:cNvPr id="2290" name="Google Shape;2290;p43"/>
          <p:cNvSpPr txBox="1"/>
          <p:nvPr/>
        </p:nvSpPr>
        <p:spPr>
          <a:xfrm>
            <a:off x="6209088" y="1359175"/>
            <a:ext cx="121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02122"/>
                </a:solidFill>
                <a:highlight>
                  <a:srgbClr val="FFFFFF"/>
                </a:highlight>
                <a:latin typeface="Fjalla One"/>
                <a:ea typeface="Fjalla One"/>
                <a:cs typeface="Fjalla One"/>
                <a:sym typeface="Fjalla One"/>
              </a:rPr>
              <a:t>WIFI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44"/>
          <p:cNvSpPr txBox="1"/>
          <p:nvPr>
            <p:ph idx="4294967295" type="title"/>
          </p:nvPr>
        </p:nvSpPr>
        <p:spPr>
          <a:xfrm>
            <a:off x="2090250" y="2126425"/>
            <a:ext cx="56502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Velocidades de internet</a:t>
            </a:r>
            <a:endParaRPr sz="6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0" name="Google Shape;2300;p45"/>
          <p:cNvGrpSpPr/>
          <p:nvPr/>
        </p:nvGrpSpPr>
        <p:grpSpPr>
          <a:xfrm>
            <a:off x="731647" y="1069773"/>
            <a:ext cx="635100" cy="734640"/>
            <a:chOff x="731647" y="573573"/>
            <a:chExt cx="635100" cy="734640"/>
          </a:xfrm>
        </p:grpSpPr>
        <p:grpSp>
          <p:nvGrpSpPr>
            <p:cNvPr id="2301" name="Google Shape;2301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02" name="Google Shape;2302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4" name="Google Shape;2304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05" name="Google Shape;2305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6" name="Google Shape;2306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07" name="Google Shape;2307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08" name="Google Shape;2308;p45"/>
          <p:cNvGrpSpPr/>
          <p:nvPr/>
        </p:nvGrpSpPr>
        <p:grpSpPr>
          <a:xfrm>
            <a:off x="731647" y="2085010"/>
            <a:ext cx="635100" cy="733490"/>
            <a:chOff x="731647" y="1650460"/>
            <a:chExt cx="635100" cy="733490"/>
          </a:xfrm>
        </p:grpSpPr>
        <p:grpSp>
          <p:nvGrpSpPr>
            <p:cNvPr id="2309" name="Google Shape;2309;p4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10" name="Google Shape;2310;p4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4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2" name="Google Shape;2312;p4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13" name="Google Shape;2313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4" name="Google Shape;2314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15" name="Google Shape;2315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16" name="Google Shape;2316;p45"/>
          <p:cNvGrpSpPr/>
          <p:nvPr/>
        </p:nvGrpSpPr>
        <p:grpSpPr>
          <a:xfrm>
            <a:off x="731647" y="3227752"/>
            <a:ext cx="635100" cy="734984"/>
            <a:chOff x="731647" y="2728277"/>
            <a:chExt cx="635100" cy="734984"/>
          </a:xfrm>
        </p:grpSpPr>
        <p:grpSp>
          <p:nvGrpSpPr>
            <p:cNvPr id="2317" name="Google Shape;2317;p4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18" name="Google Shape;2318;p4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0" name="Google Shape;2320;p4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21" name="Google Shape;2321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22" name="Google Shape;2322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23" name="Google Shape;2323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24" name="Google Shape;2324;p45"/>
          <p:cNvGrpSpPr/>
          <p:nvPr/>
        </p:nvGrpSpPr>
        <p:grpSpPr>
          <a:xfrm>
            <a:off x="731647" y="4306750"/>
            <a:ext cx="635100" cy="734704"/>
            <a:chOff x="731647" y="3806675"/>
            <a:chExt cx="635100" cy="734704"/>
          </a:xfrm>
        </p:grpSpPr>
        <p:grpSp>
          <p:nvGrpSpPr>
            <p:cNvPr id="2325" name="Google Shape;2325;p4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26" name="Google Shape;2326;p4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4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8" name="Google Shape;2328;p4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29" name="Google Shape;2329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30" name="Google Shape;2330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31" name="Google Shape;2331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32" name="Google Shape;2332;p45"/>
          <p:cNvSpPr txBox="1"/>
          <p:nvPr>
            <p:ph type="title"/>
          </p:nvPr>
        </p:nvSpPr>
        <p:spPr>
          <a:xfrm>
            <a:off x="4352225" y="333775"/>
            <a:ext cx="4577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Características de</a:t>
            </a:r>
            <a:r>
              <a:rPr lang="en"/>
              <a:t> una red de datos</a:t>
            </a:r>
            <a:endParaRPr/>
          </a:p>
        </p:txBody>
      </p:sp>
      <p:sp>
        <p:nvSpPr>
          <p:cNvPr id="2333" name="Google Shape;2333;p45"/>
          <p:cNvSpPr txBox="1"/>
          <p:nvPr>
            <p:ph idx="2" type="subTitle"/>
          </p:nvPr>
        </p:nvSpPr>
        <p:spPr>
          <a:xfrm>
            <a:off x="1525339" y="1228425"/>
            <a:ext cx="6093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objetivo está en evitar que intrusos accedan a la información transmitida.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4" name="Google Shape;2334;p45"/>
          <p:cNvSpPr txBox="1"/>
          <p:nvPr>
            <p:ph idx="1" type="subTitle"/>
          </p:nvPr>
        </p:nvSpPr>
        <p:spPr>
          <a:xfrm>
            <a:off x="1574933" y="9984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Seguridad</a:t>
            </a:r>
            <a:endParaRPr/>
          </a:p>
        </p:txBody>
      </p:sp>
      <p:sp>
        <p:nvSpPr>
          <p:cNvPr id="2335" name="Google Shape;2335;p45"/>
          <p:cNvSpPr txBox="1"/>
          <p:nvPr>
            <p:ph idx="3" type="subTitle"/>
          </p:nvPr>
        </p:nvSpPr>
        <p:spPr>
          <a:xfrm>
            <a:off x="1574933" y="212671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</a:t>
            </a:r>
            <a:endParaRPr/>
          </a:p>
        </p:txBody>
      </p:sp>
      <p:sp>
        <p:nvSpPr>
          <p:cNvPr id="2336" name="Google Shape;2336;p45"/>
          <p:cNvSpPr txBox="1"/>
          <p:nvPr>
            <p:ph idx="4" type="subTitle"/>
          </p:nvPr>
        </p:nvSpPr>
        <p:spPr>
          <a:xfrm>
            <a:off x="1585275" y="2379725"/>
            <a:ext cx="709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Mide la relación de fallos en la transmisión: menos fallos, más confiable.  </a:t>
            </a:r>
            <a:endParaRPr/>
          </a:p>
        </p:txBody>
      </p:sp>
      <p:sp>
        <p:nvSpPr>
          <p:cNvPr id="2337" name="Google Shape;2337;p45"/>
          <p:cNvSpPr txBox="1"/>
          <p:nvPr>
            <p:ph idx="5" type="subTitle"/>
          </p:nvPr>
        </p:nvSpPr>
        <p:spPr>
          <a:xfrm>
            <a:off x="1574933" y="322774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</a:t>
            </a:r>
            <a:endParaRPr/>
          </a:p>
        </p:txBody>
      </p:sp>
      <p:sp>
        <p:nvSpPr>
          <p:cNvPr id="2338" name="Google Shape;2338;p45"/>
          <p:cNvSpPr txBox="1"/>
          <p:nvPr>
            <p:ph idx="6" type="subTitle"/>
          </p:nvPr>
        </p:nvSpPr>
        <p:spPr>
          <a:xfrm>
            <a:off x="1579161" y="3470825"/>
            <a:ext cx="7265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Evita que el servicio no decaiga si el número de usuarios aumenta.</a:t>
            </a:r>
            <a:endParaRPr/>
          </a:p>
        </p:txBody>
      </p:sp>
      <p:sp>
        <p:nvSpPr>
          <p:cNvPr id="2339" name="Google Shape;2339;p45"/>
          <p:cNvSpPr txBox="1"/>
          <p:nvPr>
            <p:ph idx="7" type="subTitle"/>
          </p:nvPr>
        </p:nvSpPr>
        <p:spPr>
          <a:xfrm>
            <a:off x="1574924" y="4198850"/>
            <a:ext cx="2839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Disponibilidad</a:t>
            </a:r>
            <a:endParaRPr/>
          </a:p>
        </p:txBody>
      </p:sp>
      <p:sp>
        <p:nvSpPr>
          <p:cNvPr id="2340" name="Google Shape;2340;p45"/>
          <p:cNvSpPr txBox="1"/>
          <p:nvPr>
            <p:ph idx="8" type="subTitle"/>
          </p:nvPr>
        </p:nvSpPr>
        <p:spPr>
          <a:xfrm>
            <a:off x="1585285" y="4425700"/>
            <a:ext cx="7423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 la capacidad de la red para estar siempre funcionando. </a:t>
            </a:r>
            <a:endParaRPr/>
          </a:p>
        </p:txBody>
      </p:sp>
      <p:sp>
        <p:nvSpPr>
          <p:cNvPr id="2341" name="Google Shape;2341;p45"/>
          <p:cNvSpPr txBox="1"/>
          <p:nvPr>
            <p:ph idx="9" type="title"/>
          </p:nvPr>
        </p:nvSpPr>
        <p:spPr>
          <a:xfrm>
            <a:off x="813816" y="12529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2" name="Google Shape;2342;p45"/>
          <p:cNvSpPr txBox="1"/>
          <p:nvPr>
            <p:ph idx="13" type="title"/>
          </p:nvPr>
        </p:nvSpPr>
        <p:spPr>
          <a:xfrm>
            <a:off x="813816" y="224034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3" name="Google Shape;2343;p45"/>
          <p:cNvSpPr txBox="1"/>
          <p:nvPr>
            <p:ph idx="14" type="title"/>
          </p:nvPr>
        </p:nvSpPr>
        <p:spPr>
          <a:xfrm>
            <a:off x="820591" y="336811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4" name="Google Shape;2344;p45"/>
          <p:cNvSpPr txBox="1"/>
          <p:nvPr>
            <p:ph idx="15" type="title"/>
          </p:nvPr>
        </p:nvSpPr>
        <p:spPr>
          <a:xfrm>
            <a:off x="813816" y="44559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45" name="Google Shape;2345;p45"/>
          <p:cNvSpPr txBox="1"/>
          <p:nvPr>
            <p:ph idx="9" type="title"/>
          </p:nvPr>
        </p:nvSpPr>
        <p:spPr>
          <a:xfrm>
            <a:off x="866566" y="1739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46" name="Google Shape;2346;p45"/>
          <p:cNvGrpSpPr/>
          <p:nvPr/>
        </p:nvGrpSpPr>
        <p:grpSpPr>
          <a:xfrm>
            <a:off x="777622" y="54548"/>
            <a:ext cx="635100" cy="734640"/>
            <a:chOff x="731647" y="573573"/>
            <a:chExt cx="635100" cy="734640"/>
          </a:xfrm>
        </p:grpSpPr>
        <p:grpSp>
          <p:nvGrpSpPr>
            <p:cNvPr id="2347" name="Google Shape;2347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348" name="Google Shape;2348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0" name="Google Shape;2350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51" name="Google Shape;2351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54" name="Google Shape;2354;p45"/>
          <p:cNvSpPr txBox="1"/>
          <p:nvPr>
            <p:ph idx="9" type="title"/>
          </p:nvPr>
        </p:nvSpPr>
        <p:spPr>
          <a:xfrm>
            <a:off x="866566" y="1739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55" name="Google Shape;2355;p45"/>
          <p:cNvSpPr txBox="1"/>
          <p:nvPr>
            <p:ph idx="2" type="subTitle"/>
          </p:nvPr>
        </p:nvSpPr>
        <p:spPr>
          <a:xfrm>
            <a:off x="1622889" y="330150"/>
            <a:ext cx="6093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56" name="Google Shape;2356;p45"/>
          <p:cNvSpPr txBox="1"/>
          <p:nvPr>
            <p:ph idx="1" type="subTitle"/>
          </p:nvPr>
        </p:nvSpPr>
        <p:spPr>
          <a:xfrm>
            <a:off x="1574933" y="9001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Velocidad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6"/>
          <p:cNvSpPr txBox="1"/>
          <p:nvPr>
            <p:ph type="ctrTitle"/>
          </p:nvPr>
        </p:nvSpPr>
        <p:spPr>
          <a:xfrm>
            <a:off x="1044423" y="-809250"/>
            <a:ext cx="43026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 de velocidad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362" name="Google Shape;2362;p46"/>
          <p:cNvSpPr txBox="1"/>
          <p:nvPr/>
        </p:nvSpPr>
        <p:spPr>
          <a:xfrm>
            <a:off x="140100" y="982950"/>
            <a:ext cx="39816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Bajada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de datos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 la capacidad que tiene Internet para navegar entre la red, es decir, la velocidad con la cual podemos descargar elementos —por ejemplo, páginas web—.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Subida</a:t>
            </a:r>
            <a:r>
              <a:rPr lang="en"/>
              <a:t> </a:t>
            </a:r>
            <a:r>
              <a:rPr lang="en" sz="1800">
                <a:solidFill>
                  <a:schemeClr val="dk1"/>
                </a:solidFill>
              </a:rPr>
              <a:t>de datos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 la capacidad de cargar datos en la Web, por ejemplo, podríamos verlo en el tiempo que demora en subir un video a YouTube.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Latencia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Definición...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3" name="Google Shape;2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00" y="1559250"/>
            <a:ext cx="4682351" cy="29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7"/>
          <p:cNvSpPr txBox="1"/>
          <p:nvPr>
            <p:ph type="title"/>
          </p:nvPr>
        </p:nvSpPr>
        <p:spPr>
          <a:xfrm>
            <a:off x="1796200" y="1297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Armando nuestra propia red</a:t>
            </a:r>
            <a:endParaRPr/>
          </a:p>
        </p:txBody>
      </p:sp>
      <p:sp>
        <p:nvSpPr>
          <p:cNvPr id="2369" name="Google Shape;2369;p47"/>
          <p:cNvSpPr txBox="1"/>
          <p:nvPr/>
        </p:nvSpPr>
        <p:spPr>
          <a:xfrm>
            <a:off x="572025" y="1001800"/>
            <a:ext cx="34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Así llega el internet a mi casa</a:t>
            </a:r>
            <a:endParaRPr sz="1800"/>
          </a:p>
        </p:txBody>
      </p:sp>
      <p:pic>
        <p:nvPicPr>
          <p:cNvPr id="2370" name="Google Shape;2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11974" y="1739737"/>
            <a:ext cx="3405650" cy="31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60200" y="2151212"/>
            <a:ext cx="4671475" cy="2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2" name="Google Shape;2372;p47"/>
          <p:cNvSpPr/>
          <p:nvPr/>
        </p:nvSpPr>
        <p:spPr>
          <a:xfrm rot="-9183496">
            <a:off x="4921213" y="4336958"/>
            <a:ext cx="795879" cy="2060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47"/>
          <p:cNvSpPr txBox="1"/>
          <p:nvPr/>
        </p:nvSpPr>
        <p:spPr>
          <a:xfrm>
            <a:off x="5645525" y="4485100"/>
            <a:ext cx="20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Cable utp Categoria 6</a:t>
            </a:r>
            <a:endParaRPr/>
          </a:p>
        </p:txBody>
      </p:sp>
      <p:sp>
        <p:nvSpPr>
          <p:cNvPr id="2374" name="Google Shape;2374;p47"/>
          <p:cNvSpPr txBox="1"/>
          <p:nvPr/>
        </p:nvSpPr>
        <p:spPr>
          <a:xfrm>
            <a:off x="6098225" y="1979750"/>
            <a:ext cx="1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Antena</a:t>
            </a:r>
            <a:r>
              <a:rPr lang="en"/>
              <a:t> receptora</a:t>
            </a:r>
            <a:endParaRPr/>
          </a:p>
        </p:txBody>
      </p:sp>
      <p:sp>
        <p:nvSpPr>
          <p:cNvPr id="2375" name="Google Shape;2375;p47"/>
          <p:cNvSpPr txBox="1"/>
          <p:nvPr/>
        </p:nvSpPr>
        <p:spPr>
          <a:xfrm>
            <a:off x="2466900" y="1979750"/>
            <a:ext cx="15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Antena emisora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0" name="Google Shape;2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00" y="191425"/>
            <a:ext cx="4760650" cy="47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Google Shape;23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900" y="2963200"/>
            <a:ext cx="1739227" cy="1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2" name="Google Shape;2382;p48"/>
          <p:cNvSpPr/>
          <p:nvPr/>
        </p:nvSpPr>
        <p:spPr>
          <a:xfrm>
            <a:off x="5546125" y="2282825"/>
            <a:ext cx="198900" cy="165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48"/>
          <p:cNvSpPr txBox="1"/>
          <p:nvPr/>
        </p:nvSpPr>
        <p:spPr>
          <a:xfrm>
            <a:off x="5238325" y="1882625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2384" name="Google Shape;2384;p48"/>
          <p:cNvSpPr/>
          <p:nvPr/>
        </p:nvSpPr>
        <p:spPr>
          <a:xfrm rot="-9214720">
            <a:off x="5700286" y="4217850"/>
            <a:ext cx="160461" cy="58455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48"/>
          <p:cNvSpPr/>
          <p:nvPr/>
        </p:nvSpPr>
        <p:spPr>
          <a:xfrm rot="9591187">
            <a:off x="6277160" y="4223278"/>
            <a:ext cx="152427" cy="5737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48"/>
          <p:cNvSpPr txBox="1"/>
          <p:nvPr/>
        </p:nvSpPr>
        <p:spPr>
          <a:xfrm>
            <a:off x="5062975" y="4681625"/>
            <a:ext cx="11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Abraham</a:t>
            </a:r>
            <a:endParaRPr sz="1300"/>
          </a:p>
        </p:txBody>
      </p:sp>
      <p:sp>
        <p:nvSpPr>
          <p:cNvPr id="2387" name="Google Shape;2387;p48"/>
          <p:cNvSpPr txBox="1"/>
          <p:nvPr/>
        </p:nvSpPr>
        <p:spPr>
          <a:xfrm>
            <a:off x="6275525" y="4689425"/>
            <a:ext cx="5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Yop</a:t>
            </a:r>
            <a:endParaRPr sz="1200"/>
          </a:p>
        </p:txBody>
      </p:sp>
      <p:sp>
        <p:nvSpPr>
          <p:cNvPr id="2388" name="Google Shape;2388;p48"/>
          <p:cNvSpPr/>
          <p:nvPr/>
        </p:nvSpPr>
        <p:spPr>
          <a:xfrm>
            <a:off x="6559675" y="2282875"/>
            <a:ext cx="198900" cy="1657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48"/>
          <p:cNvSpPr txBox="1"/>
          <p:nvPr/>
        </p:nvSpPr>
        <p:spPr>
          <a:xfrm rot="-5400000">
            <a:off x="5667925" y="2911675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Hacia el kiosko</a:t>
            </a:r>
            <a:endParaRPr/>
          </a:p>
        </p:txBody>
      </p:sp>
      <p:pic>
        <p:nvPicPr>
          <p:cNvPr id="2390" name="Google Shape;23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346" y="328832"/>
            <a:ext cx="1739225" cy="17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48"/>
          <p:cNvSpPr txBox="1"/>
          <p:nvPr/>
        </p:nvSpPr>
        <p:spPr>
          <a:xfrm>
            <a:off x="1762851" y="265175"/>
            <a:ext cx="8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</a:t>
            </a:r>
            <a:endParaRPr/>
          </a:p>
        </p:txBody>
      </p:sp>
      <p:sp>
        <p:nvSpPr>
          <p:cNvPr id="2392" name="Google Shape;2392;p48"/>
          <p:cNvSpPr/>
          <p:nvPr/>
        </p:nvSpPr>
        <p:spPr>
          <a:xfrm>
            <a:off x="2015500" y="1898800"/>
            <a:ext cx="198900" cy="218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48"/>
          <p:cNvSpPr txBox="1"/>
          <p:nvPr/>
        </p:nvSpPr>
        <p:spPr>
          <a:xfrm rot="-5400000">
            <a:off x="1496152" y="2630747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2394" name="Google Shape;2394;p48"/>
          <p:cNvSpPr txBox="1"/>
          <p:nvPr/>
        </p:nvSpPr>
        <p:spPr>
          <a:xfrm>
            <a:off x="1068063" y="4673975"/>
            <a:ext cx="20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y </a:t>
            </a:r>
            <a:r>
              <a:rPr lang="en"/>
              <a:t>Access</a:t>
            </a:r>
            <a:r>
              <a:rPr lang="en"/>
              <a:t> Point</a:t>
            </a:r>
            <a:endParaRPr/>
          </a:p>
        </p:txBody>
      </p:sp>
      <p:pic>
        <p:nvPicPr>
          <p:cNvPr id="2395" name="Google Shape;239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8075" y="491934"/>
            <a:ext cx="2004901" cy="104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0" name="Google Shape;2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107" y="0"/>
            <a:ext cx="68579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488" y="2568575"/>
            <a:ext cx="1383226" cy="138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2" name="Google Shape;2402;p49"/>
          <p:cNvSpPr/>
          <p:nvPr/>
        </p:nvSpPr>
        <p:spPr>
          <a:xfrm rot="3010190">
            <a:off x="5922555" y="1340603"/>
            <a:ext cx="268378" cy="21316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49"/>
          <p:cNvSpPr txBox="1"/>
          <p:nvPr/>
        </p:nvSpPr>
        <p:spPr>
          <a:xfrm>
            <a:off x="2490675" y="3114950"/>
            <a:ext cx="1282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Emite WIFI</a:t>
            </a:r>
            <a:endParaRPr/>
          </a:p>
        </p:txBody>
      </p:sp>
      <p:sp>
        <p:nvSpPr>
          <p:cNvPr id="2404" name="Google Shape;2404;p49"/>
          <p:cNvSpPr txBox="1"/>
          <p:nvPr/>
        </p:nvSpPr>
        <p:spPr>
          <a:xfrm rot="-2434362">
            <a:off x="5339523" y="1810930"/>
            <a:ext cx="1434475" cy="400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cableada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50"/>
          <p:cNvSpPr txBox="1"/>
          <p:nvPr>
            <p:ph type="title"/>
          </p:nvPr>
        </p:nvSpPr>
        <p:spPr>
          <a:xfrm>
            <a:off x="1507500" y="567450"/>
            <a:ext cx="61290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Esto fue todo por esta </a:t>
            </a:r>
            <a:r>
              <a:rPr lang="en" sz="3200"/>
              <a:t>presentación</a:t>
            </a:r>
            <a:endParaRPr sz="3200"/>
          </a:p>
        </p:txBody>
      </p:sp>
      <p:sp>
        <p:nvSpPr>
          <p:cNvPr id="2410" name="Google Shape;2410;p50"/>
          <p:cNvSpPr txBox="1"/>
          <p:nvPr>
            <p:ph idx="1" type="subTitle"/>
          </p:nvPr>
        </p:nvSpPr>
        <p:spPr>
          <a:xfrm>
            <a:off x="2402850" y="2182650"/>
            <a:ext cx="43383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Muchas Gracias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ctrTitle"/>
          </p:nvPr>
        </p:nvSpPr>
        <p:spPr>
          <a:xfrm>
            <a:off x="4756081" y="799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subTitle"/>
          </p:nvPr>
        </p:nvSpPr>
        <p:spPr>
          <a:xfrm>
            <a:off x="1127225" y="2708050"/>
            <a:ext cx="50205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Ariadna Marilyn Cabrera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Marcela Torres León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Angel Vargas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William Ricardo Garcés Gómez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4372373" y="1606033"/>
            <a:ext cx="4430405" cy="3106404"/>
            <a:chOff x="862950" y="825025"/>
            <a:chExt cx="5862650" cy="4111175"/>
          </a:xfrm>
        </p:grpSpPr>
        <p:sp>
          <p:nvSpPr>
            <p:cNvPr id="1893" name="Google Shape;1893;p35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2" name="Google Shape;2102;p35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3" name="Google Shape;2103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4" name="Google Shape;2104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6" name="Google Shape;2106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7" name="Google Shape;210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8" name="Google Shape;210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0" name="Google Shape;2110;p35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1" name="Google Shape;2111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2" name="Google Shape;2112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4" name="Google Shape;2114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5" name="Google Shape;211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6" name="Google Shape;211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8" name="Google Shape;2118;p35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19" name="Google Shape;2119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0" name="Google Shape;2120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3" name="Google Shape;212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4" name="Google Shape;212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6" name="Google Shape;2126;p35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7" name="Google Shape;2127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8" name="Google Shape;2128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1" name="Google Shape;2131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4" name="Google Shape;2134;p35"/>
          <p:cNvSpPr txBox="1"/>
          <p:nvPr>
            <p:ph type="title"/>
          </p:nvPr>
        </p:nvSpPr>
        <p:spPr>
          <a:xfrm>
            <a:off x="5406775" y="356625"/>
            <a:ext cx="3115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2135" name="Google Shape;2135;p35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y clasificación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36" name="Google Shape;2136;p35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</a:t>
            </a:r>
            <a:endParaRPr/>
          </a:p>
        </p:txBody>
      </p:sp>
      <p:sp>
        <p:nvSpPr>
          <p:cNvPr id="2137" name="Google Shape;2137;p35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Medios de transmisión</a:t>
            </a:r>
            <a:endParaRPr/>
          </a:p>
        </p:txBody>
      </p:sp>
      <p:sp>
        <p:nvSpPr>
          <p:cNvPr id="2138" name="Google Shape;2138;p35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Guiado/ No guiados</a:t>
            </a:r>
            <a:endParaRPr/>
          </a:p>
        </p:txBody>
      </p:sp>
      <p:sp>
        <p:nvSpPr>
          <p:cNvPr id="2139" name="Google Shape;2139;p35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 una red</a:t>
            </a:r>
            <a:endParaRPr/>
          </a:p>
        </p:txBody>
      </p:sp>
      <p:sp>
        <p:nvSpPr>
          <p:cNvPr id="2140" name="Google Shape;2140;p35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Velocidad de internet</a:t>
            </a:r>
            <a:endParaRPr/>
          </a:p>
        </p:txBody>
      </p:sp>
      <p:sp>
        <p:nvSpPr>
          <p:cNvPr id="2141" name="Google Shape;2141;p35"/>
          <p:cNvSpPr txBox="1"/>
          <p:nvPr>
            <p:ph idx="7" type="subTitle"/>
          </p:nvPr>
        </p:nvSpPr>
        <p:spPr>
          <a:xfrm>
            <a:off x="1664199" y="3666750"/>
            <a:ext cx="2839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Armando nuestra propia red</a:t>
            </a:r>
            <a:endParaRPr/>
          </a:p>
        </p:txBody>
      </p:sp>
      <p:sp>
        <p:nvSpPr>
          <p:cNvPr id="2142" name="Google Shape;2142;p35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</a:t>
            </a:r>
            <a:r>
              <a:rPr lang="en"/>
              <a:t>Qué</a:t>
            </a:r>
            <a:r>
              <a:rPr lang="en"/>
              <a:t> sucede cuando nos conectamos a una red?</a:t>
            </a:r>
            <a:endParaRPr/>
          </a:p>
        </p:txBody>
      </p:sp>
      <p:sp>
        <p:nvSpPr>
          <p:cNvPr id="2143" name="Google Shape;2143;p35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4" name="Google Shape;2144;p35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5" name="Google Shape;2145;p35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6" name="Google Shape;2146;p35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36"/>
          <p:cNvSpPr txBox="1"/>
          <p:nvPr>
            <p:ph idx="4294967295" type="title"/>
          </p:nvPr>
        </p:nvSpPr>
        <p:spPr>
          <a:xfrm>
            <a:off x="1269825" y="2168500"/>
            <a:ext cx="22470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RED</a:t>
            </a:r>
            <a:endParaRPr sz="6200"/>
          </a:p>
        </p:txBody>
      </p:sp>
      <p:pic>
        <p:nvPicPr>
          <p:cNvPr id="2152" name="Google Shape;21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00" y="864263"/>
            <a:ext cx="4859450" cy="38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7"/>
          <p:cNvSpPr txBox="1"/>
          <p:nvPr>
            <p:ph type="title"/>
          </p:nvPr>
        </p:nvSpPr>
        <p:spPr>
          <a:xfrm>
            <a:off x="2971800" y="178918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Clasificación</a:t>
            </a:r>
            <a:endParaRPr sz="4700"/>
          </a:p>
        </p:txBody>
      </p:sp>
      <p:sp>
        <p:nvSpPr>
          <p:cNvPr id="2158" name="Google Shape;2158;p37"/>
          <p:cNvSpPr txBox="1"/>
          <p:nvPr>
            <p:ph idx="1" type="subTitle"/>
          </p:nvPr>
        </p:nvSpPr>
        <p:spPr>
          <a:xfrm>
            <a:off x="2820450" y="2593775"/>
            <a:ext cx="3503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redes se clasifican de múltiples formas.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Por alcance</a:t>
            </a:r>
            <a:endParaRPr/>
          </a:p>
        </p:txBody>
      </p:sp>
      <p:sp>
        <p:nvSpPr>
          <p:cNvPr id="2164" name="Google Shape;2164;p38"/>
          <p:cNvSpPr txBox="1"/>
          <p:nvPr>
            <p:ph idx="1" type="subTitle"/>
          </p:nvPr>
        </p:nvSpPr>
        <p:spPr>
          <a:xfrm>
            <a:off x="210777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</a:t>
            </a:r>
            <a:endParaRPr/>
          </a:p>
        </p:txBody>
      </p:sp>
      <p:sp>
        <p:nvSpPr>
          <p:cNvPr id="2165" name="Google Shape;2165;p38"/>
          <p:cNvSpPr txBox="1"/>
          <p:nvPr>
            <p:ph idx="2" type="subTitle"/>
          </p:nvPr>
        </p:nvSpPr>
        <p:spPr>
          <a:xfrm>
            <a:off x="2164203" y="193637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Redes de pocos metros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6" name="Google Shape;2166;p38"/>
          <p:cNvSpPr txBox="1"/>
          <p:nvPr>
            <p:ph idx="3" type="subTitle"/>
          </p:nvPr>
        </p:nvSpPr>
        <p:spPr>
          <a:xfrm>
            <a:off x="5843737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LAN</a:t>
            </a:r>
            <a:endParaRPr/>
          </a:p>
        </p:txBody>
      </p:sp>
      <p:sp>
        <p:nvSpPr>
          <p:cNvPr id="2167" name="Google Shape;2167;p38"/>
          <p:cNvSpPr txBox="1"/>
          <p:nvPr>
            <p:ph idx="4" type="subTitle"/>
          </p:nvPr>
        </p:nvSpPr>
        <p:spPr>
          <a:xfrm>
            <a:off x="5843737" y="193637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Alcance menor a los 5km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8" name="Google Shape;2168;p38"/>
          <p:cNvSpPr txBox="1"/>
          <p:nvPr>
            <p:ph idx="5" type="subTitle"/>
          </p:nvPr>
        </p:nvSpPr>
        <p:spPr>
          <a:xfrm>
            <a:off x="2904621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</a:t>
            </a:r>
            <a:endParaRPr/>
          </a:p>
        </p:txBody>
      </p:sp>
      <p:sp>
        <p:nvSpPr>
          <p:cNvPr id="2169" name="Google Shape;2169;p38"/>
          <p:cNvSpPr txBox="1"/>
          <p:nvPr>
            <p:ph idx="6" type="subTitle"/>
          </p:nvPr>
        </p:nvSpPr>
        <p:spPr>
          <a:xfrm>
            <a:off x="2904621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Alcance de hasta 60km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0" name="Google Shape;2170;p38"/>
          <p:cNvSpPr txBox="1"/>
          <p:nvPr>
            <p:ph idx="7" type="subTitle"/>
          </p:nvPr>
        </p:nvSpPr>
        <p:spPr>
          <a:xfrm>
            <a:off x="70744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</a:t>
            </a:r>
            <a:endParaRPr/>
          </a:p>
        </p:txBody>
      </p:sp>
      <p:sp>
        <p:nvSpPr>
          <p:cNvPr id="2171" name="Google Shape;2171;p38"/>
          <p:cNvSpPr txBox="1"/>
          <p:nvPr>
            <p:ph idx="8" type="subTitle"/>
          </p:nvPr>
        </p:nvSpPr>
        <p:spPr>
          <a:xfrm>
            <a:off x="70744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 entre 100 y 1000km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72" name="Google Shape;2172;p38"/>
          <p:cNvSpPr/>
          <p:nvPr/>
        </p:nvSpPr>
        <p:spPr>
          <a:xfrm>
            <a:off x="302375" y="1437500"/>
            <a:ext cx="1805400" cy="1438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3" name="Google Shape;2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8" y="1493958"/>
            <a:ext cx="1623375" cy="1325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p38"/>
          <p:cNvSpPr/>
          <p:nvPr/>
        </p:nvSpPr>
        <p:spPr>
          <a:xfrm>
            <a:off x="936300" y="3262675"/>
            <a:ext cx="1805400" cy="1438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5" name="Google Shape;2175;p38"/>
          <p:cNvPicPr preferRelativeResize="0"/>
          <p:nvPr/>
        </p:nvPicPr>
        <p:blipFill rotWithShape="1">
          <a:blip r:embed="rId4">
            <a:alphaModFix/>
          </a:blip>
          <a:srcRect b="0" l="13796" r="11787" t="0"/>
          <a:stretch/>
        </p:blipFill>
        <p:spPr>
          <a:xfrm>
            <a:off x="1005475" y="3319125"/>
            <a:ext cx="1667057" cy="132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6" name="Google Shape;2176;p38"/>
          <p:cNvSpPr/>
          <p:nvPr/>
        </p:nvSpPr>
        <p:spPr>
          <a:xfrm>
            <a:off x="4074050" y="1437500"/>
            <a:ext cx="1805400" cy="1438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8"/>
          <p:cNvSpPr/>
          <p:nvPr/>
        </p:nvSpPr>
        <p:spPr>
          <a:xfrm>
            <a:off x="5091725" y="3275650"/>
            <a:ext cx="1805400" cy="1438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8" name="Google Shape;2178;p38"/>
          <p:cNvPicPr preferRelativeResize="0"/>
          <p:nvPr/>
        </p:nvPicPr>
        <p:blipFill rotWithShape="1">
          <a:blip r:embed="rId5">
            <a:alphaModFix/>
          </a:blip>
          <a:srcRect b="0" l="35481" r="10414" t="6524"/>
          <a:stretch/>
        </p:blipFill>
        <p:spPr>
          <a:xfrm>
            <a:off x="4143225" y="1493951"/>
            <a:ext cx="1667050" cy="132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2179;p38"/>
          <p:cNvPicPr preferRelativeResize="0"/>
          <p:nvPr/>
        </p:nvPicPr>
        <p:blipFill rotWithShape="1">
          <a:blip r:embed="rId6">
            <a:alphaModFix/>
          </a:blip>
          <a:srcRect b="0" l="6077" r="6852" t="0"/>
          <a:stretch/>
        </p:blipFill>
        <p:spPr>
          <a:xfrm>
            <a:off x="5182750" y="3331300"/>
            <a:ext cx="1623351" cy="1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39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grado de autentificación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39"/>
          <p:cNvSpPr/>
          <p:nvPr/>
        </p:nvSpPr>
        <p:spPr>
          <a:xfrm>
            <a:off x="2561550" y="1135700"/>
            <a:ext cx="4128000" cy="133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39"/>
          <p:cNvSpPr/>
          <p:nvPr/>
        </p:nvSpPr>
        <p:spPr>
          <a:xfrm>
            <a:off x="4702925" y="1260025"/>
            <a:ext cx="18288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39"/>
          <p:cNvSpPr/>
          <p:nvPr/>
        </p:nvSpPr>
        <p:spPr>
          <a:xfrm>
            <a:off x="2732750" y="1260025"/>
            <a:ext cx="18288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39"/>
          <p:cNvSpPr txBox="1"/>
          <p:nvPr>
            <p:ph idx="3" type="subTitle"/>
          </p:nvPr>
        </p:nvSpPr>
        <p:spPr>
          <a:xfrm>
            <a:off x="4996950" y="1978075"/>
            <a:ext cx="1467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Publica</a:t>
            </a:r>
            <a:endParaRPr sz="1800"/>
          </a:p>
        </p:txBody>
      </p:sp>
      <p:sp>
        <p:nvSpPr>
          <p:cNvPr id="2189" name="Google Shape;2189;p39"/>
          <p:cNvSpPr txBox="1"/>
          <p:nvPr>
            <p:ph idx="4" type="subTitle"/>
          </p:nvPr>
        </p:nvSpPr>
        <p:spPr>
          <a:xfrm>
            <a:off x="2772050" y="1913825"/>
            <a:ext cx="1634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Privada</a:t>
            </a:r>
            <a:endParaRPr sz="1800"/>
          </a:p>
        </p:txBody>
      </p:sp>
      <p:grpSp>
        <p:nvGrpSpPr>
          <p:cNvPr id="2190" name="Google Shape;2190;p39"/>
          <p:cNvGrpSpPr/>
          <p:nvPr/>
        </p:nvGrpSpPr>
        <p:grpSpPr>
          <a:xfrm>
            <a:off x="3406725" y="1458330"/>
            <a:ext cx="365052" cy="352162"/>
            <a:chOff x="-32243500" y="2299850"/>
            <a:chExt cx="300900" cy="290275"/>
          </a:xfrm>
        </p:grpSpPr>
        <p:sp>
          <p:nvSpPr>
            <p:cNvPr id="2191" name="Google Shape;2191;p39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3" name="Google Shape;2193;p39"/>
          <p:cNvGrpSpPr/>
          <p:nvPr/>
        </p:nvGrpSpPr>
        <p:grpSpPr>
          <a:xfrm>
            <a:off x="5308151" y="1362443"/>
            <a:ext cx="448046" cy="448046"/>
            <a:chOff x="-33673825" y="1916675"/>
            <a:chExt cx="291450" cy="291450"/>
          </a:xfrm>
        </p:grpSpPr>
        <p:sp>
          <p:nvSpPr>
            <p:cNvPr id="2194" name="Google Shape;2194;p39"/>
            <p:cNvSpPr/>
            <p:nvPr/>
          </p:nvSpPr>
          <p:spPr>
            <a:xfrm>
              <a:off x="-33486375" y="1950550"/>
              <a:ext cx="85875" cy="85075"/>
            </a:xfrm>
            <a:custGeom>
              <a:rect b="b" l="l" r="r" t="t"/>
              <a:pathLst>
                <a:path extrusionOk="0" h="3403" w="343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-33605300" y="2122250"/>
              <a:ext cx="85075" cy="85875"/>
            </a:xfrm>
            <a:custGeom>
              <a:rect b="b" l="l" r="r" t="t"/>
              <a:pathLst>
                <a:path extrusionOk="0" h="3435" w="3403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-33673825" y="1916675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-33503700" y="2070250"/>
              <a:ext cx="121325" cy="137075"/>
            </a:xfrm>
            <a:custGeom>
              <a:rect b="b" l="l" r="r" t="t"/>
              <a:pathLst>
                <a:path extrusionOk="0" h="5483" w="4853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8" name="Google Shape;2198;p39"/>
          <p:cNvSpPr txBox="1"/>
          <p:nvPr>
            <p:ph type="title"/>
          </p:nvPr>
        </p:nvSpPr>
        <p:spPr>
          <a:xfrm>
            <a:off x="1807671" y="281177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tipo de conexión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39"/>
          <p:cNvSpPr/>
          <p:nvPr/>
        </p:nvSpPr>
        <p:spPr>
          <a:xfrm>
            <a:off x="2409900" y="3505025"/>
            <a:ext cx="4663500" cy="133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39"/>
          <p:cNvSpPr/>
          <p:nvPr/>
        </p:nvSpPr>
        <p:spPr>
          <a:xfrm>
            <a:off x="4826125" y="3622175"/>
            <a:ext cx="21030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39"/>
          <p:cNvSpPr/>
          <p:nvPr/>
        </p:nvSpPr>
        <p:spPr>
          <a:xfrm>
            <a:off x="2561550" y="3622175"/>
            <a:ext cx="21030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9"/>
          <p:cNvSpPr txBox="1"/>
          <p:nvPr>
            <p:ph idx="3" type="subTitle"/>
          </p:nvPr>
        </p:nvSpPr>
        <p:spPr>
          <a:xfrm>
            <a:off x="4937275" y="4303275"/>
            <a:ext cx="1880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Medios no guiados</a:t>
            </a:r>
            <a:endParaRPr sz="1800"/>
          </a:p>
        </p:txBody>
      </p:sp>
      <p:sp>
        <p:nvSpPr>
          <p:cNvPr id="2203" name="Google Shape;2203;p39"/>
          <p:cNvSpPr txBox="1"/>
          <p:nvPr>
            <p:ph idx="4" type="subTitle"/>
          </p:nvPr>
        </p:nvSpPr>
        <p:spPr>
          <a:xfrm>
            <a:off x="2772050" y="4275975"/>
            <a:ext cx="1634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Medios guiados</a:t>
            </a:r>
            <a:endParaRPr sz="1800"/>
          </a:p>
        </p:txBody>
      </p:sp>
      <p:pic>
        <p:nvPicPr>
          <p:cNvPr id="2204" name="Google Shape;2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448" y="3622177"/>
            <a:ext cx="741200" cy="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99" y="3768751"/>
            <a:ext cx="448050" cy="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0" name="Google Shape;2210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11" name="Google Shape;2211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4" name="Google Shape;2214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215" name="Google Shape;2215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8" name="Google Shape;2218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19" name="Google Shape;2219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22" name="Google Shape;2222;p40"/>
          <p:cNvSpPr txBox="1"/>
          <p:nvPr>
            <p:ph type="title"/>
          </p:nvPr>
        </p:nvSpPr>
        <p:spPr>
          <a:xfrm>
            <a:off x="1696097" y="7676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grado de difusión</a:t>
            </a:r>
            <a:endParaRPr/>
          </a:p>
        </p:txBody>
      </p:sp>
      <p:sp>
        <p:nvSpPr>
          <p:cNvPr id="2223" name="Google Shape;2223;p40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Extranet</a:t>
            </a:r>
            <a:endParaRPr/>
          </a:p>
        </p:txBody>
      </p:sp>
      <p:sp>
        <p:nvSpPr>
          <p:cNvPr id="2224" name="Google Shape;2224;p40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Intranet</a:t>
            </a:r>
            <a:endParaRPr/>
          </a:p>
        </p:txBody>
      </p:sp>
      <p:sp>
        <p:nvSpPr>
          <p:cNvPr id="2225" name="Google Shape;2225;p40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2226" name="Google Shape;2226;p40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extiende a usuarios fuera de la organización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0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Suele ser interna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0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 la familia de protocolos TCP/IP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9" name="Google Shape;2229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30" name="Google Shape;2230;p40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3" name="Google Shape;2233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34" name="Google Shape;2234;p40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9" name="Google Shape;2239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40" name="Google Shape;2240;p40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1"/>
          <p:cNvSpPr txBox="1"/>
          <p:nvPr>
            <p:ph type="title"/>
          </p:nvPr>
        </p:nvSpPr>
        <p:spPr>
          <a:xfrm>
            <a:off x="2216850" y="371950"/>
            <a:ext cx="4710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Medios De Transmisión</a:t>
            </a:r>
            <a:endParaRPr b="1" sz="3200"/>
          </a:p>
        </p:txBody>
      </p:sp>
      <p:sp>
        <p:nvSpPr>
          <p:cNvPr id="2252" name="Google Shape;2252;p41"/>
          <p:cNvSpPr txBox="1"/>
          <p:nvPr>
            <p:ph idx="1" type="body"/>
          </p:nvPr>
        </p:nvSpPr>
        <p:spPr>
          <a:xfrm>
            <a:off x="719250" y="1152150"/>
            <a:ext cx="77055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Los medios de transmisión son las vías por las cuales se comunican los datos. Dependiendo de la forma de conducir la señal a través del medio o soporte físico, se pueden clasificar en dos grandes grupos: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53" name="Google Shape;2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00" y="2940775"/>
            <a:ext cx="3393899" cy="17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p41"/>
          <p:cNvSpPr txBox="1"/>
          <p:nvPr/>
        </p:nvSpPr>
        <p:spPr>
          <a:xfrm>
            <a:off x="910400" y="2233063"/>
            <a:ext cx="3393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10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M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edios de transmisión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guiados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 o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alámbricos.</a:t>
            </a:r>
            <a:endParaRPr sz="1700"/>
          </a:p>
        </p:txBody>
      </p:sp>
      <p:pic>
        <p:nvPicPr>
          <p:cNvPr id="2255" name="Google Shape;2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100" y="2914075"/>
            <a:ext cx="3822650" cy="17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Google Shape;2256;p41"/>
          <p:cNvSpPr txBox="1"/>
          <p:nvPr/>
        </p:nvSpPr>
        <p:spPr>
          <a:xfrm>
            <a:off x="4602100" y="2233075"/>
            <a:ext cx="3822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100"/>
              </a:spcAft>
              <a:buNone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Medios de transmisión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no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guiados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 o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inalámbricos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