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embeddedFontLst>
    <p:embeddedFont>
      <p:font typeface="Roboto"/>
      <p:regular r:id="rId8"/>
      <p:bold r:id="rId9"/>
      <p:italic r:id="rId10"/>
      <p:boldItalic r:id="rId11"/>
    </p:embeddedFont>
    <p:embeddedFont>
      <p:font typeface="Google Sans"/>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Italic.fntdata"/><Relationship Id="rId10" Type="http://schemas.openxmlformats.org/officeDocument/2006/relationships/font" Target="fonts/Roboto-italic.fntdata"/><Relationship Id="rId13" Type="http://schemas.openxmlformats.org/officeDocument/2006/relationships/font" Target="fonts/GoogleSans-bold.fntdata"/><Relationship Id="rId12" Type="http://schemas.openxmlformats.org/officeDocument/2006/relationships/font" Target="fonts/Google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bold.fntdata"/><Relationship Id="rId15" Type="http://schemas.openxmlformats.org/officeDocument/2006/relationships/font" Target="fonts/GoogleSans-boldItalic.fntdata"/><Relationship Id="rId14" Type="http://schemas.openxmlformats.org/officeDocument/2006/relationships/font" Target="fonts/Google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9419f719b3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9419f719b3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e118e9c68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e118e9c68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body"/>
          </p:nvPr>
        </p:nvSpPr>
        <p:spPr>
          <a:xfrm>
            <a:off x="311700" y="419550"/>
            <a:ext cx="7986000" cy="928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b="1" lang="en" sz="1790">
                <a:solidFill>
                  <a:schemeClr val="dk1"/>
                </a:solidFill>
                <a:latin typeface="Google Sans"/>
                <a:ea typeface="Google Sans"/>
                <a:cs typeface="Google Sans"/>
                <a:sym typeface="Google Sans"/>
              </a:rPr>
              <a:t>Has this file hash been reported as malicious? Explain why or why not.</a:t>
            </a:r>
            <a:endParaRPr b="1" sz="1790">
              <a:solidFill>
                <a:schemeClr val="dk1"/>
              </a:solidFill>
              <a:latin typeface="Google Sans"/>
              <a:ea typeface="Google Sans"/>
              <a:cs typeface="Google Sans"/>
              <a:sym typeface="Google Sans"/>
            </a:endParaRPr>
          </a:p>
          <a:p>
            <a:pPr indent="0" lvl="0" marL="0" rtl="0" algn="l">
              <a:lnSpc>
                <a:spcPct val="95000"/>
              </a:lnSpc>
              <a:spcBef>
                <a:spcPts val="1200"/>
              </a:spcBef>
              <a:spcAft>
                <a:spcPts val="0"/>
              </a:spcAft>
              <a:buSzPts val="605"/>
              <a:buNone/>
            </a:pPr>
            <a:r>
              <a:t/>
            </a:r>
            <a:endParaRPr b="1" sz="1790">
              <a:solidFill>
                <a:schemeClr val="dk1"/>
              </a:solidFill>
              <a:latin typeface="Google Sans"/>
              <a:ea typeface="Google Sans"/>
              <a:cs typeface="Google Sans"/>
              <a:sym typeface="Google Sans"/>
            </a:endParaRPr>
          </a:p>
          <a:p>
            <a:pPr indent="0" lvl="0" marL="0" rtl="0" algn="l">
              <a:lnSpc>
                <a:spcPct val="95000"/>
              </a:lnSpc>
              <a:spcBef>
                <a:spcPts val="1200"/>
              </a:spcBef>
              <a:spcAft>
                <a:spcPts val="1200"/>
              </a:spcAft>
              <a:buSzPts val="605"/>
              <a:buNone/>
            </a:pPr>
            <a:r>
              <a:t/>
            </a:r>
            <a:endParaRPr b="1" sz="1790">
              <a:solidFill>
                <a:schemeClr val="dk1"/>
              </a:solidFill>
              <a:latin typeface="Google Sans"/>
              <a:ea typeface="Google Sans"/>
              <a:cs typeface="Google Sans"/>
              <a:sym typeface="Google Sans"/>
            </a:endParaRPr>
          </a:p>
        </p:txBody>
      </p:sp>
      <p:sp>
        <p:nvSpPr>
          <p:cNvPr id="55" name="Google Shape;55;p13"/>
          <p:cNvSpPr txBox="1"/>
          <p:nvPr/>
        </p:nvSpPr>
        <p:spPr>
          <a:xfrm>
            <a:off x="311700" y="1060100"/>
            <a:ext cx="7538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Google Sans"/>
                <a:ea typeface="Google Sans"/>
                <a:cs typeface="Google Sans"/>
                <a:sym typeface="Google Sans"/>
              </a:rPr>
              <a:t>50+ vendors have flagged the file hash as harmful. Further research reveals that the malware known as Flagpro, which has been frequently utilized by the advanced threat actor BlackTech, is identified by this file hash.</a:t>
            </a:r>
            <a:endParaRPr>
              <a:latin typeface="Google Sans"/>
              <a:ea typeface="Google Sans"/>
              <a:cs typeface="Google Sans"/>
              <a:sym typeface="Google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grpSp>
        <p:nvGrpSpPr>
          <p:cNvPr id="60" name="Google Shape;60;p14"/>
          <p:cNvGrpSpPr/>
          <p:nvPr/>
        </p:nvGrpSpPr>
        <p:grpSpPr>
          <a:xfrm>
            <a:off x="52400" y="399200"/>
            <a:ext cx="5417400" cy="4685400"/>
            <a:chOff x="52400" y="399200"/>
            <a:chExt cx="5417400" cy="4685400"/>
          </a:xfrm>
        </p:grpSpPr>
        <p:sp>
          <p:nvSpPr>
            <p:cNvPr id="61" name="Google Shape;61;p14"/>
            <p:cNvSpPr/>
            <p:nvPr/>
          </p:nvSpPr>
          <p:spPr>
            <a:xfrm>
              <a:off x="52400" y="399200"/>
              <a:ext cx="5417400" cy="4685400"/>
            </a:xfrm>
            <a:prstGeom prst="triangle">
              <a:avLst>
                <a:gd fmla="val 50000" name="adj"/>
              </a:avLst>
            </a:prstGeom>
            <a:solidFill>
              <a:schemeClr val="accent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 name="Google Shape;62;p14"/>
            <p:cNvCxnSpPr/>
            <p:nvPr/>
          </p:nvCxnSpPr>
          <p:spPr>
            <a:xfrm>
              <a:off x="2174888" y="1426450"/>
              <a:ext cx="1162500" cy="0"/>
            </a:xfrm>
            <a:prstGeom prst="straightConnector1">
              <a:avLst/>
            </a:prstGeom>
            <a:noFill/>
            <a:ln cap="flat" cmpd="sng" w="28575">
              <a:solidFill>
                <a:srgbClr val="FFFFFF"/>
              </a:solidFill>
              <a:prstDash val="solid"/>
              <a:round/>
              <a:headEnd len="med" w="med" type="none"/>
              <a:tailEnd len="med" w="med" type="none"/>
            </a:ln>
          </p:spPr>
        </p:cxnSp>
        <p:cxnSp>
          <p:nvCxnSpPr>
            <p:cNvPr id="63" name="Google Shape;63;p14"/>
            <p:cNvCxnSpPr/>
            <p:nvPr/>
          </p:nvCxnSpPr>
          <p:spPr>
            <a:xfrm>
              <a:off x="1714500" y="2214625"/>
              <a:ext cx="2094000" cy="0"/>
            </a:xfrm>
            <a:prstGeom prst="straightConnector1">
              <a:avLst/>
            </a:prstGeom>
            <a:noFill/>
            <a:ln cap="flat" cmpd="sng" w="28575">
              <a:solidFill>
                <a:srgbClr val="FFFFFF"/>
              </a:solidFill>
              <a:prstDash val="solid"/>
              <a:round/>
              <a:headEnd len="med" w="med" type="none"/>
              <a:tailEnd len="med" w="med" type="none"/>
            </a:ln>
          </p:spPr>
        </p:cxnSp>
        <p:cxnSp>
          <p:nvCxnSpPr>
            <p:cNvPr id="64" name="Google Shape;64;p14"/>
            <p:cNvCxnSpPr/>
            <p:nvPr/>
          </p:nvCxnSpPr>
          <p:spPr>
            <a:xfrm>
              <a:off x="1269525" y="2976625"/>
              <a:ext cx="2970900" cy="0"/>
            </a:xfrm>
            <a:prstGeom prst="straightConnector1">
              <a:avLst/>
            </a:prstGeom>
            <a:noFill/>
            <a:ln cap="flat" cmpd="sng" w="28575">
              <a:solidFill>
                <a:srgbClr val="FFFFFF"/>
              </a:solidFill>
              <a:prstDash val="solid"/>
              <a:round/>
              <a:headEnd len="med" w="med" type="none"/>
              <a:tailEnd len="med" w="med" type="none"/>
            </a:ln>
          </p:spPr>
        </p:cxnSp>
        <p:cxnSp>
          <p:nvCxnSpPr>
            <p:cNvPr id="65" name="Google Shape;65;p14"/>
            <p:cNvCxnSpPr/>
            <p:nvPr/>
          </p:nvCxnSpPr>
          <p:spPr>
            <a:xfrm>
              <a:off x="903063" y="3665615"/>
              <a:ext cx="3729900" cy="0"/>
            </a:xfrm>
            <a:prstGeom prst="straightConnector1">
              <a:avLst/>
            </a:prstGeom>
            <a:noFill/>
            <a:ln cap="flat" cmpd="sng" w="28575">
              <a:solidFill>
                <a:srgbClr val="FFFFFF"/>
              </a:solidFill>
              <a:prstDash val="solid"/>
              <a:round/>
              <a:headEnd len="med" w="med" type="none"/>
              <a:tailEnd len="med" w="med" type="none"/>
            </a:ln>
          </p:spPr>
        </p:cxnSp>
        <p:cxnSp>
          <p:nvCxnSpPr>
            <p:cNvPr id="66" name="Google Shape;66;p14"/>
            <p:cNvCxnSpPr/>
            <p:nvPr/>
          </p:nvCxnSpPr>
          <p:spPr>
            <a:xfrm>
              <a:off x="484250" y="4351425"/>
              <a:ext cx="4541700" cy="0"/>
            </a:xfrm>
            <a:prstGeom prst="straightConnector1">
              <a:avLst/>
            </a:prstGeom>
            <a:noFill/>
            <a:ln cap="flat" cmpd="sng" w="28575">
              <a:solidFill>
                <a:srgbClr val="FFFFFF"/>
              </a:solidFill>
              <a:prstDash val="solid"/>
              <a:round/>
              <a:headEnd len="med" w="med" type="none"/>
              <a:tailEnd len="med" w="med" type="none"/>
            </a:ln>
          </p:spPr>
        </p:cxnSp>
      </p:grpSp>
      <p:sp>
        <p:nvSpPr>
          <p:cNvPr id="67" name="Google Shape;67;p14"/>
          <p:cNvSpPr txBox="1"/>
          <p:nvPr/>
        </p:nvSpPr>
        <p:spPr>
          <a:xfrm>
            <a:off x="2424313" y="863775"/>
            <a:ext cx="805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TTPs</a:t>
            </a:r>
            <a:endParaRPr b="1" sz="1700">
              <a:solidFill>
                <a:schemeClr val="lt1"/>
              </a:solidFill>
              <a:latin typeface="Google Sans"/>
              <a:ea typeface="Google Sans"/>
              <a:cs typeface="Google Sans"/>
              <a:sym typeface="Google Sans"/>
            </a:endParaRPr>
          </a:p>
        </p:txBody>
      </p:sp>
      <p:sp>
        <p:nvSpPr>
          <p:cNvPr id="68" name="Google Shape;68;p14"/>
          <p:cNvSpPr txBox="1"/>
          <p:nvPr/>
        </p:nvSpPr>
        <p:spPr>
          <a:xfrm>
            <a:off x="2411226" y="1578950"/>
            <a:ext cx="805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Tools</a:t>
            </a:r>
            <a:endParaRPr b="1" sz="1700">
              <a:solidFill>
                <a:schemeClr val="lt1"/>
              </a:solidFill>
              <a:latin typeface="Google Sans"/>
              <a:ea typeface="Google Sans"/>
              <a:cs typeface="Google Sans"/>
              <a:sym typeface="Google Sans"/>
            </a:endParaRPr>
          </a:p>
        </p:txBody>
      </p:sp>
      <p:sp>
        <p:nvSpPr>
          <p:cNvPr id="69" name="Google Shape;69;p14"/>
          <p:cNvSpPr txBox="1"/>
          <p:nvPr/>
        </p:nvSpPr>
        <p:spPr>
          <a:xfrm>
            <a:off x="1792100" y="2294125"/>
            <a:ext cx="19914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lt1"/>
                </a:solidFill>
                <a:latin typeface="Google Sans"/>
                <a:ea typeface="Google Sans"/>
                <a:cs typeface="Google Sans"/>
                <a:sym typeface="Google Sans"/>
              </a:rPr>
              <a:t>Network/host artifacts</a:t>
            </a:r>
            <a:endParaRPr b="1" sz="1700">
              <a:solidFill>
                <a:schemeClr val="lt1"/>
              </a:solidFill>
              <a:latin typeface="Google Sans"/>
              <a:ea typeface="Google Sans"/>
              <a:cs typeface="Google Sans"/>
              <a:sym typeface="Google Sans"/>
            </a:endParaRPr>
          </a:p>
        </p:txBody>
      </p:sp>
      <p:sp>
        <p:nvSpPr>
          <p:cNvPr id="70" name="Google Shape;70;p14"/>
          <p:cNvSpPr txBox="1"/>
          <p:nvPr/>
        </p:nvSpPr>
        <p:spPr>
          <a:xfrm>
            <a:off x="1978962" y="3118675"/>
            <a:ext cx="2048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Domain names</a:t>
            </a:r>
            <a:endParaRPr b="1" sz="1700">
              <a:solidFill>
                <a:schemeClr val="lt1"/>
              </a:solidFill>
              <a:latin typeface="Google Sans"/>
              <a:ea typeface="Google Sans"/>
              <a:cs typeface="Google Sans"/>
              <a:sym typeface="Google Sans"/>
            </a:endParaRPr>
          </a:p>
        </p:txBody>
      </p:sp>
      <p:sp>
        <p:nvSpPr>
          <p:cNvPr id="71" name="Google Shape;71;p14"/>
          <p:cNvSpPr txBox="1"/>
          <p:nvPr/>
        </p:nvSpPr>
        <p:spPr>
          <a:xfrm>
            <a:off x="1978962" y="3755325"/>
            <a:ext cx="2048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IP addresses</a:t>
            </a:r>
            <a:endParaRPr b="1" sz="1700">
              <a:solidFill>
                <a:schemeClr val="lt1"/>
              </a:solidFill>
              <a:latin typeface="Google Sans"/>
              <a:ea typeface="Google Sans"/>
              <a:cs typeface="Google Sans"/>
              <a:sym typeface="Google Sans"/>
            </a:endParaRPr>
          </a:p>
        </p:txBody>
      </p:sp>
      <p:sp>
        <p:nvSpPr>
          <p:cNvPr id="72" name="Google Shape;72;p14"/>
          <p:cNvSpPr txBox="1"/>
          <p:nvPr/>
        </p:nvSpPr>
        <p:spPr>
          <a:xfrm>
            <a:off x="1978962" y="4457425"/>
            <a:ext cx="2048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Hash values</a:t>
            </a:r>
            <a:endParaRPr b="1" sz="1700">
              <a:solidFill>
                <a:schemeClr val="lt1"/>
              </a:solidFill>
              <a:latin typeface="Google Sans"/>
              <a:ea typeface="Google Sans"/>
              <a:cs typeface="Google Sans"/>
              <a:sym typeface="Google Sans"/>
            </a:endParaRPr>
          </a:p>
        </p:txBody>
      </p:sp>
      <p:cxnSp>
        <p:nvCxnSpPr>
          <p:cNvPr id="73" name="Google Shape;73;p14"/>
          <p:cNvCxnSpPr/>
          <p:nvPr/>
        </p:nvCxnSpPr>
        <p:spPr>
          <a:xfrm>
            <a:off x="3153750" y="1086374"/>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74" name="Google Shape;74;p14"/>
          <p:cNvSpPr/>
          <p:nvPr/>
        </p:nvSpPr>
        <p:spPr>
          <a:xfrm>
            <a:off x="4848450" y="824324"/>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Google Sans"/>
                <a:ea typeface="Google Sans"/>
                <a:cs typeface="Google Sans"/>
                <a:sym typeface="Google Sans"/>
              </a:rPr>
              <a:t>Command and Control</a:t>
            </a:r>
            <a:endParaRPr sz="1100">
              <a:solidFill>
                <a:schemeClr val="dk1"/>
              </a:solidFill>
              <a:latin typeface="Google Sans"/>
              <a:ea typeface="Google Sans"/>
              <a:cs typeface="Google Sans"/>
              <a:sym typeface="Google Sans"/>
            </a:endParaRPr>
          </a:p>
        </p:txBody>
      </p:sp>
      <p:cxnSp>
        <p:nvCxnSpPr>
          <p:cNvPr id="75" name="Google Shape;75;p14"/>
          <p:cNvCxnSpPr>
            <a:endCxn id="76" idx="1"/>
          </p:cNvCxnSpPr>
          <p:nvPr/>
        </p:nvCxnSpPr>
        <p:spPr>
          <a:xfrm>
            <a:off x="3578825" y="1801549"/>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76" name="Google Shape;76;p14"/>
          <p:cNvSpPr/>
          <p:nvPr/>
        </p:nvSpPr>
        <p:spPr>
          <a:xfrm>
            <a:off x="5273525" y="1539499"/>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Google Sans"/>
                <a:ea typeface="Google Sans"/>
                <a:cs typeface="Google Sans"/>
                <a:sym typeface="Google Sans"/>
              </a:rPr>
              <a:t>Input capture</a:t>
            </a:r>
            <a:endParaRPr sz="1100">
              <a:solidFill>
                <a:schemeClr val="dk1"/>
              </a:solidFill>
              <a:latin typeface="Roboto"/>
              <a:ea typeface="Roboto"/>
              <a:cs typeface="Roboto"/>
              <a:sym typeface="Roboto"/>
            </a:endParaRPr>
          </a:p>
        </p:txBody>
      </p:sp>
      <p:cxnSp>
        <p:nvCxnSpPr>
          <p:cNvPr id="77" name="Google Shape;77;p14"/>
          <p:cNvCxnSpPr>
            <a:endCxn id="78" idx="1"/>
          </p:cNvCxnSpPr>
          <p:nvPr/>
        </p:nvCxnSpPr>
        <p:spPr>
          <a:xfrm>
            <a:off x="3986625" y="2571149"/>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78" name="Google Shape;78;p14"/>
          <p:cNvSpPr/>
          <p:nvPr/>
        </p:nvSpPr>
        <p:spPr>
          <a:xfrm>
            <a:off x="5681325" y="2309099"/>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Google Sans"/>
                <a:ea typeface="Google Sans"/>
                <a:cs typeface="Google Sans"/>
                <a:sym typeface="Google Sans"/>
              </a:rPr>
              <a:t>HTTP Requests</a:t>
            </a:r>
            <a:endParaRPr sz="1100">
              <a:solidFill>
                <a:schemeClr val="dk1"/>
              </a:solidFill>
              <a:latin typeface="Roboto"/>
              <a:ea typeface="Roboto"/>
              <a:cs typeface="Roboto"/>
              <a:sym typeface="Roboto"/>
            </a:endParaRPr>
          </a:p>
        </p:txBody>
      </p:sp>
      <p:cxnSp>
        <p:nvCxnSpPr>
          <p:cNvPr id="79" name="Google Shape;79;p14"/>
          <p:cNvCxnSpPr>
            <a:endCxn id="80" idx="1"/>
          </p:cNvCxnSpPr>
          <p:nvPr/>
        </p:nvCxnSpPr>
        <p:spPr>
          <a:xfrm>
            <a:off x="4426175" y="3274536"/>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80" name="Google Shape;80;p14"/>
          <p:cNvSpPr/>
          <p:nvPr/>
        </p:nvSpPr>
        <p:spPr>
          <a:xfrm>
            <a:off x="6120875" y="3012486"/>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Google Sans"/>
                <a:ea typeface="Google Sans"/>
                <a:cs typeface="Google Sans"/>
                <a:sym typeface="Google Sans"/>
              </a:rPr>
              <a:t>org.misecure.com</a:t>
            </a:r>
            <a:endParaRPr sz="1100">
              <a:solidFill>
                <a:schemeClr val="dk1"/>
              </a:solidFill>
              <a:latin typeface="Google Sans"/>
              <a:ea typeface="Google Sans"/>
              <a:cs typeface="Google Sans"/>
              <a:sym typeface="Google Sans"/>
            </a:endParaRPr>
          </a:p>
        </p:txBody>
      </p:sp>
      <p:cxnSp>
        <p:nvCxnSpPr>
          <p:cNvPr id="81" name="Google Shape;81;p14"/>
          <p:cNvCxnSpPr>
            <a:endCxn id="82" idx="1"/>
          </p:cNvCxnSpPr>
          <p:nvPr/>
        </p:nvCxnSpPr>
        <p:spPr>
          <a:xfrm>
            <a:off x="4835525" y="3977924"/>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82" name="Google Shape;82;p14"/>
          <p:cNvSpPr/>
          <p:nvPr/>
        </p:nvSpPr>
        <p:spPr>
          <a:xfrm>
            <a:off x="6530225" y="3715874"/>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457200" rtl="0" algn="l">
              <a:spcBef>
                <a:spcPts val="0"/>
              </a:spcBef>
              <a:spcAft>
                <a:spcPts val="0"/>
              </a:spcAft>
              <a:buNone/>
            </a:pPr>
            <a:r>
              <a:rPr lang="en" sz="1100">
                <a:solidFill>
                  <a:schemeClr val="dk1"/>
                </a:solidFill>
                <a:latin typeface="Google Sans"/>
                <a:ea typeface="Google Sans"/>
                <a:cs typeface="Google Sans"/>
                <a:sym typeface="Google Sans"/>
              </a:rPr>
              <a:t>207.148.109.242</a:t>
            </a:r>
            <a:endParaRPr sz="1100">
              <a:solidFill>
                <a:schemeClr val="dk1"/>
              </a:solidFill>
              <a:latin typeface="Google Sans"/>
              <a:ea typeface="Google Sans"/>
              <a:cs typeface="Google Sans"/>
              <a:sym typeface="Google Sans"/>
            </a:endParaRPr>
          </a:p>
        </p:txBody>
      </p:sp>
      <p:cxnSp>
        <p:nvCxnSpPr>
          <p:cNvPr id="83" name="Google Shape;83;p14"/>
          <p:cNvCxnSpPr/>
          <p:nvPr/>
        </p:nvCxnSpPr>
        <p:spPr>
          <a:xfrm>
            <a:off x="5211175" y="4680024"/>
            <a:ext cx="16053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84" name="Google Shape;84;p14"/>
          <p:cNvSpPr/>
          <p:nvPr/>
        </p:nvSpPr>
        <p:spPr>
          <a:xfrm>
            <a:off x="6816475" y="4417974"/>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Google Sans"/>
                <a:ea typeface="Google Sans"/>
                <a:cs typeface="Google Sans"/>
                <a:sym typeface="Google Sans"/>
              </a:rPr>
              <a:t>287d612e29b71c90aa54947313810a25</a:t>
            </a:r>
            <a:endParaRPr sz="1100">
              <a:solidFill>
                <a:schemeClr val="dk1"/>
              </a:solidFill>
              <a:latin typeface="Google Sans"/>
              <a:ea typeface="Google Sans"/>
              <a:cs typeface="Google Sans"/>
              <a:sym typeface="Google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