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79" r:id="rId3"/>
    <p:sldId id="398" r:id="rId4"/>
    <p:sldId id="400" r:id="rId5"/>
    <p:sldId id="411" r:id="rId6"/>
    <p:sldId id="417" r:id="rId7"/>
    <p:sldId id="412" r:id="rId8"/>
    <p:sldId id="288" r:id="rId9"/>
    <p:sldId id="413" r:id="rId10"/>
    <p:sldId id="414" r:id="rId11"/>
    <p:sldId id="415" r:id="rId12"/>
    <p:sldId id="418" r:id="rId13"/>
    <p:sldId id="419" r:id="rId14"/>
    <p:sldId id="416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75D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B1793E-F0D4-49B0-AC41-C21F1561B282}">
  <a:tblStyle styleId="{9BB1793E-F0D4-49B0-AC41-C21F1561B28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84889" autoAdjust="0"/>
  </p:normalViewPr>
  <p:slideViewPr>
    <p:cSldViewPr snapToGrid="0">
      <p:cViewPr varScale="1">
        <p:scale>
          <a:sx n="94" d="100"/>
          <a:sy n="94" d="100"/>
        </p:scale>
        <p:origin x="219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48955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0240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020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384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3299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5197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altLang="zh-TW" sz="1100" dirty="0"/>
          </a:p>
        </p:txBody>
      </p:sp>
    </p:spTree>
    <p:extLst>
      <p:ext uri="{BB962C8B-B14F-4D97-AF65-F5344CB8AC3E}">
        <p14:creationId xmlns:p14="http://schemas.microsoft.com/office/powerpoint/2010/main" val="623383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3012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7923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1599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445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Arial"/>
              <a:buNone/>
              <a:defRPr sz="4800">
                <a:solidFill>
                  <a:srgbClr val="10486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>
  <p:cSld name="標題投影片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1305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200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spcBef>
                <a:spcPts val="60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spcBef>
                <a:spcPts val="600"/>
              </a:spcBef>
              <a:spcAft>
                <a:spcPts val="0"/>
              </a:spcAft>
              <a:buSzPts val="1350"/>
              <a:buNone/>
              <a:defRPr sz="1800"/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8052080" y="642358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8107644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1305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1"/>
          </p:nvPr>
        </p:nvSpPr>
        <p:spPr>
          <a:xfrm>
            <a:off x="498474" y="1981200"/>
            <a:ext cx="8107644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8052080" y="642358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748682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Arial"/>
              <a:buNone/>
              <a:defRPr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93708" y="1831451"/>
            <a:ext cx="7486811" cy="4248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19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48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5pPr>
            <a:lvl6pPr marL="2743200" lvl="5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marL="3200400" lvl="6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7pPr>
            <a:lvl8pPr marL="3657600" lvl="7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8pPr>
            <a:lvl9pPr marL="4114800" lvl="8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647289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647289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859000" y="647289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93699" y="274650"/>
            <a:ext cx="735636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Arial"/>
              <a:buNone/>
              <a:defRPr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68590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ubtitle">
  <p:cSld name="1_Subtitl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8EC5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b="1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8052080" y="642358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800" i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2pPr>
            <a:lvl3pPr marL="1371600" lvl="2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 i="1"/>
            </a:lvl3pPr>
            <a:lvl4pPr marL="1828800" lvl="3" indent="-314325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 i="1"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i="1"/>
            </a:lvl5pPr>
            <a:lvl6pPr marL="2743200" lvl="5" indent="-314325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 i="1"/>
            </a:lvl6pPr>
            <a:lvl7pPr marL="3200400" lvl="6" indent="-314325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 i="1"/>
            </a:lvl7pPr>
            <a:lvl8pPr marL="3657600" lvl="7" indent="-314325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 i="1"/>
            </a:lvl8pPr>
            <a:lvl9pPr marL="4114800" lvl="8" indent="-314325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 i="1"/>
            </a:lvl9pPr>
          </a:lstStyle>
          <a:p>
            <a:endParaRPr/>
          </a:p>
        </p:txBody>
      </p:sp>
      <p:sp>
        <p:nvSpPr>
          <p:cNvPr id="58" name="Google Shape;58;p7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9600"/>
              <a:buFont typeface="Arial"/>
              <a:buNone/>
            </a:pPr>
            <a:r>
              <a:rPr lang="en-US" sz="9600" b="1">
                <a:solidFill>
                  <a:srgbClr val="97ABB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"/>
          <p:cNvSpPr txBox="1">
            <a:spLocks noGrp="1"/>
          </p:cNvSpPr>
          <p:nvPr>
            <p:ph type="dt" idx="10"/>
          </p:nvPr>
        </p:nvSpPr>
        <p:spPr>
          <a:xfrm>
            <a:off x="628650" y="648185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ftr" idx="11"/>
          </p:nvPr>
        </p:nvSpPr>
        <p:spPr>
          <a:xfrm>
            <a:off x="3028950" y="6481856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6826917" y="648185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+ 2 columns">
  <p:cSld name="1_Title + 2 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748682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Arial"/>
              <a:buNone/>
              <a:defRPr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1"/>
          </p:nvPr>
        </p:nvSpPr>
        <p:spPr>
          <a:xfrm>
            <a:off x="4742329" y="1837721"/>
            <a:ext cx="3638191" cy="4248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238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432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48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5pPr>
            <a:lvl6pPr marL="2743200" lvl="5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marL="3200400" lvl="6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7pPr>
            <a:lvl8pPr marL="3657600" lvl="7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8pPr>
            <a:lvl9pPr marL="4114800" lvl="8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8"/>
          <p:cNvSpPr txBox="1">
            <a:spLocks noGrp="1"/>
          </p:cNvSpPr>
          <p:nvPr>
            <p:ph type="dt" idx="10"/>
          </p:nvPr>
        </p:nvSpPr>
        <p:spPr>
          <a:xfrm>
            <a:off x="628650" y="6472894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ftr" idx="11"/>
          </p:nvPr>
        </p:nvSpPr>
        <p:spPr>
          <a:xfrm>
            <a:off x="3028950" y="647289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6948239" y="6431434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body" idx="2"/>
          </p:nvPr>
        </p:nvSpPr>
        <p:spPr>
          <a:xfrm>
            <a:off x="893699" y="1824742"/>
            <a:ext cx="3525892" cy="4248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238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432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48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5pPr>
            <a:lvl6pPr marL="2743200" lvl="5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marL="3200400" lvl="6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7pPr>
            <a:lvl8pPr marL="3657600" lvl="7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8pPr>
            <a:lvl9pPr marL="4114800" lvl="8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rgbClr val="2185C5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9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9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8052080" y="642358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Arial"/>
              <a:buNone/>
              <a:defRPr sz="4800">
                <a:solidFill>
                  <a:srgbClr val="2185C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>
            <a:off x="893699" y="274650"/>
            <a:ext cx="735636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Arial"/>
              <a:buNone/>
              <a:defRPr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68590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8107644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13051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11305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98474" y="1981200"/>
            <a:ext cx="8107644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spcBef>
                <a:spcPts val="2000"/>
              </a:spcBef>
              <a:spcAft>
                <a:spcPts val="0"/>
              </a:spcAft>
              <a:buClr>
                <a:srgbClr val="104864"/>
              </a:buClr>
              <a:buSzPts val="2100"/>
              <a:buFont typeface="Noto Sans Symbols"/>
              <a:buChar char="■"/>
              <a:defRPr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2190C8"/>
              </a:buClr>
              <a:buSzPts val="1800"/>
              <a:buFont typeface="Noto Sans Symbols"/>
              <a:buChar char="■"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spcBef>
                <a:spcPts val="600"/>
              </a:spcBef>
              <a:spcAft>
                <a:spcPts val="0"/>
              </a:spcAft>
              <a:buClr>
                <a:srgbClr val="2190C8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76C2E8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rgbClr val="B2DDF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56A9F3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56A9F3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052080" y="642358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2515592/how-to-use-setprecision-in-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cm.cs.nthu.edu.tw/contest/2355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ctrTitle"/>
          </p:nvPr>
        </p:nvSpPr>
        <p:spPr>
          <a:xfrm>
            <a:off x="232911" y="941837"/>
            <a:ext cx="8411217" cy="241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4320"/>
            </a:pPr>
            <a:r>
              <a:rPr lang="en-US" sz="4320" dirty="0"/>
              <a:t>Social Network</a:t>
            </a:r>
            <a:br>
              <a:rPr lang="en-US" sz="4320" dirty="0"/>
            </a:br>
            <a:r>
              <a:rPr lang="en-US" sz="2790" dirty="0"/>
              <a:t> </a:t>
            </a:r>
            <a:br>
              <a:rPr lang="en-US" sz="4320" dirty="0"/>
            </a:br>
            <a:r>
              <a:rPr lang="en-US" sz="3240" dirty="0"/>
              <a:t>Data Structures Assignment 4</a:t>
            </a:r>
            <a:br>
              <a:rPr lang="en-US" sz="3240" dirty="0"/>
            </a:br>
            <a:r>
              <a:rPr lang="en-US" sz="3240" dirty="0"/>
              <a:t>Graph</a:t>
            </a:r>
            <a:endParaRPr sz="3240" dirty="0"/>
          </a:p>
        </p:txBody>
      </p:sp>
      <p:sp>
        <p:nvSpPr>
          <p:cNvPr id="121" name="Google Shape;121;p15"/>
          <p:cNvSpPr txBox="1">
            <a:spLocks noGrp="1"/>
          </p:cNvSpPr>
          <p:nvPr>
            <p:ph type="subTitle" idx="4294967295"/>
          </p:nvPr>
        </p:nvSpPr>
        <p:spPr>
          <a:xfrm>
            <a:off x="369518" y="3576334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04864"/>
              </a:buClr>
              <a:buSzPts val="21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altLang="zh-TW" sz="2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r>
              <a:rPr lang="en-US" sz="2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.5.10</a:t>
            </a:r>
            <a:endParaRPr sz="2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2000"/>
              </a:spcBef>
              <a:spcAft>
                <a:spcPts val="0"/>
              </a:spcAft>
              <a:buClr>
                <a:srgbClr val="104864"/>
              </a:buClr>
              <a:buSzPts val="21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NTHU EECS</a:t>
            </a:r>
            <a:endParaRPr sz="2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017B0-5EDF-4528-9ED7-E324A022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291B17-10C1-490D-B739-3AA920548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3548" y="1831451"/>
            <a:ext cx="7486811" cy="4248508"/>
          </a:xfrm>
        </p:spPr>
        <p:txBody>
          <a:bodyPr/>
          <a:lstStyle/>
          <a:p>
            <a:r>
              <a:rPr lang="en" altLang="zh-TW" sz="2400" dirty="0"/>
              <a:t>Given the number of nodes in the social network.</a:t>
            </a:r>
          </a:p>
          <a:p>
            <a:pPr lvl="1"/>
            <a:r>
              <a:rPr lang="en" altLang="zh-TW" sz="2000" dirty="0"/>
              <a:t>2 ≦ Number of nodes ≦ 100</a:t>
            </a:r>
          </a:p>
          <a:p>
            <a:r>
              <a:rPr lang="en" altLang="zh-TW" sz="2400" dirty="0"/>
              <a:t>A matrix contains a digit value</a:t>
            </a:r>
          </a:p>
          <a:p>
            <a:pPr lvl="1"/>
            <a:r>
              <a:rPr lang="en" altLang="zh-TW" sz="2000" dirty="0"/>
              <a:t>Non-zero digits represent the weights (difficulty) of the edge between nodes.​​</a:t>
            </a:r>
          </a:p>
          <a:p>
            <a:pPr lvl="1"/>
            <a:r>
              <a:rPr lang="en" altLang="zh-TW" sz="2000" dirty="0"/>
              <a:t>0 represents no edge between two nodes</a:t>
            </a:r>
          </a:p>
          <a:p>
            <a:endParaRPr lang="en-US" altLang="zh-TW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52840D9-70E6-F244-AA07-3B610F146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254" y="4402941"/>
            <a:ext cx="6139573" cy="218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5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017B0-5EDF-4528-9ED7-E324A022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291B17-10C1-490D-B739-3AA920548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879" y="1665844"/>
            <a:ext cx="7069029" cy="4248508"/>
          </a:xfrm>
        </p:spPr>
        <p:txBody>
          <a:bodyPr/>
          <a:lstStyle/>
          <a:p>
            <a:r>
              <a:rPr lang="en" altLang="zh-TW" sz="2400" dirty="0"/>
              <a:t>Print out the least difficult path with row major order and the corresponding difficulty for each pair.</a:t>
            </a:r>
          </a:p>
          <a:p>
            <a:r>
              <a:rPr lang="en" altLang="zh-TW" sz="2400" dirty="0"/>
              <a:t>Print out the harmonic centrality of each node.</a:t>
            </a:r>
            <a:endParaRPr lang="en-US" altLang="zh-TW" sz="1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1289BD7-C823-F249-89BA-EEEBAF091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029" y="274650"/>
            <a:ext cx="1697644" cy="615260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AD3E6F6-1F55-3940-90CF-1E580BD2E46F}"/>
              </a:ext>
            </a:extLst>
          </p:cNvPr>
          <p:cNvSpPr/>
          <p:nvPr/>
        </p:nvSpPr>
        <p:spPr>
          <a:xfrm>
            <a:off x="7069029" y="404949"/>
            <a:ext cx="1697644" cy="4833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A669E5-44FF-FF41-9001-9A10AB99303E}"/>
              </a:ext>
            </a:extLst>
          </p:cNvPr>
          <p:cNvSpPr/>
          <p:nvPr/>
        </p:nvSpPr>
        <p:spPr>
          <a:xfrm>
            <a:off x="7069029" y="5192157"/>
            <a:ext cx="1697644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624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017B0-5EDF-4528-9ED7-E324A022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5" name="文字版面配置區 2">
            <a:extLst>
              <a:ext uri="{FF2B5EF4-FFF2-40B4-BE49-F238E27FC236}">
                <a16:creationId xmlns:a16="http://schemas.microsoft.com/office/drawing/2014/main" id="{29E3AF05-616A-8B4B-815B-F203CF00982F}"/>
              </a:ext>
            </a:extLst>
          </p:cNvPr>
          <p:cNvSpPr txBox="1">
            <a:spLocks/>
          </p:cNvSpPr>
          <p:nvPr/>
        </p:nvSpPr>
        <p:spPr>
          <a:xfrm>
            <a:off x="893709" y="1740011"/>
            <a:ext cx="7486811" cy="4248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04864"/>
              </a:buClr>
              <a:buSzPts val="2100"/>
              <a:buFont typeface="Noto Sans Symbols"/>
              <a:buChar char="■"/>
              <a:defRPr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90C8"/>
              </a:buClr>
              <a:buSzPts val="1800"/>
              <a:buFont typeface="Noto Sans Symbols"/>
              <a:buChar char="■"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90C8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C2E8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DDF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A9F3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A9F3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altLang="zh-TW" sz="2400" dirty="0"/>
              <a:t>If the difficulty of the multiple paths are equivalent, select the one which first go through the smaller node. (Compare the nodes)</a:t>
            </a:r>
          </a:p>
          <a:p>
            <a:pPr lvl="1"/>
            <a:r>
              <a:rPr lang="en" altLang="zh-TW" sz="1600" dirty="0"/>
              <a:t>EX: (three paths with the same difficulty)</a:t>
            </a:r>
          </a:p>
          <a:p>
            <a:pPr lvl="2"/>
            <a:r>
              <a:rPr lang="en" altLang="zh-TW" sz="1600" dirty="0"/>
              <a:t>path A: 0-&gt;9-&gt;1</a:t>
            </a:r>
          </a:p>
          <a:p>
            <a:pPr lvl="2"/>
            <a:r>
              <a:rPr lang="en" altLang="zh-TW" sz="1600" dirty="0"/>
              <a:t>path B: 0-&gt;10-&gt;1</a:t>
            </a:r>
          </a:p>
          <a:p>
            <a:pPr lvl="2"/>
            <a:r>
              <a:rPr lang="en" altLang="zh-TW" sz="1600" dirty="0"/>
              <a:t>You need to print path A.</a:t>
            </a:r>
            <a:endParaRPr lang="en" altLang="zh-TW" sz="2000" dirty="0"/>
          </a:p>
          <a:p>
            <a:r>
              <a:rPr lang="en-US" altLang="zh-TW" sz="2400" dirty="0"/>
              <a:t>The value of the centrality is </a:t>
            </a:r>
            <a:r>
              <a:rPr lang="en-US" altLang="zh-TW" sz="2400" dirty="0">
                <a:solidFill>
                  <a:srgbClr val="FF0000"/>
                </a:solidFill>
              </a:rPr>
              <a:t>accurate to the third digit after the decimal point.</a:t>
            </a:r>
          </a:p>
          <a:p>
            <a:pPr lvl="1"/>
            <a:r>
              <a:rPr lang="en-US" altLang="zh-TW" sz="2000" dirty="0"/>
              <a:t>You can use </a:t>
            </a:r>
            <a:r>
              <a:rPr lang="en-US" altLang="zh-TW" sz="2000" dirty="0" err="1">
                <a:hlinkClick r:id="rId3"/>
              </a:rPr>
              <a:t>iomanip</a:t>
            </a:r>
            <a:r>
              <a:rPr lang="en-US" altLang="zh-TW" sz="2000" dirty="0">
                <a:hlinkClick r:id="rId3"/>
              </a:rPr>
              <a:t>::</a:t>
            </a:r>
            <a:r>
              <a:rPr lang="en-US" altLang="zh-TW" sz="2000" dirty="0" err="1">
                <a:hlinkClick r:id="rId3"/>
              </a:rPr>
              <a:t>setprecision</a:t>
            </a:r>
            <a:r>
              <a:rPr lang="en-US" altLang="zh-TW" sz="2000" dirty="0">
                <a:hlinkClick r:id="rId3"/>
              </a:rPr>
              <a:t>(int) </a:t>
            </a:r>
            <a:r>
              <a:rPr lang="en-US" altLang="zh-TW" sz="2000" dirty="0"/>
              <a:t>to achieve this.</a:t>
            </a:r>
          </a:p>
        </p:txBody>
      </p:sp>
    </p:spTree>
    <p:extLst>
      <p:ext uri="{BB962C8B-B14F-4D97-AF65-F5344CB8AC3E}">
        <p14:creationId xmlns:p14="http://schemas.microsoft.com/office/powerpoint/2010/main" val="258446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E4AAC-6DA6-D942-8539-201E24B9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HW4 String Comparison Version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8DD263-962E-1647-BECB-C347766B6E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sz="2400" dirty="0"/>
              <a:t>If you develop code based on string comparison constraint, you can submit your code </a:t>
            </a:r>
            <a:r>
              <a:rPr kumimoji="1" lang="en-US" altLang="zh-TW" sz="2400" dirty="0">
                <a:hlinkClick r:id="rId2"/>
              </a:rPr>
              <a:t>here</a:t>
            </a:r>
            <a:r>
              <a:rPr kumimoji="1" lang="en-US" altLang="zh-TW" sz="2400" dirty="0"/>
              <a:t>.</a:t>
            </a:r>
          </a:p>
          <a:p>
            <a:pPr lvl="1"/>
            <a:r>
              <a:rPr lang="en" altLang="zh-TW" sz="1600" dirty="0"/>
              <a:t>EX: (two paths with the same difficulty)</a:t>
            </a:r>
          </a:p>
          <a:p>
            <a:pPr lvl="2"/>
            <a:r>
              <a:rPr lang="en" altLang="zh-TW" sz="1600" dirty="0"/>
              <a:t>path A: 0-&gt;10-&gt;1</a:t>
            </a:r>
          </a:p>
          <a:p>
            <a:pPr lvl="2"/>
            <a:r>
              <a:rPr lang="en" altLang="zh-TW" sz="1600" dirty="0"/>
              <a:t>path B: 0-&gt;9-&gt;1</a:t>
            </a:r>
          </a:p>
          <a:p>
            <a:pPr lvl="2"/>
            <a:r>
              <a:rPr lang="en" altLang="zh-TW" sz="1600" dirty="0"/>
              <a:t>You need to print path A.</a:t>
            </a:r>
          </a:p>
          <a:p>
            <a:pPr lvl="1"/>
            <a:r>
              <a:rPr lang="en" altLang="zh-TW" sz="1600" dirty="0"/>
              <a:t>EX: (two paths with the same difficulty)</a:t>
            </a:r>
          </a:p>
          <a:p>
            <a:pPr lvl="2"/>
            <a:r>
              <a:rPr lang="en" altLang="zh-TW" sz="1600" dirty="0"/>
              <a:t>path A: 0-&gt;1-&gt;2</a:t>
            </a:r>
          </a:p>
          <a:p>
            <a:pPr lvl="2"/>
            <a:r>
              <a:rPr lang="en" altLang="zh-TW" sz="1600" dirty="0"/>
              <a:t>path B: 0-&gt;10-&gt;2</a:t>
            </a:r>
          </a:p>
          <a:p>
            <a:pPr lvl="2"/>
            <a:r>
              <a:rPr lang="en" altLang="zh-TW" sz="1600" dirty="0"/>
              <a:t>You need to print path A.</a:t>
            </a:r>
            <a:endParaRPr kumimoji="1" lang="en-US" altLang="zh-TW" dirty="0"/>
          </a:p>
          <a:p>
            <a:r>
              <a:rPr kumimoji="1" lang="en-US" altLang="zh-TW" sz="2400" dirty="0"/>
              <a:t>If you decide to use the submission in this newly-opened contest as your score of HW4, please email TA Jeremy (sponge611@gmail.com)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1820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017B0-5EDF-4528-9ED7-E324A022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HW4 Timeline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291B17-10C1-490D-B739-3AA920548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3548" y="1831451"/>
            <a:ext cx="7486811" cy="4248508"/>
          </a:xfrm>
        </p:spPr>
        <p:txBody>
          <a:bodyPr/>
          <a:lstStyle/>
          <a:p>
            <a:r>
              <a:rPr lang="en-US" altLang="zh-TW" sz="2400" dirty="0"/>
              <a:t>HW4 registration: </a:t>
            </a:r>
            <a:r>
              <a:rPr lang="en-US" altLang="zh-TW" sz="2400" dirty="0">
                <a:solidFill>
                  <a:srgbClr val="FF0000"/>
                </a:solidFill>
              </a:rPr>
              <a:t>5/10 9:00a.m.~ 5/11 9:00a.m.</a:t>
            </a:r>
          </a:p>
          <a:p>
            <a:r>
              <a:rPr lang="en-US" altLang="zh-TW" sz="2400" dirty="0"/>
              <a:t>HW4 deadline</a:t>
            </a:r>
            <a:r>
              <a:rPr lang="en-US" altLang="zh-TW" sz="2400"/>
              <a:t>: 5/25 </a:t>
            </a:r>
            <a:r>
              <a:rPr lang="en-US" altLang="zh-TW" sz="2400" dirty="0"/>
              <a:t>12:00 (at noon)</a:t>
            </a:r>
          </a:p>
          <a:p>
            <a:r>
              <a:rPr lang="en-US" altLang="zh-TW" sz="2400" dirty="0"/>
              <a:t>Quiz4: 5/24 18:30~20:30</a:t>
            </a:r>
          </a:p>
        </p:txBody>
      </p:sp>
    </p:spTree>
    <p:extLst>
      <p:ext uri="{BB962C8B-B14F-4D97-AF65-F5344CB8AC3E}">
        <p14:creationId xmlns:p14="http://schemas.microsoft.com/office/powerpoint/2010/main" val="77915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017B0-5EDF-4528-9ED7-E324A022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291B17-10C1-490D-B739-3AA920548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2400" dirty="0"/>
              <a:t>Social network analysis is the process of investigating the structure of a social network.</a:t>
            </a:r>
          </a:p>
          <a:p>
            <a:r>
              <a:rPr lang="en" sz="2400" dirty="0"/>
              <a:t>In this task, we want to know some properties of a social network, where nodes represent users, and directed edges mean that users can propagate information in that direction.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082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017B0-5EDF-4528-9ED7-E324A022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291B17-10C1-490D-B739-3AA920548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9" y="1831451"/>
            <a:ext cx="7486811" cy="4248508"/>
          </a:xfrm>
        </p:spPr>
        <p:txBody>
          <a:bodyPr/>
          <a:lstStyle/>
          <a:p>
            <a:r>
              <a:rPr lang="en-US" sz="2400" dirty="0"/>
              <a:t>Use matrices to represent the network.</a:t>
            </a:r>
          </a:p>
          <a:p>
            <a:pPr lvl="1"/>
            <a:r>
              <a:rPr lang="en-US" altLang="zh-TW" sz="2000" dirty="0"/>
              <a:t>Nonzero digits means weights of the edges.</a:t>
            </a:r>
          </a:p>
          <a:p>
            <a:pPr lvl="1"/>
            <a:r>
              <a:rPr lang="en-US" sz="2000" dirty="0"/>
              <a:t>0 means there are no edges between the two nodes.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F25AF10-6D96-F84C-AB75-987EE98D6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3161574"/>
            <a:ext cx="67818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3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017B0-5EDF-4528-9ED7-E324A022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propagation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291B17-10C1-490D-B739-3AA920548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9" y="1832912"/>
            <a:ext cx="7486811" cy="4248508"/>
          </a:xfrm>
        </p:spPr>
        <p:txBody>
          <a:bodyPr/>
          <a:lstStyle/>
          <a:p>
            <a:r>
              <a:rPr lang="en-US" sz="2400" dirty="0"/>
              <a:t>Node2 can propagate information to node1.</a:t>
            </a:r>
          </a:p>
          <a:p>
            <a:r>
              <a:rPr lang="en-US" sz="2400" dirty="0"/>
              <a:t>Node2 can propagate information to node0.</a:t>
            </a:r>
          </a:p>
          <a:p>
            <a:r>
              <a:rPr lang="en-US" sz="2400" dirty="0"/>
              <a:t>Node1 can not propagate information to node2. 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AF2CBA1A-DEA6-7F4D-8D66-0AE1D7060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816" y="3473957"/>
            <a:ext cx="4824367" cy="3109393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860E31B7-19EE-104A-89CF-DDFA9609C243}"/>
              </a:ext>
            </a:extLst>
          </p:cNvPr>
          <p:cNvSpPr/>
          <p:nvPr/>
        </p:nvSpPr>
        <p:spPr>
          <a:xfrm>
            <a:off x="2638697" y="5199525"/>
            <a:ext cx="183600" cy="1828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BEF46B5-4642-1A40-B445-AF45F1B580D3}"/>
              </a:ext>
            </a:extLst>
          </p:cNvPr>
          <p:cNvSpPr/>
          <p:nvPr/>
        </p:nvSpPr>
        <p:spPr>
          <a:xfrm>
            <a:off x="2638696" y="5028653"/>
            <a:ext cx="183600" cy="1828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636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6 L 0.35 0.04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22222E-6 L 0.41285 -0.08588 L 0.26997 -0.16389 " pathEditMode="relative" rAng="0" ptsTypes="A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42" y="-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017B0-5EDF-4528-9ED7-E324A022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274650"/>
            <a:ext cx="9034071" cy="1143000"/>
          </a:xfrm>
        </p:spPr>
        <p:txBody>
          <a:bodyPr/>
          <a:lstStyle/>
          <a:p>
            <a:r>
              <a:rPr lang="en-US" dirty="0"/>
              <a:t>Difficulty Of Information Propagation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291B17-10C1-490D-B739-3AA920548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/>
              <a:t>The weights of edges represent the difficulty of information propagation.</a:t>
            </a:r>
          </a:p>
          <a:p>
            <a:pPr lvl="1"/>
            <a:r>
              <a:rPr lang="en-US" altLang="zh-TW" sz="2000" dirty="0"/>
              <a:t>Smaller difficulty value means that the information is more likely to be propagated.</a:t>
            </a:r>
          </a:p>
          <a:p>
            <a:r>
              <a:rPr lang="en-US" altLang="zh-TW" sz="2400" dirty="0"/>
              <a:t>The difficulty of a path is determined by summing up the difficulty values of edges in the path.</a:t>
            </a:r>
          </a:p>
        </p:txBody>
      </p:sp>
    </p:spTree>
    <p:extLst>
      <p:ext uri="{BB962C8B-B14F-4D97-AF65-F5344CB8AC3E}">
        <p14:creationId xmlns:p14="http://schemas.microsoft.com/office/powerpoint/2010/main" val="8934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017B0-5EDF-4528-9ED7-E324A022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274650"/>
            <a:ext cx="9034071" cy="1143000"/>
          </a:xfrm>
        </p:spPr>
        <p:txBody>
          <a:bodyPr/>
          <a:lstStyle/>
          <a:p>
            <a:r>
              <a:rPr lang="en-US" dirty="0"/>
              <a:t>Difficulty Of Information Propagation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291B17-10C1-490D-B739-3AA920548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/>
              <a:t>Node2 can propagate information to node3 with the path : 2-&gt;4-&gt;0-&gt;3</a:t>
            </a:r>
          </a:p>
          <a:p>
            <a:r>
              <a:rPr lang="en-US" altLang="zh-TW" sz="2400" dirty="0"/>
              <a:t>The difficulty of the path : 7+1+3 = 11</a:t>
            </a:r>
          </a:p>
          <a:p>
            <a:endParaRPr lang="en-US" altLang="zh-TW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2A1C5B1-3A46-C043-B7D9-9A6004793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093" y="3657167"/>
            <a:ext cx="4824367" cy="310939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4A10D79-6B26-2A49-8968-C370D4E2E86F}"/>
              </a:ext>
            </a:extLst>
          </p:cNvPr>
          <p:cNvSpPr/>
          <p:nvPr/>
        </p:nvSpPr>
        <p:spPr>
          <a:xfrm>
            <a:off x="4781006" y="4493623"/>
            <a:ext cx="313508" cy="313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D40A76-5B78-C24A-A699-DFFF41A0CBA8}"/>
              </a:ext>
            </a:extLst>
          </p:cNvPr>
          <p:cNvSpPr/>
          <p:nvPr/>
        </p:nvSpPr>
        <p:spPr>
          <a:xfrm>
            <a:off x="3744686" y="3798951"/>
            <a:ext cx="313508" cy="313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3F90E0-3EF4-2046-BF24-8746238AD45D}"/>
              </a:ext>
            </a:extLst>
          </p:cNvPr>
          <p:cNvSpPr/>
          <p:nvPr/>
        </p:nvSpPr>
        <p:spPr>
          <a:xfrm>
            <a:off x="5598000" y="4032000"/>
            <a:ext cx="313508" cy="313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609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017B0-5EDF-4528-9ED7-E324A022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CE291B17-10C1-490D-B739-3AA920548F0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83548" y="1831451"/>
                <a:ext cx="7486811" cy="4248508"/>
              </a:xfrm>
            </p:spPr>
            <p:txBody>
              <a:bodyPr/>
              <a:lstStyle/>
              <a:p>
                <a:r>
                  <a:rPr lang="en-US" altLang="zh-TW" sz="2400" dirty="0"/>
                  <a:t>Centrality is a measurement to find out important nodes in a social network.</a:t>
                </a:r>
              </a:p>
              <a:p>
                <a:r>
                  <a:rPr lang="en-US" altLang="zh-TW" sz="2400" dirty="0"/>
                  <a:t>Harmonic centrality</a:t>
                </a:r>
              </a:p>
              <a:p>
                <a:pPr lvl="1"/>
                <a:r>
                  <a:rPr lang="en-US" altLang="zh-TW" sz="2000" dirty="0"/>
                  <a:t>Definition : 𝐻(𝒙)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altLang="zh-TW" sz="2000" dirty="0"/>
              </a:p>
              <a:p>
                <a:pPr lvl="2"/>
                <a:r>
                  <a:rPr lang="en-US" altLang="zh-TW" sz="1600" dirty="0"/>
                  <a:t>x means the node we want to measure its centrality.</a:t>
                </a:r>
              </a:p>
              <a:p>
                <a:pPr lvl="2"/>
                <a:r>
                  <a:rPr lang="en-US" altLang="zh-TW" sz="1600" dirty="0"/>
                  <a:t>y can be any other nodes (not equal to x).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1600" dirty="0"/>
                  <a:t>) means the difficulty of the least difficult path from y to x.</a:t>
                </a:r>
              </a:p>
              <a:p>
                <a:pPr lvl="2"/>
                <a:r>
                  <a:rPr lang="en-US" altLang="zh-TW" sz="1600" dirty="0"/>
                  <a:t>If there are no paths from y to x,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1600" dirty="0"/>
                  <a:t>.</a:t>
                </a:r>
              </a:p>
            </p:txBody>
          </p:sp>
        </mc:Choice>
        <mc:Fallback xmlns="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CE291B17-10C1-490D-B739-3AA920548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83548" y="1831451"/>
                <a:ext cx="7486811" cy="424850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36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BF8E80-0D21-49E4-B324-57E5CB16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274650"/>
            <a:ext cx="7486820" cy="1143000"/>
          </a:xfrm>
        </p:spPr>
        <p:txBody>
          <a:bodyPr/>
          <a:lstStyle/>
          <a:p>
            <a:r>
              <a:rPr lang="en-US" altLang="zh-TW" dirty="0"/>
              <a:t>Centrality</a:t>
            </a:r>
            <a:endParaRPr 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A2CF7EA-D36A-7142-A89C-5ABECA16A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892" y="3970778"/>
            <a:ext cx="4560216" cy="29391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版面配置區 2">
                <a:extLst>
                  <a:ext uri="{FF2B5EF4-FFF2-40B4-BE49-F238E27FC236}">
                    <a16:creationId xmlns:a16="http://schemas.microsoft.com/office/drawing/2014/main" id="{A3E370C9-CC30-2B45-B3EE-FA58CD32C8D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93700" y="1417650"/>
                <a:ext cx="7701660" cy="4248508"/>
              </a:xfrm>
            </p:spPr>
            <p:txBody>
              <a:bodyPr/>
              <a:lstStyle/>
              <a:p>
                <a:r>
                  <a:rPr lang="en-US" altLang="zh-TW" dirty="0"/>
                  <a:t>The least difficult paths to node0</a:t>
                </a:r>
              </a:p>
              <a:p>
                <a:pPr lvl="1"/>
                <a:r>
                  <a:rPr lang="en-US" altLang="zh-TW" dirty="0"/>
                  <a:t>Path(1,0) : no path</a:t>
                </a:r>
              </a:p>
              <a:p>
                <a:pPr lvl="1"/>
                <a:r>
                  <a:rPr lang="en-US" altLang="zh-TW" dirty="0"/>
                  <a:t>Path(2,0) : 2-&gt;4-&gt;0 (difficulty = 8)</a:t>
                </a:r>
              </a:p>
              <a:p>
                <a:pPr lvl="1"/>
                <a:r>
                  <a:rPr lang="en-US" altLang="zh-TW" dirty="0"/>
                  <a:t>Path(3,0) : no path</a:t>
                </a:r>
              </a:p>
              <a:p>
                <a:pPr lvl="1"/>
                <a:r>
                  <a:rPr lang="en-US" altLang="zh-TW" dirty="0"/>
                  <a:t>Path(4,0) : 4-&gt;0 (difficulty = 1)</a:t>
                </a:r>
              </a:p>
              <a:p>
                <a:r>
                  <a:rPr lang="en-US" altLang="zh-TW" dirty="0"/>
                  <a:t>Harmonic centrality of node0 = 0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+0+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TW" dirty="0"/>
                  <a:t> = 1.125</a:t>
                </a:r>
              </a:p>
            </p:txBody>
          </p:sp>
        </mc:Choice>
        <mc:Fallback xmlns="">
          <p:sp>
            <p:nvSpPr>
              <p:cNvPr id="17" name="文字版面配置區 2">
                <a:extLst>
                  <a:ext uri="{FF2B5EF4-FFF2-40B4-BE49-F238E27FC236}">
                    <a16:creationId xmlns:a16="http://schemas.microsoft.com/office/drawing/2014/main" id="{A3E370C9-CC30-2B45-B3EE-FA58CD32C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93700" y="1417650"/>
                <a:ext cx="7701660" cy="4248508"/>
              </a:xfrm>
              <a:blipFill>
                <a:blip r:embed="rId4"/>
                <a:stretch>
                  <a:fillRect r="-4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54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017B0-5EDF-4528-9ED7-E324A022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291B17-10C1-490D-B739-3AA920548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3548" y="1831451"/>
            <a:ext cx="7486811" cy="4248508"/>
          </a:xfrm>
        </p:spPr>
        <p:txBody>
          <a:bodyPr/>
          <a:lstStyle/>
          <a:p>
            <a:r>
              <a:rPr lang="en-US" altLang="zh-TW" sz="2400" dirty="0"/>
              <a:t>Find out least difficult paths (paths with least difficulty) for each node pair.</a:t>
            </a:r>
          </a:p>
          <a:p>
            <a:pPr lvl="1"/>
            <a:r>
              <a:rPr lang="en-US" altLang="zh-TW" sz="2000" dirty="0"/>
              <a:t>Print out the nodes that the path traversed.</a:t>
            </a:r>
          </a:p>
          <a:p>
            <a:pPr lvl="1"/>
            <a:r>
              <a:rPr lang="en-US" altLang="zh-TW" sz="2000" dirty="0"/>
              <a:t>Print the difficulty of the path.</a:t>
            </a:r>
          </a:p>
          <a:p>
            <a:r>
              <a:rPr lang="en-US" altLang="zh-TW" sz="2400" dirty="0"/>
              <a:t>Show the harmonic centrality of each node.</a:t>
            </a:r>
          </a:p>
        </p:txBody>
      </p:sp>
    </p:spTree>
    <p:extLst>
      <p:ext uri="{BB962C8B-B14F-4D97-AF65-F5344CB8AC3E}">
        <p14:creationId xmlns:p14="http://schemas.microsoft.com/office/powerpoint/2010/main" val="67653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dvantag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683</Words>
  <Application>Microsoft Office PowerPoint</Application>
  <PresentationFormat>如螢幕大小 (4:3)</PresentationFormat>
  <Paragraphs>73</Paragraphs>
  <Slides>14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Noto Sans Symbols</vt:lpstr>
      <vt:lpstr>Arial</vt:lpstr>
      <vt:lpstr>Calibri</vt:lpstr>
      <vt:lpstr>Cambria Math</vt:lpstr>
      <vt:lpstr>Advantage</vt:lpstr>
      <vt:lpstr>Social Network   Data Structures Assignment 4 Graph</vt:lpstr>
      <vt:lpstr>Background</vt:lpstr>
      <vt:lpstr>Representation</vt:lpstr>
      <vt:lpstr>Information propagation</vt:lpstr>
      <vt:lpstr>Difficulty Of Information Propagation</vt:lpstr>
      <vt:lpstr>Difficulty Of Information Propagation</vt:lpstr>
      <vt:lpstr>Centrality</vt:lpstr>
      <vt:lpstr>Centrality</vt:lpstr>
      <vt:lpstr>Goal</vt:lpstr>
      <vt:lpstr>Input</vt:lpstr>
      <vt:lpstr>Output</vt:lpstr>
      <vt:lpstr>Constraints</vt:lpstr>
      <vt:lpstr>HW4 String Comparison Version</vt:lpstr>
      <vt:lpstr>HW4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Puzzle   Data Structures Assignment 2 Stacks and Queues</dc:title>
  <dc:creator>烏小水</dc:creator>
  <cp:lastModifiedBy>崧傑 洪</cp:lastModifiedBy>
  <cp:revision>530</cp:revision>
  <dcterms:modified xsi:type="dcterms:W3CDTF">2021-05-24T09:33:16Z</dcterms:modified>
</cp:coreProperties>
</file>