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1"/>
  </p:sldMasterIdLst>
  <p:notesMasterIdLst>
    <p:notesMasterId r:id="rId35"/>
  </p:notesMasterIdLst>
  <p:handoutMasterIdLst>
    <p:handoutMasterId r:id="rId36"/>
  </p:handoutMasterIdLst>
  <p:sldIdLst>
    <p:sldId id="256" r:id="rId2"/>
    <p:sldId id="376" r:id="rId3"/>
    <p:sldId id="351" r:id="rId4"/>
    <p:sldId id="373" r:id="rId5"/>
    <p:sldId id="375" r:id="rId6"/>
    <p:sldId id="305" r:id="rId7"/>
    <p:sldId id="306" r:id="rId8"/>
    <p:sldId id="307" r:id="rId9"/>
    <p:sldId id="344" r:id="rId10"/>
    <p:sldId id="345" r:id="rId11"/>
    <p:sldId id="347" r:id="rId12"/>
    <p:sldId id="378" r:id="rId13"/>
    <p:sldId id="349" r:id="rId14"/>
    <p:sldId id="357" r:id="rId15"/>
    <p:sldId id="379" r:id="rId16"/>
    <p:sldId id="350" r:id="rId17"/>
    <p:sldId id="355" r:id="rId18"/>
    <p:sldId id="310" r:id="rId19"/>
    <p:sldId id="358" r:id="rId20"/>
    <p:sldId id="356" r:id="rId21"/>
    <p:sldId id="316" r:id="rId22"/>
    <p:sldId id="359" r:id="rId23"/>
    <p:sldId id="360" r:id="rId24"/>
    <p:sldId id="361" r:id="rId25"/>
    <p:sldId id="362" r:id="rId26"/>
    <p:sldId id="312" r:id="rId27"/>
    <p:sldId id="363" r:id="rId28"/>
    <p:sldId id="365" r:id="rId29"/>
    <p:sldId id="317" r:id="rId30"/>
    <p:sldId id="374" r:id="rId31"/>
    <p:sldId id="366" r:id="rId32"/>
    <p:sldId id="377" r:id="rId33"/>
    <p:sldId id="354" r:id="rId3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FFF66"/>
    <a:srgbClr val="2B2A3E"/>
    <a:srgbClr val="14323C"/>
    <a:srgbClr val="063CA0"/>
    <a:srgbClr val="3333CC"/>
    <a:srgbClr val="9999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60" autoAdjust="0"/>
    <p:restoredTop sz="86438" autoAdjust="0"/>
  </p:normalViewPr>
  <p:slideViewPr>
    <p:cSldViewPr>
      <p:cViewPr varScale="1">
        <p:scale>
          <a:sx n="72" d="100"/>
          <a:sy n="72" d="100"/>
        </p:scale>
        <p:origin x="-114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6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FF2BE2A-6124-46FA-9DBD-3CAAE4BD72E9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7891" name="Rectangle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DA408019-8C89-42D1-B986-A8ED31F2DB84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FA1E9F-4747-45CC-8281-9369492D96CA}" type="slidenum">
              <a:rPr lang="es-ES" altLang="es-AR"/>
              <a:pPr/>
              <a:t>1</a:t>
            </a:fld>
            <a:endParaRPr lang="es-ES" altLang="es-AR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s-ES" altLang="es-A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2082D7-99A3-4F2E-BF8F-62C5DA55AAE9}" type="slidenum">
              <a:rPr lang="es-ES" altLang="es-AR"/>
              <a:pPr/>
              <a:t>18</a:t>
            </a:fld>
            <a:endParaRPr lang="es-ES" altLang="es-AR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s-AR" altLang="es-AR" smtClean="0"/>
              <a:t>La proyección isométrica pide representar multiplicando por 0.816 las medidas a lo largo de cada eje.</a:t>
            </a:r>
          </a:p>
          <a:p>
            <a:r>
              <a:rPr lang="es-AR" altLang="es-AR" smtClean="0"/>
              <a:t>Vamos a representar multiplicando por 1. El resultado será una imagen similar a la anterior pero un 20% mas grande.</a:t>
            </a:r>
          </a:p>
          <a:p>
            <a:endParaRPr lang="es-AR" altLang="es-A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7AA78E-A0BF-47E1-8988-E570F3DCE3C6}" type="slidenum">
              <a:rPr lang="es-ES" altLang="es-AR"/>
              <a:pPr/>
              <a:t>20</a:t>
            </a:fld>
            <a:endParaRPr lang="es-ES" altLang="es-AR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s-AR" altLang="es-AR" smtClean="0"/>
              <a:t>En esta diapo debo re-iniciar el 17/05/2012</a:t>
            </a:r>
          </a:p>
          <a:p>
            <a:endParaRPr lang="es-AR" altLang="es-A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16560" y="6376243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s-ES" dirty="0" smtClean="0"/>
              <a:t>Representación Gráfica                   Ing. Guillermo Verger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F66D9-4A84-4771-9405-E4BC3633ED91}" type="slidenum">
              <a:rPr lang="es-ES" altLang="es-AR" smtClean="0"/>
              <a:pPr>
                <a:defRPr/>
              </a:pPr>
              <a:t>‹Nº›</a:t>
            </a:fld>
            <a:endParaRPr lang="es-ES" alt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/>
              <a:t>Representación Gráfica</a:t>
            </a:r>
            <a:br>
              <a:rPr lang="es-ES" dirty="0" smtClean="0"/>
            </a:br>
            <a:r>
              <a:rPr lang="es-ES" dirty="0" smtClean="0"/>
              <a:t>Ing. Guillermo Verger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C748F9-F18D-407B-B7DB-1FD7D19B5DF3}" type="slidenum">
              <a:rPr lang="es-ES" altLang="es-AR" smtClean="0"/>
              <a:pPr>
                <a:defRPr/>
              </a:pPr>
              <a:t>‹Nº›</a:t>
            </a:fld>
            <a:endParaRPr lang="es-ES" alt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/>
              <a:t>Representación Gráfica</a:t>
            </a:r>
            <a:br>
              <a:rPr lang="es-ES" dirty="0" smtClean="0"/>
            </a:br>
            <a:r>
              <a:rPr lang="es-ES" dirty="0" smtClean="0"/>
              <a:t>Ing. Guillermo Verger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9E5261-CB4C-476A-87E2-AB59A288AC39}" type="slidenum">
              <a:rPr lang="es-ES" altLang="es-AR" smtClean="0"/>
              <a:pPr>
                <a:defRPr/>
              </a:pPr>
              <a:t>‹Nº›</a:t>
            </a:fld>
            <a:endParaRPr lang="es-ES" altLang="es-A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ítulo, 1 obje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/>
              <a:t>Representación Gráfica</a:t>
            </a:r>
            <a:br>
              <a:rPr lang="es-ES" dirty="0" smtClean="0"/>
            </a:br>
            <a:r>
              <a:rPr lang="es-ES" dirty="0" smtClean="0"/>
              <a:t>Ing. Guillermo Verger</a:t>
            </a:r>
            <a:endParaRPr lang="es-ES" dirty="0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C9190A-62D8-4B69-8FF5-961E24CC1B3C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/>
              <a:t>Representación Gráfica</a:t>
            </a:r>
            <a:br>
              <a:rPr lang="es-ES" dirty="0" smtClean="0"/>
            </a:br>
            <a:r>
              <a:rPr lang="es-ES" dirty="0" smtClean="0"/>
              <a:t>Ing. Guillermo Verger</a:t>
            </a:r>
            <a:endParaRPr lang="es-ES" dirty="0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FA99A3-C933-45C2-86AB-BB4633C384E4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5CD6E2F-A53C-4EF7-B5A1-FF12D220ABD6}" type="slidenum">
              <a:rPr lang="es-ES" altLang="es-AR" smtClean="0"/>
              <a:pPr>
                <a:defRPr/>
              </a:pPr>
              <a:t>‹Nº›</a:t>
            </a:fld>
            <a:endParaRPr lang="es-ES" altLang="es-AR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Representación Gráfica                   Ing. Guillermo Verger</a:t>
            </a:r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/>
              <a:t>Representación Gráfica                   Ing. Guillermo Verger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AB2DFA-5FA9-4B0E-86BE-C69367B78620}" type="slidenum">
              <a:rPr lang="es-ES" altLang="es-AR" smtClean="0"/>
              <a:pPr>
                <a:defRPr/>
              </a:pPr>
              <a:t>‹Nº›</a:t>
            </a:fld>
            <a:endParaRPr lang="es-ES" alt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s-ES" dirty="0" smtClean="0"/>
              <a:t>Representación Gráfica</a:t>
            </a:r>
            <a:br>
              <a:rPr lang="es-ES" dirty="0" smtClean="0"/>
            </a:br>
            <a:r>
              <a:rPr lang="es-ES" dirty="0" smtClean="0"/>
              <a:t>Ing. Guillermo Verger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B5CCF1-15D9-46F9-A5EE-6D759940607D}" type="slidenum">
              <a:rPr lang="es-ES" altLang="es-AR" smtClean="0"/>
              <a:pPr>
                <a:defRPr/>
              </a:pPr>
              <a:t>‹Nº›</a:t>
            </a:fld>
            <a:endParaRPr lang="es-ES" alt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s-ES" dirty="0" smtClean="0"/>
              <a:t>Representación Gráfica                   Ing. Guillermo Verger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099F66-07A7-40EE-8ED1-2D39098ABBE3}" type="slidenum">
              <a:rPr lang="es-ES" altLang="es-AR" smtClean="0"/>
              <a:pPr>
                <a:defRPr/>
              </a:pPr>
              <a:t>‹Nº›</a:t>
            </a:fld>
            <a:endParaRPr lang="es-ES" alt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/>
              <a:t>Representación Gráfica                   Ing. Guillermo Verger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76DC81-44F8-4492-88D9-9C7945A67FBA}" type="slidenum">
              <a:rPr lang="es-ES" altLang="es-AR" smtClean="0"/>
              <a:pPr>
                <a:defRPr/>
              </a:pPr>
              <a:t>‹Nº›</a:t>
            </a:fld>
            <a:endParaRPr lang="es-ES" alt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/>
              <a:t>Representación Gráfica                   Ing. Guillermo Verger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0C0A49-8E44-4B60-BA5F-6B101D31DADD}" type="slidenum">
              <a:rPr lang="es-ES" altLang="es-AR" smtClean="0"/>
              <a:pPr>
                <a:defRPr/>
              </a:pPr>
              <a:t>‹Nº›</a:t>
            </a:fld>
            <a:endParaRPr lang="es-ES" alt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/>
              <a:t>Representación Gráfica</a:t>
            </a:r>
            <a:br>
              <a:rPr lang="es-ES" dirty="0" smtClean="0"/>
            </a:br>
            <a:r>
              <a:rPr lang="es-ES" dirty="0" smtClean="0"/>
              <a:t>Ing. Guillermo Verger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F39B14-1C29-4FC7-91B6-C28397343E08}" type="slidenum">
              <a:rPr lang="es-ES" altLang="es-AR" smtClean="0"/>
              <a:pPr>
                <a:defRPr/>
              </a:pPr>
              <a:t>‹Nº›</a:t>
            </a:fld>
            <a:endParaRPr lang="es-ES" alt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/>
              <a:t>Representación Gráfica</a:t>
            </a:r>
            <a:br>
              <a:rPr lang="es-ES" dirty="0" smtClean="0"/>
            </a:br>
            <a:r>
              <a:rPr lang="es-ES" dirty="0" smtClean="0"/>
              <a:t>Ing. Guillermo Verger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579D0D-5489-4E03-9CF5-7AC9D4174B60}" type="slidenum">
              <a:rPr lang="es-ES" altLang="es-AR" smtClean="0"/>
              <a:pPr>
                <a:defRPr/>
              </a:pPr>
              <a:t>‹Nº›</a:t>
            </a:fld>
            <a:endParaRPr lang="es-ES" alt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s-ES" dirty="0" smtClean="0"/>
              <a:t>Representación Gráfica                   Ing. Guillermo Verger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5CD6E2F-A53C-4EF7-B5A1-FF12D220ABD6}" type="slidenum">
              <a:rPr lang="es-ES" altLang="es-AR" smtClean="0"/>
              <a:pPr>
                <a:defRPr/>
              </a:pPr>
              <a:t>‹Nº›</a:t>
            </a:fld>
            <a:endParaRPr lang="es-ES" alt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6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sz="6000" b="1" dirty="0" smtClean="0"/>
              <a:t>Axonometría</a:t>
            </a:r>
          </a:p>
        </p:txBody>
      </p:sp>
      <p:sp>
        <p:nvSpPr>
          <p:cNvPr id="10242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s-ES" altLang="es-AR" smtClean="0"/>
              <a:t>Sistemas de Representación                 Ing. Guillermo Verger</a:t>
            </a:r>
          </a:p>
        </p:txBody>
      </p:sp>
      <p:sp>
        <p:nvSpPr>
          <p:cNvPr id="10243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FF55E9-8196-4802-BB4F-4AC89FAB1A52}" type="slidenum">
              <a:rPr lang="es-ES" altLang="es-AR"/>
              <a:pPr/>
              <a:t>1</a:t>
            </a:fld>
            <a:endParaRPr lang="es-ES" alt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AR" smtClean="0"/>
              <a:t>Proyección dimétrica</a:t>
            </a:r>
          </a:p>
        </p:txBody>
      </p:sp>
      <p:pic>
        <p:nvPicPr>
          <p:cNvPr id="22534" name="Picture 9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937125" y="2312988"/>
            <a:ext cx="3522663" cy="3092450"/>
          </a:xfrm>
        </p:spPr>
      </p:pic>
      <p:sp>
        <p:nvSpPr>
          <p:cNvPr id="22530" name="4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  <a:noFill/>
        </p:spPr>
        <p:txBody>
          <a:bodyPr/>
          <a:lstStyle/>
          <a:p>
            <a:r>
              <a:rPr lang="es-ES" altLang="es-AR" smtClean="0"/>
              <a:t>Sistemas de Representación                 Ing. Guillermo Verger</a:t>
            </a:r>
          </a:p>
        </p:txBody>
      </p:sp>
      <p:sp>
        <p:nvSpPr>
          <p:cNvPr id="22531" name="5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noFill/>
        </p:spPr>
        <p:txBody>
          <a:bodyPr/>
          <a:lstStyle/>
          <a:p>
            <a:fld id="{FE1FE44A-5143-4EE1-BBC2-2EF1B20050CF}" type="slidenum">
              <a:rPr lang="es-ES" altLang="es-AR"/>
              <a:pPr/>
              <a:t>10</a:t>
            </a:fld>
            <a:endParaRPr lang="es-ES" altLang="es-AR"/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755650" y="2528888"/>
            <a:ext cx="4032250" cy="242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AR" altLang="es-AR"/>
              <a:t>Dos de los ejes coordenados forman el mismo ángulo con el plano de proyección pero distinto del ángulo que forma el tercer eje coordenado. </a:t>
            </a:r>
          </a:p>
          <a:p>
            <a:pPr>
              <a:spcBef>
                <a:spcPct val="50000"/>
              </a:spcBef>
            </a:pPr>
            <a:r>
              <a:rPr lang="es-AR" altLang="es-AR"/>
              <a:t>Dos de los ángulos que forman los ejes axonométricos son iguales pero distintos del tercero.  Infinitas posibilidades.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AR" smtClean="0"/>
              <a:t>Proyección trimétrica</a:t>
            </a:r>
          </a:p>
        </p:txBody>
      </p:sp>
      <p:pic>
        <p:nvPicPr>
          <p:cNvPr id="23558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581650" y="1989138"/>
            <a:ext cx="2735263" cy="3795712"/>
          </a:xfrm>
        </p:spPr>
      </p:pic>
      <p:sp>
        <p:nvSpPr>
          <p:cNvPr id="23554" name="4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  <a:noFill/>
        </p:spPr>
        <p:txBody>
          <a:bodyPr/>
          <a:lstStyle/>
          <a:p>
            <a:r>
              <a:rPr lang="es-ES" altLang="es-AR" smtClean="0"/>
              <a:t>Sistemas de Representación                 Ing. Guillermo Verger</a:t>
            </a:r>
          </a:p>
        </p:txBody>
      </p:sp>
      <p:sp>
        <p:nvSpPr>
          <p:cNvPr id="23555" name="5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noFill/>
        </p:spPr>
        <p:txBody>
          <a:bodyPr/>
          <a:lstStyle/>
          <a:p>
            <a:fld id="{2F511749-2F99-4AEE-AD51-F5A4869AEB91}" type="slidenum">
              <a:rPr lang="es-ES" altLang="es-AR"/>
              <a:pPr/>
              <a:t>11</a:t>
            </a:fld>
            <a:endParaRPr lang="es-ES" altLang="es-AR"/>
          </a:p>
        </p:txBody>
      </p:sp>
      <p:sp>
        <p:nvSpPr>
          <p:cNvPr id="23557" name="Text Box 3"/>
          <p:cNvSpPr txBox="1">
            <a:spLocks noChangeArrowheads="1"/>
          </p:cNvSpPr>
          <p:nvPr/>
        </p:nvSpPr>
        <p:spPr bwMode="auto">
          <a:xfrm>
            <a:off x="792163" y="3141663"/>
            <a:ext cx="4427537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AR" altLang="es-AR"/>
              <a:t>Los tres ejes coordenados forman con el plano de proyección distintos ángulos.  Los ejes axonométricos forman entre si distintos ángulos.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En los sistemas de proyecciones paralelas las rectas paralelas en el espacio conservan su paralelismo en las proyecciones.</a:t>
            </a:r>
          </a:p>
          <a:p>
            <a:r>
              <a:rPr lang="es-AR" dirty="0" smtClean="0"/>
              <a:t>Las rectas paralelas en el espacio tiene el mismo coeficiente de reducción.</a:t>
            </a:r>
          </a:p>
          <a:p>
            <a:r>
              <a:rPr lang="es-AR" dirty="0" smtClean="0"/>
              <a:t>Conociendo las coordenadas de un punto en el espacio podemos trazar su proyección axonométrica.</a:t>
            </a:r>
            <a:endParaRPr lang="es-AR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Cómo trazamos una axonometría?</a:t>
            </a:r>
            <a:br>
              <a:rPr lang="es-AR" dirty="0" smtClean="0"/>
            </a:br>
            <a:r>
              <a:rPr lang="es-AR" dirty="0" smtClean="0"/>
              <a:t>Fundamentos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476DC81-44F8-4492-88D9-9C7945A67FBA}" type="slidenum">
              <a:rPr lang="es-ES" altLang="es-AR" smtClean="0"/>
              <a:pPr>
                <a:defRPr/>
              </a:pPr>
              <a:t>12</a:t>
            </a:fld>
            <a:endParaRPr lang="es-ES" alt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Representación Gráfica                   Ing. Guillermo Verger</a:t>
            </a:r>
            <a:endParaRPr lang="es-E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AR" smtClean="0"/>
              <a:t>Coeficientes de reducción</a:t>
            </a:r>
          </a:p>
        </p:txBody>
      </p:sp>
      <p:sp>
        <p:nvSpPr>
          <p:cNvPr id="24578" name="4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  <a:noFill/>
        </p:spPr>
        <p:txBody>
          <a:bodyPr/>
          <a:lstStyle/>
          <a:p>
            <a:r>
              <a:rPr lang="es-ES" altLang="es-AR" smtClean="0"/>
              <a:t>Sistemas de Representación                 Ing. Guillermo Verger</a:t>
            </a:r>
          </a:p>
        </p:txBody>
      </p:sp>
      <p:sp>
        <p:nvSpPr>
          <p:cNvPr id="24579" name="5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noFill/>
        </p:spPr>
        <p:txBody>
          <a:bodyPr/>
          <a:lstStyle/>
          <a:p>
            <a:fld id="{50F29CDD-EE8A-4E02-A3EC-956B7A7AAE93}" type="slidenum">
              <a:rPr lang="es-ES" altLang="es-AR"/>
              <a:pPr/>
              <a:t>13</a:t>
            </a:fld>
            <a:endParaRPr lang="es-ES" altLang="es-AR"/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684213" y="2168525"/>
            <a:ext cx="24828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AR" altLang="es-AR"/>
              <a:t>Coseno del ángulo que forman los ejes coordenados con el plano de proyección.</a:t>
            </a:r>
          </a:p>
        </p:txBody>
      </p:sp>
      <p:pic>
        <p:nvPicPr>
          <p:cNvPr id="24582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67063" y="1639888"/>
            <a:ext cx="5475287" cy="441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3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48075" y="2133600"/>
            <a:ext cx="18478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AR" smtClean="0"/>
              <a:t>Axonometría de un punto</a:t>
            </a:r>
          </a:p>
        </p:txBody>
      </p:sp>
      <p:pic>
        <p:nvPicPr>
          <p:cNvPr id="25606" name="Picture 1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825875" y="1665288"/>
            <a:ext cx="4598988" cy="4248150"/>
          </a:xfrm>
          <a:noFill/>
        </p:spPr>
      </p:pic>
      <p:sp>
        <p:nvSpPr>
          <p:cNvPr id="25602" name="5 Marcador de pie de página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s-ES" altLang="es-AR" smtClean="0"/>
              <a:t>Sistemas de Representación                 Ing. Guillermo Verger</a:t>
            </a:r>
          </a:p>
        </p:txBody>
      </p:sp>
      <p:sp>
        <p:nvSpPr>
          <p:cNvPr id="25603" name="6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DF369D-610B-4BBC-AB8C-48B3E597C650}" type="slidenum">
              <a:rPr lang="es-ES" altLang="es-AR"/>
              <a:pPr/>
              <a:t>14</a:t>
            </a:fld>
            <a:endParaRPr lang="es-ES" altLang="es-AR"/>
          </a:p>
        </p:txBody>
      </p:sp>
      <p:sp>
        <p:nvSpPr>
          <p:cNvPr id="25605" name="Text Box 12"/>
          <p:cNvSpPr txBox="1">
            <a:spLocks noChangeArrowheads="1"/>
          </p:cNvSpPr>
          <p:nvPr/>
        </p:nvSpPr>
        <p:spPr bwMode="auto">
          <a:xfrm>
            <a:off x="792163" y="2060575"/>
            <a:ext cx="2916237" cy="242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AR" altLang="es-AR"/>
              <a:t>Se determina la representación axonométrica del punto midiendo sobre líneas axonométricas.</a:t>
            </a:r>
          </a:p>
          <a:p>
            <a:pPr>
              <a:spcBef>
                <a:spcPct val="50000"/>
              </a:spcBef>
            </a:pPr>
            <a:r>
              <a:rPr lang="es-AR" altLang="es-AR"/>
              <a:t>Lineas axonométricas son las paralelas a los ejes cartesianos.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Proyección isométrica</a:t>
            </a:r>
            <a:endParaRPr lang="es-AR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Representación Gráfica                   Ing. Guillermo Verger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76DC81-44F8-4492-88D9-9C7945A67FBA}" type="slidenum">
              <a:rPr lang="es-ES" altLang="es-AR" smtClean="0"/>
              <a:pPr>
                <a:defRPr/>
              </a:pPr>
              <a:t>15</a:t>
            </a:fld>
            <a:endParaRPr lang="es-ES" altLang="es-AR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83868" y="1484784"/>
            <a:ext cx="5191125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CuadroTexto"/>
          <p:cNvSpPr txBox="1"/>
          <p:nvPr/>
        </p:nvSpPr>
        <p:spPr>
          <a:xfrm>
            <a:off x="683568" y="1880828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Disposición de los ejes</a:t>
            </a:r>
            <a:endParaRPr lang="es-A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AR" sz="4000" smtClean="0"/>
              <a:t>Relación coeficientes reducción</a:t>
            </a:r>
          </a:p>
        </p:txBody>
      </p:sp>
      <p:sp>
        <p:nvSpPr>
          <p:cNvPr id="1027" name="5 Marcador de pie de página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s-ES" altLang="es-AR" smtClean="0"/>
              <a:t>Sistemas de Representación                 Ing. Guillermo Verger</a:t>
            </a:r>
          </a:p>
        </p:txBody>
      </p:sp>
      <p:sp>
        <p:nvSpPr>
          <p:cNvPr id="1028" name="6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D2C362-49EA-47DE-A136-71667720966C}" type="slidenum">
              <a:rPr lang="es-ES" altLang="es-AR"/>
              <a:pPr/>
              <a:t>16</a:t>
            </a:fld>
            <a:endParaRPr lang="es-ES" altLang="es-AR"/>
          </a:p>
        </p:txBody>
      </p:sp>
      <p:sp>
        <p:nvSpPr>
          <p:cNvPr id="1030" name="Text Box 5"/>
          <p:cNvSpPr txBox="1">
            <a:spLocks noChangeArrowheads="1"/>
          </p:cNvSpPr>
          <p:nvPr/>
        </p:nvSpPr>
        <p:spPr bwMode="auto">
          <a:xfrm>
            <a:off x="792163" y="2168525"/>
            <a:ext cx="7632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AR" altLang="es-AR"/>
              <a:t>En toda proyección axonométrica ortogonal se verifica: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 altLang="es-AR"/>
          </a:p>
        </p:txBody>
      </p:sp>
      <p:sp>
        <p:nvSpPr>
          <p:cNvPr id="1032" name="Rectangle 14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 altLang="es-AR"/>
          </a:p>
        </p:txBody>
      </p:sp>
      <p:graphicFrame>
        <p:nvGraphicFramePr>
          <p:cNvPr id="1026" name="Object 13"/>
          <p:cNvGraphicFramePr>
            <a:graphicFrameLocks noChangeAspect="1"/>
          </p:cNvGraphicFramePr>
          <p:nvPr/>
        </p:nvGraphicFramePr>
        <p:xfrm>
          <a:off x="3203575" y="3357563"/>
          <a:ext cx="2997200" cy="758825"/>
        </p:xfrm>
        <a:graphic>
          <a:graphicData uri="http://schemas.openxmlformats.org/presentationml/2006/ole">
            <p:oleObj spid="_x0000_s1026" name="Ecuación" r:id="rId3" imgW="1307160" imgH="3308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AR" sz="4000" smtClean="0"/>
              <a:t>Coeficientes de reducción en proyección isométrica</a:t>
            </a:r>
          </a:p>
        </p:txBody>
      </p:sp>
      <p:sp>
        <p:nvSpPr>
          <p:cNvPr id="2051" name="5 Marcador de pie de página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s-ES" altLang="es-AR" smtClean="0"/>
              <a:t>Sistemas de Representación                 Ing. Guillermo Verger</a:t>
            </a:r>
          </a:p>
        </p:txBody>
      </p:sp>
      <p:sp>
        <p:nvSpPr>
          <p:cNvPr id="2052" name="6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DD1E21-6038-40B8-AE7B-87AAE188446E}" type="slidenum">
              <a:rPr lang="es-ES" altLang="es-AR"/>
              <a:pPr/>
              <a:t>17</a:t>
            </a:fld>
            <a:endParaRPr lang="es-ES" altLang="es-AR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 altLang="es-AR"/>
          </a:p>
        </p:txBody>
      </p:sp>
      <p:sp>
        <p:nvSpPr>
          <p:cNvPr id="2055" name="Text Box 6"/>
          <p:cNvSpPr txBox="1">
            <a:spLocks noChangeArrowheads="1"/>
          </p:cNvSpPr>
          <p:nvPr/>
        </p:nvSpPr>
        <p:spPr bwMode="auto">
          <a:xfrm>
            <a:off x="827088" y="2133600"/>
            <a:ext cx="75612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AR" altLang="es-AR"/>
              <a:t>Ejes coordenados forman ángulos iguales con los planos de proyección. Coeficientes de reducción iguales para los tres ejes.</a:t>
            </a:r>
          </a:p>
        </p:txBody>
      </p:sp>
      <p:sp>
        <p:nvSpPr>
          <p:cNvPr id="2056" name="Rectangle 11"/>
          <p:cNvSpPr>
            <a:spLocks noChangeArrowheads="1"/>
          </p:cNvSpPr>
          <p:nvPr/>
        </p:nvSpPr>
        <p:spPr bwMode="auto">
          <a:xfrm>
            <a:off x="0" y="27193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 altLang="es-AR"/>
          </a:p>
        </p:txBody>
      </p:sp>
      <p:graphicFrame>
        <p:nvGraphicFramePr>
          <p:cNvPr id="2050" name="Object 10"/>
          <p:cNvGraphicFramePr>
            <a:graphicFrameLocks noChangeAspect="1"/>
          </p:cNvGraphicFramePr>
          <p:nvPr/>
        </p:nvGraphicFramePr>
        <p:xfrm>
          <a:off x="2627313" y="3105150"/>
          <a:ext cx="4249737" cy="2582863"/>
        </p:xfrm>
        <a:graphic>
          <a:graphicData uri="http://schemas.openxmlformats.org/presentationml/2006/ole">
            <p:oleObj spid="_x0000_s2050" name="Ecuación" r:id="rId3" imgW="2563560" imgH="15771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AR" sz="4000" smtClean="0"/>
              <a:t>Proyección y Dibujo Isométrico</a:t>
            </a:r>
            <a:endParaRPr lang="es-AR" smtClean="0"/>
          </a:p>
        </p:txBody>
      </p:sp>
      <p:sp>
        <p:nvSpPr>
          <p:cNvPr id="26626" name="6 Marcador de pie de página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s-ES" altLang="es-AR" smtClean="0"/>
              <a:t>Sistemas de Representación                 Ing. Guillermo Verger</a:t>
            </a:r>
          </a:p>
        </p:txBody>
      </p:sp>
      <p:sp>
        <p:nvSpPr>
          <p:cNvPr id="26627" name="7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6778AB-4291-4F57-A6A4-9CD09F9223B2}" type="slidenum">
              <a:rPr lang="es-ES" altLang="es-AR"/>
              <a:pPr/>
              <a:t>18</a:t>
            </a:fld>
            <a:endParaRPr lang="es-ES" altLang="es-AR"/>
          </a:p>
        </p:txBody>
      </p:sp>
      <p:pic>
        <p:nvPicPr>
          <p:cNvPr id="26629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27150" y="1520825"/>
            <a:ext cx="7288213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AR" smtClean="0"/>
              <a:t>Proyección vs. Dibujo</a:t>
            </a:r>
          </a:p>
        </p:txBody>
      </p:sp>
      <p:pic>
        <p:nvPicPr>
          <p:cNvPr id="27653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593850" y="1835150"/>
            <a:ext cx="6757988" cy="4114800"/>
          </a:xfrm>
          <a:noFill/>
        </p:spPr>
      </p:pic>
      <p:sp>
        <p:nvSpPr>
          <p:cNvPr id="27650" name="4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  <a:noFill/>
        </p:spPr>
        <p:txBody>
          <a:bodyPr/>
          <a:lstStyle/>
          <a:p>
            <a:r>
              <a:rPr lang="es-ES" altLang="es-AR" smtClean="0"/>
              <a:t>Sistemas de Representación                 Ing. Guillermo Verger</a:t>
            </a:r>
          </a:p>
        </p:txBody>
      </p:sp>
      <p:sp>
        <p:nvSpPr>
          <p:cNvPr id="27651" name="5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noFill/>
        </p:spPr>
        <p:txBody>
          <a:bodyPr/>
          <a:lstStyle/>
          <a:p>
            <a:fld id="{7C6A4B41-8587-45FC-BC8F-1A8E5D0EFC1E}" type="slidenum">
              <a:rPr lang="es-ES" altLang="es-AR"/>
              <a:pPr/>
              <a:t>19</a:t>
            </a:fld>
            <a:endParaRPr lang="es-ES" alt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s-ES" smtClean="0"/>
              <a:t>Sistemas de Representación                 Ing. Guillermo Verger</a:t>
            </a:r>
          </a:p>
        </p:txBody>
      </p:sp>
      <p:sp>
        <p:nvSpPr>
          <p:cNvPr id="1126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68DA11-A1C8-4A02-B620-AA833147CF25}" type="slidenum">
              <a:rPr lang="es-ES" altLang="es-AR"/>
              <a:pPr/>
              <a:t>2</a:t>
            </a:fld>
            <a:endParaRPr lang="es-ES" altLang="es-AR"/>
          </a:p>
        </p:txBody>
      </p:sp>
      <p:sp>
        <p:nvSpPr>
          <p:cNvPr id="11268" name="TextBox 3"/>
          <p:cNvSpPr txBox="1">
            <a:spLocks noChangeArrowheads="1"/>
          </p:cNvSpPr>
          <p:nvPr/>
        </p:nvSpPr>
        <p:spPr bwMode="auto">
          <a:xfrm rot="-974177">
            <a:off x="1306513" y="2628532"/>
            <a:ext cx="61944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altLang="es-AR" sz="2400" dirty="0" smtClean="0"/>
              <a:t>Hay una diferencia entre no saber y no saber todavía</a:t>
            </a:r>
            <a:r>
              <a:rPr lang="es-AR" altLang="es-AR" sz="2400" dirty="0" smtClean="0"/>
              <a:t>.	</a:t>
            </a:r>
            <a:endParaRPr lang="es-AR" altLang="es-A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AR" smtClean="0"/>
              <a:t>Escala Axonométrica</a:t>
            </a:r>
          </a:p>
        </p:txBody>
      </p:sp>
      <p:sp>
        <p:nvSpPr>
          <p:cNvPr id="3075" name="4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  <a:noFill/>
        </p:spPr>
        <p:txBody>
          <a:bodyPr/>
          <a:lstStyle/>
          <a:p>
            <a:r>
              <a:rPr lang="es-ES" altLang="es-AR" smtClean="0"/>
              <a:t>Sistemas de Representación                 Ing. Guillermo Verger</a:t>
            </a:r>
          </a:p>
        </p:txBody>
      </p:sp>
      <p:sp>
        <p:nvSpPr>
          <p:cNvPr id="3076" name="5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noFill/>
        </p:spPr>
        <p:txBody>
          <a:bodyPr/>
          <a:lstStyle/>
          <a:p>
            <a:fld id="{18994E4E-546E-4B99-959F-AB93229FE0DB}" type="slidenum">
              <a:rPr lang="es-ES" altLang="es-AR"/>
              <a:pPr/>
              <a:t>20</a:t>
            </a:fld>
            <a:endParaRPr lang="es-ES" altLang="es-AR"/>
          </a:p>
        </p:txBody>
      </p:sp>
      <p:sp>
        <p:nvSpPr>
          <p:cNvPr id="3078" name="Text Box 4"/>
          <p:cNvSpPr txBox="1">
            <a:spLocks noChangeArrowheads="1"/>
          </p:cNvSpPr>
          <p:nvPr/>
        </p:nvSpPr>
        <p:spPr bwMode="auto">
          <a:xfrm>
            <a:off x="647700" y="2205038"/>
            <a:ext cx="7848600" cy="1985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AR" altLang="es-AR" dirty="0"/>
              <a:t>Escalas axonométricas son números proporcionales a los coeficientes de reducción.</a:t>
            </a:r>
          </a:p>
          <a:p>
            <a:pPr>
              <a:spcBef>
                <a:spcPct val="50000"/>
              </a:spcBef>
            </a:pPr>
            <a:r>
              <a:rPr lang="es-AR" altLang="es-AR" dirty="0"/>
              <a:t>Escala natural es la relación entre la escala axonométrica y el coeficiente de </a:t>
            </a:r>
            <a:r>
              <a:rPr lang="es-AR" altLang="es-AR" dirty="0" smtClean="0"/>
              <a:t>reducción</a:t>
            </a:r>
          </a:p>
          <a:p>
            <a:pPr algn="ctr">
              <a:spcBef>
                <a:spcPct val="50000"/>
              </a:spcBef>
            </a:pPr>
            <a:r>
              <a:rPr lang="es-AR" altLang="es-AR" sz="2800" b="1" dirty="0" smtClean="0"/>
              <a:t>k = e * c</a:t>
            </a:r>
            <a:endParaRPr lang="es-AR" altLang="es-AR" sz="2800" b="1" dirty="0"/>
          </a:p>
        </p:txBody>
      </p:sp>
      <p:sp>
        <p:nvSpPr>
          <p:cNvPr id="3080" name="Text Box 9"/>
          <p:cNvSpPr txBox="1">
            <a:spLocks noChangeArrowheads="1"/>
          </p:cNvSpPr>
          <p:nvPr/>
        </p:nvSpPr>
        <p:spPr bwMode="auto">
          <a:xfrm>
            <a:off x="827088" y="4473575"/>
            <a:ext cx="7416800" cy="119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spcBef>
                <a:spcPct val="50000"/>
              </a:spcBef>
              <a:buFontTx/>
              <a:buChar char="•"/>
            </a:pPr>
            <a:r>
              <a:rPr lang="es-AR" altLang="es-AR" dirty="0"/>
              <a:t> k: escala axonométrica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s-AR" altLang="es-AR" dirty="0"/>
              <a:t> e: escala natural 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s-AR" altLang="es-AR" dirty="0"/>
              <a:t> c: coeficiente de reducción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 smtClean="0"/>
              <a:t>Cálculo de la escala natural</a:t>
            </a:r>
          </a:p>
        </p:txBody>
      </p:sp>
      <p:graphicFrame>
        <p:nvGraphicFramePr>
          <p:cNvPr id="4098" name="Object 6"/>
          <p:cNvGraphicFramePr>
            <a:graphicFrameLocks noChangeAspect="1"/>
          </p:cNvGraphicFramePr>
          <p:nvPr>
            <p:ph idx="1"/>
          </p:nvPr>
        </p:nvGraphicFramePr>
        <p:xfrm>
          <a:off x="2124075" y="2009775"/>
          <a:ext cx="4910138" cy="3878263"/>
        </p:xfrm>
        <a:graphic>
          <a:graphicData uri="http://schemas.openxmlformats.org/presentationml/2006/ole">
            <p:oleObj spid="_x0000_s4098" name="Ecuación" r:id="rId3" imgW="2474640" imgH="1958760" progId="Equation.3">
              <p:embed/>
            </p:oleObj>
          </a:graphicData>
        </a:graphic>
      </p:graphicFrame>
      <p:sp>
        <p:nvSpPr>
          <p:cNvPr id="4099" name="4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  <a:noFill/>
        </p:spPr>
        <p:txBody>
          <a:bodyPr/>
          <a:lstStyle/>
          <a:p>
            <a:r>
              <a:rPr lang="es-ES" altLang="es-AR" smtClean="0"/>
              <a:t>Sistemas de Representación                 Ing. Guillermo Verger</a:t>
            </a:r>
          </a:p>
        </p:txBody>
      </p:sp>
      <p:sp>
        <p:nvSpPr>
          <p:cNvPr id="4100" name="5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noFill/>
        </p:spPr>
        <p:txBody>
          <a:bodyPr/>
          <a:lstStyle/>
          <a:p>
            <a:fld id="{F3878504-E528-443E-A184-C1412CE8168E}" type="slidenum">
              <a:rPr lang="es-ES" altLang="es-AR"/>
              <a:pPr/>
              <a:t>21</a:t>
            </a:fld>
            <a:endParaRPr lang="es-ES" altLang="es-AR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71700" y="1662113"/>
            <a:ext cx="4800600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AR" sz="3200" dirty="0" smtClean="0"/>
              <a:t>Escala </a:t>
            </a:r>
            <a:r>
              <a:rPr lang="es-AR" sz="3200" dirty="0" err="1" smtClean="0"/>
              <a:t>axonométrica</a:t>
            </a:r>
            <a:r>
              <a:rPr lang="es-AR" sz="3200" dirty="0" smtClean="0"/>
              <a:t> en una isometría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>
            <p:ph idx="1"/>
          </p:nvPr>
        </p:nvGraphicFramePr>
        <p:xfrm>
          <a:off x="927100" y="2362200"/>
          <a:ext cx="7693025" cy="2314575"/>
        </p:xfrm>
        <a:graphic>
          <a:graphicData uri="http://schemas.openxmlformats.org/presentationml/2006/ole">
            <p:oleObj spid="_x0000_s5122" name="Ecuación" r:id="rId3" imgW="4048200" imgH="1221120" progId="Equation.3">
              <p:embed/>
            </p:oleObj>
          </a:graphicData>
        </a:graphic>
      </p:graphicFrame>
      <p:sp>
        <p:nvSpPr>
          <p:cNvPr id="5123" name="4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  <a:noFill/>
        </p:spPr>
        <p:txBody>
          <a:bodyPr/>
          <a:lstStyle/>
          <a:p>
            <a:r>
              <a:rPr lang="es-ES" altLang="es-AR" smtClean="0"/>
              <a:t>Sistemas de Representación                 Ing. Guillermo Verger</a:t>
            </a:r>
          </a:p>
        </p:txBody>
      </p:sp>
      <p:sp>
        <p:nvSpPr>
          <p:cNvPr id="5124" name="5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noFill/>
        </p:spPr>
        <p:txBody>
          <a:bodyPr/>
          <a:lstStyle/>
          <a:p>
            <a:fld id="{DE188783-0E1E-45AC-AA63-6DA49BE6BDD5}" type="slidenum">
              <a:rPr lang="es-ES" altLang="es-AR"/>
              <a:pPr/>
              <a:t>22</a:t>
            </a:fld>
            <a:endParaRPr lang="es-ES" altLang="es-AR"/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8238" y="2138363"/>
            <a:ext cx="6867525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AR" dirty="0" smtClean="0"/>
              <a:t>Necesitamos otras axonometrías?</a:t>
            </a:r>
          </a:p>
        </p:txBody>
      </p:sp>
      <p:pic>
        <p:nvPicPr>
          <p:cNvPr id="28677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008063" y="2276475"/>
            <a:ext cx="3048000" cy="3048000"/>
          </a:xfrm>
          <a:noFill/>
        </p:spPr>
      </p:pic>
      <p:pic>
        <p:nvPicPr>
          <p:cNvPr id="28678" name="Picture 9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400675" y="2312988"/>
            <a:ext cx="2536825" cy="3144837"/>
          </a:xfrm>
        </p:spPr>
      </p:pic>
      <p:sp>
        <p:nvSpPr>
          <p:cNvPr id="28674" name="5 Marcador de pie de página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s-ES" altLang="es-AR" smtClean="0"/>
              <a:t>Sistemas de Representación                 Ing. Guillermo Verger</a:t>
            </a:r>
          </a:p>
        </p:txBody>
      </p:sp>
      <p:sp>
        <p:nvSpPr>
          <p:cNvPr id="28675" name="6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9BA4EEA-753B-4389-A2B6-4C775626380C}" type="slidenum">
              <a:rPr lang="es-ES" altLang="es-AR"/>
              <a:pPr/>
              <a:t>23</a:t>
            </a:fld>
            <a:endParaRPr lang="es-ES" alt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AR" smtClean="0"/>
              <a:t>Otras axonometrías (1)</a:t>
            </a:r>
          </a:p>
        </p:txBody>
      </p:sp>
      <p:pic>
        <p:nvPicPr>
          <p:cNvPr id="29701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714500" y="3101181"/>
            <a:ext cx="1524000" cy="1524000"/>
          </a:xfrm>
          <a:noFill/>
        </p:spPr>
      </p:pic>
      <p:pic>
        <p:nvPicPr>
          <p:cNvPr id="29702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5905500" y="3101181"/>
            <a:ext cx="1524000" cy="1524000"/>
          </a:xfrm>
          <a:noFill/>
        </p:spPr>
      </p:pic>
      <p:sp>
        <p:nvSpPr>
          <p:cNvPr id="29698" name="5 Marcador de pie de página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s-ES" altLang="es-AR" smtClean="0"/>
              <a:t>Sistemas de Representación                 Ing. Guillermo Verger</a:t>
            </a:r>
          </a:p>
        </p:txBody>
      </p:sp>
      <p:sp>
        <p:nvSpPr>
          <p:cNvPr id="29699" name="6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63950B-0F4E-48BA-BC06-27ED2C67B3E0}" type="slidenum">
              <a:rPr lang="es-ES" altLang="es-AR"/>
              <a:pPr/>
              <a:t>24</a:t>
            </a:fld>
            <a:endParaRPr lang="es-ES" alt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10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AR" smtClean="0"/>
              <a:t>Otras Axonometrías (2)</a:t>
            </a:r>
          </a:p>
        </p:txBody>
      </p:sp>
      <p:pic>
        <p:nvPicPr>
          <p:cNvPr id="30725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196975" y="1881188"/>
            <a:ext cx="6904038" cy="4114800"/>
          </a:xfrm>
          <a:noFill/>
        </p:spPr>
      </p:pic>
      <p:sp>
        <p:nvSpPr>
          <p:cNvPr id="30722" name="4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  <a:noFill/>
        </p:spPr>
        <p:txBody>
          <a:bodyPr/>
          <a:lstStyle/>
          <a:p>
            <a:r>
              <a:rPr lang="es-ES" altLang="es-AR" smtClean="0"/>
              <a:t>Sistemas de Representación                 Ing. Guillermo Verger</a:t>
            </a:r>
          </a:p>
        </p:txBody>
      </p:sp>
      <p:sp>
        <p:nvSpPr>
          <p:cNvPr id="30723" name="5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noFill/>
        </p:spPr>
        <p:txBody>
          <a:bodyPr/>
          <a:lstStyle/>
          <a:p>
            <a:fld id="{64770D5B-2F13-4A2E-8CDB-EFC0FE8995CB}" type="slidenum">
              <a:rPr lang="es-ES" altLang="es-AR"/>
              <a:pPr/>
              <a:t>25</a:t>
            </a:fld>
            <a:endParaRPr lang="es-ES" alt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AR" sz="4000" smtClean="0"/>
              <a:t>Proyección dimétrica normalizada</a:t>
            </a:r>
          </a:p>
        </p:txBody>
      </p:sp>
      <p:sp>
        <p:nvSpPr>
          <p:cNvPr id="6151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631113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AR" altLang="es-AR" sz="2000" dirty="0" smtClean="0"/>
              <a:t>Relación de coeficientes de reducción </a:t>
            </a:r>
            <a:br>
              <a:rPr lang="es-AR" altLang="es-AR" sz="2000" dirty="0" smtClean="0"/>
            </a:br>
            <a:endParaRPr lang="es-AR" altLang="es-AR" sz="2000" dirty="0" smtClean="0"/>
          </a:p>
          <a:p>
            <a:pPr eaLnBrk="1" hangingPunct="1">
              <a:lnSpc>
                <a:spcPct val="90000"/>
              </a:lnSpc>
            </a:pPr>
            <a:endParaRPr lang="es-AR" altLang="es-AR" sz="2000" dirty="0" smtClean="0"/>
          </a:p>
          <a:p>
            <a:pPr eaLnBrk="1" hangingPunct="1">
              <a:lnSpc>
                <a:spcPct val="90000"/>
              </a:lnSpc>
            </a:pPr>
            <a:r>
              <a:rPr lang="es-AR" altLang="es-AR" sz="2000" dirty="0" smtClean="0"/>
              <a:t>Cálculo analítico de los coeficientes de reducción</a:t>
            </a:r>
          </a:p>
        </p:txBody>
      </p:sp>
      <p:graphicFrame>
        <p:nvGraphicFramePr>
          <p:cNvPr id="6147" name="Object 9"/>
          <p:cNvGraphicFramePr>
            <a:graphicFrameLocks noChangeAspect="1"/>
          </p:cNvGraphicFramePr>
          <p:nvPr>
            <p:ph sz="half" idx="2"/>
          </p:nvPr>
        </p:nvGraphicFramePr>
        <p:xfrm>
          <a:off x="1871663" y="3475038"/>
          <a:ext cx="5473700" cy="2355850"/>
        </p:xfrm>
        <a:graphic>
          <a:graphicData uri="http://schemas.openxmlformats.org/presentationml/2006/ole">
            <p:oleObj spid="_x0000_s6147" name="Ecuación" r:id="rId3" imgW="2918880" imgH="1259280" progId="Equation.3">
              <p:embed/>
            </p:oleObj>
          </a:graphicData>
        </a:graphic>
      </p:graphicFrame>
      <p:sp>
        <p:nvSpPr>
          <p:cNvPr id="6148" name="5 Marcador de pie de página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s-ES" altLang="es-AR" smtClean="0"/>
              <a:t>Sistemas de Representación                 Ing. Guillermo Verger</a:t>
            </a:r>
          </a:p>
        </p:txBody>
      </p:sp>
      <p:sp>
        <p:nvSpPr>
          <p:cNvPr id="6149" name="6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4781849-E79D-40FC-A96C-5C86BF7850A6}" type="slidenum">
              <a:rPr lang="es-ES" altLang="es-AR"/>
              <a:pPr/>
              <a:t>26</a:t>
            </a:fld>
            <a:endParaRPr lang="es-ES" altLang="es-AR"/>
          </a:p>
        </p:txBody>
      </p:sp>
      <p:sp>
        <p:nvSpPr>
          <p:cNvPr id="615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 altLang="es-AR"/>
          </a:p>
        </p:txBody>
      </p:sp>
      <p:sp>
        <p:nvSpPr>
          <p:cNvPr id="6153" name="Rectangle 8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 altLang="es-AR"/>
          </a:p>
        </p:txBody>
      </p:sp>
      <p:graphicFrame>
        <p:nvGraphicFramePr>
          <p:cNvPr id="6146" name="Object 7"/>
          <p:cNvGraphicFramePr>
            <a:graphicFrameLocks noChangeAspect="1"/>
          </p:cNvGraphicFramePr>
          <p:nvPr/>
        </p:nvGraphicFramePr>
        <p:xfrm>
          <a:off x="3224213" y="2389188"/>
          <a:ext cx="1690687" cy="473075"/>
        </p:xfrm>
        <a:graphic>
          <a:graphicData uri="http://schemas.openxmlformats.org/presentationml/2006/ole">
            <p:oleObj spid="_x0000_s6146" name="Ecuación" r:id="rId4" imgW="1739880" imgH="482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AR" sz="3200" smtClean="0"/>
              <a:t>Dimetría Normalizada: Trazado de ejes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052638"/>
            <a:ext cx="7772400" cy="238442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s-AR" altLang="es-AR" sz="2400" smtClean="0"/>
              <a:t>Método exacto. </a:t>
            </a:r>
            <a:br>
              <a:rPr lang="es-AR" altLang="es-AR" sz="2400" smtClean="0"/>
            </a:br>
            <a:r>
              <a:rPr lang="es-AR" altLang="es-AR" sz="2400" smtClean="0"/>
              <a:t/>
            </a:r>
            <a:br>
              <a:rPr lang="es-AR" altLang="es-AR" sz="2400" smtClean="0"/>
            </a:br>
            <a:r>
              <a:rPr lang="es-AR" altLang="es-AR" sz="2400" smtClean="0"/>
              <a:t/>
            </a:r>
            <a:br>
              <a:rPr lang="es-AR" altLang="es-AR" sz="2400" smtClean="0"/>
            </a:br>
            <a:r>
              <a:rPr lang="es-AR" altLang="es-AR" sz="2400" smtClean="0"/>
              <a:t/>
            </a:r>
            <a:br>
              <a:rPr lang="es-AR" altLang="es-AR" sz="2400" smtClean="0"/>
            </a:br>
            <a:r>
              <a:rPr lang="es-AR" altLang="es-AR" sz="2400" smtClean="0"/>
              <a:t/>
            </a:r>
            <a:br>
              <a:rPr lang="es-AR" altLang="es-AR" sz="2400" smtClean="0"/>
            </a:br>
            <a:endParaRPr lang="es-AR" altLang="es-AR" sz="2400" smtClean="0"/>
          </a:p>
          <a:p>
            <a:pPr eaLnBrk="1" hangingPunct="1">
              <a:lnSpc>
                <a:spcPct val="90000"/>
              </a:lnSpc>
            </a:pPr>
            <a:r>
              <a:rPr lang="es-AR" altLang="es-AR" sz="2400" smtClean="0"/>
              <a:t>Método aproximado.</a:t>
            </a:r>
            <a:br>
              <a:rPr lang="es-AR" altLang="es-AR" sz="2400" smtClean="0"/>
            </a:br>
            <a:r>
              <a:rPr lang="es-AR" altLang="es-AR" sz="2400" smtClean="0"/>
              <a:t/>
            </a:r>
            <a:br>
              <a:rPr lang="es-AR" altLang="es-AR" sz="2400" smtClean="0"/>
            </a:br>
            <a:endParaRPr lang="es-AR" altLang="es-AR" sz="2400" smtClean="0"/>
          </a:p>
        </p:txBody>
      </p:sp>
      <p:sp>
        <p:nvSpPr>
          <p:cNvPr id="31746" name="4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  <a:noFill/>
        </p:spPr>
        <p:txBody>
          <a:bodyPr/>
          <a:lstStyle/>
          <a:p>
            <a:r>
              <a:rPr lang="es-ES" altLang="es-AR" smtClean="0"/>
              <a:t>Sistemas de Representación                 Ing. Guillermo Verger</a:t>
            </a:r>
          </a:p>
        </p:txBody>
      </p:sp>
      <p:sp>
        <p:nvSpPr>
          <p:cNvPr id="31747" name="5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noFill/>
        </p:spPr>
        <p:txBody>
          <a:bodyPr/>
          <a:lstStyle/>
          <a:p>
            <a:fld id="{4EB59B91-ED86-4DCD-984D-CC8E0D54AB13}" type="slidenum">
              <a:rPr lang="es-ES" altLang="es-AR"/>
              <a:pPr/>
              <a:t>27</a:t>
            </a:fld>
            <a:endParaRPr lang="es-ES" altLang="es-AR"/>
          </a:p>
        </p:txBody>
      </p:sp>
      <p:sp>
        <p:nvSpPr>
          <p:cNvPr id="3175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 altLang="es-AR"/>
          </a:p>
        </p:txBody>
      </p:sp>
      <p:sp>
        <p:nvSpPr>
          <p:cNvPr id="31751" name="Rectangle 5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 alt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AR" smtClean="0"/>
              <a:t>Dibujo dimétrico normalizado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052638"/>
            <a:ext cx="7772400" cy="5127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AR" altLang="es-AR" sz="2400" smtClean="0"/>
              <a:t>Relación de escalas axonométricas</a:t>
            </a:r>
          </a:p>
        </p:txBody>
      </p:sp>
      <p:sp>
        <p:nvSpPr>
          <p:cNvPr id="7171" name="4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  <a:noFill/>
        </p:spPr>
        <p:txBody>
          <a:bodyPr/>
          <a:lstStyle/>
          <a:p>
            <a:r>
              <a:rPr lang="es-ES" altLang="es-AR" smtClean="0"/>
              <a:t>Sistemas de Representación                 Ing. Guillermo Verger</a:t>
            </a:r>
          </a:p>
        </p:txBody>
      </p:sp>
      <p:sp>
        <p:nvSpPr>
          <p:cNvPr id="7172" name="5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noFill/>
        </p:spPr>
        <p:txBody>
          <a:bodyPr/>
          <a:lstStyle/>
          <a:p>
            <a:fld id="{3891B64D-4A3A-4127-B074-CF42897DCCCF}" type="slidenum">
              <a:rPr lang="es-ES" altLang="es-AR"/>
              <a:pPr/>
              <a:t>28</a:t>
            </a:fld>
            <a:endParaRPr lang="es-ES" altLang="es-AR"/>
          </a:p>
        </p:txBody>
      </p:sp>
      <p:sp>
        <p:nvSpPr>
          <p:cNvPr id="717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 altLang="es-AR"/>
          </a:p>
        </p:txBody>
      </p:sp>
      <p:sp>
        <p:nvSpPr>
          <p:cNvPr id="7176" name="Rectangle 5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 altLang="es-AR"/>
          </a:p>
        </p:txBody>
      </p:sp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17354" y="2944924"/>
            <a:ext cx="21907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620713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AR" sz="3600" dirty="0" smtClean="0"/>
              <a:t>Método General Ejes </a:t>
            </a:r>
            <a:r>
              <a:rPr lang="es-AR" sz="3600" dirty="0" err="1" smtClean="0"/>
              <a:t>Axonométricos</a:t>
            </a:r>
            <a:endParaRPr lang="es-AR" sz="3600" dirty="0" smtClean="0"/>
          </a:p>
        </p:txBody>
      </p:sp>
      <p:sp>
        <p:nvSpPr>
          <p:cNvPr id="32770" name="4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  <a:noFill/>
        </p:spPr>
        <p:txBody>
          <a:bodyPr/>
          <a:lstStyle/>
          <a:p>
            <a:r>
              <a:rPr lang="es-ES" altLang="es-AR" smtClean="0"/>
              <a:t>Sistemas de Representación                 Ing. Guillermo Verger</a:t>
            </a:r>
          </a:p>
        </p:txBody>
      </p:sp>
      <p:sp>
        <p:nvSpPr>
          <p:cNvPr id="32771" name="5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noFill/>
        </p:spPr>
        <p:txBody>
          <a:bodyPr/>
          <a:lstStyle/>
          <a:p>
            <a:fld id="{86F491BB-D510-4EF2-8367-CE92E7D328C0}" type="slidenum">
              <a:rPr lang="es-ES" altLang="es-AR"/>
              <a:pPr/>
              <a:t>29</a:t>
            </a:fld>
            <a:endParaRPr lang="es-ES" altLang="es-AR"/>
          </a:p>
        </p:txBody>
      </p:sp>
      <p:sp>
        <p:nvSpPr>
          <p:cNvPr id="32773" name="9 CuadroTexto"/>
          <p:cNvSpPr txBox="1">
            <a:spLocks noChangeArrowheads="1"/>
          </p:cNvSpPr>
          <p:nvPr/>
        </p:nvSpPr>
        <p:spPr bwMode="auto">
          <a:xfrm>
            <a:off x="611188" y="1844675"/>
            <a:ext cx="8029575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altLang="es-AR"/>
              <a:t>Método válido para cualquier axonometría. </a:t>
            </a:r>
          </a:p>
          <a:p>
            <a:r>
              <a:rPr lang="es-AR" altLang="es-AR"/>
              <a:t>Previamente se debe validar la escala.</a:t>
            </a:r>
          </a:p>
          <a:p>
            <a:r>
              <a:rPr lang="es-AR" altLang="es-AR"/>
              <a:t>1.Calcular los cuadrados de las escalas axonométricas</a:t>
            </a:r>
          </a:p>
          <a:p>
            <a:r>
              <a:rPr lang="es-AR" altLang="es-AR"/>
              <a:t>2.Aplicar esos valores sobre una linea horizontal respetando el orden de la figura.</a:t>
            </a:r>
          </a:p>
          <a:p>
            <a:endParaRPr lang="es-AR" altLang="es-AR"/>
          </a:p>
        </p:txBody>
      </p:sp>
      <p:pic>
        <p:nvPicPr>
          <p:cNvPr id="32774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2275" y="4437063"/>
            <a:ext cx="709612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AR" dirty="0" smtClean="0"/>
              <a:t>Aplicación de Axonometría</a:t>
            </a:r>
            <a:endParaRPr lang="es-AR" dirty="0"/>
          </a:p>
        </p:txBody>
      </p:sp>
      <p:sp>
        <p:nvSpPr>
          <p:cNvPr id="12291" name="2 Marcador de pie de página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s-ES" altLang="es-AR" smtClean="0"/>
              <a:t>Sistemas de Representación                 Ing. Guillermo Verger</a:t>
            </a:r>
          </a:p>
        </p:txBody>
      </p:sp>
      <p:sp>
        <p:nvSpPr>
          <p:cNvPr id="12292" name="3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A48AF3-EB42-45C9-A779-D52CBB86BAB0}" type="slidenum">
              <a:rPr lang="es-ES" altLang="es-AR"/>
              <a:pPr/>
              <a:t>3</a:t>
            </a:fld>
            <a:endParaRPr lang="es-ES" altLang="es-AR"/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8538" y="1628775"/>
            <a:ext cx="6400800" cy="443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620713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AR" sz="3600" dirty="0" smtClean="0"/>
              <a:t>Trazado de Ejes; Método General (1) </a:t>
            </a:r>
          </a:p>
        </p:txBody>
      </p:sp>
      <p:sp>
        <p:nvSpPr>
          <p:cNvPr id="33794" name="4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  <a:noFill/>
        </p:spPr>
        <p:txBody>
          <a:bodyPr/>
          <a:lstStyle/>
          <a:p>
            <a:r>
              <a:rPr lang="es-ES" altLang="es-AR" smtClean="0"/>
              <a:t>Sistemas de Representación                 Ing. Guillermo Verger</a:t>
            </a:r>
          </a:p>
        </p:txBody>
      </p:sp>
      <p:sp>
        <p:nvSpPr>
          <p:cNvPr id="33795" name="5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noFill/>
        </p:spPr>
        <p:txBody>
          <a:bodyPr/>
          <a:lstStyle/>
          <a:p>
            <a:fld id="{9768CB93-0846-4437-A24F-AEACA865215C}" type="slidenum">
              <a:rPr lang="es-ES" altLang="es-AR"/>
              <a:pPr/>
              <a:t>30</a:t>
            </a:fld>
            <a:endParaRPr lang="es-ES" altLang="es-AR"/>
          </a:p>
        </p:txBody>
      </p:sp>
      <p:pic>
        <p:nvPicPr>
          <p:cNvPr id="33797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938" y="1449388"/>
            <a:ext cx="8086725" cy="4849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AR" sz="3600" smtClean="0"/>
              <a:t>Trazado de Ejes; Método General (2) </a:t>
            </a:r>
          </a:p>
        </p:txBody>
      </p:sp>
      <p:pic>
        <p:nvPicPr>
          <p:cNvPr id="34821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897944"/>
            <a:ext cx="8229600" cy="3930474"/>
          </a:xfrm>
        </p:spPr>
      </p:pic>
      <p:sp>
        <p:nvSpPr>
          <p:cNvPr id="34818" name="4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  <a:noFill/>
        </p:spPr>
        <p:txBody>
          <a:bodyPr/>
          <a:lstStyle/>
          <a:p>
            <a:r>
              <a:rPr lang="es-ES" altLang="es-AR" smtClean="0"/>
              <a:t>Sistemas de Representación                 Ing. Guillermo Verger</a:t>
            </a:r>
          </a:p>
        </p:txBody>
      </p:sp>
      <p:sp>
        <p:nvSpPr>
          <p:cNvPr id="34819" name="5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noFill/>
        </p:spPr>
        <p:txBody>
          <a:bodyPr/>
          <a:lstStyle/>
          <a:p>
            <a:fld id="{87BDF382-64C5-47CE-855F-BE0057F0D748}" type="slidenum">
              <a:rPr lang="es-ES" altLang="es-AR"/>
              <a:pPr/>
              <a:t>31</a:t>
            </a:fld>
            <a:endParaRPr lang="es-ES" alt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65163" y="398463"/>
            <a:ext cx="7975600" cy="1058862"/>
          </a:xfrm>
        </p:spPr>
        <p:txBody>
          <a:bodyPr/>
          <a:lstStyle/>
          <a:p>
            <a:pPr eaLnBrk="1" hangingPunct="1">
              <a:defRPr/>
            </a:pPr>
            <a:r>
              <a:rPr lang="es-AR" sz="3600" dirty="0" smtClean="0"/>
              <a:t>Trabajo Práctico</a:t>
            </a:r>
          </a:p>
        </p:txBody>
      </p:sp>
      <p:sp>
        <p:nvSpPr>
          <p:cNvPr id="35842" name="4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  <a:noFill/>
        </p:spPr>
        <p:txBody>
          <a:bodyPr/>
          <a:lstStyle/>
          <a:p>
            <a:r>
              <a:rPr lang="es-ES" altLang="es-AR" smtClean="0"/>
              <a:t>Sistemas de Representación                 Ing. Guillermo Verger</a:t>
            </a:r>
          </a:p>
        </p:txBody>
      </p:sp>
      <p:sp>
        <p:nvSpPr>
          <p:cNvPr id="35843" name="5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noFill/>
        </p:spPr>
        <p:txBody>
          <a:bodyPr/>
          <a:lstStyle/>
          <a:p>
            <a:fld id="{85CE6746-68B4-4250-9698-D0167001396A}" type="slidenum">
              <a:rPr lang="es-ES" altLang="es-AR"/>
              <a:pPr/>
              <a:t>32</a:t>
            </a:fld>
            <a:endParaRPr lang="es-ES" altLang="es-AR"/>
          </a:p>
        </p:txBody>
      </p:sp>
      <p:pic>
        <p:nvPicPr>
          <p:cNvPr id="35845" name="Picture 2"/>
          <p:cNvPicPr>
            <a:picLocks noChangeAspect="1" noChangeArrowheads="1"/>
          </p:cNvPicPr>
          <p:nvPr/>
        </p:nvPicPr>
        <p:blipFill>
          <a:blip r:embed="rId2" cstate="print"/>
          <a:srcRect t="10065" b="10065"/>
          <a:stretch>
            <a:fillRect/>
          </a:stretch>
        </p:blipFill>
        <p:spPr bwMode="auto">
          <a:xfrm>
            <a:off x="3276600" y="1420813"/>
            <a:ext cx="5786438" cy="5141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6" name="8 CuadroTexto"/>
          <p:cNvSpPr txBox="1">
            <a:spLocks noChangeArrowheads="1"/>
          </p:cNvSpPr>
          <p:nvPr/>
        </p:nvSpPr>
        <p:spPr bwMode="auto">
          <a:xfrm>
            <a:off x="482600" y="2041525"/>
            <a:ext cx="2701925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/>
              <a:t>De la pieza representada se pide:</a:t>
            </a:r>
          </a:p>
          <a:p>
            <a:r>
              <a:rPr lang="es-AR"/>
              <a:t>1.Realizar un dibujo ilustrativo mediante una dimetría normalizada para apreciar su forma.</a:t>
            </a:r>
          </a:p>
          <a:p>
            <a:r>
              <a:rPr lang="es-AR"/>
              <a:t>2.Realizar el desarrollo total de la superficie para construir una maqueta en escala 2:1</a:t>
            </a:r>
          </a:p>
          <a:p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AR" smtClean="0"/>
              <a:t>Inconvenientes…</a:t>
            </a:r>
          </a:p>
        </p:txBody>
      </p:sp>
      <p:sp>
        <p:nvSpPr>
          <p:cNvPr id="36866" name="3 Marcador de pie de página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s-ES" altLang="es-AR" smtClean="0"/>
              <a:t>Sistemas de Representación                 Ing. Guillermo Verger</a:t>
            </a:r>
          </a:p>
        </p:txBody>
      </p:sp>
      <p:sp>
        <p:nvSpPr>
          <p:cNvPr id="36867" name="4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3EC5CE5-1C81-4F41-92E5-AFB187EF62C4}" type="slidenum">
              <a:rPr lang="es-ES" altLang="es-AR"/>
              <a:pPr/>
              <a:t>33</a:t>
            </a:fld>
            <a:endParaRPr lang="es-ES" altLang="es-AR"/>
          </a:p>
        </p:txBody>
      </p:sp>
      <p:pic>
        <p:nvPicPr>
          <p:cNvPr id="213000" name="Picture 8" descr="2-Tische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8038" y="2276475"/>
            <a:ext cx="48768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267 -0.23285 L -0.23524 -0.2013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30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" y="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1 Marcador de pie de página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s-ES" altLang="es-AR" smtClean="0"/>
              <a:t>Sistemas de Representación                 Ing. Guillermo Verger</a:t>
            </a:r>
          </a:p>
        </p:txBody>
      </p:sp>
      <p:sp>
        <p:nvSpPr>
          <p:cNvPr id="13315" name="2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16BA00-741B-4E6F-96A2-C7411BD0122E}" type="slidenum">
              <a:rPr lang="es-ES" altLang="es-AR"/>
              <a:pPr/>
              <a:t>4</a:t>
            </a:fld>
            <a:endParaRPr lang="es-ES" altLang="es-AR"/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00450" y="441325"/>
            <a:ext cx="4791075" cy="567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Marcador de pie de página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s-ES" altLang="es-AR" smtClean="0"/>
              <a:t>Sistemas de Representación                 Ing. Guillermo Verger</a:t>
            </a:r>
          </a:p>
        </p:txBody>
      </p:sp>
      <p:sp>
        <p:nvSpPr>
          <p:cNvPr id="14339" name="2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D49BE0-D629-42A0-85FB-BA21084407CD}" type="slidenum">
              <a:rPr lang="es-ES" altLang="es-AR"/>
              <a:pPr/>
              <a:t>5</a:t>
            </a:fld>
            <a:endParaRPr lang="es-ES" altLang="es-AR"/>
          </a:p>
        </p:txBody>
      </p:sp>
      <p:pic>
        <p:nvPicPr>
          <p:cNvPr id="14340" name="Picture 6" descr="https://d2t1xqejof9utc.cloudfront.net/screenshots/pics/2bf2adbde88985b8271cf63a86d14be2/larg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338" y="584200"/>
            <a:ext cx="8532812" cy="555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AR" smtClean="0"/>
              <a:t>Concepto</a:t>
            </a:r>
          </a:p>
        </p:txBody>
      </p:sp>
      <p:sp>
        <p:nvSpPr>
          <p:cNvPr id="15362" name="3 Marcador de pie de página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s-ES" altLang="es-AR" smtClean="0"/>
              <a:t>Sistemas de Representación                 Ing. Guillermo Verger</a:t>
            </a:r>
          </a:p>
        </p:txBody>
      </p:sp>
      <p:sp>
        <p:nvSpPr>
          <p:cNvPr id="15363" name="4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7C5F00-45F3-4EB1-8683-CECABFFECFFB}" type="slidenum">
              <a:rPr lang="es-ES" altLang="es-AR"/>
              <a:pPr/>
              <a:t>6</a:t>
            </a:fld>
            <a:endParaRPr lang="es-ES" altLang="es-AR"/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900113" y="2096852"/>
            <a:ext cx="7561262" cy="201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altLang="es-AR" dirty="0"/>
              <a:t>Consiste en vincular el objeto a representar con una terna de ejes de referencia y proyectar el conjunto terna-objeto sobre un plano de proyección que no sea paralelo a ninguno de los ejes coordenados.</a:t>
            </a:r>
          </a:p>
          <a:p>
            <a:r>
              <a:rPr lang="es-AR" altLang="es-AR" dirty="0"/>
              <a:t>La dirección de proyección es perpendicular a los planos de proyección. Como resultado se obtendrá una sola proyección que da idea de la forma del </a:t>
            </a:r>
            <a:r>
              <a:rPr lang="es-AR" altLang="es-AR" dirty="0" smtClean="0"/>
              <a:t>objeto y que llamamos </a:t>
            </a:r>
            <a:r>
              <a:rPr lang="es-AR" altLang="es-AR" b="1" dirty="0" smtClean="0"/>
              <a:t>proyección axonométrica</a:t>
            </a:r>
            <a:r>
              <a:rPr lang="es-AR" altLang="es-AR" dirty="0" smtClean="0"/>
              <a:t>.</a:t>
            </a:r>
            <a:endParaRPr lang="es-AR" altLang="es-AR" dirty="0"/>
          </a:p>
          <a:p>
            <a:r>
              <a:rPr lang="es-AR" altLang="es-AR" dirty="0"/>
              <a:t>A éste tipo de proyección se la llama ilustrativa o panorámica.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AR" smtClean="0"/>
              <a:t>Ejes Axonométricos</a:t>
            </a:r>
          </a:p>
        </p:txBody>
      </p:sp>
      <p:sp>
        <p:nvSpPr>
          <p:cNvPr id="19458" name="3 Marcador de pie de página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s-ES" altLang="es-AR" smtClean="0"/>
              <a:t>Sistemas de Representación                 Ing. Guillermo Verger</a:t>
            </a:r>
          </a:p>
        </p:txBody>
      </p:sp>
      <p:sp>
        <p:nvSpPr>
          <p:cNvPr id="19459" name="4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587C57-515A-4617-A4F8-3EC07921C928}" type="slidenum">
              <a:rPr lang="es-ES" altLang="es-AR"/>
              <a:pPr/>
              <a:t>7</a:t>
            </a:fld>
            <a:endParaRPr lang="es-ES" altLang="es-AR"/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863600" y="2205038"/>
            <a:ext cx="2808288" cy="189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AR" altLang="es-AR"/>
              <a:t>Son las proyecciones de los ejes coordenados. </a:t>
            </a:r>
          </a:p>
          <a:p>
            <a:pPr>
              <a:spcBef>
                <a:spcPct val="50000"/>
              </a:spcBef>
            </a:pPr>
            <a:r>
              <a:rPr lang="es-AR" altLang="es-AR"/>
              <a:t>Se conviene en disponer al eje axonométrico z siempre en posición vertical.</a:t>
            </a:r>
          </a:p>
        </p:txBody>
      </p:sp>
      <p:pic>
        <p:nvPicPr>
          <p:cNvPr id="19462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8400" y="1628775"/>
            <a:ext cx="4800600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AR" smtClean="0"/>
              <a:t>Clasificación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idx="1"/>
          </p:nvPr>
        </p:nvSpPr>
        <p:spPr>
          <a:xfrm>
            <a:off x="1763713" y="3357563"/>
            <a:ext cx="6692900" cy="130651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s-AR" altLang="es-AR" sz="2400" smtClean="0"/>
              <a:t>Proyección isométrica</a:t>
            </a:r>
          </a:p>
          <a:p>
            <a:pPr eaLnBrk="1" hangingPunct="1">
              <a:lnSpc>
                <a:spcPct val="80000"/>
              </a:lnSpc>
            </a:pPr>
            <a:r>
              <a:rPr lang="es-AR" altLang="es-AR" sz="2400" smtClean="0"/>
              <a:t>Proyección dimétrica</a:t>
            </a:r>
          </a:p>
          <a:p>
            <a:pPr eaLnBrk="1" hangingPunct="1">
              <a:lnSpc>
                <a:spcPct val="80000"/>
              </a:lnSpc>
            </a:pPr>
            <a:r>
              <a:rPr lang="es-AR" altLang="es-AR" sz="2400" smtClean="0"/>
              <a:t>Proyección trimétrica</a:t>
            </a:r>
          </a:p>
        </p:txBody>
      </p:sp>
      <p:sp>
        <p:nvSpPr>
          <p:cNvPr id="20482" name="4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  <a:noFill/>
        </p:spPr>
        <p:txBody>
          <a:bodyPr/>
          <a:lstStyle/>
          <a:p>
            <a:r>
              <a:rPr lang="es-ES" altLang="es-AR" smtClean="0"/>
              <a:t>Sistemas de Representación                 Ing. Guillermo Verger</a:t>
            </a:r>
          </a:p>
        </p:txBody>
      </p:sp>
      <p:sp>
        <p:nvSpPr>
          <p:cNvPr id="20483" name="5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noFill/>
        </p:spPr>
        <p:txBody>
          <a:bodyPr/>
          <a:lstStyle/>
          <a:p>
            <a:fld id="{A84CE906-1076-4407-8CCB-58A61278F742}" type="slidenum">
              <a:rPr lang="es-ES" altLang="es-AR"/>
              <a:pPr/>
              <a:t>8</a:t>
            </a:fld>
            <a:endParaRPr lang="es-ES" altLang="es-AR"/>
          </a:p>
        </p:txBody>
      </p:sp>
      <p:sp>
        <p:nvSpPr>
          <p:cNvPr id="20486" name="Text Box 4"/>
          <p:cNvSpPr txBox="1">
            <a:spLocks noChangeArrowheads="1"/>
          </p:cNvSpPr>
          <p:nvPr/>
        </p:nvSpPr>
        <p:spPr bwMode="auto">
          <a:xfrm>
            <a:off x="684213" y="2097088"/>
            <a:ext cx="76327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AR" altLang="es-AR" sz="2800"/>
              <a:t>Según la posición de los ejes con respecto al plano de proyección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AR" sz="4800" smtClean="0"/>
              <a:t>Proyección isométrica</a:t>
            </a:r>
          </a:p>
        </p:txBody>
      </p:sp>
      <p:pic>
        <p:nvPicPr>
          <p:cNvPr id="21511" name="Picture 10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472113" y="1844675"/>
            <a:ext cx="2835275" cy="3997325"/>
          </a:xfrm>
        </p:spPr>
      </p:pic>
      <p:sp>
        <p:nvSpPr>
          <p:cNvPr id="21506" name="4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  <a:noFill/>
        </p:spPr>
        <p:txBody>
          <a:bodyPr/>
          <a:lstStyle/>
          <a:p>
            <a:r>
              <a:rPr lang="es-ES" altLang="es-AR" smtClean="0"/>
              <a:t>Sistemas de Representación                 Ing. Guillermo Verger</a:t>
            </a:r>
          </a:p>
        </p:txBody>
      </p:sp>
      <p:sp>
        <p:nvSpPr>
          <p:cNvPr id="21507" name="5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noFill/>
        </p:spPr>
        <p:txBody>
          <a:bodyPr/>
          <a:lstStyle/>
          <a:p>
            <a:fld id="{C0C32AC2-133A-4BD1-B9F2-D1DD86732E35}" type="slidenum">
              <a:rPr lang="es-ES" altLang="es-AR"/>
              <a:pPr/>
              <a:t>9</a:t>
            </a:fld>
            <a:endParaRPr lang="es-ES" altLang="es-AR"/>
          </a:p>
        </p:txBody>
      </p:sp>
      <p:sp>
        <p:nvSpPr>
          <p:cNvPr id="21509" name="Text Box 4"/>
          <p:cNvSpPr txBox="1">
            <a:spLocks noChangeArrowheads="1"/>
          </p:cNvSpPr>
          <p:nvPr/>
        </p:nvSpPr>
        <p:spPr bwMode="auto">
          <a:xfrm>
            <a:off x="863600" y="1916113"/>
            <a:ext cx="72723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AR" altLang="es-AR"/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1006475" y="2552700"/>
            <a:ext cx="3852863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AR" altLang="es-AR" sz="2000"/>
              <a:t>Caso particular; los tres ejes coordenados forman con el plano de proyección el mismo ángulo.  Caso único; los ejes axonométricos forman entre si el mismo ángulo de 120º.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2303</TotalTime>
  <Words>890</Words>
  <Application>Microsoft Office PowerPoint</Application>
  <PresentationFormat>Presentación en pantalla (4:3)</PresentationFormat>
  <Paragraphs>144</Paragraphs>
  <Slides>33</Slides>
  <Notes>3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33</vt:i4>
      </vt:variant>
    </vt:vector>
  </HeadingPairs>
  <TitlesOfParts>
    <vt:vector size="36" baseType="lpstr">
      <vt:lpstr>Tema de Office</vt:lpstr>
      <vt:lpstr>Ecuación</vt:lpstr>
      <vt:lpstr>Microsoft Editor de ecuaciones 3.0</vt:lpstr>
      <vt:lpstr>Axonometría</vt:lpstr>
      <vt:lpstr>Diapositiva 2</vt:lpstr>
      <vt:lpstr>Aplicación de Axonometría</vt:lpstr>
      <vt:lpstr>Diapositiva 4</vt:lpstr>
      <vt:lpstr>Diapositiva 5</vt:lpstr>
      <vt:lpstr>Concepto</vt:lpstr>
      <vt:lpstr>Ejes Axonométricos</vt:lpstr>
      <vt:lpstr>Clasificación</vt:lpstr>
      <vt:lpstr>Proyección isométrica</vt:lpstr>
      <vt:lpstr>Proyección dimétrica</vt:lpstr>
      <vt:lpstr>Proyección trimétrica</vt:lpstr>
      <vt:lpstr>Cómo trazamos una axonometría? Fundamentos</vt:lpstr>
      <vt:lpstr>Coeficientes de reducción</vt:lpstr>
      <vt:lpstr>Axonometría de un punto</vt:lpstr>
      <vt:lpstr>Proyección isométrica</vt:lpstr>
      <vt:lpstr>Relación coeficientes reducción</vt:lpstr>
      <vt:lpstr>Coeficientes de reducción en proyección isométrica</vt:lpstr>
      <vt:lpstr>Proyección y Dibujo Isométrico</vt:lpstr>
      <vt:lpstr>Proyección vs. Dibujo</vt:lpstr>
      <vt:lpstr>Escala Axonométrica</vt:lpstr>
      <vt:lpstr>Cálculo de la escala natural</vt:lpstr>
      <vt:lpstr>Escala axonométrica en una isometría</vt:lpstr>
      <vt:lpstr>Necesitamos otras axonometrías?</vt:lpstr>
      <vt:lpstr>Otras axonometrías (1)</vt:lpstr>
      <vt:lpstr>Otras Axonometrías (2)</vt:lpstr>
      <vt:lpstr>Proyección dimétrica normalizada</vt:lpstr>
      <vt:lpstr>Dimetría Normalizada: Trazado de ejes</vt:lpstr>
      <vt:lpstr>Dibujo dimétrico normalizado</vt:lpstr>
      <vt:lpstr>Método General Ejes Axonométricos</vt:lpstr>
      <vt:lpstr>Trazado de Ejes; Método General (1) </vt:lpstr>
      <vt:lpstr>Trazado de Ejes; Método General (2) </vt:lpstr>
      <vt:lpstr>Trabajo Práctico</vt:lpstr>
      <vt:lpstr>Inconvenientes…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WILLIE</dc:creator>
  <cp:lastModifiedBy>WILLIE</cp:lastModifiedBy>
  <cp:revision>111</cp:revision>
  <cp:lastPrinted>1601-01-01T00:00:00Z</cp:lastPrinted>
  <dcterms:created xsi:type="dcterms:W3CDTF">1601-01-01T00:00:00Z</dcterms:created>
  <dcterms:modified xsi:type="dcterms:W3CDTF">2015-08-28T02:23:53Z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3</vt:i4>
  </property>
  <property fmtid="{D5CDD505-2E9C-101B-9397-08002B2CF9AE}" pid="3" name="LCID">
    <vt:i4>3082</vt:i4>
  </property>
</Properties>
</file>