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ubik Medium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Abel"/>
      <p:regular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rzQttd6lOfhB/dK0qhcRdePyZ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E1B0D6-D5AB-42A9-921E-217581148DD9}">
  <a:tblStyle styleId="{38E1B0D6-D5AB-42A9-921E-217581148D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be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ubikMedium-regular.fntdata"/><Relationship Id="rId16" Type="http://schemas.openxmlformats.org/officeDocument/2006/relationships/slide" Target="slides/slide10.xml"/><Relationship Id="rId19" Type="http://schemas.openxmlformats.org/officeDocument/2006/relationships/font" Target="fonts/RubikMedium-italic.fntdata"/><Relationship Id="rId18" Type="http://schemas.openxmlformats.org/officeDocument/2006/relationships/font" Target="fonts/Rubik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13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3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4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117" name="Google Shape;117;p24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4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5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129" name="Google Shape;129;p25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39" name="Google Shape;139;p26"/>
          <p:cNvGrpSpPr/>
          <p:nvPr/>
        </p:nvGrpSpPr>
        <p:grpSpPr>
          <a:xfrm>
            <a:off x="-2875649" y="-4743981"/>
            <a:ext cx="15551676" cy="13379483"/>
            <a:chOff x="-2875649" y="-4743981"/>
            <a:chExt cx="15551676" cy="13379483"/>
          </a:xfrm>
        </p:grpSpPr>
        <p:grpSp>
          <p:nvGrpSpPr>
            <p:cNvPr id="140" name="Google Shape;140;p26"/>
            <p:cNvGrpSpPr/>
            <p:nvPr/>
          </p:nvGrpSpPr>
          <p:grpSpPr>
            <a:xfrm>
              <a:off x="5914476" y="1761269"/>
              <a:ext cx="6761551" cy="6874233"/>
              <a:chOff x="5663051" y="1538594"/>
              <a:chExt cx="6761551" cy="6874233"/>
            </a:xfrm>
          </p:grpSpPr>
          <p:sp>
            <p:nvSpPr>
              <p:cNvPr id="141" name="Google Shape;141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26"/>
            <p:cNvGrpSpPr/>
            <p:nvPr/>
          </p:nvGrpSpPr>
          <p:grpSpPr>
            <a:xfrm>
              <a:off x="-2875649" y="-4743981"/>
              <a:ext cx="6761551" cy="6874233"/>
              <a:chOff x="5663051" y="1538594"/>
              <a:chExt cx="6761551" cy="6874233"/>
            </a:xfrm>
          </p:grpSpPr>
          <p:sp>
            <p:nvSpPr>
              <p:cNvPr id="145" name="Google Shape;145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7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150" name="Google Shape;150;p27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7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9"/>
          <p:cNvGrpSpPr/>
          <p:nvPr/>
        </p:nvGrpSpPr>
        <p:grpSpPr>
          <a:xfrm>
            <a:off x="-3157404" y="-2327775"/>
            <a:ext cx="14457596" cy="9492188"/>
            <a:chOff x="-3157404" y="-2327775"/>
            <a:chExt cx="14457596" cy="9492188"/>
          </a:xfrm>
        </p:grpSpPr>
        <p:sp>
          <p:nvSpPr>
            <p:cNvPr id="163" name="Google Shape;163;p29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30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71" name="Google Shape;171;p30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0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0"/>
          <p:cNvSpPr txBox="1"/>
          <p:nvPr>
            <p:ph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3" name="Google Shape;183;p30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30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30"/>
          <p:cNvSpPr txBox="1"/>
          <p:nvPr>
            <p:ph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6" name="Google Shape;186;p30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30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0"/>
          <p:cNvSpPr txBox="1"/>
          <p:nvPr>
            <p:ph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9" name="Google Shape;189;p30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0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0"/>
          <p:cNvSpPr txBox="1"/>
          <p:nvPr>
            <p:ph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2" name="Google Shape;192;p30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0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0"/>
          <p:cNvSpPr txBox="1"/>
          <p:nvPr>
            <p:ph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" name="Google Shape;195;p30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6" name="Google Shape;196;p30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0"/>
          <p:cNvSpPr txBox="1"/>
          <p:nvPr>
            <p:ph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1"/>
          <p:cNvGrpSpPr/>
          <p:nvPr/>
        </p:nvGrpSpPr>
        <p:grpSpPr>
          <a:xfrm>
            <a:off x="-2027979" y="-2596319"/>
            <a:ext cx="14549688" cy="10668394"/>
            <a:chOff x="-2027979" y="-2596319"/>
            <a:chExt cx="14549688" cy="10668394"/>
          </a:xfrm>
        </p:grpSpPr>
        <p:grpSp>
          <p:nvGrpSpPr>
            <p:cNvPr id="200" name="Google Shape;200;p31"/>
            <p:cNvGrpSpPr/>
            <p:nvPr/>
          </p:nvGrpSpPr>
          <p:grpSpPr>
            <a:xfrm rot="2219984">
              <a:off x="-1194690" y="3296805"/>
              <a:ext cx="3796560" cy="4039572"/>
              <a:chOff x="7558302" y="3163860"/>
              <a:chExt cx="3072637" cy="3269312"/>
            </a:xfrm>
          </p:grpSpPr>
          <p:sp>
            <p:nvSpPr>
              <p:cNvPr id="201" name="Google Shape;201;p31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1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1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31"/>
            <p:cNvGrpSpPr/>
            <p:nvPr/>
          </p:nvGrpSpPr>
          <p:grpSpPr>
            <a:xfrm rot="2219984">
              <a:off x="7891860" y="-1860620"/>
              <a:ext cx="3796560" cy="4039572"/>
              <a:chOff x="7558302" y="3163860"/>
              <a:chExt cx="3072637" cy="3269312"/>
            </a:xfrm>
          </p:grpSpPr>
          <p:sp>
            <p:nvSpPr>
              <p:cNvPr id="205" name="Google Shape;205;p31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" name="Google Shape;208;p31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" name="Google Shape;209;p31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1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1" name="Google Shape;211;p31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31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31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2"/>
          <p:cNvGrpSpPr/>
          <p:nvPr/>
        </p:nvGrpSpPr>
        <p:grpSpPr>
          <a:xfrm>
            <a:off x="-3621963" y="-1003614"/>
            <a:ext cx="14748864" cy="9515698"/>
            <a:chOff x="-3621963" y="-1003614"/>
            <a:chExt cx="14748864" cy="9515698"/>
          </a:xfrm>
        </p:grpSpPr>
        <p:sp>
          <p:nvSpPr>
            <p:cNvPr id="217" name="Google Shape;217;p32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2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5" name="Google Shape;225;p32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32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7" name="Google Shape;227;p32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32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32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32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1" name="Google Shape;231;p32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34" name="Google Shape;234;p33"/>
          <p:cNvGrpSpPr/>
          <p:nvPr/>
        </p:nvGrpSpPr>
        <p:grpSpPr>
          <a:xfrm flipH="1">
            <a:off x="-1967333" y="-2924127"/>
            <a:ext cx="5436706" cy="5991673"/>
            <a:chOff x="5129250" y="-2537327"/>
            <a:chExt cx="5436706" cy="5991673"/>
          </a:xfrm>
        </p:grpSpPr>
        <p:sp>
          <p:nvSpPr>
            <p:cNvPr id="235" name="Google Shape;235;p33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33"/>
          <p:cNvGrpSpPr/>
          <p:nvPr/>
        </p:nvGrpSpPr>
        <p:grpSpPr>
          <a:xfrm flipH="1">
            <a:off x="3951019" y="2219348"/>
            <a:ext cx="5773512" cy="5606870"/>
            <a:chOff x="-2896958" y="1534023"/>
            <a:chExt cx="5773512" cy="5606870"/>
          </a:xfrm>
        </p:grpSpPr>
        <p:sp>
          <p:nvSpPr>
            <p:cNvPr id="239" name="Google Shape;239;p3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33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-2134953" y="-2232526"/>
            <a:ext cx="13005667" cy="9144743"/>
            <a:chOff x="-2134953" y="-2232526"/>
            <a:chExt cx="13005667" cy="9144743"/>
          </a:xfrm>
        </p:grpSpPr>
        <p:sp>
          <p:nvSpPr>
            <p:cNvPr id="23" name="Google Shape;23;p1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45" name="Google Shape;245;p34"/>
          <p:cNvGrpSpPr/>
          <p:nvPr/>
        </p:nvGrpSpPr>
        <p:grpSpPr>
          <a:xfrm>
            <a:off x="4912189" y="-2543127"/>
            <a:ext cx="5436706" cy="5991673"/>
            <a:chOff x="5129250" y="-2537327"/>
            <a:chExt cx="5436706" cy="5991673"/>
          </a:xfrm>
        </p:grpSpPr>
        <p:sp>
          <p:nvSpPr>
            <p:cNvPr id="246" name="Google Shape;246;p34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34"/>
          <p:cNvGrpSpPr/>
          <p:nvPr/>
        </p:nvGrpSpPr>
        <p:grpSpPr>
          <a:xfrm>
            <a:off x="-1412384" y="2219348"/>
            <a:ext cx="5773512" cy="5606870"/>
            <a:chOff x="-2896958" y="1534023"/>
            <a:chExt cx="5773512" cy="5606870"/>
          </a:xfrm>
        </p:grpSpPr>
        <p:sp>
          <p:nvSpPr>
            <p:cNvPr id="250" name="Google Shape;250;p34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34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56" name="Google Shape;256;p35"/>
          <p:cNvGrpSpPr/>
          <p:nvPr/>
        </p:nvGrpSpPr>
        <p:grpSpPr>
          <a:xfrm>
            <a:off x="-3621963" y="-1003614"/>
            <a:ext cx="14748864" cy="9515698"/>
            <a:chOff x="-3621963" y="-1003614"/>
            <a:chExt cx="14748864" cy="9515698"/>
          </a:xfrm>
        </p:grpSpPr>
        <p:sp>
          <p:nvSpPr>
            <p:cNvPr id="257" name="Google Shape;257;p35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6"/>
          <p:cNvGrpSpPr/>
          <p:nvPr/>
        </p:nvGrpSpPr>
        <p:grpSpPr>
          <a:xfrm>
            <a:off x="-3075158" y="-3061150"/>
            <a:ext cx="15800563" cy="10202043"/>
            <a:chOff x="-3075158" y="-3061150"/>
            <a:chExt cx="15800563" cy="10202043"/>
          </a:xfrm>
        </p:grpSpPr>
        <p:sp>
          <p:nvSpPr>
            <p:cNvPr id="265" name="Google Shape;265;p36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6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6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6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6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7"/>
          <p:cNvGrpSpPr/>
          <p:nvPr/>
        </p:nvGrpSpPr>
        <p:grpSpPr>
          <a:xfrm>
            <a:off x="-3100002" y="-1641977"/>
            <a:ext cx="15032908" cy="8840157"/>
            <a:chOff x="-3100002" y="-1641977"/>
            <a:chExt cx="15032908" cy="8840157"/>
          </a:xfrm>
        </p:grpSpPr>
        <p:sp>
          <p:nvSpPr>
            <p:cNvPr id="275" name="Google Shape;275;p37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7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7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7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7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7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37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5" name="Google Shape;285;p38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" name="Google Shape;286;p38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7" name="Google Shape;287;p38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8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9" name="Google Shape;289;p38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0" name="Google Shape;290;p38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38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38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38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4" name="Google Shape;294;p38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5" name="Google Shape;295;p38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6" name="Google Shape;296;p3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97" name="Google Shape;297;p38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98" name="Google Shape;298;p38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9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306" name="Google Shape;306;p39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9"/>
          <p:cNvSpPr txBox="1"/>
          <p:nvPr>
            <p:ph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15" name="Google Shape;315;p39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39"/>
          <p:cNvSpPr txBox="1"/>
          <p:nvPr>
            <p:ph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17" name="Google Shape;317;p39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39"/>
          <p:cNvSpPr txBox="1"/>
          <p:nvPr>
            <p:ph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19" name="Google Shape;319;p39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5"/>
          <p:cNvGrpSpPr/>
          <p:nvPr/>
        </p:nvGrpSpPr>
        <p:grpSpPr>
          <a:xfrm>
            <a:off x="6905484" y="3227563"/>
            <a:ext cx="4423512" cy="4265956"/>
            <a:chOff x="6905484" y="3227563"/>
            <a:chExt cx="4423512" cy="4265956"/>
          </a:xfrm>
        </p:grpSpPr>
        <p:sp>
          <p:nvSpPr>
            <p:cNvPr id="34" name="Google Shape;34;p15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5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41" name="Google Shape;41;p1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42" name="Google Shape;42;p1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16"/>
            <p:cNvGrpSpPr/>
            <p:nvPr/>
          </p:nvGrpSpPr>
          <p:grpSpPr>
            <a:xfrm rot="5400000">
              <a:off x="1874510" y="-229219"/>
              <a:ext cx="5394990" cy="4302857"/>
              <a:chOff x="404669" y="406050"/>
              <a:chExt cx="8334605" cy="4331445"/>
            </a:xfrm>
          </p:grpSpPr>
          <p:sp>
            <p:nvSpPr>
              <p:cNvPr id="49" name="Google Shape;49;p1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1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0" i="0" lang="en" sz="1200" u="none" cap="none" strike="noStrike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0" i="0" lang="en" sz="1200" u="none" cap="none" strike="noStrike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9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57" name="Google Shape;57;p19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9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9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9"/>
          <p:cNvSpPr txBox="1"/>
          <p:nvPr>
            <p:ph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0"/>
          <p:cNvGrpSpPr/>
          <p:nvPr/>
        </p:nvGrpSpPr>
        <p:grpSpPr>
          <a:xfrm>
            <a:off x="-2605604" y="-2596319"/>
            <a:ext cx="13108098" cy="11195355"/>
            <a:chOff x="-2605604" y="-2596319"/>
            <a:chExt cx="13108098" cy="11195355"/>
          </a:xfrm>
        </p:grpSpPr>
        <p:sp>
          <p:nvSpPr>
            <p:cNvPr id="68" name="Google Shape;68;p20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69;p20"/>
            <p:cNvGrpSpPr/>
            <p:nvPr/>
          </p:nvGrpSpPr>
          <p:grpSpPr>
            <a:xfrm rot="375330">
              <a:off x="5113665" y="3499603"/>
              <a:ext cx="5140786" cy="4833747"/>
              <a:chOff x="8101026" y="3219567"/>
              <a:chExt cx="3887249" cy="3655079"/>
            </a:xfrm>
          </p:grpSpPr>
          <p:sp>
            <p:nvSpPr>
              <p:cNvPr id="70" name="Google Shape;70;p20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0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p20"/>
            <p:cNvGrpSpPr/>
            <p:nvPr/>
          </p:nvGrpSpPr>
          <p:grpSpPr>
            <a:xfrm rot="2219984">
              <a:off x="-1772315" y="-1860620"/>
              <a:ext cx="3796560" cy="4039572"/>
              <a:chOff x="7558302" y="3163860"/>
              <a:chExt cx="3072637" cy="3269312"/>
            </a:xfrm>
          </p:grpSpPr>
          <p:sp>
            <p:nvSpPr>
              <p:cNvPr id="73" name="Google Shape;73;p20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0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0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1"/>
          <p:cNvGrpSpPr/>
          <p:nvPr/>
        </p:nvGrpSpPr>
        <p:grpSpPr>
          <a:xfrm flipH="1" rot="10800000">
            <a:off x="-3157404" y="-2327777"/>
            <a:ext cx="14457596" cy="9492188"/>
            <a:chOff x="-3157404" y="-2327775"/>
            <a:chExt cx="14457596" cy="9492188"/>
          </a:xfrm>
        </p:grpSpPr>
        <p:sp>
          <p:nvSpPr>
            <p:cNvPr id="80" name="Google Shape;80;p21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2"/>
          <p:cNvGrpSpPr/>
          <p:nvPr/>
        </p:nvGrpSpPr>
        <p:grpSpPr>
          <a:xfrm>
            <a:off x="-1440508" y="-1153724"/>
            <a:ext cx="13405962" cy="9754155"/>
            <a:chOff x="-1440508" y="-1153724"/>
            <a:chExt cx="13405962" cy="9754155"/>
          </a:xfrm>
        </p:grpSpPr>
        <p:sp>
          <p:nvSpPr>
            <p:cNvPr id="93" name="Google Shape;93;p22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2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2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2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3"/>
          <p:cNvGrpSpPr/>
          <p:nvPr/>
        </p:nvGrpSpPr>
        <p:grpSpPr>
          <a:xfrm>
            <a:off x="-1645548" y="-2015865"/>
            <a:ext cx="14188757" cy="10087940"/>
            <a:chOff x="-1645548" y="-2015865"/>
            <a:chExt cx="14188757" cy="10087940"/>
          </a:xfrm>
        </p:grpSpPr>
        <p:grpSp>
          <p:nvGrpSpPr>
            <p:cNvPr id="102" name="Google Shape;102;p23"/>
            <p:cNvGrpSpPr/>
            <p:nvPr/>
          </p:nvGrpSpPr>
          <p:grpSpPr>
            <a:xfrm>
              <a:off x="-1645548" y="-2015865"/>
              <a:ext cx="3359587" cy="8686086"/>
              <a:chOff x="7271352" y="-2015865"/>
              <a:chExt cx="3359587" cy="8686086"/>
            </a:xfrm>
          </p:grpSpPr>
          <p:sp>
            <p:nvSpPr>
              <p:cNvPr id="103" name="Google Shape;103;p23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3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3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3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3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3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23"/>
            <p:cNvGrpSpPr/>
            <p:nvPr/>
          </p:nvGrpSpPr>
          <p:grpSpPr>
            <a:xfrm rot="2219984">
              <a:off x="7913360" y="3296805"/>
              <a:ext cx="3796560" cy="4039572"/>
              <a:chOff x="7558302" y="3163860"/>
              <a:chExt cx="3072637" cy="3269312"/>
            </a:xfrm>
          </p:grpSpPr>
          <p:sp>
            <p:nvSpPr>
              <p:cNvPr id="110" name="Google Shape;110;p23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3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3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22" name="Google Shape;322;p1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andre@staff.ubaya.ac.id" TargetMode="External"/><Relationship Id="rId4" Type="http://schemas.openxmlformats.org/officeDocument/2006/relationships/hyperlink" Target="mailto:ferdi@staff.ubaya.ac.id" TargetMode="External"/><Relationship Id="rId5" Type="http://schemas.openxmlformats.org/officeDocument/2006/relationships/hyperlink" Target="https://hangouts.google.com/group/XhyScThGDuN9M24q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"/>
          <p:cNvSpPr txBox="1"/>
          <p:nvPr>
            <p:ph type="ctrTitle"/>
          </p:nvPr>
        </p:nvSpPr>
        <p:spPr>
          <a:xfrm>
            <a:off x="2287425" y="1637150"/>
            <a:ext cx="44865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Introduction to Course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WEEK 0</a:t>
            </a:r>
            <a:endParaRPr/>
          </a:p>
        </p:txBody>
      </p:sp>
      <p:sp>
        <p:nvSpPr>
          <p:cNvPr id="329" name="Google Shape;329;p1"/>
          <p:cNvSpPr txBox="1"/>
          <p:nvPr>
            <p:ph idx="1" type="subTitle"/>
          </p:nvPr>
        </p:nvSpPr>
        <p:spPr>
          <a:xfrm>
            <a:off x="2053275" y="41351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Advanced Native Mobile Programming</a:t>
            </a:r>
            <a:br>
              <a:rPr lang="en"/>
            </a:br>
            <a:r>
              <a:rPr lang="en"/>
              <a:t>1604C062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GENAP 2021-2022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"/>
          <p:cNvSpPr txBox="1"/>
          <p:nvPr>
            <p:ph idx="1" type="subTitle"/>
          </p:nvPr>
        </p:nvSpPr>
        <p:spPr>
          <a:xfrm>
            <a:off x="625650" y="869937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course is an extension of the Native Mobile Programming course.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 will focus on advanced topics of developing Native platform mobile applications such as:</a:t>
            </a:r>
            <a:endParaRPr sz="1600"/>
          </a:p>
        </p:txBody>
      </p:sp>
      <p:sp>
        <p:nvSpPr>
          <p:cNvPr id="335" name="Google Shape;335;p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COURSE OBJECTIVES</a:t>
            </a:r>
            <a:endParaRPr/>
          </a:p>
        </p:txBody>
      </p:sp>
      <p:graphicFrame>
        <p:nvGraphicFramePr>
          <p:cNvPr id="336" name="Google Shape;336;p2"/>
          <p:cNvGraphicFramePr/>
          <p:nvPr/>
        </p:nvGraphicFramePr>
        <p:xfrm>
          <a:off x="1155900" y="230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{38E1B0D6-D5AB-42A9-921E-217581148DD9}</a:tableStyleId>
              </a:tblPr>
              <a:tblGrid>
                <a:gridCol w="950650"/>
                <a:gridCol w="2668850"/>
                <a:gridCol w="1051075"/>
                <a:gridCol w="25684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Version Control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8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Room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Navigation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9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Room (Database Migration)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3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Navigation (cont)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10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Binding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4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MVVM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11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Binding (exercise)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5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MVVM (Gson &amp; Volley)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12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Notification &amp; Work Manager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6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Android KTX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13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Sensor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 7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RX Java &amp; Notification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14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Best Practice</a:t>
                      </a:r>
                      <a:endParaRPr sz="1100" u="none" cap="none" strike="noStrike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"/>
          <p:cNvSpPr txBox="1"/>
          <p:nvPr>
            <p:ph idx="4294967295" type="subTitle"/>
          </p:nvPr>
        </p:nvSpPr>
        <p:spPr>
          <a:xfrm>
            <a:off x="625650" y="1365301"/>
            <a:ext cx="76899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Mampu mendesain, mengimplementasikan dan merekomendasikan sistem berbasis komputer yang optimal melalui penguasaan berbagai bidang keilmuan informatika</a:t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Mampu bekerja sama serta memiliki kemampuan supervisi dan evaluasi dalam penyelesaian suatu pekerjaan.</a:t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"/>
          <p:cNvSpPr txBox="1"/>
          <p:nvPr>
            <p:ph idx="4294967295"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Capaian Pembelajaran Lulusan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"/>
          <p:cNvSpPr txBox="1"/>
          <p:nvPr>
            <p:ph idx="4294967295" type="subTitle"/>
          </p:nvPr>
        </p:nvSpPr>
        <p:spPr>
          <a:xfrm>
            <a:off x="625650" y="1365301"/>
            <a:ext cx="76899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Mahasiswa mampu menerapkan arsitektur MVVM pada projek android</a:t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Mahasiswa mampu mempraktekkan teknik penyimpanan data secara lokal</a:t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Mahasiswa mampu menerapkan fitur dan teknik lanjutan dari pemrograman native untuk menghasilkan aplikasi yang bermanfaat </a:t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Mahasiswa dapat meningkatkan kerjasama tim dengan memanfaatkan tools yang sesuai</a:t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Mahasiswa memiliki pemahaman publikasi aplikasi pada platform distribusi online</a:t>
            </a:r>
            <a:endParaRPr b="0" i="0" sz="16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"/>
          <p:cNvSpPr txBox="1"/>
          <p:nvPr>
            <p:ph idx="4294967295"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Capaian Pembelajaran Mata Kuliah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/>
              <a:t>Andre, M.Sc.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andre@staff.ubaya.ac.id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600"/>
              <a:t>Marcellinus Ferdinand Suciadi, S.T., M.Comp.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ferdi@staff.ubaya.ac.id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/>
              <a:t>Students are encouraged to join class Hangouts group: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https://hangouts.google.com/group/XhyScThGDuN9M24q8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600"/>
          </a:p>
        </p:txBody>
      </p:sp>
      <p:sp>
        <p:nvSpPr>
          <p:cNvPr id="354" name="Google Shape;3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CONTACTS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/>
              <a:t>NTS = 10% Group Assessment + 30% Individual Assessment + 60% Individual Project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/>
              <a:t>NAS = 70% Group Project + 30% Individual Assessment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/>
              <a:t>NA = 40% NTS + 60% NAS</a:t>
            </a:r>
            <a:endParaRPr b="1" sz="1600"/>
          </a:p>
        </p:txBody>
      </p:sp>
      <p:sp>
        <p:nvSpPr>
          <p:cNvPr id="360" name="Google Shape;360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ASSESSMENT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Any form of cheating (including plagiarism) will not be tolerated and may result in </a:t>
            </a:r>
            <a:r>
              <a:rPr b="1" lang="en" sz="1600"/>
              <a:t>NA set to zero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If you don't understand the material in class, ask your lecturer or your friends, don't ask / copy friends' work.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  <p:sp>
        <p:nvSpPr>
          <p:cNvPr id="366" name="Google Shape;366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STUDENT CONDUCT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course will be delivered onsite and offline.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Please note that lectures are held online specifically for the first-week meeting due to increasing Covid cases.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the second and third weeks, lectures will open the discussion, whether online or hybrid, depending on the class conditions.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Course schedule:</a:t>
            </a:r>
            <a:endParaRPr sz="16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KP A / Wednesday, 09.45-12.30 / TC 4C</a:t>
            </a:r>
            <a:endParaRPr sz="16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KP B / Thursday, 09.45-12.30 / TC 4A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  <p:sp>
        <p:nvSpPr>
          <p:cNvPr id="372" name="Google Shape;372;p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DELIVERY 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andre@staff.ubaya.ac.id</a:t>
            </a:r>
            <a:endParaRPr/>
          </a:p>
        </p:txBody>
      </p:sp>
      <p:sp>
        <p:nvSpPr>
          <p:cNvPr id="378" name="Google Shape;378;p10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379" name="Google Shape;379;p10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b="0" i="0" sz="12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10"/>
          <p:cNvSpPr/>
          <p:nvPr/>
        </p:nvSpPr>
        <p:spPr>
          <a:xfrm>
            <a:off x="3949634" y="2909299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10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382" name="Google Shape;382;p10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10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387" name="Google Shape;387;p10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10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