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3" r:id="rId3"/>
    <p:sldId id="275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14" y="-756"/>
      </p:cViewPr>
      <p:guideLst>
        <p:guide orient="horz" pos="618"/>
        <p:guide orient="horz" pos="2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" y="-27057"/>
            <a:ext cx="9169497" cy="688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243" y="4945028"/>
            <a:ext cx="7773516" cy="8663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0529B"/>
                </a:solidFill>
                <a:latin typeface="Impact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Rectángulo redondeado"/>
          <p:cNvSpPr/>
          <p:nvPr userDrawn="1"/>
        </p:nvSpPr>
        <p:spPr>
          <a:xfrm>
            <a:off x="3275856" y="116632"/>
            <a:ext cx="2808312" cy="13681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64" y="116632"/>
            <a:ext cx="3419872" cy="1405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360" y="275340"/>
            <a:ext cx="8229281" cy="771331"/>
          </a:xfrm>
          <a:prstGeom prst="rect">
            <a:avLst/>
          </a:prstGeom>
        </p:spPr>
        <p:txBody>
          <a:bodyPr lIns="91733" tIns="45866" rIns="91733" bIns="45866" anchor="ctr">
            <a:normAutofit/>
          </a:bodyPr>
          <a:lstStyle>
            <a:lvl1pPr algn="r">
              <a:defRPr sz="3200">
                <a:solidFill>
                  <a:srgbClr val="00529B"/>
                </a:solidFill>
                <a:latin typeface="Impact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360" y="1479821"/>
            <a:ext cx="8229281" cy="4646065"/>
          </a:xfrm>
          <a:prstGeom prst="rect">
            <a:avLst/>
          </a:prstGeom>
        </p:spPr>
        <p:txBody>
          <a:bodyPr lIns="91733" tIns="45866" rIns="91733" bIns="45866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E80C-E987-4618-9E44-6399C0448918}" type="datetimeFigureOut">
              <a:rPr lang="es-ES" smtClean="0"/>
              <a:pPr/>
              <a:t>16/08/2013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B5B-1BC8-488B-8DE1-DDCDDAF123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16974"/>
          <a:stretch>
            <a:fillRect/>
          </a:stretch>
        </p:blipFill>
        <p:spPr bwMode="auto">
          <a:xfrm>
            <a:off x="0" y="677976"/>
            <a:ext cx="9150374" cy="618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413379" cy="581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8663"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7326"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5989"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34652" algn="ctr" defTabSz="91414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405" indent="-342405" algn="l" defTabSz="914141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142" indent="-285072" algn="l" defTabSz="91414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472" indent="-229332" algn="l" defTabSz="91414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543" indent="-229332" algn="l" defTabSz="91414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13" indent="-229332" algn="l" defTabSz="91414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6276" indent="-229332" algn="l" defTabSz="91414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4939" indent="-229332" algn="l" defTabSz="91414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33602" indent="-229332" algn="l" defTabSz="91414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92266" indent="-229332" algn="l" defTabSz="91414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663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326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989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4652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3315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1978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0641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9304" algn="l" defTabSz="917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608352" y="6172041"/>
            <a:ext cx="5855585" cy="462844"/>
          </a:xfrm>
          <a:prstGeom prst="rect">
            <a:avLst/>
          </a:prstGeom>
          <a:solidFill>
            <a:srgbClr val="00529B"/>
          </a:solidFill>
          <a:ln w="9525">
            <a:noFill/>
            <a:miter lim="800000"/>
            <a:headEnd/>
            <a:tailEnd/>
          </a:ln>
        </p:spPr>
        <p:txBody>
          <a:bodyPr wrap="square" lIns="91733" tIns="45866" rIns="91733" bIns="45866">
            <a:spAutoFit/>
          </a:bodyPr>
          <a:lstStyle/>
          <a:p>
            <a:pPr algn="ctr" defTabSz="914141"/>
            <a:r>
              <a:rPr lang="en-US" sz="2400" dirty="0" err="1" smtClean="0">
                <a:solidFill>
                  <a:schemeClr val="bg1"/>
                </a:solidFill>
                <a:latin typeface="Impact" pitchFamily="34" charset="0"/>
              </a:rPr>
              <a:t>Sistemas</a:t>
            </a:r>
            <a:r>
              <a:rPr lang="en-US" sz="2400" dirty="0" smtClean="0">
                <a:solidFill>
                  <a:schemeClr val="bg1"/>
                </a:solidFill>
                <a:latin typeface="Impact" pitchFamily="34" charset="0"/>
              </a:rPr>
              <a:t> y </a:t>
            </a:r>
            <a:r>
              <a:rPr lang="en-US" sz="2400" dirty="0" err="1" smtClean="0">
                <a:solidFill>
                  <a:schemeClr val="bg1"/>
                </a:solidFill>
                <a:latin typeface="Impact" pitchFamily="34" charset="0"/>
              </a:rPr>
              <a:t>Procesos</a:t>
            </a:r>
            <a:endParaRPr lang="en-US" sz="24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243" y="2708920"/>
            <a:ext cx="7773516" cy="1584175"/>
          </a:xfrm>
        </p:spPr>
        <p:txBody>
          <a:bodyPr anchor="ctr">
            <a:normAutofit fontScale="90000"/>
          </a:bodyPr>
          <a:lstStyle/>
          <a:p>
            <a:r>
              <a:rPr lang="es-ES" sz="3600" dirty="0" smtClean="0"/>
              <a:t>Estatus Proyecto</a:t>
            </a:r>
            <a:br>
              <a:rPr lang="es-ES" sz="3600" dirty="0" smtClean="0"/>
            </a:br>
            <a:r>
              <a:rPr lang="es-ES" sz="3600" dirty="0" smtClean="0"/>
              <a:t>Rediseño Proceso de Pedido</a:t>
            </a:r>
            <a:br>
              <a:rPr lang="es-ES" sz="3600" dirty="0" smtClean="0"/>
            </a:br>
            <a:r>
              <a:rPr lang="es-ES" sz="3100" dirty="0" smtClean="0"/>
              <a:t>Agosto 2013</a:t>
            </a:r>
            <a:endParaRPr lang="es-ES" sz="3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auto">
          <a:xfrm>
            <a:off x="467544" y="1124744"/>
            <a:ext cx="8568952" cy="56166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Cronología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45282"/>
              </p:ext>
            </p:extLst>
          </p:nvPr>
        </p:nvGraphicFramePr>
        <p:xfrm>
          <a:off x="467544" y="1124744"/>
          <a:ext cx="8496943" cy="54070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85415"/>
                <a:gridCol w="1551616"/>
                <a:gridCol w="1347884"/>
                <a:gridCol w="13120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Evento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Fecha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Fases desarrollo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% Avance</a:t>
                      </a:r>
                      <a:endParaRPr lang="es-MX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Autorización</a:t>
                      </a:r>
                      <a:r>
                        <a:rPr lang="es-MX" sz="1600" baseline="0" dirty="0" smtClean="0"/>
                        <a:t> Ing. Patiño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22-abr-13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de Requerimientos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MD050 (Requerimiento)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Modificación de Procesos </a:t>
                      </a:r>
                      <a:r>
                        <a:rPr lang="es-MX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Customizados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Calculo de Fechas en pantalla de 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Crear </a:t>
                      </a: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función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 para </a:t>
                      </a:r>
                      <a:r>
                        <a:rPr lang="es-MX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recalculo de fechas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cuando se hace un </a:t>
                      </a:r>
                      <a:r>
                        <a:rPr lang="es-MX" sz="1600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las </a:t>
                      </a:r>
                      <a:r>
                        <a:rPr lang="es-MX" sz="16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líneas</a:t>
                      </a:r>
                      <a:r>
                        <a:rPr lang="es-MX" sz="16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pedidos (</a:t>
                      </a:r>
                      <a:r>
                        <a:rPr lang="es-MX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Agregando </a:t>
                      </a:r>
                      <a:r>
                        <a:rPr lang="es-MX" sz="16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opción </a:t>
                      </a:r>
                      <a:r>
                        <a:rPr lang="es-MX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20 </a:t>
                      </a:r>
                      <a:r>
                        <a:rPr lang="es-MX" sz="16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días hábiles </a:t>
                      </a:r>
                      <a:r>
                        <a:rPr lang="es-MX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surtimiento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3/5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Posibilidad de modificar fecha de surtimiento con </a:t>
                      </a: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notificación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usuarios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Validación de quien pide sea a ese a quien se surte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MD070 (Diseño </a:t>
                      </a:r>
                      <a:r>
                        <a:rPr lang="es-MX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Técnico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Solución)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03-may-13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en Ambiente de Desarrollo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04-jun-13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Instalación en Producción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05-jun-13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7326" rtl="0" eaLnBrk="1" fontAlgn="b" latinLnBrk="0" hangingPunct="1"/>
                      <a:endParaRPr lang="es-MX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5 Estrella de 7 puntas"/>
          <p:cNvSpPr/>
          <p:nvPr/>
        </p:nvSpPr>
        <p:spPr bwMode="auto">
          <a:xfrm>
            <a:off x="107504" y="4941168"/>
            <a:ext cx="216024" cy="216024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Fases desarrollo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25488"/>
              </p:ext>
            </p:extLst>
          </p:nvPr>
        </p:nvGraphicFramePr>
        <p:xfrm>
          <a:off x="467544" y="1772816"/>
          <a:ext cx="8424936" cy="300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32"/>
                <a:gridCol w="6448644"/>
                <a:gridCol w="1440160"/>
              </a:tblGrid>
              <a:tr h="43204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Fase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Avance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Proporcionar al cliente</a:t>
                      </a:r>
                      <a:r>
                        <a:rPr lang="es-MX" baseline="0" dirty="0" smtClean="0"/>
                        <a:t> fechas de entrega correctas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Terminado</a:t>
                      </a:r>
                      <a:endParaRPr lang="es-MX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Informar cuando las fechas de entrega son modificadas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Terminado</a:t>
                      </a:r>
                      <a:endParaRPr lang="es-MX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Recalcular los pedidos que tienen el mismo artículo en más de una línea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Terminado</a:t>
                      </a:r>
                      <a:endParaRPr lang="es-MX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Configurar</a:t>
                      </a:r>
                      <a:r>
                        <a:rPr lang="es-MX" baseline="0" dirty="0" smtClean="0"/>
                        <a:t> fechas de entrega de kits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Terminado</a:t>
                      </a:r>
                      <a:endParaRPr lang="es-MX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Identificar</a:t>
                      </a:r>
                      <a:r>
                        <a:rPr lang="es-MX" baseline="0" dirty="0" smtClean="0"/>
                        <a:t> qué pedido corresponde a qué orden de compra y reservarlo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Estrella de 7 puntas"/>
          <p:cNvSpPr/>
          <p:nvPr/>
        </p:nvSpPr>
        <p:spPr bwMode="auto">
          <a:xfrm>
            <a:off x="8100392" y="4293096"/>
            <a:ext cx="216024" cy="216024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5 Estrella de 7 puntas"/>
          <p:cNvSpPr/>
          <p:nvPr/>
        </p:nvSpPr>
        <p:spPr bwMode="auto">
          <a:xfrm>
            <a:off x="683568" y="5085184"/>
            <a:ext cx="216024" cy="216024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43608" y="501317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Retraso de la fase por complicación técnica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757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Causas del retraso en el proyecto (técnico)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360" y="1479821"/>
            <a:ext cx="8229281" cy="22372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Dificultad para hacer reserva de productos en tránsito de proveedor.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Problemas de desempeño al momento de ejecutar las mejoras.</a:t>
            </a:r>
          </a:p>
          <a:p>
            <a:pPr marL="514350" indent="-514350">
              <a:buFont typeface="+mj-lt"/>
              <a:buAutoNum type="arabicPeriod"/>
            </a:pPr>
            <a:endParaRPr lang="es-MX" dirty="0" smtClean="0"/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3 Estrella de 7 puntas"/>
          <p:cNvSpPr/>
          <p:nvPr/>
        </p:nvSpPr>
        <p:spPr bwMode="auto">
          <a:xfrm>
            <a:off x="1043608" y="548680"/>
            <a:ext cx="216024" cy="216024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41490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Nota importante: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Los retrasos técnicos justifican 25% del retraso global en el proyecto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1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Causas generales de retraso en el proyecto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360" y="1479821"/>
            <a:ext cx="8229281" cy="22372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Dificultad para conciliar agendas de líderes funcionales y consultor. (30%)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Situaciones personales (Imprevistos) por parte del proveedor. (45%)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41490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Nota importante: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Los retrasos generales justifican un 75% del retraso total del proyecto.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de terminación del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El consultor tiene preocupación ya que las mejoras requeridas tienen un impacto en el desempeño del Oracle.</a:t>
            </a:r>
          </a:p>
          <a:p>
            <a:endParaRPr lang="es-MX" dirty="0" smtClean="0"/>
          </a:p>
          <a:p>
            <a:r>
              <a:rPr lang="es-MX" dirty="0" smtClean="0"/>
              <a:t>Se ha revisado este tema con varios expertos, entre ellos Juan González de EMMSA, y se concluye que la solución es adecuada y que hay que buscar cómo minimizar el impacto en el Oracle.</a:t>
            </a:r>
          </a:p>
          <a:p>
            <a:endParaRPr lang="es-MX" dirty="0" smtClean="0"/>
          </a:p>
          <a:p>
            <a:r>
              <a:rPr lang="es-MX" dirty="0" smtClean="0"/>
              <a:t>Lo más probable es que se requieran mayores recursos en el servidor de Novem (memoria y/o procesador)</a:t>
            </a:r>
          </a:p>
          <a:p>
            <a:endParaRPr lang="es-MX" dirty="0" smtClean="0"/>
          </a:p>
          <a:p>
            <a:r>
              <a:rPr lang="es-MX" dirty="0" smtClean="0"/>
              <a:t>Durante la semana del 19 al 23 de agosto se terminará de desarrollar las mejoras en el ambiente de pruebas.</a:t>
            </a:r>
          </a:p>
          <a:p>
            <a:endParaRPr lang="es-MX" dirty="0" smtClean="0"/>
          </a:p>
          <a:p>
            <a:r>
              <a:rPr lang="es-MX" i="1" u="sng" dirty="0"/>
              <a:t>Dependiendo de los resultados reales de las pruebas, se dimensionarán los recursos para el servidor necesarios y se hará la solicitud a Dirección.</a:t>
            </a:r>
          </a:p>
        </p:txBody>
      </p:sp>
    </p:spTree>
    <p:extLst>
      <p:ext uri="{BB962C8B-B14F-4D97-AF65-F5344CB8AC3E}">
        <p14:creationId xmlns:p14="http://schemas.microsoft.com/office/powerpoint/2010/main" val="16447726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Nov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ntilla Novem 2010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1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1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Novem</Template>
  <TotalTime>98</TotalTime>
  <Words>416</Words>
  <Application>Microsoft Office PowerPoint</Application>
  <PresentationFormat>Presentación en pantalla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Presentación Novem</vt:lpstr>
      <vt:lpstr>Plantilla Novem 2010</vt:lpstr>
      <vt:lpstr>Estatus Proyecto Rediseño Proceso de Pedido Agosto 2013</vt:lpstr>
      <vt:lpstr>Cronología</vt:lpstr>
      <vt:lpstr>Fases desarrollo</vt:lpstr>
      <vt:lpstr>Causas del retraso en el proyecto (técnico)</vt:lpstr>
      <vt:lpstr>Causas generales de retraso en el proyecto</vt:lpstr>
      <vt:lpstr>Plan de terminación del proyecto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Iniciativas visión 5 años Octubre 2012</dc:title>
  <dc:creator>Wumniam Yahven Longoria Ponce</dc:creator>
  <cp:lastModifiedBy>Wumniam Yahven Longoria Ponce</cp:lastModifiedBy>
  <cp:revision>12</cp:revision>
  <dcterms:created xsi:type="dcterms:W3CDTF">2012-10-01T18:18:17Z</dcterms:created>
  <dcterms:modified xsi:type="dcterms:W3CDTF">2013-08-16T22:35:12Z</dcterms:modified>
</cp:coreProperties>
</file>