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63" r:id="rId3"/>
    <p:sldId id="276" r:id="rId4"/>
    <p:sldId id="277" r:id="rId5"/>
    <p:sldId id="278" r:id="rId6"/>
    <p:sldId id="279" r:id="rId7"/>
    <p:sldId id="281" r:id="rId8"/>
    <p:sldId id="280" r:id="rId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FF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80" d="100"/>
          <a:sy n="80" d="100"/>
        </p:scale>
        <p:origin x="-786" y="-756"/>
      </p:cViewPr>
      <p:guideLst>
        <p:guide orient="horz" pos="618"/>
        <p:guide orient="horz" pos="25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0C7E80C-E987-4618-9E44-6399C0448918}" type="datetimeFigureOut">
              <a:rPr lang="es-ES" smtClean="0"/>
              <a:pPr/>
              <a:t>17/08/2013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C71EB5B-1BC8-488B-8DE1-DDCDDAF123F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0C7E80C-E987-4618-9E44-6399C0448918}" type="datetimeFigureOut">
              <a:rPr lang="es-ES" smtClean="0"/>
              <a:pPr/>
              <a:t>17/08/2013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C71EB5B-1BC8-488B-8DE1-DDCDDAF123F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0C7E80C-E987-4618-9E44-6399C0448918}" type="datetimeFigureOut">
              <a:rPr lang="es-ES" smtClean="0"/>
              <a:pPr/>
              <a:t>17/08/2013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C71EB5B-1BC8-488B-8DE1-DDCDDAF123F6}"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cstate="print"/>
          <a:srcRect/>
          <a:stretch>
            <a:fillRect/>
          </a:stretch>
        </p:blipFill>
        <p:spPr bwMode="auto">
          <a:xfrm>
            <a:off x="2047" y="-27057"/>
            <a:ext cx="9169497" cy="6885057"/>
          </a:xfrm>
          <a:prstGeom prst="rect">
            <a:avLst/>
          </a:prstGeom>
          <a:noFill/>
          <a:ln w="9525">
            <a:noFill/>
            <a:miter lim="800000"/>
            <a:headEnd/>
            <a:tailEnd/>
          </a:ln>
          <a:effectLst/>
        </p:spPr>
      </p:pic>
      <p:sp>
        <p:nvSpPr>
          <p:cNvPr id="2" name="1 Título"/>
          <p:cNvSpPr>
            <a:spLocks noGrp="1"/>
          </p:cNvSpPr>
          <p:nvPr>
            <p:ph type="ctrTitle"/>
          </p:nvPr>
        </p:nvSpPr>
        <p:spPr>
          <a:xfrm>
            <a:off x="685243" y="4945028"/>
            <a:ext cx="7773516" cy="866302"/>
          </a:xfrm>
          <a:prstGeom prst="rect">
            <a:avLst/>
          </a:prstGeom>
        </p:spPr>
        <p:txBody>
          <a:bodyPr/>
          <a:lstStyle>
            <a:lvl1pPr>
              <a:defRPr sz="3000">
                <a:solidFill>
                  <a:srgbClr val="00529B"/>
                </a:solidFill>
                <a:latin typeface="Impact" pitchFamily="34" charset="0"/>
              </a:defRPr>
            </a:lvl1pPr>
          </a:lstStyle>
          <a:p>
            <a:r>
              <a:rPr lang="es-ES" smtClean="0"/>
              <a:t>Haga clic para modificar el estilo de título del patrón</a:t>
            </a:r>
            <a:endParaRPr lang="es-ES" dirty="0"/>
          </a:p>
        </p:txBody>
      </p:sp>
      <p:sp>
        <p:nvSpPr>
          <p:cNvPr id="3" name="2 Rectángulo redondeado"/>
          <p:cNvSpPr/>
          <p:nvPr userDrawn="1"/>
        </p:nvSpPr>
        <p:spPr>
          <a:xfrm>
            <a:off x="3275856" y="116632"/>
            <a:ext cx="2808312" cy="1368152"/>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6" name="5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62064" y="116632"/>
            <a:ext cx="3419872" cy="1405947"/>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360" y="275340"/>
            <a:ext cx="8229281" cy="771331"/>
          </a:xfrm>
          <a:prstGeom prst="rect">
            <a:avLst/>
          </a:prstGeom>
        </p:spPr>
        <p:txBody>
          <a:bodyPr lIns="91733" tIns="45866" rIns="91733" bIns="45866" anchor="ctr">
            <a:normAutofit/>
          </a:bodyPr>
          <a:lstStyle>
            <a:lvl1pPr algn="r">
              <a:defRPr sz="3200">
                <a:solidFill>
                  <a:srgbClr val="00529B"/>
                </a:solidFill>
                <a:latin typeface="Impact" pitchFamily="34" charset="0"/>
              </a:defRPr>
            </a:lvl1pPr>
          </a:lstStyle>
          <a:p>
            <a:r>
              <a:rPr lang="es-ES" dirty="0" smtClean="0"/>
              <a:t>Haga clic para modificar el estilo de título del patrón</a:t>
            </a:r>
            <a:endParaRPr lang="es-ES" dirty="0"/>
          </a:p>
        </p:txBody>
      </p:sp>
      <p:sp>
        <p:nvSpPr>
          <p:cNvPr id="3" name="2 Marcador de contenido"/>
          <p:cNvSpPr>
            <a:spLocks noGrp="1"/>
          </p:cNvSpPr>
          <p:nvPr>
            <p:ph idx="1"/>
          </p:nvPr>
        </p:nvSpPr>
        <p:spPr>
          <a:xfrm>
            <a:off x="457360" y="1479821"/>
            <a:ext cx="8229281" cy="4646065"/>
          </a:xfrm>
          <a:prstGeom prst="rect">
            <a:avLst/>
          </a:prstGeom>
        </p:spPr>
        <p:txBody>
          <a:bodyPr lIns="91733" tIns="45866" rIns="91733" bIns="45866">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0C7E80C-E987-4618-9E44-6399C0448918}" type="datetimeFigureOut">
              <a:rPr lang="es-ES" smtClean="0"/>
              <a:pPr/>
              <a:t>17/08/2013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C71EB5B-1BC8-488B-8DE1-DDCDDAF123F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0C7E80C-E987-4618-9E44-6399C0448918}" type="datetimeFigureOut">
              <a:rPr lang="es-ES" smtClean="0"/>
              <a:pPr/>
              <a:t>17/08/2013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5C71EB5B-1BC8-488B-8DE1-DDCDDAF123F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0C7E80C-E987-4618-9E44-6399C0448918}" type="datetimeFigureOut">
              <a:rPr lang="es-ES" smtClean="0"/>
              <a:pPr/>
              <a:t>17/08/2013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C71EB5B-1BC8-488B-8DE1-DDCDDAF123F6}"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0C7E80C-E987-4618-9E44-6399C0448918}" type="datetimeFigureOut">
              <a:rPr lang="es-ES" smtClean="0"/>
              <a:pPr/>
              <a:t>17/08/2013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5C71EB5B-1BC8-488B-8DE1-DDCDDAF123F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0C7E80C-E987-4618-9E44-6399C0448918}" type="datetimeFigureOut">
              <a:rPr lang="es-ES" smtClean="0"/>
              <a:pPr/>
              <a:t>17/08/2013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5C71EB5B-1BC8-488B-8DE1-DDCDDAF123F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0C7E80C-E987-4618-9E44-6399C0448918}" type="datetimeFigureOut">
              <a:rPr lang="es-ES" smtClean="0"/>
              <a:pPr/>
              <a:t>17/08/2013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5C71EB5B-1BC8-488B-8DE1-DDCDDAF123F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0C7E80C-E987-4618-9E44-6399C0448918}" type="datetimeFigureOut">
              <a:rPr lang="es-ES" smtClean="0"/>
              <a:pPr/>
              <a:t>17/08/2013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C71EB5B-1BC8-488B-8DE1-DDCDDAF123F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0C7E80C-E987-4618-9E44-6399C0448918}" type="datetimeFigureOut">
              <a:rPr lang="es-ES" smtClean="0"/>
              <a:pPr/>
              <a:t>17/08/2013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5C71EB5B-1BC8-488B-8DE1-DDCDDAF123F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7E80C-E987-4618-9E44-6399C0448918}" type="datetimeFigureOut">
              <a:rPr lang="es-ES" smtClean="0"/>
              <a:pPr/>
              <a:t>17/08/2013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1EB5B-1BC8-488B-8DE1-DDCDDAF123F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3" cstate="print"/>
          <a:srcRect b="16974"/>
          <a:stretch>
            <a:fillRect/>
          </a:stretch>
        </p:blipFill>
        <p:spPr bwMode="auto">
          <a:xfrm>
            <a:off x="0" y="677976"/>
            <a:ext cx="9150374" cy="6180024"/>
          </a:xfrm>
          <a:prstGeom prst="rect">
            <a:avLst/>
          </a:prstGeom>
          <a:noFill/>
          <a:ln w="9525">
            <a:noFill/>
            <a:miter lim="800000"/>
            <a:headEnd/>
            <a:tailEnd/>
          </a:ln>
          <a:effectLst/>
        </p:spPr>
      </p:pic>
      <p:pic>
        <p:nvPicPr>
          <p:cNvPr id="3" name="2 Imagen"/>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96336" y="6093296"/>
            <a:ext cx="1413379" cy="58105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Lst>
  <p:txStyles>
    <p:titleStyle>
      <a:lvl1pPr algn="ctr" defTabSz="914141" rtl="0" eaLnBrk="1" fontAlgn="base" hangingPunct="1">
        <a:spcBef>
          <a:spcPct val="0"/>
        </a:spcBef>
        <a:spcAft>
          <a:spcPct val="0"/>
        </a:spcAft>
        <a:defRPr sz="4400">
          <a:solidFill>
            <a:schemeClr val="tx2"/>
          </a:solidFill>
          <a:latin typeface="+mj-lt"/>
          <a:ea typeface="+mj-ea"/>
          <a:cs typeface="+mj-cs"/>
        </a:defRPr>
      </a:lvl1pPr>
      <a:lvl2pPr algn="ctr" defTabSz="914141" rtl="0" eaLnBrk="1" fontAlgn="base" hangingPunct="1">
        <a:spcBef>
          <a:spcPct val="0"/>
        </a:spcBef>
        <a:spcAft>
          <a:spcPct val="0"/>
        </a:spcAft>
        <a:defRPr sz="4400">
          <a:solidFill>
            <a:schemeClr val="tx2"/>
          </a:solidFill>
          <a:latin typeface="Arial" charset="0"/>
        </a:defRPr>
      </a:lvl2pPr>
      <a:lvl3pPr algn="ctr" defTabSz="914141" rtl="0" eaLnBrk="1" fontAlgn="base" hangingPunct="1">
        <a:spcBef>
          <a:spcPct val="0"/>
        </a:spcBef>
        <a:spcAft>
          <a:spcPct val="0"/>
        </a:spcAft>
        <a:defRPr sz="4400">
          <a:solidFill>
            <a:schemeClr val="tx2"/>
          </a:solidFill>
          <a:latin typeface="Arial" charset="0"/>
        </a:defRPr>
      </a:lvl3pPr>
      <a:lvl4pPr algn="ctr" defTabSz="914141" rtl="0" eaLnBrk="1" fontAlgn="base" hangingPunct="1">
        <a:spcBef>
          <a:spcPct val="0"/>
        </a:spcBef>
        <a:spcAft>
          <a:spcPct val="0"/>
        </a:spcAft>
        <a:defRPr sz="4400">
          <a:solidFill>
            <a:schemeClr val="tx2"/>
          </a:solidFill>
          <a:latin typeface="Arial" charset="0"/>
        </a:defRPr>
      </a:lvl4pPr>
      <a:lvl5pPr algn="ctr" defTabSz="914141" rtl="0" eaLnBrk="1" fontAlgn="base" hangingPunct="1">
        <a:spcBef>
          <a:spcPct val="0"/>
        </a:spcBef>
        <a:spcAft>
          <a:spcPct val="0"/>
        </a:spcAft>
        <a:defRPr sz="4400">
          <a:solidFill>
            <a:schemeClr val="tx2"/>
          </a:solidFill>
          <a:latin typeface="Arial" charset="0"/>
        </a:defRPr>
      </a:lvl5pPr>
      <a:lvl6pPr marL="458663" algn="ctr" defTabSz="914141" rtl="0" eaLnBrk="1" fontAlgn="base" hangingPunct="1">
        <a:spcBef>
          <a:spcPct val="0"/>
        </a:spcBef>
        <a:spcAft>
          <a:spcPct val="0"/>
        </a:spcAft>
        <a:defRPr sz="4400">
          <a:solidFill>
            <a:schemeClr val="tx2"/>
          </a:solidFill>
          <a:latin typeface="Arial" charset="0"/>
        </a:defRPr>
      </a:lvl6pPr>
      <a:lvl7pPr marL="917326" algn="ctr" defTabSz="914141" rtl="0" eaLnBrk="1" fontAlgn="base" hangingPunct="1">
        <a:spcBef>
          <a:spcPct val="0"/>
        </a:spcBef>
        <a:spcAft>
          <a:spcPct val="0"/>
        </a:spcAft>
        <a:defRPr sz="4400">
          <a:solidFill>
            <a:schemeClr val="tx2"/>
          </a:solidFill>
          <a:latin typeface="Arial" charset="0"/>
        </a:defRPr>
      </a:lvl7pPr>
      <a:lvl8pPr marL="1375989" algn="ctr" defTabSz="914141" rtl="0" eaLnBrk="1" fontAlgn="base" hangingPunct="1">
        <a:spcBef>
          <a:spcPct val="0"/>
        </a:spcBef>
        <a:spcAft>
          <a:spcPct val="0"/>
        </a:spcAft>
        <a:defRPr sz="4400">
          <a:solidFill>
            <a:schemeClr val="tx2"/>
          </a:solidFill>
          <a:latin typeface="Arial" charset="0"/>
        </a:defRPr>
      </a:lvl8pPr>
      <a:lvl9pPr marL="1834652" algn="ctr" defTabSz="914141" rtl="0" eaLnBrk="1" fontAlgn="base" hangingPunct="1">
        <a:spcBef>
          <a:spcPct val="0"/>
        </a:spcBef>
        <a:spcAft>
          <a:spcPct val="0"/>
        </a:spcAft>
        <a:defRPr sz="4400">
          <a:solidFill>
            <a:schemeClr val="tx2"/>
          </a:solidFill>
          <a:latin typeface="Arial" charset="0"/>
        </a:defRPr>
      </a:lvl9pPr>
    </p:titleStyle>
    <p:bodyStyle>
      <a:lvl1pPr marL="342405" indent="-342405" algn="l" defTabSz="914141" rtl="0" eaLnBrk="1" fontAlgn="base" hangingPunct="1">
        <a:spcBef>
          <a:spcPct val="20000"/>
        </a:spcBef>
        <a:spcAft>
          <a:spcPct val="0"/>
        </a:spcAft>
        <a:buChar char="•"/>
        <a:defRPr sz="3200">
          <a:solidFill>
            <a:schemeClr val="tx1"/>
          </a:solidFill>
          <a:latin typeface="+mn-lt"/>
          <a:ea typeface="+mn-ea"/>
          <a:cs typeface="+mn-cs"/>
        </a:defRPr>
      </a:lvl1pPr>
      <a:lvl2pPr marL="742142" indent="-285072" algn="l" defTabSz="914141" rtl="0" eaLnBrk="1" fontAlgn="base" hangingPunct="1">
        <a:spcBef>
          <a:spcPct val="20000"/>
        </a:spcBef>
        <a:spcAft>
          <a:spcPct val="0"/>
        </a:spcAft>
        <a:buChar char="–"/>
        <a:defRPr sz="2800">
          <a:solidFill>
            <a:schemeClr val="tx1"/>
          </a:solidFill>
          <a:latin typeface="+mn-lt"/>
        </a:defRPr>
      </a:lvl2pPr>
      <a:lvl3pPr marL="1143472" indent="-229332" algn="l" defTabSz="914141" rtl="0" eaLnBrk="1" fontAlgn="base" hangingPunct="1">
        <a:spcBef>
          <a:spcPct val="20000"/>
        </a:spcBef>
        <a:spcAft>
          <a:spcPct val="0"/>
        </a:spcAft>
        <a:buChar char="•"/>
        <a:defRPr sz="2400">
          <a:solidFill>
            <a:schemeClr val="tx1"/>
          </a:solidFill>
          <a:latin typeface="+mn-lt"/>
        </a:defRPr>
      </a:lvl3pPr>
      <a:lvl4pPr marL="1600543" indent="-229332" algn="l" defTabSz="914141" rtl="0" eaLnBrk="1" fontAlgn="base" hangingPunct="1">
        <a:spcBef>
          <a:spcPct val="20000"/>
        </a:spcBef>
        <a:spcAft>
          <a:spcPct val="0"/>
        </a:spcAft>
        <a:buChar char="–"/>
        <a:defRPr sz="2000">
          <a:solidFill>
            <a:schemeClr val="tx1"/>
          </a:solidFill>
          <a:latin typeface="+mn-lt"/>
        </a:defRPr>
      </a:lvl4pPr>
      <a:lvl5pPr marL="2057613" indent="-229332" algn="l" defTabSz="914141" rtl="0" eaLnBrk="1" fontAlgn="base" hangingPunct="1">
        <a:spcBef>
          <a:spcPct val="20000"/>
        </a:spcBef>
        <a:spcAft>
          <a:spcPct val="0"/>
        </a:spcAft>
        <a:buChar char="»"/>
        <a:defRPr sz="2000">
          <a:solidFill>
            <a:schemeClr val="tx1"/>
          </a:solidFill>
          <a:latin typeface="+mn-lt"/>
        </a:defRPr>
      </a:lvl5pPr>
      <a:lvl6pPr marL="2516276" indent="-229332" algn="l" defTabSz="914141" rtl="0" eaLnBrk="1" fontAlgn="base" hangingPunct="1">
        <a:spcBef>
          <a:spcPct val="20000"/>
        </a:spcBef>
        <a:spcAft>
          <a:spcPct val="0"/>
        </a:spcAft>
        <a:buChar char="»"/>
        <a:defRPr sz="2000">
          <a:solidFill>
            <a:schemeClr val="tx1"/>
          </a:solidFill>
          <a:latin typeface="+mn-lt"/>
        </a:defRPr>
      </a:lvl6pPr>
      <a:lvl7pPr marL="2974939" indent="-229332" algn="l" defTabSz="914141" rtl="0" eaLnBrk="1" fontAlgn="base" hangingPunct="1">
        <a:spcBef>
          <a:spcPct val="20000"/>
        </a:spcBef>
        <a:spcAft>
          <a:spcPct val="0"/>
        </a:spcAft>
        <a:buChar char="»"/>
        <a:defRPr sz="2000">
          <a:solidFill>
            <a:schemeClr val="tx1"/>
          </a:solidFill>
          <a:latin typeface="+mn-lt"/>
        </a:defRPr>
      </a:lvl7pPr>
      <a:lvl8pPr marL="3433602" indent="-229332" algn="l" defTabSz="914141" rtl="0" eaLnBrk="1" fontAlgn="base" hangingPunct="1">
        <a:spcBef>
          <a:spcPct val="20000"/>
        </a:spcBef>
        <a:spcAft>
          <a:spcPct val="0"/>
        </a:spcAft>
        <a:buChar char="»"/>
        <a:defRPr sz="2000">
          <a:solidFill>
            <a:schemeClr val="tx1"/>
          </a:solidFill>
          <a:latin typeface="+mn-lt"/>
        </a:defRPr>
      </a:lvl8pPr>
      <a:lvl9pPr marL="3892266" indent="-229332" algn="l" defTabSz="914141" rtl="0" eaLnBrk="1" fontAlgn="base" hangingPunct="1">
        <a:spcBef>
          <a:spcPct val="20000"/>
        </a:spcBef>
        <a:spcAft>
          <a:spcPct val="0"/>
        </a:spcAft>
        <a:buChar char="»"/>
        <a:defRPr sz="2000">
          <a:solidFill>
            <a:schemeClr val="tx1"/>
          </a:solidFill>
          <a:latin typeface="+mn-lt"/>
        </a:defRPr>
      </a:lvl9pPr>
    </p:bodyStyle>
    <p:otherStyle>
      <a:defPPr>
        <a:defRPr lang="es-ES"/>
      </a:defPPr>
      <a:lvl1pPr marL="0" algn="l" defTabSz="917326" rtl="0" eaLnBrk="1" latinLnBrk="0" hangingPunct="1">
        <a:defRPr sz="1800" kern="1200">
          <a:solidFill>
            <a:schemeClr val="tx1"/>
          </a:solidFill>
          <a:latin typeface="+mn-lt"/>
          <a:ea typeface="+mn-ea"/>
          <a:cs typeface="+mn-cs"/>
        </a:defRPr>
      </a:lvl1pPr>
      <a:lvl2pPr marL="458663" algn="l" defTabSz="917326" rtl="0" eaLnBrk="1" latinLnBrk="0" hangingPunct="1">
        <a:defRPr sz="1800" kern="1200">
          <a:solidFill>
            <a:schemeClr val="tx1"/>
          </a:solidFill>
          <a:latin typeface="+mn-lt"/>
          <a:ea typeface="+mn-ea"/>
          <a:cs typeface="+mn-cs"/>
        </a:defRPr>
      </a:lvl2pPr>
      <a:lvl3pPr marL="917326" algn="l" defTabSz="917326" rtl="0" eaLnBrk="1" latinLnBrk="0" hangingPunct="1">
        <a:defRPr sz="1800" kern="1200">
          <a:solidFill>
            <a:schemeClr val="tx1"/>
          </a:solidFill>
          <a:latin typeface="+mn-lt"/>
          <a:ea typeface="+mn-ea"/>
          <a:cs typeface="+mn-cs"/>
        </a:defRPr>
      </a:lvl3pPr>
      <a:lvl4pPr marL="1375989" algn="l" defTabSz="917326" rtl="0" eaLnBrk="1" latinLnBrk="0" hangingPunct="1">
        <a:defRPr sz="1800" kern="1200">
          <a:solidFill>
            <a:schemeClr val="tx1"/>
          </a:solidFill>
          <a:latin typeface="+mn-lt"/>
          <a:ea typeface="+mn-ea"/>
          <a:cs typeface="+mn-cs"/>
        </a:defRPr>
      </a:lvl4pPr>
      <a:lvl5pPr marL="1834652" algn="l" defTabSz="917326" rtl="0" eaLnBrk="1" latinLnBrk="0" hangingPunct="1">
        <a:defRPr sz="1800" kern="1200">
          <a:solidFill>
            <a:schemeClr val="tx1"/>
          </a:solidFill>
          <a:latin typeface="+mn-lt"/>
          <a:ea typeface="+mn-ea"/>
          <a:cs typeface="+mn-cs"/>
        </a:defRPr>
      </a:lvl5pPr>
      <a:lvl6pPr marL="2293315" algn="l" defTabSz="917326" rtl="0" eaLnBrk="1" latinLnBrk="0" hangingPunct="1">
        <a:defRPr sz="1800" kern="1200">
          <a:solidFill>
            <a:schemeClr val="tx1"/>
          </a:solidFill>
          <a:latin typeface="+mn-lt"/>
          <a:ea typeface="+mn-ea"/>
          <a:cs typeface="+mn-cs"/>
        </a:defRPr>
      </a:lvl6pPr>
      <a:lvl7pPr marL="2751978" algn="l" defTabSz="917326" rtl="0" eaLnBrk="1" latinLnBrk="0" hangingPunct="1">
        <a:defRPr sz="1800" kern="1200">
          <a:solidFill>
            <a:schemeClr val="tx1"/>
          </a:solidFill>
          <a:latin typeface="+mn-lt"/>
          <a:ea typeface="+mn-ea"/>
          <a:cs typeface="+mn-cs"/>
        </a:defRPr>
      </a:lvl7pPr>
      <a:lvl8pPr marL="3210641" algn="l" defTabSz="917326" rtl="0" eaLnBrk="1" latinLnBrk="0" hangingPunct="1">
        <a:defRPr sz="1800" kern="1200">
          <a:solidFill>
            <a:schemeClr val="tx1"/>
          </a:solidFill>
          <a:latin typeface="+mn-lt"/>
          <a:ea typeface="+mn-ea"/>
          <a:cs typeface="+mn-cs"/>
        </a:defRPr>
      </a:lvl8pPr>
      <a:lvl9pPr marL="3669304" algn="l" defTabSz="91732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6"/>
          <p:cNvSpPr txBox="1">
            <a:spLocks noChangeArrowheads="1"/>
          </p:cNvSpPr>
          <p:nvPr/>
        </p:nvSpPr>
        <p:spPr bwMode="auto">
          <a:xfrm>
            <a:off x="1608352" y="6172041"/>
            <a:ext cx="5855585" cy="462844"/>
          </a:xfrm>
          <a:prstGeom prst="rect">
            <a:avLst/>
          </a:prstGeom>
          <a:solidFill>
            <a:srgbClr val="00529B"/>
          </a:solidFill>
          <a:ln w="9525">
            <a:noFill/>
            <a:miter lim="800000"/>
            <a:headEnd/>
            <a:tailEnd/>
          </a:ln>
        </p:spPr>
        <p:txBody>
          <a:bodyPr wrap="square" lIns="91733" tIns="45866" rIns="91733" bIns="45866">
            <a:spAutoFit/>
          </a:bodyPr>
          <a:lstStyle/>
          <a:p>
            <a:pPr algn="ctr" defTabSz="914141"/>
            <a:r>
              <a:rPr lang="en-US" sz="2400" dirty="0" err="1" smtClean="0">
                <a:solidFill>
                  <a:schemeClr val="bg1"/>
                </a:solidFill>
                <a:latin typeface="Impact" pitchFamily="34" charset="0"/>
              </a:rPr>
              <a:t>Sistemas</a:t>
            </a:r>
            <a:r>
              <a:rPr lang="en-US" sz="2400" dirty="0" smtClean="0">
                <a:solidFill>
                  <a:schemeClr val="bg1"/>
                </a:solidFill>
                <a:latin typeface="Impact" pitchFamily="34" charset="0"/>
              </a:rPr>
              <a:t> y </a:t>
            </a:r>
            <a:r>
              <a:rPr lang="en-US" sz="2400" dirty="0" err="1" smtClean="0">
                <a:solidFill>
                  <a:schemeClr val="bg1"/>
                </a:solidFill>
                <a:latin typeface="Impact" pitchFamily="34" charset="0"/>
              </a:rPr>
              <a:t>Procesos</a:t>
            </a:r>
            <a:endParaRPr lang="en-US" sz="2400" dirty="0">
              <a:solidFill>
                <a:schemeClr val="bg1"/>
              </a:solidFill>
              <a:latin typeface="Impact" pitchFamily="34" charset="0"/>
            </a:endParaRPr>
          </a:p>
        </p:txBody>
      </p:sp>
      <p:sp>
        <p:nvSpPr>
          <p:cNvPr id="4" name="3 Título"/>
          <p:cNvSpPr>
            <a:spLocks noGrp="1"/>
          </p:cNvSpPr>
          <p:nvPr>
            <p:ph type="ctrTitle"/>
          </p:nvPr>
        </p:nvSpPr>
        <p:spPr>
          <a:xfrm>
            <a:off x="685243" y="2708920"/>
            <a:ext cx="7773516" cy="1584175"/>
          </a:xfrm>
        </p:spPr>
        <p:txBody>
          <a:bodyPr anchor="ctr">
            <a:normAutofit fontScale="90000"/>
          </a:bodyPr>
          <a:lstStyle/>
          <a:p>
            <a:r>
              <a:rPr lang="es-ES" sz="3600" dirty="0" smtClean="0"/>
              <a:t>(Borrador)</a:t>
            </a:r>
            <a:br>
              <a:rPr lang="es-ES" sz="3600" dirty="0" smtClean="0"/>
            </a:br>
            <a:r>
              <a:rPr lang="es-ES" sz="3600" dirty="0" smtClean="0"/>
              <a:t>Propuesta de Activación</a:t>
            </a:r>
            <a:br>
              <a:rPr lang="es-ES" sz="3600" dirty="0" smtClean="0"/>
            </a:br>
            <a:r>
              <a:rPr lang="es-ES" sz="3600" dirty="0" smtClean="0"/>
              <a:t>APEX - </a:t>
            </a:r>
            <a:r>
              <a:rPr lang="es-ES" sz="3600" dirty="0" err="1" smtClean="0"/>
              <a:t>Oacle</a:t>
            </a:r>
            <a:r>
              <a:rPr lang="es-ES" sz="3600" dirty="0" smtClean="0"/>
              <a:t/>
            </a:r>
            <a:br>
              <a:rPr lang="es-ES" sz="3600" dirty="0" smtClean="0"/>
            </a:br>
            <a:r>
              <a:rPr lang="es-ES" sz="3100" dirty="0" smtClean="0"/>
              <a:t>Agosto 2013</a:t>
            </a:r>
            <a:endParaRPr lang="es-ES" sz="3100" dirty="0"/>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¿Qué es APEX de Oracle?</a:t>
            </a:r>
            <a:endParaRPr lang="es-MX" dirty="0"/>
          </a:p>
        </p:txBody>
      </p:sp>
      <p:sp>
        <p:nvSpPr>
          <p:cNvPr id="3" name="2 Marcador de contenido"/>
          <p:cNvSpPr>
            <a:spLocks noGrp="1"/>
          </p:cNvSpPr>
          <p:nvPr>
            <p:ph idx="1"/>
          </p:nvPr>
        </p:nvSpPr>
        <p:spPr/>
        <p:txBody>
          <a:bodyPr/>
          <a:lstStyle/>
          <a:p>
            <a:r>
              <a:rPr lang="es-MX" dirty="0" smtClean="0"/>
              <a:t>APEX (</a:t>
            </a:r>
            <a:r>
              <a:rPr lang="es-MX" dirty="0" err="1" smtClean="0"/>
              <a:t>Application</a:t>
            </a:r>
            <a:r>
              <a:rPr lang="es-MX" dirty="0" smtClean="0"/>
              <a:t> Express) de Oracle es una plataforma con la cual se pueden desarrollar aplicaciones que se ofrecen en un ambiente web, ya sea Intranet o Internet (dentro y fuera de la empresa)</a:t>
            </a:r>
            <a:endParaRPr lang="es-MX" dirty="0"/>
          </a:p>
        </p:txBody>
      </p:sp>
    </p:spTree>
    <p:extLst>
      <p:ext uri="{BB962C8B-B14F-4D97-AF65-F5344CB8AC3E}">
        <p14:creationId xmlns:p14="http://schemas.microsoft.com/office/powerpoint/2010/main" val="261517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Ventajas de desarrollar en APEX</a:t>
            </a:r>
            <a:endParaRPr lang="es-MX" dirty="0"/>
          </a:p>
        </p:txBody>
      </p:sp>
      <p:sp>
        <p:nvSpPr>
          <p:cNvPr id="3" name="2 Marcador de contenido"/>
          <p:cNvSpPr>
            <a:spLocks noGrp="1"/>
          </p:cNvSpPr>
          <p:nvPr>
            <p:ph idx="1"/>
          </p:nvPr>
        </p:nvSpPr>
        <p:spPr/>
        <p:txBody>
          <a:bodyPr>
            <a:normAutofit fontScale="32500" lnSpcReduction="20000"/>
          </a:bodyPr>
          <a:lstStyle/>
          <a:p>
            <a:r>
              <a:rPr lang="es-MX" sz="5100" dirty="0" smtClean="0"/>
              <a:t>Cuando se hacen desarrollos dentro del ERP de Oracle, los usuarios que van a operarlos requieren una licencia. Cuando utilizan aplicaciones hechas en APEX no se requieren licencias adicionales, cualquier persona autorizada en la aplicación puede hacer uso de ella.</a:t>
            </a:r>
          </a:p>
          <a:p>
            <a:endParaRPr lang="es-MX" sz="5100" dirty="0" smtClean="0"/>
          </a:p>
          <a:p>
            <a:r>
              <a:rPr lang="es-MX" sz="5100" dirty="0" smtClean="0"/>
              <a:t>Para utilizar desarrollos en el ERP desde fuera de la empresa, se requiere además de que el usuario tenga una licencia de VPN. Con APEX no es necesario adquirir licencias de VPN ya que los servicios se ofrecen por Internet.</a:t>
            </a:r>
          </a:p>
          <a:p>
            <a:endParaRPr lang="es-MX" sz="5100" dirty="0"/>
          </a:p>
          <a:p>
            <a:r>
              <a:rPr lang="es-MX" sz="5100" dirty="0" smtClean="0"/>
              <a:t>Con capacitación los desarrollos pueden ser hechos internamente</a:t>
            </a:r>
          </a:p>
          <a:p>
            <a:endParaRPr lang="es-MX" sz="5100" dirty="0"/>
          </a:p>
          <a:p>
            <a:r>
              <a:rPr lang="es-MX" sz="5100" dirty="0" smtClean="0"/>
              <a:t>Se pueden ofrecer servicios que tradicionalmente requerirían costosas implementaciones de módulos de Oracle.</a:t>
            </a:r>
          </a:p>
          <a:p>
            <a:endParaRPr lang="es-MX" sz="5100" dirty="0" smtClean="0"/>
          </a:p>
          <a:p>
            <a:r>
              <a:rPr lang="es-MX" sz="5100" dirty="0" smtClean="0"/>
              <a:t>Por las razones anteriores APEX nos permite extender el alcance del ERP de Oracle sin mayores inversiones en licencias y llegar a usuarios a los que actualmente no tiene acceso a información del ERP, incluso a clientes y proveedores de la empresa.</a:t>
            </a:r>
          </a:p>
          <a:p>
            <a:endParaRPr lang="es-MX" dirty="0"/>
          </a:p>
          <a:p>
            <a:pPr marL="0" indent="0">
              <a:buNone/>
            </a:pPr>
            <a:endParaRPr lang="es-MX" dirty="0" smtClean="0"/>
          </a:p>
          <a:p>
            <a:endParaRPr lang="es-MX" dirty="0"/>
          </a:p>
        </p:txBody>
      </p:sp>
    </p:spTree>
    <p:extLst>
      <p:ext uri="{BB962C8B-B14F-4D97-AF65-F5344CB8AC3E}">
        <p14:creationId xmlns:p14="http://schemas.microsoft.com/office/powerpoint/2010/main" val="325614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Desarrollos identificados para su implementación</a:t>
            </a:r>
            <a:endParaRPr lang="es-MX"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818386947"/>
              </p:ext>
            </p:extLst>
          </p:nvPr>
        </p:nvGraphicFramePr>
        <p:xfrm>
          <a:off x="457200" y="1715224"/>
          <a:ext cx="8579296" cy="4450080"/>
        </p:xfrm>
        <a:graphic>
          <a:graphicData uri="http://schemas.openxmlformats.org/drawingml/2006/table">
            <a:tbl>
              <a:tblPr firstRow="1" bandRow="1">
                <a:tableStyleId>{5C22544A-7EE6-4342-B048-85BDC9FD1C3A}</a:tableStyleId>
              </a:tblPr>
              <a:tblGrid>
                <a:gridCol w="1783443"/>
                <a:gridCol w="5499709"/>
                <a:gridCol w="1296144"/>
              </a:tblGrid>
              <a:tr h="370840">
                <a:tc>
                  <a:txBody>
                    <a:bodyPr/>
                    <a:lstStyle/>
                    <a:p>
                      <a:pPr algn="ctr"/>
                      <a:r>
                        <a:rPr lang="es-MX" dirty="0" smtClean="0">
                          <a:solidFill>
                            <a:schemeClr val="tx1"/>
                          </a:solidFill>
                        </a:rPr>
                        <a:t>Área</a:t>
                      </a:r>
                      <a:endParaRPr lang="es-MX" dirty="0">
                        <a:solidFill>
                          <a:schemeClr val="tx1"/>
                        </a:solidFill>
                      </a:endParaRPr>
                    </a:p>
                  </a:txBody>
                  <a:tcPr/>
                </a:tc>
                <a:tc>
                  <a:txBody>
                    <a:bodyPr/>
                    <a:lstStyle/>
                    <a:p>
                      <a:pPr algn="ctr"/>
                      <a:r>
                        <a:rPr lang="es-MX" dirty="0" smtClean="0">
                          <a:solidFill>
                            <a:schemeClr val="tx1"/>
                          </a:solidFill>
                        </a:rPr>
                        <a:t>Desarrollo</a:t>
                      </a:r>
                      <a:endParaRPr lang="es-MX" dirty="0">
                        <a:solidFill>
                          <a:schemeClr val="tx1"/>
                        </a:solidFill>
                      </a:endParaRPr>
                    </a:p>
                  </a:txBody>
                  <a:tcPr/>
                </a:tc>
                <a:tc>
                  <a:txBody>
                    <a:bodyPr/>
                    <a:lstStyle/>
                    <a:p>
                      <a:pPr algn="ctr"/>
                      <a:r>
                        <a:rPr lang="es-MX" dirty="0" smtClean="0">
                          <a:solidFill>
                            <a:schemeClr val="tx1"/>
                          </a:solidFill>
                        </a:rPr>
                        <a:t>Inversión</a:t>
                      </a:r>
                      <a:endParaRPr lang="es-MX" dirty="0">
                        <a:solidFill>
                          <a:schemeClr val="tx1"/>
                        </a:solidFill>
                      </a:endParaRPr>
                    </a:p>
                  </a:txBody>
                  <a:tcPr/>
                </a:tc>
              </a:tr>
              <a:tr h="370840">
                <a:tc>
                  <a:txBody>
                    <a:bodyPr/>
                    <a:lstStyle/>
                    <a:p>
                      <a:r>
                        <a:rPr lang="es-MX" dirty="0" smtClean="0"/>
                        <a:t>Comercial</a:t>
                      </a:r>
                      <a:endParaRPr lang="es-MX" dirty="0"/>
                    </a:p>
                  </a:txBody>
                  <a:tcPr/>
                </a:tc>
                <a:tc>
                  <a:txBody>
                    <a:bodyPr/>
                    <a:lstStyle/>
                    <a:p>
                      <a:r>
                        <a:rPr lang="es-MX" dirty="0" smtClean="0"/>
                        <a:t>Programación de visitas a clientes</a:t>
                      </a:r>
                      <a:endParaRPr lang="es-MX" dirty="0"/>
                    </a:p>
                  </a:txBody>
                  <a:tcPr/>
                </a:tc>
                <a:tc>
                  <a:txBody>
                    <a:bodyPr/>
                    <a:lstStyle/>
                    <a:p>
                      <a:r>
                        <a:rPr lang="es-MX" smtClean="0"/>
                        <a:t>Por cotizar</a:t>
                      </a:r>
                      <a:endParaRPr lang="es-MX" dirty="0"/>
                    </a:p>
                  </a:txBody>
                  <a:tcPr/>
                </a:tc>
              </a:tr>
              <a:tr h="370840">
                <a:tc>
                  <a:txBody>
                    <a:bodyPr/>
                    <a:lstStyle/>
                    <a:p>
                      <a:r>
                        <a:rPr lang="es-MX" dirty="0" smtClean="0"/>
                        <a:t>Comercial</a:t>
                      </a:r>
                      <a:endParaRPr lang="es-MX" dirty="0"/>
                    </a:p>
                  </a:txBody>
                  <a:tcPr/>
                </a:tc>
                <a:tc>
                  <a:txBody>
                    <a:bodyPr/>
                    <a:lstStyle/>
                    <a:p>
                      <a:r>
                        <a:rPr lang="es-MX" dirty="0" smtClean="0"/>
                        <a:t>Levantamiento del reporte de visitas a los clientes</a:t>
                      </a:r>
                      <a:endParaRPr lang="es-MX" dirty="0"/>
                    </a:p>
                  </a:txBody>
                  <a:tcPr/>
                </a:tc>
                <a:tc>
                  <a:txBody>
                    <a:bodyPr/>
                    <a:lstStyle/>
                    <a:p>
                      <a:r>
                        <a:rPr lang="es-MX" smtClean="0"/>
                        <a:t>Por cotizar</a:t>
                      </a:r>
                      <a:endParaRPr lang="es-MX" dirty="0"/>
                    </a:p>
                  </a:txBody>
                  <a:tcPr/>
                </a:tc>
              </a:tr>
              <a:tr h="370840">
                <a:tc>
                  <a:txBody>
                    <a:bodyPr/>
                    <a:lstStyle/>
                    <a:p>
                      <a:r>
                        <a:rPr lang="es-MX" dirty="0" smtClean="0"/>
                        <a:t>Comercial</a:t>
                      </a:r>
                      <a:endParaRPr lang="es-MX" dirty="0"/>
                    </a:p>
                  </a:txBody>
                  <a:tcPr/>
                </a:tc>
                <a:tc>
                  <a:txBody>
                    <a:bodyPr/>
                    <a:lstStyle/>
                    <a:p>
                      <a:r>
                        <a:rPr lang="es-MX" dirty="0" smtClean="0"/>
                        <a:t>Consulta</a:t>
                      </a:r>
                      <a:r>
                        <a:rPr lang="es-MX" baseline="0" dirty="0" smtClean="0"/>
                        <a:t> de pedidos pendientes</a:t>
                      </a:r>
                      <a:endParaRPr lang="es-MX" dirty="0"/>
                    </a:p>
                  </a:txBody>
                  <a:tcPr/>
                </a:tc>
                <a:tc>
                  <a:txBody>
                    <a:bodyPr/>
                    <a:lstStyle/>
                    <a:p>
                      <a:r>
                        <a:rPr lang="es-MX" smtClean="0"/>
                        <a:t>Por cotizar</a:t>
                      </a:r>
                      <a:endParaRPr lang="es-MX" dirty="0"/>
                    </a:p>
                  </a:txBody>
                  <a:tcPr/>
                </a:tc>
              </a:tr>
              <a:tr h="370840">
                <a:tc>
                  <a:txBody>
                    <a:bodyPr/>
                    <a:lstStyle/>
                    <a:p>
                      <a:r>
                        <a:rPr lang="es-MX" dirty="0" smtClean="0"/>
                        <a:t>Comercial</a:t>
                      </a:r>
                      <a:endParaRPr lang="es-MX" dirty="0"/>
                    </a:p>
                  </a:txBody>
                  <a:tcPr/>
                </a:tc>
                <a:tc>
                  <a:txBody>
                    <a:bodyPr/>
                    <a:lstStyle/>
                    <a:p>
                      <a:r>
                        <a:rPr lang="es-MX" dirty="0" smtClean="0"/>
                        <a:t>Cartera asignada</a:t>
                      </a:r>
                      <a:endParaRPr lang="es-MX" dirty="0"/>
                    </a:p>
                  </a:txBody>
                  <a:tcPr/>
                </a:tc>
                <a:tc>
                  <a:txBody>
                    <a:bodyPr/>
                    <a:lstStyle/>
                    <a:p>
                      <a:r>
                        <a:rPr lang="es-MX" smtClean="0"/>
                        <a:t>Por cotizar</a:t>
                      </a:r>
                      <a:endParaRPr lang="es-MX" dirty="0"/>
                    </a:p>
                  </a:txBody>
                  <a:tcPr/>
                </a:tc>
              </a:tr>
              <a:tr h="370840">
                <a:tc>
                  <a:txBody>
                    <a:bodyPr/>
                    <a:lstStyle/>
                    <a:p>
                      <a:r>
                        <a:rPr lang="es-MX" dirty="0" smtClean="0"/>
                        <a:t>Comercial</a:t>
                      </a:r>
                      <a:endParaRPr lang="es-MX" dirty="0"/>
                    </a:p>
                  </a:txBody>
                  <a:tcPr/>
                </a:tc>
                <a:tc>
                  <a:txBody>
                    <a:bodyPr/>
                    <a:lstStyle/>
                    <a:p>
                      <a:r>
                        <a:rPr lang="es-MX" dirty="0" smtClean="0"/>
                        <a:t>Consulta rápida de clientes</a:t>
                      </a:r>
                      <a:endParaRPr lang="es-MX" dirty="0"/>
                    </a:p>
                  </a:txBody>
                  <a:tcPr/>
                </a:tc>
                <a:tc>
                  <a:txBody>
                    <a:bodyPr/>
                    <a:lstStyle/>
                    <a:p>
                      <a:r>
                        <a:rPr lang="es-MX" smtClean="0"/>
                        <a:t>Por cotizar</a:t>
                      </a:r>
                      <a:endParaRPr lang="es-MX" dirty="0"/>
                    </a:p>
                  </a:txBody>
                  <a:tcPr/>
                </a:tc>
              </a:tr>
              <a:tr h="370840">
                <a:tc>
                  <a:txBody>
                    <a:bodyPr/>
                    <a:lstStyle/>
                    <a:p>
                      <a:r>
                        <a:rPr lang="es-MX" dirty="0" smtClean="0"/>
                        <a:t>Mercadotecnia</a:t>
                      </a:r>
                      <a:endParaRPr lang="es-MX" dirty="0"/>
                    </a:p>
                  </a:txBody>
                  <a:tcPr/>
                </a:tc>
                <a:tc>
                  <a:txBody>
                    <a:bodyPr/>
                    <a:lstStyle/>
                    <a:p>
                      <a:r>
                        <a:rPr lang="es-MX" dirty="0" smtClean="0"/>
                        <a:t>Consulta</a:t>
                      </a:r>
                      <a:r>
                        <a:rPr lang="es-MX" baseline="0" dirty="0" smtClean="0"/>
                        <a:t> de clientes de Estado de Cuenta</a:t>
                      </a:r>
                      <a:endParaRPr lang="es-MX" dirty="0"/>
                    </a:p>
                  </a:txBody>
                  <a:tcPr/>
                </a:tc>
                <a:tc>
                  <a:txBody>
                    <a:bodyPr/>
                    <a:lstStyle/>
                    <a:p>
                      <a:r>
                        <a:rPr lang="es-MX" smtClean="0"/>
                        <a:t>Por cotizar</a:t>
                      </a:r>
                      <a:endParaRPr lang="es-MX" dirty="0"/>
                    </a:p>
                  </a:txBody>
                  <a:tcPr/>
                </a:tc>
              </a:tr>
              <a:tr h="370840">
                <a:tc>
                  <a:txBody>
                    <a:bodyPr/>
                    <a:lstStyle/>
                    <a:p>
                      <a:r>
                        <a:rPr lang="es-MX" dirty="0" smtClean="0"/>
                        <a:t>Mercadotecnia</a:t>
                      </a:r>
                      <a:endParaRPr lang="es-MX" dirty="0"/>
                    </a:p>
                  </a:txBody>
                  <a:tcPr/>
                </a:tc>
                <a:tc>
                  <a:txBody>
                    <a:bodyPr/>
                    <a:lstStyle/>
                    <a:p>
                      <a:r>
                        <a:rPr lang="es-MX" dirty="0" smtClean="0"/>
                        <a:t>Consulta</a:t>
                      </a:r>
                      <a:r>
                        <a:rPr lang="es-MX" baseline="0" dirty="0" smtClean="0"/>
                        <a:t> de clientes de </a:t>
                      </a:r>
                      <a:r>
                        <a:rPr lang="es-MX" dirty="0" smtClean="0"/>
                        <a:t>Historial de compras</a:t>
                      </a:r>
                      <a:endParaRPr lang="es-MX" dirty="0"/>
                    </a:p>
                  </a:txBody>
                  <a:tcPr/>
                </a:tc>
                <a:tc>
                  <a:txBody>
                    <a:bodyPr/>
                    <a:lstStyle/>
                    <a:p>
                      <a:r>
                        <a:rPr lang="es-MX" smtClean="0"/>
                        <a:t>Por cotizar</a:t>
                      </a:r>
                      <a:endParaRPr lang="es-MX" dirty="0"/>
                    </a:p>
                  </a:txBody>
                  <a:tcPr/>
                </a:tc>
              </a:tr>
              <a:tr h="370840">
                <a:tc>
                  <a:txBody>
                    <a:bodyPr/>
                    <a:lstStyle/>
                    <a:p>
                      <a:r>
                        <a:rPr lang="es-MX" dirty="0" smtClean="0"/>
                        <a:t>Mercadotecnia</a:t>
                      </a:r>
                      <a:endParaRPr lang="es-MX" dirty="0"/>
                    </a:p>
                  </a:txBody>
                  <a:tcPr/>
                </a:tc>
                <a:tc>
                  <a:txBody>
                    <a:bodyPr/>
                    <a:lstStyle/>
                    <a:p>
                      <a:r>
                        <a:rPr lang="es-MX" dirty="0" smtClean="0"/>
                        <a:t>Consulta</a:t>
                      </a:r>
                      <a:r>
                        <a:rPr lang="es-MX" baseline="0" dirty="0" smtClean="0"/>
                        <a:t> de clientes de Estadísticas de compras</a:t>
                      </a:r>
                      <a:endParaRPr lang="es-MX" dirty="0"/>
                    </a:p>
                  </a:txBody>
                  <a:tcPr/>
                </a:tc>
                <a:tc>
                  <a:txBody>
                    <a:bodyPr/>
                    <a:lstStyle/>
                    <a:p>
                      <a:r>
                        <a:rPr lang="es-MX" smtClean="0"/>
                        <a:t>Por cotizar</a:t>
                      </a:r>
                      <a:endParaRPr lang="es-MX" dirty="0"/>
                    </a:p>
                  </a:txBody>
                  <a:tcPr/>
                </a:tc>
              </a:tr>
              <a:tr h="370840">
                <a:tc>
                  <a:txBody>
                    <a:bodyPr/>
                    <a:lstStyle/>
                    <a:p>
                      <a:r>
                        <a:rPr lang="es-MX" dirty="0" smtClean="0"/>
                        <a:t>Mercadotecnia</a:t>
                      </a:r>
                      <a:endParaRPr lang="es-MX" dirty="0"/>
                    </a:p>
                  </a:txBody>
                  <a:tcPr/>
                </a:tc>
                <a:tc>
                  <a:txBody>
                    <a:bodyPr/>
                    <a:lstStyle/>
                    <a:p>
                      <a:r>
                        <a:rPr lang="es-MX" dirty="0" smtClean="0"/>
                        <a:t>Pedidos</a:t>
                      </a:r>
                      <a:r>
                        <a:rPr lang="es-MX" baseline="0" dirty="0" smtClean="0"/>
                        <a:t> en línea hechos por clientes</a:t>
                      </a:r>
                      <a:endParaRPr lang="es-MX" dirty="0"/>
                    </a:p>
                  </a:txBody>
                  <a:tcPr/>
                </a:tc>
                <a:tc>
                  <a:txBody>
                    <a:bodyPr/>
                    <a:lstStyle/>
                    <a:p>
                      <a:r>
                        <a:rPr lang="es-MX" smtClean="0"/>
                        <a:t>Por cotizar</a:t>
                      </a:r>
                      <a:endParaRPr lang="es-MX" dirty="0"/>
                    </a:p>
                  </a:txBody>
                  <a:tcPr/>
                </a:tc>
              </a:tr>
              <a:tr h="370840">
                <a:tc>
                  <a:txBody>
                    <a:bodyPr/>
                    <a:lstStyle/>
                    <a:p>
                      <a:r>
                        <a:rPr lang="es-MX" dirty="0" smtClean="0"/>
                        <a:t>Mercadotecnia</a:t>
                      </a:r>
                      <a:endParaRPr lang="es-MX" dirty="0"/>
                    </a:p>
                  </a:txBody>
                  <a:tcPr/>
                </a:tc>
                <a:tc>
                  <a:txBody>
                    <a:bodyPr/>
                    <a:lstStyle/>
                    <a:p>
                      <a:r>
                        <a:rPr lang="es-MX" dirty="0" smtClean="0"/>
                        <a:t>Consulta de</a:t>
                      </a:r>
                      <a:r>
                        <a:rPr lang="es-MX" baseline="0" dirty="0" smtClean="0"/>
                        <a:t> clientes de Inventarios</a:t>
                      </a:r>
                      <a:endParaRPr lang="es-MX" dirty="0"/>
                    </a:p>
                  </a:txBody>
                  <a:tcPr/>
                </a:tc>
                <a:tc>
                  <a:txBody>
                    <a:bodyPr/>
                    <a:lstStyle/>
                    <a:p>
                      <a:r>
                        <a:rPr lang="es-MX" smtClean="0"/>
                        <a:t>Por cotizar</a:t>
                      </a:r>
                      <a:endParaRPr lang="es-MX" dirty="0"/>
                    </a:p>
                  </a:txBody>
                  <a:tcPr/>
                </a:tc>
              </a:tr>
              <a:tr h="370840">
                <a:tc>
                  <a:txBody>
                    <a:bodyPr/>
                    <a:lstStyle/>
                    <a:p>
                      <a:r>
                        <a:rPr lang="es-MX" dirty="0" smtClean="0"/>
                        <a:t>Mercadotecnia</a:t>
                      </a:r>
                      <a:endParaRPr lang="es-MX" dirty="0"/>
                    </a:p>
                  </a:txBody>
                  <a:tcPr/>
                </a:tc>
                <a:tc>
                  <a:txBody>
                    <a:bodyPr/>
                    <a:lstStyle/>
                    <a:p>
                      <a:r>
                        <a:rPr lang="es-MX" dirty="0" smtClean="0"/>
                        <a:t>Consulta de clientes de</a:t>
                      </a:r>
                      <a:r>
                        <a:rPr lang="es-MX" baseline="0" dirty="0" smtClean="0"/>
                        <a:t> estatus de pedidos</a:t>
                      </a:r>
                      <a:endParaRPr lang="es-MX" dirty="0"/>
                    </a:p>
                  </a:txBody>
                  <a:tcPr/>
                </a:tc>
                <a:tc>
                  <a:txBody>
                    <a:bodyPr/>
                    <a:lstStyle/>
                    <a:p>
                      <a:r>
                        <a:rPr lang="es-MX" dirty="0" smtClean="0"/>
                        <a:t>Por cotizar</a:t>
                      </a:r>
                      <a:endParaRPr lang="es-MX" dirty="0"/>
                    </a:p>
                  </a:txBody>
                  <a:tcPr/>
                </a:tc>
              </a:tr>
            </a:tbl>
          </a:graphicData>
        </a:graphic>
      </p:graphicFrame>
    </p:spTree>
    <p:extLst>
      <p:ext uri="{BB962C8B-B14F-4D97-AF65-F5344CB8AC3E}">
        <p14:creationId xmlns:p14="http://schemas.microsoft.com/office/powerpoint/2010/main" val="206157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Desarrollos identificados para su implementación</a:t>
            </a:r>
            <a:br>
              <a:rPr lang="es-MX" dirty="0" smtClean="0"/>
            </a:br>
            <a:r>
              <a:rPr lang="es-MX" dirty="0" err="1" smtClean="0"/>
              <a:t>cont</a:t>
            </a:r>
            <a:r>
              <a:rPr lang="es-MX" dirty="0" smtClean="0"/>
              <a:t>…</a:t>
            </a:r>
            <a:endParaRPr lang="es-MX"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3415233556"/>
              </p:ext>
            </p:extLst>
          </p:nvPr>
        </p:nvGraphicFramePr>
        <p:xfrm>
          <a:off x="457200" y="1646808"/>
          <a:ext cx="8363272" cy="2123440"/>
        </p:xfrm>
        <a:graphic>
          <a:graphicData uri="http://schemas.openxmlformats.org/drawingml/2006/table">
            <a:tbl>
              <a:tblPr firstRow="1" bandRow="1">
                <a:tableStyleId>{5C22544A-7EE6-4342-B048-85BDC9FD1C3A}</a:tableStyleId>
              </a:tblPr>
              <a:tblGrid>
                <a:gridCol w="1882552"/>
                <a:gridCol w="5112568"/>
                <a:gridCol w="1368152"/>
              </a:tblGrid>
              <a:tr h="370840">
                <a:tc>
                  <a:txBody>
                    <a:bodyPr/>
                    <a:lstStyle/>
                    <a:p>
                      <a:pPr algn="ctr"/>
                      <a:r>
                        <a:rPr lang="es-MX" dirty="0" smtClean="0">
                          <a:solidFill>
                            <a:schemeClr val="tx1"/>
                          </a:solidFill>
                        </a:rPr>
                        <a:t>Área</a:t>
                      </a:r>
                      <a:endParaRPr lang="es-MX" dirty="0">
                        <a:solidFill>
                          <a:schemeClr val="tx1"/>
                        </a:solidFill>
                      </a:endParaRPr>
                    </a:p>
                  </a:txBody>
                  <a:tcPr/>
                </a:tc>
                <a:tc>
                  <a:txBody>
                    <a:bodyPr/>
                    <a:lstStyle/>
                    <a:p>
                      <a:pPr algn="ctr"/>
                      <a:r>
                        <a:rPr lang="es-MX" dirty="0" smtClean="0">
                          <a:solidFill>
                            <a:schemeClr val="tx1"/>
                          </a:solidFill>
                        </a:rPr>
                        <a:t>Desarrollo</a:t>
                      </a:r>
                      <a:endParaRPr lang="es-MX" dirty="0">
                        <a:solidFill>
                          <a:schemeClr val="tx1"/>
                        </a:solidFill>
                      </a:endParaRPr>
                    </a:p>
                  </a:txBody>
                  <a:tcPr/>
                </a:tc>
                <a:tc>
                  <a:txBody>
                    <a:bodyPr/>
                    <a:lstStyle/>
                    <a:p>
                      <a:pPr algn="ctr"/>
                      <a:r>
                        <a:rPr lang="es-MX" dirty="0" smtClean="0">
                          <a:solidFill>
                            <a:schemeClr val="tx1"/>
                          </a:solidFill>
                        </a:rPr>
                        <a:t>Inversión</a:t>
                      </a:r>
                      <a:endParaRPr lang="es-MX" dirty="0">
                        <a:solidFill>
                          <a:schemeClr val="tx1"/>
                        </a:solidFill>
                      </a:endParaRPr>
                    </a:p>
                  </a:txBody>
                  <a:tcPr/>
                </a:tc>
              </a:tr>
              <a:tr h="370840">
                <a:tc>
                  <a:txBody>
                    <a:bodyPr/>
                    <a:lstStyle/>
                    <a:p>
                      <a:r>
                        <a:rPr lang="es-MX" dirty="0" smtClean="0"/>
                        <a:t>Operaciones</a:t>
                      </a:r>
                      <a:endParaRPr lang="es-MX" dirty="0"/>
                    </a:p>
                  </a:txBody>
                  <a:tcPr/>
                </a:tc>
                <a:tc>
                  <a:txBody>
                    <a:bodyPr/>
                    <a:lstStyle/>
                    <a:p>
                      <a:r>
                        <a:rPr lang="es-MX" dirty="0" smtClean="0"/>
                        <a:t>Consulta</a:t>
                      </a:r>
                      <a:r>
                        <a:rPr lang="es-MX" baseline="0" dirty="0" smtClean="0"/>
                        <a:t> de Inventarios</a:t>
                      </a:r>
                      <a:endParaRPr lang="es-MX" dirty="0"/>
                    </a:p>
                  </a:txBody>
                  <a:tcPr/>
                </a:tc>
                <a:tc>
                  <a:txBody>
                    <a:bodyPr/>
                    <a:lstStyle/>
                    <a:p>
                      <a:r>
                        <a:rPr lang="es-MX" smtClean="0"/>
                        <a:t>Por cotizar</a:t>
                      </a:r>
                      <a:endParaRPr lang="es-MX" dirty="0"/>
                    </a:p>
                  </a:txBody>
                  <a:tcPr/>
                </a:tc>
              </a:tr>
              <a:tr h="370840">
                <a:tc>
                  <a:txBody>
                    <a:bodyPr/>
                    <a:lstStyle/>
                    <a:p>
                      <a:r>
                        <a:rPr lang="es-MX" dirty="0" smtClean="0"/>
                        <a:t>Operaciones</a:t>
                      </a:r>
                      <a:endParaRPr lang="es-MX" dirty="0"/>
                    </a:p>
                  </a:txBody>
                  <a:tcPr/>
                </a:tc>
                <a:tc>
                  <a:txBody>
                    <a:bodyPr/>
                    <a:lstStyle/>
                    <a:p>
                      <a:r>
                        <a:rPr lang="es-MX" dirty="0" smtClean="0"/>
                        <a:t>Consulta de Estatus de Pedidos</a:t>
                      </a:r>
                      <a:endParaRPr lang="es-MX" dirty="0"/>
                    </a:p>
                  </a:txBody>
                  <a:tcPr/>
                </a:tc>
                <a:tc>
                  <a:txBody>
                    <a:bodyPr/>
                    <a:lstStyle/>
                    <a:p>
                      <a:r>
                        <a:rPr lang="es-MX" smtClean="0"/>
                        <a:t>Por cotizar</a:t>
                      </a:r>
                      <a:endParaRPr lang="es-MX" dirty="0"/>
                    </a:p>
                  </a:txBody>
                  <a:tcPr/>
                </a:tc>
              </a:tr>
              <a:tr h="370840">
                <a:tc>
                  <a:txBody>
                    <a:bodyPr/>
                    <a:lstStyle/>
                    <a:p>
                      <a:r>
                        <a:rPr lang="es-MX" dirty="0" smtClean="0"/>
                        <a:t>Servicio</a:t>
                      </a:r>
                      <a:r>
                        <a:rPr lang="es-MX" baseline="0" dirty="0" smtClean="0"/>
                        <a:t> al </a:t>
                      </a:r>
                      <a:r>
                        <a:rPr lang="es-MX" baseline="0" dirty="0" err="1" smtClean="0"/>
                        <a:t>Cte</a:t>
                      </a:r>
                      <a:endParaRPr lang="es-MX" dirty="0"/>
                    </a:p>
                  </a:txBody>
                  <a:tcPr/>
                </a:tc>
                <a:tc>
                  <a:txBody>
                    <a:bodyPr/>
                    <a:lstStyle/>
                    <a:p>
                      <a:r>
                        <a:rPr lang="es-MX" dirty="0" smtClean="0"/>
                        <a:t>Consulta</a:t>
                      </a:r>
                      <a:r>
                        <a:rPr lang="es-MX" baseline="0" dirty="0" smtClean="0"/>
                        <a:t> de estatus folio de garantía</a:t>
                      </a:r>
                      <a:endParaRPr lang="es-MX" dirty="0"/>
                    </a:p>
                  </a:txBody>
                  <a:tcPr/>
                </a:tc>
                <a:tc>
                  <a:txBody>
                    <a:bodyPr/>
                    <a:lstStyle/>
                    <a:p>
                      <a:r>
                        <a:rPr lang="es-MX" smtClean="0"/>
                        <a:t>Por cotizar</a:t>
                      </a:r>
                      <a:endParaRPr lang="es-MX" dirty="0"/>
                    </a:p>
                  </a:txBody>
                  <a:tcPr/>
                </a:tc>
              </a:tr>
              <a:tr h="370840">
                <a:tc>
                  <a:txBody>
                    <a:bodyPr/>
                    <a:lstStyle/>
                    <a:p>
                      <a:r>
                        <a:rPr lang="es-MX" dirty="0" smtClean="0"/>
                        <a:t>Servicio</a:t>
                      </a:r>
                      <a:r>
                        <a:rPr lang="es-MX" baseline="0" dirty="0" smtClean="0"/>
                        <a:t> al </a:t>
                      </a:r>
                      <a:r>
                        <a:rPr lang="es-MX" baseline="0" dirty="0" err="1" smtClean="0"/>
                        <a:t>Cte</a:t>
                      </a:r>
                      <a:endParaRPr lang="es-MX" dirty="0"/>
                    </a:p>
                  </a:txBody>
                  <a:tcPr/>
                </a:tc>
                <a:tc>
                  <a:txBody>
                    <a:bodyPr/>
                    <a:lstStyle/>
                    <a:p>
                      <a:pPr marL="0" marR="0" indent="0" algn="l" defTabSz="917326" rtl="0" eaLnBrk="1" fontAlgn="auto" latinLnBrk="0" hangingPunct="1">
                        <a:lnSpc>
                          <a:spcPct val="100000"/>
                        </a:lnSpc>
                        <a:spcBef>
                          <a:spcPts val="0"/>
                        </a:spcBef>
                        <a:spcAft>
                          <a:spcPts val="0"/>
                        </a:spcAft>
                        <a:buClrTx/>
                        <a:buSzTx/>
                        <a:buFontTx/>
                        <a:buNone/>
                        <a:tabLst/>
                        <a:defRPr/>
                      </a:pPr>
                      <a:r>
                        <a:rPr lang="es-MX" dirty="0" smtClean="0"/>
                        <a:t>Segunda</a:t>
                      </a:r>
                      <a:r>
                        <a:rPr lang="es-MX" baseline="0" dirty="0" smtClean="0"/>
                        <a:t> fase Proyecto Herramienta de Garantías</a:t>
                      </a:r>
                      <a:endParaRPr lang="es-MX" dirty="0"/>
                    </a:p>
                  </a:txBody>
                  <a:tcPr/>
                </a:tc>
                <a:tc>
                  <a:txBody>
                    <a:bodyPr/>
                    <a:lstStyle/>
                    <a:p>
                      <a:r>
                        <a:rPr lang="es-MX" dirty="0" smtClean="0"/>
                        <a:t>Por cotizar</a:t>
                      </a:r>
                      <a:endParaRPr lang="es-MX" dirty="0"/>
                    </a:p>
                  </a:txBody>
                  <a:tcPr/>
                </a:tc>
              </a:tr>
            </a:tbl>
          </a:graphicData>
        </a:graphic>
      </p:graphicFrame>
    </p:spTree>
    <p:extLst>
      <p:ext uri="{BB962C8B-B14F-4D97-AF65-F5344CB8AC3E}">
        <p14:creationId xmlns:p14="http://schemas.microsoft.com/office/powerpoint/2010/main" val="145994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Arquitectura</a:t>
            </a:r>
            <a:endParaRPr lang="es-MX" dirty="0"/>
          </a:p>
        </p:txBody>
      </p:sp>
      <p:sp>
        <p:nvSpPr>
          <p:cNvPr id="3" name="2 Marcador de contenido"/>
          <p:cNvSpPr>
            <a:spLocks noGrp="1"/>
          </p:cNvSpPr>
          <p:nvPr>
            <p:ph idx="1"/>
          </p:nvPr>
        </p:nvSpPr>
        <p:spPr/>
        <p:txBody>
          <a:bodyPr/>
          <a:lstStyle/>
          <a:p>
            <a:r>
              <a:rPr lang="es-MX" dirty="0" smtClean="0"/>
              <a:t>Pendiente</a:t>
            </a:r>
            <a:endParaRPr lang="es-MX" dirty="0"/>
          </a:p>
        </p:txBody>
      </p:sp>
    </p:spTree>
    <p:extLst>
      <p:ext uri="{BB962C8B-B14F-4D97-AF65-F5344CB8AC3E}">
        <p14:creationId xmlns:p14="http://schemas.microsoft.com/office/powerpoint/2010/main" val="266219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Gantt</a:t>
            </a:r>
            <a:endParaRPr lang="es-MX" dirty="0"/>
          </a:p>
        </p:txBody>
      </p:sp>
      <p:sp>
        <p:nvSpPr>
          <p:cNvPr id="3" name="2 Marcador de contenido"/>
          <p:cNvSpPr>
            <a:spLocks noGrp="1"/>
          </p:cNvSpPr>
          <p:nvPr>
            <p:ph idx="1"/>
          </p:nvPr>
        </p:nvSpPr>
        <p:spPr/>
        <p:txBody>
          <a:bodyPr/>
          <a:lstStyle/>
          <a:p>
            <a:r>
              <a:rPr lang="es-MX" dirty="0" smtClean="0"/>
              <a:t>Pendiente</a:t>
            </a:r>
            <a:endParaRPr lang="es-MX" dirty="0"/>
          </a:p>
        </p:txBody>
      </p:sp>
    </p:spTree>
    <p:extLst>
      <p:ext uri="{BB962C8B-B14F-4D97-AF65-F5344CB8AC3E}">
        <p14:creationId xmlns:p14="http://schemas.microsoft.com/office/powerpoint/2010/main" val="1378122191"/>
      </p:ext>
    </p:extLst>
  </p:cSld>
  <p:clrMapOvr>
    <a:masterClrMapping/>
  </p:clrMapOvr>
</p:sld>
</file>

<file path=ppt/theme/theme1.xml><?xml version="1.0" encoding="utf-8"?>
<a:theme xmlns:a="http://schemas.openxmlformats.org/drawingml/2006/main" name="Presentación Nove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lantilla Novem 2010">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1225"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1225"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Presentación Novem</Template>
  <TotalTime>144</TotalTime>
  <Words>360</Words>
  <Application>Microsoft Office PowerPoint</Application>
  <PresentationFormat>Presentación en pantalla (4:3)</PresentationFormat>
  <Paragraphs>72</Paragraphs>
  <Slides>7</Slides>
  <Notes>0</Notes>
  <HiddenSlides>0</HiddenSlides>
  <MMClips>0</MMClips>
  <ScaleCrop>false</ScaleCrop>
  <HeadingPairs>
    <vt:vector size="4" baseType="variant">
      <vt:variant>
        <vt:lpstr>Tema</vt:lpstr>
      </vt:variant>
      <vt:variant>
        <vt:i4>2</vt:i4>
      </vt:variant>
      <vt:variant>
        <vt:lpstr>Títulos de diapositiva</vt:lpstr>
      </vt:variant>
      <vt:variant>
        <vt:i4>7</vt:i4>
      </vt:variant>
    </vt:vector>
  </HeadingPairs>
  <TitlesOfParts>
    <vt:vector size="9" baseType="lpstr">
      <vt:lpstr>Presentación Novem</vt:lpstr>
      <vt:lpstr>Plantilla Novem 2010</vt:lpstr>
      <vt:lpstr>(Borrador) Propuesta de Activación APEX - Oacle Agosto 2013</vt:lpstr>
      <vt:lpstr>¿Qué es APEX de Oracle?</vt:lpstr>
      <vt:lpstr>Ventajas de desarrollar en APEX</vt:lpstr>
      <vt:lpstr>Desarrollos identificados para su implementación</vt:lpstr>
      <vt:lpstr>Desarrollos identificados para su implementación cont…</vt:lpstr>
      <vt:lpstr>Arquitectura</vt:lpstr>
      <vt:lpstr>Gantt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Iniciativas visión 5 años Octubre 2012</dc:title>
  <dc:creator>Wumniam Yahven Longoria Ponce</dc:creator>
  <cp:lastModifiedBy>Wumniam Yahven Longoria Ponce</cp:lastModifiedBy>
  <cp:revision>26</cp:revision>
  <dcterms:created xsi:type="dcterms:W3CDTF">2012-10-01T18:18:17Z</dcterms:created>
  <dcterms:modified xsi:type="dcterms:W3CDTF">2013-08-17T15:45:58Z</dcterms:modified>
</cp:coreProperties>
</file>