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92" r:id="rId3"/>
    <p:sldId id="283" r:id="rId4"/>
    <p:sldId id="288" r:id="rId5"/>
    <p:sldId id="293" r:id="rId6"/>
    <p:sldId id="300" r:id="rId7"/>
    <p:sldId id="294" r:id="rId8"/>
    <p:sldId id="295" r:id="rId9"/>
    <p:sldId id="296" r:id="rId10"/>
    <p:sldId id="297" r:id="rId11"/>
    <p:sldId id="289" r:id="rId12"/>
    <p:sldId id="298" r:id="rId13"/>
    <p:sldId id="299" r:id="rId14"/>
    <p:sldId id="2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6F08E7-0CDE-42D0-ADA5-E756FA77985E}" v="130" dt="2024-04-19T15:30:54.5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3608" autoAdjust="0"/>
  </p:normalViewPr>
  <p:slideViewPr>
    <p:cSldViewPr snapToGrid="0">
      <p:cViewPr varScale="1">
        <p:scale>
          <a:sx n="81" d="100"/>
          <a:sy n="81" d="100"/>
        </p:scale>
        <p:origin x="171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es, Willis" userId="d8ebe389-0e59-4375-97d7-97a46356a6a8" providerId="ADAL" clId="{5FC82C26-5625-44D8-BF11-1656850A6691}"/>
    <pc:docChg chg="custSel modSld">
      <pc:chgData name="Jones, Willis" userId="d8ebe389-0e59-4375-97d7-97a46356a6a8" providerId="ADAL" clId="{5FC82C26-5625-44D8-BF11-1656850A6691}" dt="2024-04-19T17:31:59.870" v="3" actId="313"/>
      <pc:docMkLst>
        <pc:docMk/>
      </pc:docMkLst>
      <pc:sldChg chg="modNotesTx">
        <pc:chgData name="Jones, Willis" userId="d8ebe389-0e59-4375-97d7-97a46356a6a8" providerId="ADAL" clId="{5FC82C26-5625-44D8-BF11-1656850A6691}" dt="2024-04-19T17:31:53.260" v="0" actId="313"/>
        <pc:sldMkLst>
          <pc:docMk/>
          <pc:sldMk cId="598983520" sldId="283"/>
        </pc:sldMkLst>
      </pc:sldChg>
      <pc:sldChg chg="modNotesTx">
        <pc:chgData name="Jones, Willis" userId="d8ebe389-0e59-4375-97d7-97a46356a6a8" providerId="ADAL" clId="{5FC82C26-5625-44D8-BF11-1656850A6691}" dt="2024-04-19T17:31:59.870" v="3" actId="313"/>
        <pc:sldMkLst>
          <pc:docMk/>
          <pc:sldMk cId="2091944862" sldId="293"/>
        </pc:sldMkLst>
      </pc:sldChg>
    </pc:docChg>
  </pc:docChgLst>
  <pc:docChgLst>
    <pc:chgData name="Jones, Willis" userId="d8ebe389-0e59-4375-97d7-97a46356a6a8" providerId="ADAL" clId="{656F08E7-0CDE-42D0-ADA5-E756FA77985E}"/>
    <pc:docChg chg="undo custSel delSld modSld">
      <pc:chgData name="Jones, Willis" userId="d8ebe389-0e59-4375-97d7-97a46356a6a8" providerId="ADAL" clId="{656F08E7-0CDE-42D0-ADA5-E756FA77985E}" dt="2024-04-19T15:30:54.507" v="1146" actId="20577"/>
      <pc:docMkLst>
        <pc:docMk/>
      </pc:docMkLst>
      <pc:sldChg chg="modSp mod modNotesTx">
        <pc:chgData name="Jones, Willis" userId="d8ebe389-0e59-4375-97d7-97a46356a6a8" providerId="ADAL" clId="{656F08E7-0CDE-42D0-ADA5-E756FA77985E}" dt="2024-04-19T14:44:30.869" v="149" actId="20577"/>
        <pc:sldMkLst>
          <pc:docMk/>
          <pc:sldMk cId="2818803532" sldId="256"/>
        </pc:sldMkLst>
        <pc:spChg chg="mod">
          <ac:chgData name="Jones, Willis" userId="d8ebe389-0e59-4375-97d7-97a46356a6a8" providerId="ADAL" clId="{656F08E7-0CDE-42D0-ADA5-E756FA77985E}" dt="2024-04-19T14:43:48.307" v="0" actId="6549"/>
          <ac:spMkLst>
            <pc:docMk/>
            <pc:sldMk cId="2818803532" sldId="256"/>
            <ac:spMk id="2" creationId="{4A102863-E0D7-0602-5C15-F7875E970222}"/>
          </ac:spMkLst>
        </pc:spChg>
      </pc:sldChg>
      <pc:sldChg chg="del">
        <pc:chgData name="Jones, Willis" userId="d8ebe389-0e59-4375-97d7-97a46356a6a8" providerId="ADAL" clId="{656F08E7-0CDE-42D0-ADA5-E756FA77985E}" dt="2024-04-19T14:44:54.577" v="151" actId="47"/>
        <pc:sldMkLst>
          <pc:docMk/>
          <pc:sldMk cId="818043004" sldId="257"/>
        </pc:sldMkLst>
      </pc:sldChg>
      <pc:sldChg chg="modNotesTx">
        <pc:chgData name="Jones, Willis" userId="d8ebe389-0e59-4375-97d7-97a46356a6a8" providerId="ADAL" clId="{656F08E7-0CDE-42D0-ADA5-E756FA77985E}" dt="2024-04-19T14:54:04.621" v="471" actId="313"/>
        <pc:sldMkLst>
          <pc:docMk/>
          <pc:sldMk cId="223848277" sldId="289"/>
        </pc:sldMkLst>
      </pc:sldChg>
      <pc:sldChg chg="addSp delSp modSp mod addAnim delAnim modNotesTx">
        <pc:chgData name="Jones, Willis" userId="d8ebe389-0e59-4375-97d7-97a46356a6a8" providerId="ADAL" clId="{656F08E7-0CDE-42D0-ADA5-E756FA77985E}" dt="2024-04-19T14:46:05.187" v="294" actId="6549"/>
        <pc:sldMkLst>
          <pc:docMk/>
          <pc:sldMk cId="1260133928" sldId="292"/>
        </pc:sldMkLst>
        <pc:spChg chg="mod">
          <ac:chgData name="Jones, Willis" userId="d8ebe389-0e59-4375-97d7-97a46356a6a8" providerId="ADAL" clId="{656F08E7-0CDE-42D0-ADA5-E756FA77985E}" dt="2024-04-19T14:45:24.342" v="158" actId="26606"/>
          <ac:spMkLst>
            <pc:docMk/>
            <pc:sldMk cId="1260133928" sldId="292"/>
            <ac:spMk id="2" creationId="{DFA902B7-1040-53B6-4D94-CFC4F2002BF1}"/>
          </ac:spMkLst>
        </pc:spChg>
        <pc:spChg chg="mod">
          <ac:chgData name="Jones, Willis" userId="d8ebe389-0e59-4375-97d7-97a46356a6a8" providerId="ADAL" clId="{656F08E7-0CDE-42D0-ADA5-E756FA77985E}" dt="2024-04-19T14:45:24.342" v="158" actId="26606"/>
          <ac:spMkLst>
            <pc:docMk/>
            <pc:sldMk cId="1260133928" sldId="292"/>
            <ac:spMk id="3" creationId="{10084C89-88A7-BD06-34FC-3366AEBAEE3E}"/>
          </ac:spMkLst>
        </pc:spChg>
        <pc:spChg chg="add del">
          <ac:chgData name="Jones, Willis" userId="d8ebe389-0e59-4375-97d7-97a46356a6a8" providerId="ADAL" clId="{656F08E7-0CDE-42D0-ADA5-E756FA77985E}" dt="2024-04-19T14:45:24.342" v="158" actId="26606"/>
          <ac:spMkLst>
            <pc:docMk/>
            <pc:sldMk cId="1260133928" sldId="292"/>
            <ac:spMk id="8" creationId="{5E7AA7E8-8006-4E1F-A566-FCF37EE6F35D}"/>
          </ac:spMkLst>
        </pc:spChg>
        <pc:spChg chg="add del">
          <ac:chgData name="Jones, Willis" userId="d8ebe389-0e59-4375-97d7-97a46356a6a8" providerId="ADAL" clId="{656F08E7-0CDE-42D0-ADA5-E756FA77985E}" dt="2024-04-19T14:45:20.743" v="156" actId="26606"/>
          <ac:spMkLst>
            <pc:docMk/>
            <pc:sldMk cId="1260133928" sldId="292"/>
            <ac:spMk id="15" creationId="{F4155C20-3F0E-4576-8A0B-C345B62312DA}"/>
          </ac:spMkLst>
        </pc:spChg>
        <pc:spChg chg="add del">
          <ac:chgData name="Jones, Willis" userId="d8ebe389-0e59-4375-97d7-97a46356a6a8" providerId="ADAL" clId="{656F08E7-0CDE-42D0-ADA5-E756FA77985E}" dt="2024-04-19T14:45:10.892" v="153" actId="26606"/>
          <ac:spMkLst>
            <pc:docMk/>
            <pc:sldMk cId="1260133928" sldId="292"/>
            <ac:spMk id="16" creationId="{8DE2E8FE-B87B-430D-9722-167B5E2C2577}"/>
          </ac:spMkLst>
        </pc:spChg>
        <pc:spChg chg="add del">
          <ac:chgData name="Jones, Willis" userId="d8ebe389-0e59-4375-97d7-97a46356a6a8" providerId="ADAL" clId="{656F08E7-0CDE-42D0-ADA5-E756FA77985E}" dt="2024-04-19T14:45:10.892" v="153" actId="26606"/>
          <ac:spMkLst>
            <pc:docMk/>
            <pc:sldMk cId="1260133928" sldId="292"/>
            <ac:spMk id="18" creationId="{5E7AA7E8-8006-4E1F-A566-FCF37EE6F35D}"/>
          </ac:spMkLst>
        </pc:spChg>
        <pc:spChg chg="add del">
          <ac:chgData name="Jones, Willis" userId="d8ebe389-0e59-4375-97d7-97a46356a6a8" providerId="ADAL" clId="{656F08E7-0CDE-42D0-ADA5-E756FA77985E}" dt="2024-04-19T14:45:20.743" v="156" actId="26606"/>
          <ac:spMkLst>
            <pc:docMk/>
            <pc:sldMk cId="1260133928" sldId="292"/>
            <ac:spMk id="19" creationId="{0BAEB82B-9A6B-4982-B56B-7529C6EA9A95}"/>
          </ac:spMkLst>
        </pc:spChg>
        <pc:spChg chg="add del">
          <ac:chgData name="Jones, Willis" userId="d8ebe389-0e59-4375-97d7-97a46356a6a8" providerId="ADAL" clId="{656F08E7-0CDE-42D0-ADA5-E756FA77985E}" dt="2024-04-19T14:45:20.743" v="156" actId="26606"/>
          <ac:spMkLst>
            <pc:docMk/>
            <pc:sldMk cId="1260133928" sldId="292"/>
            <ac:spMk id="21" creationId="{FC71CE45-EECF-4555-AD4B-1B3D0D5D1540}"/>
          </ac:spMkLst>
        </pc:spChg>
        <pc:spChg chg="add del">
          <ac:chgData name="Jones, Willis" userId="d8ebe389-0e59-4375-97d7-97a46356a6a8" providerId="ADAL" clId="{656F08E7-0CDE-42D0-ADA5-E756FA77985E}" dt="2024-04-19T14:45:20.743" v="156" actId="26606"/>
          <ac:spMkLst>
            <pc:docMk/>
            <pc:sldMk cId="1260133928" sldId="292"/>
            <ac:spMk id="23" creationId="{53AA89D1-0C70-46BB-8E35-5722A4B18A78}"/>
          </ac:spMkLst>
        </pc:spChg>
        <pc:spChg chg="add del">
          <ac:chgData name="Jones, Willis" userId="d8ebe389-0e59-4375-97d7-97a46356a6a8" providerId="ADAL" clId="{656F08E7-0CDE-42D0-ADA5-E756FA77985E}" dt="2024-04-19T14:45:24.342" v="158" actId="26606"/>
          <ac:spMkLst>
            <pc:docMk/>
            <pc:sldMk cId="1260133928" sldId="292"/>
            <ac:spMk id="25" creationId="{74751229-0244-4FBB-BED1-407467F4C951}"/>
          </ac:spMkLst>
        </pc:spChg>
        <pc:picChg chg="add del">
          <ac:chgData name="Jones, Willis" userId="d8ebe389-0e59-4375-97d7-97a46356a6a8" providerId="ADAL" clId="{656F08E7-0CDE-42D0-ADA5-E756FA77985E}" dt="2024-04-19T14:45:10.892" v="153" actId="26606"/>
          <ac:picMkLst>
            <pc:docMk/>
            <pc:sldMk cId="1260133928" sldId="292"/>
            <ac:picMk id="12" creationId="{916702B7-CF15-9902-1584-DFE94F5339DD}"/>
          </ac:picMkLst>
        </pc:picChg>
        <pc:picChg chg="add del">
          <ac:chgData name="Jones, Willis" userId="d8ebe389-0e59-4375-97d7-97a46356a6a8" providerId="ADAL" clId="{656F08E7-0CDE-42D0-ADA5-E756FA77985E}" dt="2024-04-19T14:45:24.342" v="158" actId="26606"/>
          <ac:picMkLst>
            <pc:docMk/>
            <pc:sldMk cId="1260133928" sldId="292"/>
            <ac:picMk id="14" creationId="{7C343582-DBC1-3E9B-96C4-3733EEFCFED2}"/>
          </ac:picMkLst>
        </pc:picChg>
        <pc:picChg chg="add del">
          <ac:chgData name="Jones, Willis" userId="d8ebe389-0e59-4375-97d7-97a46356a6a8" providerId="ADAL" clId="{656F08E7-0CDE-42D0-ADA5-E756FA77985E}" dt="2024-04-19T14:45:24.342" v="158" actId="26606"/>
          <ac:picMkLst>
            <pc:docMk/>
            <pc:sldMk cId="1260133928" sldId="292"/>
            <ac:picMk id="26" creationId="{2CC3F0DB-1D72-4CFC-863D-54184A3C9E5D}"/>
          </ac:picMkLst>
        </pc:picChg>
        <pc:cxnChg chg="add del">
          <ac:chgData name="Jones, Willis" userId="d8ebe389-0e59-4375-97d7-97a46356a6a8" providerId="ADAL" clId="{656F08E7-0CDE-42D0-ADA5-E756FA77985E}" dt="2024-04-19T14:45:24.342" v="158" actId="26606"/>
          <ac:cxnSpMkLst>
            <pc:docMk/>
            <pc:sldMk cId="1260133928" sldId="292"/>
            <ac:cxnSpMk id="10" creationId="{56020367-4FD5-4596-8E10-C5F095CD8DBF}"/>
          </ac:cxnSpMkLst>
        </pc:cxnChg>
        <pc:cxnChg chg="add del">
          <ac:chgData name="Jones, Willis" userId="d8ebe389-0e59-4375-97d7-97a46356a6a8" providerId="ADAL" clId="{656F08E7-0CDE-42D0-ADA5-E756FA77985E}" dt="2024-04-19T14:45:20.743" v="156" actId="26606"/>
          <ac:cxnSpMkLst>
            <pc:docMk/>
            <pc:sldMk cId="1260133928" sldId="292"/>
            <ac:cxnSpMk id="17" creationId="{56020367-4FD5-4596-8E10-C5F095CD8DBF}"/>
          </ac:cxnSpMkLst>
        </pc:cxnChg>
        <pc:cxnChg chg="add del">
          <ac:chgData name="Jones, Willis" userId="d8ebe389-0e59-4375-97d7-97a46356a6a8" providerId="ADAL" clId="{656F08E7-0CDE-42D0-ADA5-E756FA77985E}" dt="2024-04-19T14:45:10.892" v="153" actId="26606"/>
          <ac:cxnSpMkLst>
            <pc:docMk/>
            <pc:sldMk cId="1260133928" sldId="292"/>
            <ac:cxnSpMk id="20" creationId="{56020367-4FD5-4596-8E10-C5F095CD8DBF}"/>
          </ac:cxnSpMkLst>
        </pc:cxnChg>
      </pc:sldChg>
      <pc:sldChg chg="modNotesTx">
        <pc:chgData name="Jones, Willis" userId="d8ebe389-0e59-4375-97d7-97a46356a6a8" providerId="ADAL" clId="{656F08E7-0CDE-42D0-ADA5-E756FA77985E}" dt="2024-04-19T14:47:40.673" v="309" actId="20577"/>
        <pc:sldMkLst>
          <pc:docMk/>
          <pc:sldMk cId="2091944862" sldId="293"/>
        </pc:sldMkLst>
      </pc:sldChg>
      <pc:sldChg chg="modAnim modNotesTx">
        <pc:chgData name="Jones, Willis" userId="d8ebe389-0e59-4375-97d7-97a46356a6a8" providerId="ADAL" clId="{656F08E7-0CDE-42D0-ADA5-E756FA77985E}" dt="2024-04-19T14:52:44.947" v="428" actId="20577"/>
        <pc:sldMkLst>
          <pc:docMk/>
          <pc:sldMk cId="20363784" sldId="296"/>
        </pc:sldMkLst>
      </pc:sldChg>
      <pc:sldChg chg="modNotesTx">
        <pc:chgData name="Jones, Willis" userId="d8ebe389-0e59-4375-97d7-97a46356a6a8" providerId="ADAL" clId="{656F08E7-0CDE-42D0-ADA5-E756FA77985E}" dt="2024-04-19T14:54:31.047" v="484" actId="5793"/>
        <pc:sldMkLst>
          <pc:docMk/>
          <pc:sldMk cId="3937985644" sldId="298"/>
        </pc:sldMkLst>
      </pc:sldChg>
      <pc:sldChg chg="modSp mod modAnim modNotesTx">
        <pc:chgData name="Jones, Willis" userId="d8ebe389-0e59-4375-97d7-97a46356a6a8" providerId="ADAL" clId="{656F08E7-0CDE-42D0-ADA5-E756FA77985E}" dt="2024-04-19T15:30:54.507" v="1146" actId="20577"/>
        <pc:sldMkLst>
          <pc:docMk/>
          <pc:sldMk cId="3172441548" sldId="299"/>
        </pc:sldMkLst>
        <pc:spChg chg="mod">
          <ac:chgData name="Jones, Willis" userId="d8ebe389-0e59-4375-97d7-97a46356a6a8" providerId="ADAL" clId="{656F08E7-0CDE-42D0-ADA5-E756FA77985E}" dt="2024-04-19T15:30:54.507" v="1146" actId="20577"/>
          <ac:spMkLst>
            <pc:docMk/>
            <pc:sldMk cId="3172441548" sldId="299"/>
            <ac:spMk id="3" creationId="{10084C89-88A7-BD06-34FC-3366AEBAEE3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579E84-9AF7-4523-A96B-97D99BD2F8F9}" type="datetimeFigureOut">
              <a:rPr lang="en-US" smtClean="0"/>
              <a:t>4/19/2024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FFDF46-847E-4215-B394-2FE4EB3AF6D9}" type="slidenum">
              <a:rPr lang="en-US" smtClean="0"/>
              <a:t>‹#›</a:t>
            </a:fld>
            <a:endParaRPr lang="en-US"/>
          </a:p>
        </p:txBody>
      </p:sp>
    </p:spTree>
    <p:extLst>
      <p:ext uri="{BB962C8B-B14F-4D97-AF65-F5344CB8AC3E}">
        <p14:creationId xmlns:p14="http://schemas.microsoft.com/office/powerpoint/2010/main" val="3242780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Thank you all for the opportunity to share my analysis with you on attrition at Frito Lay.  Really excited to share some details about my work and give you some insights that you could use to increase value within your company.  </a:t>
            </a:r>
          </a:p>
        </p:txBody>
      </p:sp>
      <p:sp>
        <p:nvSpPr>
          <p:cNvPr id="4" name="Slide Number Placeholder 3"/>
          <p:cNvSpPr>
            <a:spLocks noGrp="1"/>
          </p:cNvSpPr>
          <p:nvPr>
            <p:ph type="sldNum" sz="quarter" idx="5"/>
          </p:nvPr>
        </p:nvSpPr>
        <p:spPr/>
        <p:txBody>
          <a:bodyPr/>
          <a:lstStyle/>
          <a:p>
            <a:fld id="{D1FFDF46-847E-4215-B394-2FE4EB3AF6D9}" type="slidenum">
              <a:rPr lang="en-US" smtClean="0"/>
              <a:t>1</a:t>
            </a:fld>
            <a:endParaRPr lang="en-US"/>
          </a:p>
        </p:txBody>
      </p:sp>
    </p:spTree>
    <p:extLst>
      <p:ext uri="{BB962C8B-B14F-4D97-AF65-F5344CB8AC3E}">
        <p14:creationId xmlns:p14="http://schemas.microsoft.com/office/powerpoint/2010/main" val="4041534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were the variables I added to the model.  I essentially took the 15 variables with the highest correlation with Attrition and added them to the classification model.  </a:t>
            </a:r>
          </a:p>
        </p:txBody>
      </p:sp>
      <p:sp>
        <p:nvSpPr>
          <p:cNvPr id="4" name="Slide Number Placeholder 3"/>
          <p:cNvSpPr>
            <a:spLocks noGrp="1"/>
          </p:cNvSpPr>
          <p:nvPr>
            <p:ph type="sldNum" sz="quarter" idx="5"/>
          </p:nvPr>
        </p:nvSpPr>
        <p:spPr/>
        <p:txBody>
          <a:bodyPr/>
          <a:lstStyle/>
          <a:p>
            <a:fld id="{D1FFDF46-847E-4215-B394-2FE4EB3AF6D9}" type="slidenum">
              <a:rPr lang="en-US" smtClean="0"/>
              <a:t>10</a:t>
            </a:fld>
            <a:endParaRPr lang="en-US"/>
          </a:p>
        </p:txBody>
      </p:sp>
    </p:spTree>
    <p:extLst>
      <p:ext uri="{BB962C8B-B14F-4D97-AF65-F5344CB8AC3E}">
        <p14:creationId xmlns:p14="http://schemas.microsoft.com/office/powerpoint/2010/main" val="3621700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ea typeface="Calibri"/>
                <a:cs typeface="Calibri"/>
              </a:rPr>
              <a:t>The results of the cross validation are presented here with a confusion matrix…..Our model did a really good job of predicting those who did not leave the company…it was a little less successful in identifying those who did leave the company.  </a:t>
            </a:r>
          </a:p>
          <a:p>
            <a:endParaRPr lang="en-US" dirty="0">
              <a:latin typeface="Calibri"/>
              <a:ea typeface="Calibri"/>
              <a:cs typeface="Calibri"/>
            </a:endParaRPr>
          </a:p>
          <a:p>
            <a:r>
              <a:rPr lang="en-US" dirty="0">
                <a:latin typeface="Calibri"/>
                <a:ea typeface="Calibri"/>
                <a:cs typeface="Calibri"/>
              </a:rPr>
              <a:t>Overall, however, this classifier did a pretty good job of predicting who is at risk of leaving the company.  </a:t>
            </a:r>
          </a:p>
        </p:txBody>
      </p:sp>
      <p:sp>
        <p:nvSpPr>
          <p:cNvPr id="4" name="Slide Number Placeholder 3"/>
          <p:cNvSpPr>
            <a:spLocks noGrp="1"/>
          </p:cNvSpPr>
          <p:nvPr>
            <p:ph type="sldNum" sz="quarter" idx="5"/>
          </p:nvPr>
        </p:nvSpPr>
        <p:spPr/>
        <p:txBody>
          <a:bodyPr/>
          <a:lstStyle/>
          <a:p>
            <a:fld id="{D1FFDF46-847E-4215-B394-2FE4EB3AF6D9}" type="slidenum">
              <a:rPr lang="en-US" smtClean="0"/>
              <a:t>11</a:t>
            </a:fld>
            <a:endParaRPr lang="en-US"/>
          </a:p>
        </p:txBody>
      </p:sp>
    </p:spTree>
    <p:extLst>
      <p:ext uri="{BB962C8B-B14F-4D97-AF65-F5344CB8AC3E}">
        <p14:creationId xmlns:p14="http://schemas.microsoft.com/office/powerpoint/2010/main" val="3596324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conclude, using ………</a:t>
            </a:r>
          </a:p>
        </p:txBody>
      </p:sp>
      <p:sp>
        <p:nvSpPr>
          <p:cNvPr id="4" name="Slide Number Placeholder 3"/>
          <p:cNvSpPr>
            <a:spLocks noGrp="1"/>
          </p:cNvSpPr>
          <p:nvPr>
            <p:ph type="sldNum" sz="quarter" idx="5"/>
          </p:nvPr>
        </p:nvSpPr>
        <p:spPr/>
        <p:txBody>
          <a:bodyPr/>
          <a:lstStyle/>
          <a:p>
            <a:fld id="{D1FFDF46-847E-4215-B394-2FE4EB3AF6D9}" type="slidenum">
              <a:rPr lang="en-US" smtClean="0"/>
              <a:t>12</a:t>
            </a:fld>
            <a:endParaRPr lang="en-US"/>
          </a:p>
        </p:txBody>
      </p:sp>
    </p:spTree>
    <p:extLst>
      <p:ext uri="{BB962C8B-B14F-4D97-AF65-F5344CB8AC3E}">
        <p14:creationId xmlns:p14="http://schemas.microsoft.com/office/powerpoint/2010/main" val="3251720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Whatever value you get from a person working overtime might be offset by the cost of having to replace that person down the line.  </a:t>
            </a:r>
          </a:p>
          <a:p>
            <a:endParaRPr lang="en-US" dirty="0"/>
          </a:p>
          <a:p>
            <a:r>
              <a:rPr lang="en-US" dirty="0"/>
              <a:t>When people feel invested in a company, they want to stay at that company</a:t>
            </a:r>
          </a:p>
        </p:txBody>
      </p:sp>
      <p:sp>
        <p:nvSpPr>
          <p:cNvPr id="4" name="Slide Number Placeholder 3"/>
          <p:cNvSpPr>
            <a:spLocks noGrp="1"/>
          </p:cNvSpPr>
          <p:nvPr>
            <p:ph type="sldNum" sz="quarter" idx="5"/>
          </p:nvPr>
        </p:nvSpPr>
        <p:spPr/>
        <p:txBody>
          <a:bodyPr/>
          <a:lstStyle/>
          <a:p>
            <a:fld id="{D1FFDF46-847E-4215-B394-2FE4EB3AF6D9}" type="slidenum">
              <a:rPr lang="en-US" smtClean="0"/>
              <a:t>13</a:t>
            </a:fld>
            <a:endParaRPr lang="en-US"/>
          </a:p>
        </p:txBody>
      </p:sp>
    </p:spTree>
    <p:extLst>
      <p:ext uri="{BB962C8B-B14F-4D97-AF65-F5344CB8AC3E}">
        <p14:creationId xmlns:p14="http://schemas.microsoft.com/office/powerpoint/2010/main" val="1048080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Thank you very much. </a:t>
            </a:r>
          </a:p>
          <a:p>
            <a:pPr marL="171450" indent="-171450">
              <a:buFont typeface="Arial"/>
              <a:buChar char="•"/>
            </a:pPr>
            <a:r>
              <a:rPr lang="en-US" dirty="0"/>
              <a:t>If you would like further analysis of these data, we can certainly follow up with you.  </a:t>
            </a:r>
          </a:p>
          <a:p>
            <a:pPr marL="171450" indent="-171450">
              <a:buFont typeface="Arial"/>
              <a:buChar char="•"/>
            </a:pPr>
            <a:r>
              <a:rPr lang="en-US" dirty="0"/>
              <a:t>Here is our contact information. </a:t>
            </a:r>
          </a:p>
          <a:p>
            <a:pPr marL="171450" indent="-171450">
              <a:buFont typeface="Arial"/>
              <a:buChar char="•"/>
            </a:pPr>
            <a:r>
              <a:rPr lang="en-US" dirty="0"/>
              <a:t>And we are happy to take any questions that you may have.</a:t>
            </a:r>
          </a:p>
          <a:p>
            <a:endParaRPr lang="en-US" dirty="0">
              <a:latin typeface="Calibri"/>
              <a:ea typeface="Calibri"/>
              <a:cs typeface="Calibri"/>
            </a:endParaRPr>
          </a:p>
        </p:txBody>
      </p:sp>
      <p:sp>
        <p:nvSpPr>
          <p:cNvPr id="4" name="Slide Number Placeholder 3"/>
          <p:cNvSpPr>
            <a:spLocks noGrp="1"/>
          </p:cNvSpPr>
          <p:nvPr>
            <p:ph type="sldNum" sz="quarter" idx="5"/>
          </p:nvPr>
        </p:nvSpPr>
        <p:spPr/>
        <p:txBody>
          <a:bodyPr/>
          <a:lstStyle/>
          <a:p>
            <a:fld id="{D1FFDF46-847E-4215-B394-2FE4EB3AF6D9}" type="slidenum">
              <a:rPr lang="en-US" smtClean="0"/>
              <a:t>14</a:t>
            </a:fld>
            <a:endParaRPr lang="en-US"/>
          </a:p>
        </p:txBody>
      </p:sp>
    </p:spTree>
    <p:extLst>
      <p:ext uri="{BB962C8B-B14F-4D97-AF65-F5344CB8AC3E}">
        <p14:creationId xmlns:p14="http://schemas.microsoft.com/office/powerpoint/2010/main" val="2384453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reminder, here is the question you all asked me to help you answer</a:t>
            </a:r>
          </a:p>
          <a:p>
            <a:endParaRPr lang="en-US" dirty="0"/>
          </a:p>
        </p:txBody>
      </p:sp>
      <p:sp>
        <p:nvSpPr>
          <p:cNvPr id="4" name="Slide Number Placeholder 3"/>
          <p:cNvSpPr>
            <a:spLocks noGrp="1"/>
          </p:cNvSpPr>
          <p:nvPr>
            <p:ph type="sldNum" sz="quarter" idx="5"/>
          </p:nvPr>
        </p:nvSpPr>
        <p:spPr/>
        <p:txBody>
          <a:bodyPr/>
          <a:lstStyle/>
          <a:p>
            <a:fld id="{D1FFDF46-847E-4215-B394-2FE4EB3AF6D9}" type="slidenum">
              <a:rPr lang="en-US" smtClean="0"/>
              <a:t>2</a:t>
            </a:fld>
            <a:endParaRPr lang="en-US"/>
          </a:p>
        </p:txBody>
      </p:sp>
    </p:spTree>
    <p:extLst>
      <p:ext uri="{BB962C8B-B14F-4D97-AF65-F5344CB8AC3E}">
        <p14:creationId xmlns:p14="http://schemas.microsoft.com/office/powerpoint/2010/main" val="359367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answered that questions using the dataset you all provided on 870 employees.  For each employee there were 38 variables made available to me.  </a:t>
            </a:r>
          </a:p>
          <a:p>
            <a:endParaRPr lang="en-US" dirty="0"/>
          </a:p>
          <a:p>
            <a:r>
              <a:rPr lang="en-US" dirty="0"/>
              <a:t>I used R and R studio to answer you question presented and I feel that, using several data science tools, we were able to extract interesting insights from this data…..</a:t>
            </a:r>
          </a:p>
        </p:txBody>
      </p:sp>
      <p:sp>
        <p:nvSpPr>
          <p:cNvPr id="4" name="Slide Number Placeholder 3"/>
          <p:cNvSpPr>
            <a:spLocks noGrp="1"/>
          </p:cNvSpPr>
          <p:nvPr>
            <p:ph type="sldNum" sz="quarter" idx="5"/>
          </p:nvPr>
        </p:nvSpPr>
        <p:spPr/>
        <p:txBody>
          <a:bodyPr/>
          <a:lstStyle/>
          <a:p>
            <a:fld id="{D1FFDF46-847E-4215-B394-2FE4EB3AF6D9}" type="slidenum">
              <a:rPr lang="en-US" smtClean="0"/>
              <a:t>3</a:t>
            </a:fld>
            <a:endParaRPr lang="en-US"/>
          </a:p>
        </p:txBody>
      </p:sp>
    </p:spTree>
    <p:extLst>
      <p:ext uri="{BB962C8B-B14F-4D97-AF65-F5344CB8AC3E}">
        <p14:creationId xmlns:p14="http://schemas.microsoft.com/office/powerpoint/2010/main" val="3207034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dirty="0"/>
              <a:t>First, lets look at overall attrition…about 16% of employees in this dataset left the company.  According to some research I found, the average attrition rates for large companies is around 11%.  So </a:t>
            </a:r>
            <a:r>
              <a:rPr lang="en-US" dirty="0" err="1"/>
              <a:t>frito</a:t>
            </a:r>
            <a:r>
              <a:rPr lang="en-US" dirty="0"/>
              <a:t>-ley seems to be a bit higher than the norm.</a:t>
            </a:r>
          </a:p>
        </p:txBody>
      </p:sp>
      <p:sp>
        <p:nvSpPr>
          <p:cNvPr id="4" name="Slide Number Placeholder 3"/>
          <p:cNvSpPr>
            <a:spLocks noGrp="1"/>
          </p:cNvSpPr>
          <p:nvPr>
            <p:ph type="sldNum" sz="quarter" idx="5"/>
          </p:nvPr>
        </p:nvSpPr>
        <p:spPr/>
        <p:txBody>
          <a:bodyPr/>
          <a:lstStyle/>
          <a:p>
            <a:fld id="{D1FFDF46-847E-4215-B394-2FE4EB3AF6D9}" type="slidenum">
              <a:rPr lang="en-US" smtClean="0"/>
              <a:t>4</a:t>
            </a:fld>
            <a:endParaRPr lang="en-US"/>
          </a:p>
        </p:txBody>
      </p:sp>
    </p:spTree>
    <p:extLst>
      <p:ext uri="{BB962C8B-B14F-4D97-AF65-F5344CB8AC3E}">
        <p14:creationId xmlns:p14="http://schemas.microsoft.com/office/powerpoint/2010/main" val="2357405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dirty="0"/>
              <a:t>You all asked specifically about attrition by job role.  Here is a visualization of that relationship.  As you can see, attrition is a big problem within sales were 45% of employees leave.  Other areas with high levels of attrition are human resources, Lab technicians, and in the research department with directors and scientist.  </a:t>
            </a:r>
          </a:p>
        </p:txBody>
      </p:sp>
      <p:sp>
        <p:nvSpPr>
          <p:cNvPr id="4" name="Slide Number Placeholder 3"/>
          <p:cNvSpPr>
            <a:spLocks noGrp="1"/>
          </p:cNvSpPr>
          <p:nvPr>
            <p:ph type="sldNum" sz="quarter" idx="5"/>
          </p:nvPr>
        </p:nvSpPr>
        <p:spPr/>
        <p:txBody>
          <a:bodyPr/>
          <a:lstStyle/>
          <a:p>
            <a:fld id="{D1FFDF46-847E-4215-B394-2FE4EB3AF6D9}" type="slidenum">
              <a:rPr lang="en-US" smtClean="0"/>
              <a:t>5</a:t>
            </a:fld>
            <a:endParaRPr lang="en-US"/>
          </a:p>
        </p:txBody>
      </p:sp>
    </p:spTree>
    <p:extLst>
      <p:ext uri="{BB962C8B-B14F-4D97-AF65-F5344CB8AC3E}">
        <p14:creationId xmlns:p14="http://schemas.microsoft.com/office/powerpoint/2010/main" val="3013851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dirty="0"/>
              <a:t>Shiny app</a:t>
            </a:r>
          </a:p>
        </p:txBody>
      </p:sp>
      <p:sp>
        <p:nvSpPr>
          <p:cNvPr id="4" name="Slide Number Placeholder 3"/>
          <p:cNvSpPr>
            <a:spLocks noGrp="1"/>
          </p:cNvSpPr>
          <p:nvPr>
            <p:ph type="sldNum" sz="quarter" idx="5"/>
          </p:nvPr>
        </p:nvSpPr>
        <p:spPr/>
        <p:txBody>
          <a:bodyPr/>
          <a:lstStyle/>
          <a:p>
            <a:fld id="{D1FFDF46-847E-4215-B394-2FE4EB3AF6D9}" type="slidenum">
              <a:rPr lang="en-US" smtClean="0"/>
              <a:t>6</a:t>
            </a:fld>
            <a:endParaRPr lang="en-US"/>
          </a:p>
        </p:txBody>
      </p:sp>
    </p:spTree>
    <p:extLst>
      <p:ext uri="{BB962C8B-B14F-4D97-AF65-F5344CB8AC3E}">
        <p14:creationId xmlns:p14="http://schemas.microsoft.com/office/powerpoint/2010/main" val="3027264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conduct my analysis, I took the following steps….first I </a:t>
            </a:r>
          </a:p>
        </p:txBody>
      </p:sp>
      <p:sp>
        <p:nvSpPr>
          <p:cNvPr id="4" name="Slide Number Placeholder 3"/>
          <p:cNvSpPr>
            <a:spLocks noGrp="1"/>
          </p:cNvSpPr>
          <p:nvPr>
            <p:ph type="sldNum" sz="quarter" idx="5"/>
          </p:nvPr>
        </p:nvSpPr>
        <p:spPr/>
        <p:txBody>
          <a:bodyPr/>
          <a:lstStyle/>
          <a:p>
            <a:fld id="{D1FFDF46-847E-4215-B394-2FE4EB3AF6D9}" type="slidenum">
              <a:rPr lang="en-US" smtClean="0"/>
              <a:t>7</a:t>
            </a:fld>
            <a:endParaRPr lang="en-US"/>
          </a:p>
        </p:txBody>
      </p:sp>
    </p:spTree>
    <p:extLst>
      <p:ext uri="{BB962C8B-B14F-4D97-AF65-F5344CB8AC3E}">
        <p14:creationId xmlns:p14="http://schemas.microsoft.com/office/powerpoint/2010/main" val="1943394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I used</a:t>
            </a:r>
          </a:p>
        </p:txBody>
      </p:sp>
      <p:sp>
        <p:nvSpPr>
          <p:cNvPr id="4" name="Slide Number Placeholder 3"/>
          <p:cNvSpPr>
            <a:spLocks noGrp="1"/>
          </p:cNvSpPr>
          <p:nvPr>
            <p:ph type="sldNum" sz="quarter" idx="5"/>
          </p:nvPr>
        </p:nvSpPr>
        <p:spPr/>
        <p:txBody>
          <a:bodyPr/>
          <a:lstStyle/>
          <a:p>
            <a:fld id="{D1FFDF46-847E-4215-B394-2FE4EB3AF6D9}" type="slidenum">
              <a:rPr lang="en-US" smtClean="0"/>
              <a:t>8</a:t>
            </a:fld>
            <a:endParaRPr lang="en-US"/>
          </a:p>
        </p:txBody>
      </p:sp>
    </p:spTree>
    <p:extLst>
      <p:ext uri="{BB962C8B-B14F-4D97-AF65-F5344CB8AC3E}">
        <p14:creationId xmlns:p14="http://schemas.microsoft.com/office/powerpoint/2010/main" val="4215134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were 3 variables with the strongest correlation with attrition.  First, was overtime……</a:t>
            </a:r>
          </a:p>
          <a:p>
            <a:endParaRPr lang="en-US" dirty="0"/>
          </a:p>
          <a:p>
            <a:r>
              <a:rPr lang="en-US" dirty="0"/>
              <a:t>Divorced and married individuals were less likely to leave the company.</a:t>
            </a:r>
          </a:p>
          <a:p>
            <a:endParaRPr lang="en-US" dirty="0"/>
          </a:p>
          <a:p>
            <a:endParaRPr lang="en-US" dirty="0"/>
          </a:p>
          <a:p>
            <a:r>
              <a:rPr lang="en-US" dirty="0"/>
              <a:t>Just adding these three variables into a machine learning algorithm did not produce a high amount of predictive power….so to build a better classifier I needed to add move variable to my model.</a:t>
            </a:r>
          </a:p>
        </p:txBody>
      </p:sp>
      <p:sp>
        <p:nvSpPr>
          <p:cNvPr id="4" name="Slide Number Placeholder 3"/>
          <p:cNvSpPr>
            <a:spLocks noGrp="1"/>
          </p:cNvSpPr>
          <p:nvPr>
            <p:ph type="sldNum" sz="quarter" idx="5"/>
          </p:nvPr>
        </p:nvSpPr>
        <p:spPr/>
        <p:txBody>
          <a:bodyPr/>
          <a:lstStyle/>
          <a:p>
            <a:fld id="{D1FFDF46-847E-4215-B394-2FE4EB3AF6D9}" type="slidenum">
              <a:rPr lang="en-US" smtClean="0"/>
              <a:t>9</a:t>
            </a:fld>
            <a:endParaRPr lang="en-US"/>
          </a:p>
        </p:txBody>
      </p:sp>
    </p:spTree>
    <p:extLst>
      <p:ext uri="{BB962C8B-B14F-4D97-AF65-F5344CB8AC3E}">
        <p14:creationId xmlns:p14="http://schemas.microsoft.com/office/powerpoint/2010/main" val="1440610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E7FA6-050F-45B5-BE12-C29A6056C0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CABBF1-C411-CC49-346F-C989DA380F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A2AAA9-3C95-94EF-C113-37F2B07A8771}"/>
              </a:ext>
            </a:extLst>
          </p:cNvPr>
          <p:cNvSpPr>
            <a:spLocks noGrp="1"/>
          </p:cNvSpPr>
          <p:nvPr>
            <p:ph type="dt" sz="half" idx="10"/>
          </p:nvPr>
        </p:nvSpPr>
        <p:spPr/>
        <p:txBody>
          <a:bodyPr/>
          <a:lstStyle/>
          <a:p>
            <a:fld id="{02057B82-625E-4AF6-976A-E08FB1D12DC7}" type="datetimeFigureOut">
              <a:rPr lang="en-US" smtClean="0"/>
              <a:t>4/19/2024</a:t>
            </a:fld>
            <a:endParaRPr lang="en-US"/>
          </a:p>
        </p:txBody>
      </p:sp>
      <p:sp>
        <p:nvSpPr>
          <p:cNvPr id="5" name="Footer Placeholder 4">
            <a:extLst>
              <a:ext uri="{FF2B5EF4-FFF2-40B4-BE49-F238E27FC236}">
                <a16:creationId xmlns:a16="http://schemas.microsoft.com/office/drawing/2014/main" id="{D9BCD83D-EE6F-CADE-EFA4-2F4FB86DD3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6A1BEC-6DD3-B784-B7C7-1E569B90495F}"/>
              </a:ext>
            </a:extLst>
          </p:cNvPr>
          <p:cNvSpPr>
            <a:spLocks noGrp="1"/>
          </p:cNvSpPr>
          <p:nvPr>
            <p:ph type="sldNum" sz="quarter" idx="12"/>
          </p:nvPr>
        </p:nvSpPr>
        <p:spPr/>
        <p:txBody>
          <a:bodyPr/>
          <a:lstStyle/>
          <a:p>
            <a:fld id="{6DF22D79-931B-4524-854C-5ABD048F503C}" type="slidenum">
              <a:rPr lang="en-US" smtClean="0"/>
              <a:t>‹#›</a:t>
            </a:fld>
            <a:endParaRPr lang="en-US"/>
          </a:p>
        </p:txBody>
      </p:sp>
    </p:spTree>
    <p:extLst>
      <p:ext uri="{BB962C8B-B14F-4D97-AF65-F5344CB8AC3E}">
        <p14:creationId xmlns:p14="http://schemas.microsoft.com/office/powerpoint/2010/main" val="347787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DA3B9-3988-6885-9122-83A2C3AA64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455A6F-0F9A-A7CD-70FC-AC1D136100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728B49-0752-D94B-9BA6-F3C04FA777F5}"/>
              </a:ext>
            </a:extLst>
          </p:cNvPr>
          <p:cNvSpPr>
            <a:spLocks noGrp="1"/>
          </p:cNvSpPr>
          <p:nvPr>
            <p:ph type="dt" sz="half" idx="10"/>
          </p:nvPr>
        </p:nvSpPr>
        <p:spPr/>
        <p:txBody>
          <a:bodyPr/>
          <a:lstStyle/>
          <a:p>
            <a:fld id="{02057B82-625E-4AF6-976A-E08FB1D12DC7}" type="datetimeFigureOut">
              <a:rPr lang="en-US" smtClean="0"/>
              <a:t>4/19/2024</a:t>
            </a:fld>
            <a:endParaRPr lang="en-US"/>
          </a:p>
        </p:txBody>
      </p:sp>
      <p:sp>
        <p:nvSpPr>
          <p:cNvPr id="5" name="Footer Placeholder 4">
            <a:extLst>
              <a:ext uri="{FF2B5EF4-FFF2-40B4-BE49-F238E27FC236}">
                <a16:creationId xmlns:a16="http://schemas.microsoft.com/office/drawing/2014/main" id="{94D4814D-E662-D1B4-E274-2F7AD5038B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AD742E-EFF1-9B2D-7595-869DEFF795FC}"/>
              </a:ext>
            </a:extLst>
          </p:cNvPr>
          <p:cNvSpPr>
            <a:spLocks noGrp="1"/>
          </p:cNvSpPr>
          <p:nvPr>
            <p:ph type="sldNum" sz="quarter" idx="12"/>
          </p:nvPr>
        </p:nvSpPr>
        <p:spPr/>
        <p:txBody>
          <a:bodyPr/>
          <a:lstStyle/>
          <a:p>
            <a:fld id="{6DF22D79-931B-4524-854C-5ABD048F503C}" type="slidenum">
              <a:rPr lang="en-US" smtClean="0"/>
              <a:t>‹#›</a:t>
            </a:fld>
            <a:endParaRPr lang="en-US"/>
          </a:p>
        </p:txBody>
      </p:sp>
    </p:spTree>
    <p:extLst>
      <p:ext uri="{BB962C8B-B14F-4D97-AF65-F5344CB8AC3E}">
        <p14:creationId xmlns:p14="http://schemas.microsoft.com/office/powerpoint/2010/main" val="472825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3CB946-712F-0220-A7FE-2F01EEA724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CD1357-9D29-E074-01A8-EA410127D6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BFC202-B73D-FB70-1CE9-4054ACC4DBA8}"/>
              </a:ext>
            </a:extLst>
          </p:cNvPr>
          <p:cNvSpPr>
            <a:spLocks noGrp="1"/>
          </p:cNvSpPr>
          <p:nvPr>
            <p:ph type="dt" sz="half" idx="10"/>
          </p:nvPr>
        </p:nvSpPr>
        <p:spPr/>
        <p:txBody>
          <a:bodyPr/>
          <a:lstStyle/>
          <a:p>
            <a:fld id="{02057B82-625E-4AF6-976A-E08FB1D12DC7}" type="datetimeFigureOut">
              <a:rPr lang="en-US" smtClean="0"/>
              <a:t>4/19/2024</a:t>
            </a:fld>
            <a:endParaRPr lang="en-US"/>
          </a:p>
        </p:txBody>
      </p:sp>
      <p:sp>
        <p:nvSpPr>
          <p:cNvPr id="5" name="Footer Placeholder 4">
            <a:extLst>
              <a:ext uri="{FF2B5EF4-FFF2-40B4-BE49-F238E27FC236}">
                <a16:creationId xmlns:a16="http://schemas.microsoft.com/office/drawing/2014/main" id="{E52E1463-B341-F7A2-E7ED-1ED64E9AB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9CD444-E83C-5A37-A63E-53B720A32B32}"/>
              </a:ext>
            </a:extLst>
          </p:cNvPr>
          <p:cNvSpPr>
            <a:spLocks noGrp="1"/>
          </p:cNvSpPr>
          <p:nvPr>
            <p:ph type="sldNum" sz="quarter" idx="12"/>
          </p:nvPr>
        </p:nvSpPr>
        <p:spPr/>
        <p:txBody>
          <a:bodyPr/>
          <a:lstStyle/>
          <a:p>
            <a:fld id="{6DF22D79-931B-4524-854C-5ABD048F503C}" type="slidenum">
              <a:rPr lang="en-US" smtClean="0"/>
              <a:t>‹#›</a:t>
            </a:fld>
            <a:endParaRPr lang="en-US"/>
          </a:p>
        </p:txBody>
      </p:sp>
    </p:spTree>
    <p:extLst>
      <p:ext uri="{BB962C8B-B14F-4D97-AF65-F5344CB8AC3E}">
        <p14:creationId xmlns:p14="http://schemas.microsoft.com/office/powerpoint/2010/main" val="3979755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096D4-5DE4-32C9-2030-704369531D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287C1E-D052-00FE-B241-71CE3C5E9C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AFBE68-6C2C-3488-A0EC-733A611D2C59}"/>
              </a:ext>
            </a:extLst>
          </p:cNvPr>
          <p:cNvSpPr>
            <a:spLocks noGrp="1"/>
          </p:cNvSpPr>
          <p:nvPr>
            <p:ph type="dt" sz="half" idx="10"/>
          </p:nvPr>
        </p:nvSpPr>
        <p:spPr/>
        <p:txBody>
          <a:bodyPr/>
          <a:lstStyle/>
          <a:p>
            <a:fld id="{02057B82-625E-4AF6-976A-E08FB1D12DC7}" type="datetimeFigureOut">
              <a:rPr lang="en-US" smtClean="0"/>
              <a:t>4/19/2024</a:t>
            </a:fld>
            <a:endParaRPr lang="en-US"/>
          </a:p>
        </p:txBody>
      </p:sp>
      <p:sp>
        <p:nvSpPr>
          <p:cNvPr id="5" name="Footer Placeholder 4">
            <a:extLst>
              <a:ext uri="{FF2B5EF4-FFF2-40B4-BE49-F238E27FC236}">
                <a16:creationId xmlns:a16="http://schemas.microsoft.com/office/drawing/2014/main" id="{3C8DBD96-4B43-A358-6C10-F32C007E6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F17FA0-97AA-A732-6362-47488BD32EE6}"/>
              </a:ext>
            </a:extLst>
          </p:cNvPr>
          <p:cNvSpPr>
            <a:spLocks noGrp="1"/>
          </p:cNvSpPr>
          <p:nvPr>
            <p:ph type="sldNum" sz="quarter" idx="12"/>
          </p:nvPr>
        </p:nvSpPr>
        <p:spPr/>
        <p:txBody>
          <a:bodyPr/>
          <a:lstStyle/>
          <a:p>
            <a:fld id="{6DF22D79-931B-4524-854C-5ABD048F503C}" type="slidenum">
              <a:rPr lang="en-US" smtClean="0"/>
              <a:t>‹#›</a:t>
            </a:fld>
            <a:endParaRPr lang="en-US"/>
          </a:p>
        </p:txBody>
      </p:sp>
    </p:spTree>
    <p:extLst>
      <p:ext uri="{BB962C8B-B14F-4D97-AF65-F5344CB8AC3E}">
        <p14:creationId xmlns:p14="http://schemas.microsoft.com/office/powerpoint/2010/main" val="4243344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4CE87-6E22-D45D-DEEC-A5E4FF3BB0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FF9216-15D4-CD2F-448D-C823B8B5EC2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366B5F-859E-13B3-3E08-4394A6D370C8}"/>
              </a:ext>
            </a:extLst>
          </p:cNvPr>
          <p:cNvSpPr>
            <a:spLocks noGrp="1"/>
          </p:cNvSpPr>
          <p:nvPr>
            <p:ph type="dt" sz="half" idx="10"/>
          </p:nvPr>
        </p:nvSpPr>
        <p:spPr/>
        <p:txBody>
          <a:bodyPr/>
          <a:lstStyle/>
          <a:p>
            <a:fld id="{02057B82-625E-4AF6-976A-E08FB1D12DC7}" type="datetimeFigureOut">
              <a:rPr lang="en-US" smtClean="0"/>
              <a:t>4/19/2024</a:t>
            </a:fld>
            <a:endParaRPr lang="en-US"/>
          </a:p>
        </p:txBody>
      </p:sp>
      <p:sp>
        <p:nvSpPr>
          <p:cNvPr id="5" name="Footer Placeholder 4">
            <a:extLst>
              <a:ext uri="{FF2B5EF4-FFF2-40B4-BE49-F238E27FC236}">
                <a16:creationId xmlns:a16="http://schemas.microsoft.com/office/drawing/2014/main" id="{3E6118C3-76DD-30E5-D413-1948E8570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17034C-18BB-0800-9B52-FB76A9576E69}"/>
              </a:ext>
            </a:extLst>
          </p:cNvPr>
          <p:cNvSpPr>
            <a:spLocks noGrp="1"/>
          </p:cNvSpPr>
          <p:nvPr>
            <p:ph type="sldNum" sz="quarter" idx="12"/>
          </p:nvPr>
        </p:nvSpPr>
        <p:spPr/>
        <p:txBody>
          <a:bodyPr/>
          <a:lstStyle/>
          <a:p>
            <a:fld id="{6DF22D79-931B-4524-854C-5ABD048F503C}" type="slidenum">
              <a:rPr lang="en-US" smtClean="0"/>
              <a:t>‹#›</a:t>
            </a:fld>
            <a:endParaRPr lang="en-US"/>
          </a:p>
        </p:txBody>
      </p:sp>
    </p:spTree>
    <p:extLst>
      <p:ext uri="{BB962C8B-B14F-4D97-AF65-F5344CB8AC3E}">
        <p14:creationId xmlns:p14="http://schemas.microsoft.com/office/powerpoint/2010/main" val="2368838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18FE-4695-7DD3-695D-6C50F4881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DDE504-0D8D-C7EA-DDD0-AD1010DF11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DCBCE9-1FDC-9E2A-20B6-B73A423FC7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127249-5411-04D5-EC8B-7CCCB80BCA3B}"/>
              </a:ext>
            </a:extLst>
          </p:cNvPr>
          <p:cNvSpPr>
            <a:spLocks noGrp="1"/>
          </p:cNvSpPr>
          <p:nvPr>
            <p:ph type="dt" sz="half" idx="10"/>
          </p:nvPr>
        </p:nvSpPr>
        <p:spPr/>
        <p:txBody>
          <a:bodyPr/>
          <a:lstStyle/>
          <a:p>
            <a:fld id="{02057B82-625E-4AF6-976A-E08FB1D12DC7}" type="datetimeFigureOut">
              <a:rPr lang="en-US" smtClean="0"/>
              <a:t>4/19/2024</a:t>
            </a:fld>
            <a:endParaRPr lang="en-US"/>
          </a:p>
        </p:txBody>
      </p:sp>
      <p:sp>
        <p:nvSpPr>
          <p:cNvPr id="6" name="Footer Placeholder 5">
            <a:extLst>
              <a:ext uri="{FF2B5EF4-FFF2-40B4-BE49-F238E27FC236}">
                <a16:creationId xmlns:a16="http://schemas.microsoft.com/office/drawing/2014/main" id="{366E7388-9B3A-8FC4-7ACA-5093588F0C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FDA10E-54BA-5537-190A-469F74419C1D}"/>
              </a:ext>
            </a:extLst>
          </p:cNvPr>
          <p:cNvSpPr>
            <a:spLocks noGrp="1"/>
          </p:cNvSpPr>
          <p:nvPr>
            <p:ph type="sldNum" sz="quarter" idx="12"/>
          </p:nvPr>
        </p:nvSpPr>
        <p:spPr/>
        <p:txBody>
          <a:bodyPr/>
          <a:lstStyle/>
          <a:p>
            <a:fld id="{6DF22D79-931B-4524-854C-5ABD048F503C}" type="slidenum">
              <a:rPr lang="en-US" smtClean="0"/>
              <a:t>‹#›</a:t>
            </a:fld>
            <a:endParaRPr lang="en-US"/>
          </a:p>
        </p:txBody>
      </p:sp>
    </p:spTree>
    <p:extLst>
      <p:ext uri="{BB962C8B-B14F-4D97-AF65-F5344CB8AC3E}">
        <p14:creationId xmlns:p14="http://schemas.microsoft.com/office/powerpoint/2010/main" val="2051272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8BB9C-F0FE-B648-E257-F87424EF41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8103CC-840E-85A7-6E82-F756B55177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EDFD39-8520-089E-3D68-F366BCBD58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123F81-4568-5A68-5BAA-D040A773E0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9B277E-A72B-692A-7B81-9C95C763FF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DB5CD8-2E79-1B8A-50A2-006AB4ED2B6E}"/>
              </a:ext>
            </a:extLst>
          </p:cNvPr>
          <p:cNvSpPr>
            <a:spLocks noGrp="1"/>
          </p:cNvSpPr>
          <p:nvPr>
            <p:ph type="dt" sz="half" idx="10"/>
          </p:nvPr>
        </p:nvSpPr>
        <p:spPr/>
        <p:txBody>
          <a:bodyPr/>
          <a:lstStyle/>
          <a:p>
            <a:fld id="{02057B82-625E-4AF6-976A-E08FB1D12DC7}" type="datetimeFigureOut">
              <a:rPr lang="en-US" smtClean="0"/>
              <a:t>4/19/2024</a:t>
            </a:fld>
            <a:endParaRPr lang="en-US"/>
          </a:p>
        </p:txBody>
      </p:sp>
      <p:sp>
        <p:nvSpPr>
          <p:cNvPr id="8" name="Footer Placeholder 7">
            <a:extLst>
              <a:ext uri="{FF2B5EF4-FFF2-40B4-BE49-F238E27FC236}">
                <a16:creationId xmlns:a16="http://schemas.microsoft.com/office/drawing/2014/main" id="{22D000C7-C697-EB81-F10F-F3AB560AA1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5780D2-6141-4CE7-91D5-69A1AF0233CB}"/>
              </a:ext>
            </a:extLst>
          </p:cNvPr>
          <p:cNvSpPr>
            <a:spLocks noGrp="1"/>
          </p:cNvSpPr>
          <p:nvPr>
            <p:ph type="sldNum" sz="quarter" idx="12"/>
          </p:nvPr>
        </p:nvSpPr>
        <p:spPr/>
        <p:txBody>
          <a:bodyPr/>
          <a:lstStyle/>
          <a:p>
            <a:fld id="{6DF22D79-931B-4524-854C-5ABD048F503C}" type="slidenum">
              <a:rPr lang="en-US" smtClean="0"/>
              <a:t>‹#›</a:t>
            </a:fld>
            <a:endParaRPr lang="en-US"/>
          </a:p>
        </p:txBody>
      </p:sp>
    </p:spTree>
    <p:extLst>
      <p:ext uri="{BB962C8B-B14F-4D97-AF65-F5344CB8AC3E}">
        <p14:creationId xmlns:p14="http://schemas.microsoft.com/office/powerpoint/2010/main" val="1252917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4A081-522B-BD5A-B0C3-972DBE153D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5223E2-6647-D55A-EB4B-8DD42FA6DDE3}"/>
              </a:ext>
            </a:extLst>
          </p:cNvPr>
          <p:cNvSpPr>
            <a:spLocks noGrp="1"/>
          </p:cNvSpPr>
          <p:nvPr>
            <p:ph type="dt" sz="half" idx="10"/>
          </p:nvPr>
        </p:nvSpPr>
        <p:spPr/>
        <p:txBody>
          <a:bodyPr/>
          <a:lstStyle/>
          <a:p>
            <a:fld id="{02057B82-625E-4AF6-976A-E08FB1D12DC7}" type="datetimeFigureOut">
              <a:rPr lang="en-US" smtClean="0"/>
              <a:t>4/19/2024</a:t>
            </a:fld>
            <a:endParaRPr lang="en-US"/>
          </a:p>
        </p:txBody>
      </p:sp>
      <p:sp>
        <p:nvSpPr>
          <p:cNvPr id="4" name="Footer Placeholder 3">
            <a:extLst>
              <a:ext uri="{FF2B5EF4-FFF2-40B4-BE49-F238E27FC236}">
                <a16:creationId xmlns:a16="http://schemas.microsoft.com/office/drawing/2014/main" id="{E418F375-EDB4-D577-7739-0C4947E611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623FE8-2F6C-29FB-A3DF-1D7B04DC0CE4}"/>
              </a:ext>
            </a:extLst>
          </p:cNvPr>
          <p:cNvSpPr>
            <a:spLocks noGrp="1"/>
          </p:cNvSpPr>
          <p:nvPr>
            <p:ph type="sldNum" sz="quarter" idx="12"/>
          </p:nvPr>
        </p:nvSpPr>
        <p:spPr/>
        <p:txBody>
          <a:bodyPr/>
          <a:lstStyle/>
          <a:p>
            <a:fld id="{6DF22D79-931B-4524-854C-5ABD048F503C}" type="slidenum">
              <a:rPr lang="en-US" smtClean="0"/>
              <a:t>‹#›</a:t>
            </a:fld>
            <a:endParaRPr lang="en-US"/>
          </a:p>
        </p:txBody>
      </p:sp>
    </p:spTree>
    <p:extLst>
      <p:ext uri="{BB962C8B-B14F-4D97-AF65-F5344CB8AC3E}">
        <p14:creationId xmlns:p14="http://schemas.microsoft.com/office/powerpoint/2010/main" val="444427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BFE004-C3A7-133E-8195-A07705BA5404}"/>
              </a:ext>
            </a:extLst>
          </p:cNvPr>
          <p:cNvSpPr>
            <a:spLocks noGrp="1"/>
          </p:cNvSpPr>
          <p:nvPr>
            <p:ph type="dt" sz="half" idx="10"/>
          </p:nvPr>
        </p:nvSpPr>
        <p:spPr/>
        <p:txBody>
          <a:bodyPr/>
          <a:lstStyle/>
          <a:p>
            <a:fld id="{02057B82-625E-4AF6-976A-E08FB1D12DC7}" type="datetimeFigureOut">
              <a:rPr lang="en-US" smtClean="0"/>
              <a:t>4/19/2024</a:t>
            </a:fld>
            <a:endParaRPr lang="en-US"/>
          </a:p>
        </p:txBody>
      </p:sp>
      <p:sp>
        <p:nvSpPr>
          <p:cNvPr id="3" name="Footer Placeholder 2">
            <a:extLst>
              <a:ext uri="{FF2B5EF4-FFF2-40B4-BE49-F238E27FC236}">
                <a16:creationId xmlns:a16="http://schemas.microsoft.com/office/drawing/2014/main" id="{2E8DF3F6-9F99-25CE-D6AC-1045F282B7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47027F-EE20-1D77-F34D-9746B7BDF0EC}"/>
              </a:ext>
            </a:extLst>
          </p:cNvPr>
          <p:cNvSpPr>
            <a:spLocks noGrp="1"/>
          </p:cNvSpPr>
          <p:nvPr>
            <p:ph type="sldNum" sz="quarter" idx="12"/>
          </p:nvPr>
        </p:nvSpPr>
        <p:spPr/>
        <p:txBody>
          <a:bodyPr/>
          <a:lstStyle/>
          <a:p>
            <a:fld id="{6DF22D79-931B-4524-854C-5ABD048F503C}" type="slidenum">
              <a:rPr lang="en-US" smtClean="0"/>
              <a:t>‹#›</a:t>
            </a:fld>
            <a:endParaRPr lang="en-US"/>
          </a:p>
        </p:txBody>
      </p:sp>
    </p:spTree>
    <p:extLst>
      <p:ext uri="{BB962C8B-B14F-4D97-AF65-F5344CB8AC3E}">
        <p14:creationId xmlns:p14="http://schemas.microsoft.com/office/powerpoint/2010/main" val="7028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1F475-60D2-6D4C-AE34-F3728FDE89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EA7546-ED53-7E4A-B1D6-EE0C45F9DC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3A0365-329E-FDEE-F8D9-CDD290B601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8C60D5-6CB8-7B5E-469F-E5693CB87E04}"/>
              </a:ext>
            </a:extLst>
          </p:cNvPr>
          <p:cNvSpPr>
            <a:spLocks noGrp="1"/>
          </p:cNvSpPr>
          <p:nvPr>
            <p:ph type="dt" sz="half" idx="10"/>
          </p:nvPr>
        </p:nvSpPr>
        <p:spPr/>
        <p:txBody>
          <a:bodyPr/>
          <a:lstStyle/>
          <a:p>
            <a:fld id="{02057B82-625E-4AF6-976A-E08FB1D12DC7}" type="datetimeFigureOut">
              <a:rPr lang="en-US" smtClean="0"/>
              <a:t>4/19/2024</a:t>
            </a:fld>
            <a:endParaRPr lang="en-US"/>
          </a:p>
        </p:txBody>
      </p:sp>
      <p:sp>
        <p:nvSpPr>
          <p:cNvPr id="6" name="Footer Placeholder 5">
            <a:extLst>
              <a:ext uri="{FF2B5EF4-FFF2-40B4-BE49-F238E27FC236}">
                <a16:creationId xmlns:a16="http://schemas.microsoft.com/office/drawing/2014/main" id="{9A8EE271-0906-E69E-D471-68E17096D8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CEEFBD-3FA2-C120-A535-C9414E7B23E2}"/>
              </a:ext>
            </a:extLst>
          </p:cNvPr>
          <p:cNvSpPr>
            <a:spLocks noGrp="1"/>
          </p:cNvSpPr>
          <p:nvPr>
            <p:ph type="sldNum" sz="quarter" idx="12"/>
          </p:nvPr>
        </p:nvSpPr>
        <p:spPr/>
        <p:txBody>
          <a:bodyPr/>
          <a:lstStyle/>
          <a:p>
            <a:fld id="{6DF22D79-931B-4524-854C-5ABD048F503C}" type="slidenum">
              <a:rPr lang="en-US" smtClean="0"/>
              <a:t>‹#›</a:t>
            </a:fld>
            <a:endParaRPr lang="en-US"/>
          </a:p>
        </p:txBody>
      </p:sp>
    </p:spTree>
    <p:extLst>
      <p:ext uri="{BB962C8B-B14F-4D97-AF65-F5344CB8AC3E}">
        <p14:creationId xmlns:p14="http://schemas.microsoft.com/office/powerpoint/2010/main" val="1436870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DC4C5-99FC-E0EA-6E83-0C6BD15C82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140E0C-9807-8CC8-8DB5-5FEEC4C417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09935D-56C8-941E-4A6C-691B318A44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A04237-A2D8-2E20-DAA2-7A14710A68FF}"/>
              </a:ext>
            </a:extLst>
          </p:cNvPr>
          <p:cNvSpPr>
            <a:spLocks noGrp="1"/>
          </p:cNvSpPr>
          <p:nvPr>
            <p:ph type="dt" sz="half" idx="10"/>
          </p:nvPr>
        </p:nvSpPr>
        <p:spPr/>
        <p:txBody>
          <a:bodyPr/>
          <a:lstStyle/>
          <a:p>
            <a:fld id="{02057B82-625E-4AF6-976A-E08FB1D12DC7}" type="datetimeFigureOut">
              <a:rPr lang="en-US" smtClean="0"/>
              <a:t>4/19/2024</a:t>
            </a:fld>
            <a:endParaRPr lang="en-US"/>
          </a:p>
        </p:txBody>
      </p:sp>
      <p:sp>
        <p:nvSpPr>
          <p:cNvPr id="6" name="Footer Placeholder 5">
            <a:extLst>
              <a:ext uri="{FF2B5EF4-FFF2-40B4-BE49-F238E27FC236}">
                <a16:creationId xmlns:a16="http://schemas.microsoft.com/office/drawing/2014/main" id="{22306D84-550A-A842-D6C2-2CC07FF955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0108EF-D97B-BC91-2F3F-E0F96A50655D}"/>
              </a:ext>
            </a:extLst>
          </p:cNvPr>
          <p:cNvSpPr>
            <a:spLocks noGrp="1"/>
          </p:cNvSpPr>
          <p:nvPr>
            <p:ph type="sldNum" sz="quarter" idx="12"/>
          </p:nvPr>
        </p:nvSpPr>
        <p:spPr/>
        <p:txBody>
          <a:bodyPr/>
          <a:lstStyle/>
          <a:p>
            <a:fld id="{6DF22D79-931B-4524-854C-5ABD048F503C}" type="slidenum">
              <a:rPr lang="en-US" smtClean="0"/>
              <a:t>‹#›</a:t>
            </a:fld>
            <a:endParaRPr lang="en-US"/>
          </a:p>
        </p:txBody>
      </p:sp>
    </p:spTree>
    <p:extLst>
      <p:ext uri="{BB962C8B-B14F-4D97-AF65-F5344CB8AC3E}">
        <p14:creationId xmlns:p14="http://schemas.microsoft.com/office/powerpoint/2010/main" val="670854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172084-F2B0-3665-DDAE-6C49E01DAC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B353DA-68EE-2996-22F6-F802FB6420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CC8F65-BF55-1E83-9E5B-53026E07CA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2057B82-625E-4AF6-976A-E08FB1D12DC7}" type="datetimeFigureOut">
              <a:rPr lang="en-US" smtClean="0"/>
              <a:t>4/19/2024</a:t>
            </a:fld>
            <a:endParaRPr lang="en-US"/>
          </a:p>
        </p:txBody>
      </p:sp>
      <p:sp>
        <p:nvSpPr>
          <p:cNvPr id="5" name="Footer Placeholder 4">
            <a:extLst>
              <a:ext uri="{FF2B5EF4-FFF2-40B4-BE49-F238E27FC236}">
                <a16:creationId xmlns:a16="http://schemas.microsoft.com/office/drawing/2014/main" id="{DC50789D-05BF-12DC-060C-E455DE894C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148C287-69DA-FCBD-5D7B-16C5F8A409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DF22D79-931B-4524-854C-5ABD048F503C}" type="slidenum">
              <a:rPr lang="en-US" smtClean="0"/>
              <a:t>‹#›</a:t>
            </a:fld>
            <a:endParaRPr lang="en-US"/>
          </a:p>
        </p:txBody>
      </p:sp>
    </p:spTree>
    <p:extLst>
      <p:ext uri="{BB962C8B-B14F-4D97-AF65-F5344CB8AC3E}">
        <p14:creationId xmlns:p14="http://schemas.microsoft.com/office/powerpoint/2010/main" val="2144443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2863-E0D7-0602-5C15-F7875E970222}"/>
              </a:ext>
            </a:extLst>
          </p:cNvPr>
          <p:cNvSpPr>
            <a:spLocks noGrp="1"/>
          </p:cNvSpPr>
          <p:nvPr>
            <p:ph type="ctrTitle"/>
          </p:nvPr>
        </p:nvSpPr>
        <p:spPr>
          <a:xfrm>
            <a:off x="1533331" y="1390261"/>
            <a:ext cx="9144000" cy="1653171"/>
          </a:xfrm>
        </p:spPr>
        <p:txBody>
          <a:bodyPr>
            <a:normAutofit/>
          </a:bodyPr>
          <a:lstStyle/>
          <a:p>
            <a:r>
              <a:rPr lang="en-US" sz="4800" dirty="0"/>
              <a:t>Statistical Analysis of Attrition at Frito-Lay </a:t>
            </a:r>
          </a:p>
        </p:txBody>
      </p:sp>
      <p:sp>
        <p:nvSpPr>
          <p:cNvPr id="3" name="Subtitle 2">
            <a:extLst>
              <a:ext uri="{FF2B5EF4-FFF2-40B4-BE49-F238E27FC236}">
                <a16:creationId xmlns:a16="http://schemas.microsoft.com/office/drawing/2014/main" id="{987126EA-CD2E-B614-CF2C-A3F69BCD0A6A}"/>
              </a:ext>
            </a:extLst>
          </p:cNvPr>
          <p:cNvSpPr>
            <a:spLocks noGrp="1"/>
          </p:cNvSpPr>
          <p:nvPr>
            <p:ph type="subTitle" idx="1"/>
          </p:nvPr>
        </p:nvSpPr>
        <p:spPr>
          <a:xfrm>
            <a:off x="4576731" y="3638677"/>
            <a:ext cx="2926702" cy="1655762"/>
          </a:xfrm>
        </p:spPr>
        <p:txBody>
          <a:bodyPr/>
          <a:lstStyle/>
          <a:p>
            <a:pPr>
              <a:spcBef>
                <a:spcPts val="0"/>
              </a:spcBef>
            </a:pPr>
            <a:r>
              <a:rPr lang="en-US" dirty="0"/>
              <a:t>Willis A. Jones</a:t>
            </a:r>
          </a:p>
          <a:p>
            <a:pPr>
              <a:spcBef>
                <a:spcPts val="0"/>
              </a:spcBef>
            </a:pPr>
            <a:r>
              <a:rPr lang="en-US" dirty="0"/>
              <a:t>wajones@smu.edu</a:t>
            </a:r>
          </a:p>
        </p:txBody>
      </p:sp>
    </p:spTree>
    <p:extLst>
      <p:ext uri="{BB962C8B-B14F-4D97-AF65-F5344CB8AC3E}">
        <p14:creationId xmlns:p14="http://schemas.microsoft.com/office/powerpoint/2010/main" val="2818803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10B68-AD9C-53A6-1BBC-18D0A460922D}"/>
              </a:ext>
            </a:extLst>
          </p:cNvPr>
          <p:cNvSpPr>
            <a:spLocks noGrp="1"/>
          </p:cNvSpPr>
          <p:nvPr>
            <p:ph type="title"/>
          </p:nvPr>
        </p:nvSpPr>
        <p:spPr>
          <a:xfrm>
            <a:off x="1" y="118754"/>
            <a:ext cx="12192000" cy="1690688"/>
          </a:xfrm>
        </p:spPr>
        <p:txBody>
          <a:bodyPr>
            <a:normAutofit/>
          </a:bodyPr>
          <a:lstStyle/>
          <a:p>
            <a:pPr algn="ctr"/>
            <a:r>
              <a:rPr lang="en-US" sz="4000" dirty="0"/>
              <a:t>Variables included in the Naïve Bayes algorithm</a:t>
            </a:r>
          </a:p>
        </p:txBody>
      </p:sp>
      <p:graphicFrame>
        <p:nvGraphicFramePr>
          <p:cNvPr id="7" name="Table 6">
            <a:extLst>
              <a:ext uri="{FF2B5EF4-FFF2-40B4-BE49-F238E27FC236}">
                <a16:creationId xmlns:a16="http://schemas.microsoft.com/office/drawing/2014/main" id="{CF46EA3F-077A-032C-EEDE-4047E25AE064}"/>
              </a:ext>
            </a:extLst>
          </p:cNvPr>
          <p:cNvGraphicFramePr>
            <a:graphicFrameLocks noGrp="1"/>
          </p:cNvGraphicFramePr>
          <p:nvPr>
            <p:extLst>
              <p:ext uri="{D42A27DB-BD31-4B8C-83A1-F6EECF244321}">
                <p14:modId xmlns:p14="http://schemas.microsoft.com/office/powerpoint/2010/main" val="199029174"/>
              </p:ext>
            </p:extLst>
          </p:nvPr>
        </p:nvGraphicFramePr>
        <p:xfrm>
          <a:off x="154379" y="1985146"/>
          <a:ext cx="5142016" cy="4206235"/>
        </p:xfrm>
        <a:graphic>
          <a:graphicData uri="http://schemas.openxmlformats.org/drawingml/2006/table">
            <a:tbl>
              <a:tblPr/>
              <a:tblGrid>
                <a:gridCol w="2571008">
                  <a:extLst>
                    <a:ext uri="{9D8B030D-6E8A-4147-A177-3AD203B41FA5}">
                      <a16:colId xmlns:a16="http://schemas.microsoft.com/office/drawing/2014/main" val="26356500"/>
                    </a:ext>
                  </a:extLst>
                </a:gridCol>
                <a:gridCol w="2571008">
                  <a:extLst>
                    <a:ext uri="{9D8B030D-6E8A-4147-A177-3AD203B41FA5}">
                      <a16:colId xmlns:a16="http://schemas.microsoft.com/office/drawing/2014/main" val="3276201376"/>
                    </a:ext>
                  </a:extLst>
                </a:gridCol>
              </a:tblGrid>
              <a:tr h="382385">
                <a:tc>
                  <a:txBody>
                    <a:bodyPr/>
                    <a:lstStyle/>
                    <a:p>
                      <a:pPr algn="r"/>
                      <a:r>
                        <a:rPr lang="en-US" sz="1800" b="1" dirty="0">
                          <a:solidFill>
                            <a:srgbClr val="FF0000"/>
                          </a:solidFill>
                          <a:effectLst/>
                          <a:highlight>
                            <a:srgbClr val="F4F8F9"/>
                          </a:highlight>
                        </a:rPr>
                        <a:t>Variable Name</a:t>
                      </a:r>
                    </a:p>
                  </a:txBody>
                  <a:tcPr marL="23047" marR="23047" marT="18438" marB="18438" anchor="ctr">
                    <a:lnL>
                      <a:noFill/>
                    </a:lnL>
                    <a:lnR w="9525" cap="flat" cmpd="sng" algn="ctr">
                      <a:solidFill>
                        <a:srgbClr val="D6DADC"/>
                      </a:solidFill>
                      <a:prstDash val="solid"/>
                      <a:round/>
                      <a:headEnd type="none" w="med" len="med"/>
                      <a:tailEnd type="none" w="med" len="med"/>
                    </a:lnR>
                    <a:lnT>
                      <a:noFill/>
                    </a:lnT>
                    <a:lnB w="9525" cap="flat" cmpd="sng" algn="ctr">
                      <a:solidFill>
                        <a:srgbClr val="D6DADC"/>
                      </a:solidFill>
                      <a:prstDash val="solid"/>
                      <a:round/>
                      <a:headEnd type="none" w="med" len="med"/>
                      <a:tailEnd type="none" w="med" len="med"/>
                    </a:lnB>
                    <a:solidFill>
                      <a:srgbClr val="F4F8F9"/>
                    </a:solidFill>
                  </a:tcPr>
                </a:tc>
                <a:tc>
                  <a:txBody>
                    <a:bodyPr/>
                    <a:lstStyle/>
                    <a:p>
                      <a:pPr algn="r"/>
                      <a:r>
                        <a:rPr lang="en-US" sz="1800" dirty="0">
                          <a:solidFill>
                            <a:srgbClr val="FF0000"/>
                          </a:solidFill>
                          <a:effectLst/>
                        </a:rPr>
                        <a:t>Correlation with Attrition</a:t>
                      </a:r>
                    </a:p>
                  </a:txBody>
                  <a:tcPr marL="23047" marR="23047" marT="18438" marB="18438" anchor="ctr">
                    <a:lnL w="9525" cap="flat" cmpd="sng" algn="ctr">
                      <a:solidFill>
                        <a:srgbClr val="D6DADC"/>
                      </a:solidFill>
                      <a:prstDash val="solid"/>
                      <a:round/>
                      <a:headEnd type="none" w="med" len="med"/>
                      <a:tailEnd type="none" w="med" len="med"/>
                    </a:lnL>
                    <a:lnR w="9525" cap="flat" cmpd="sng" algn="ctr">
                      <a:solidFill>
                        <a:srgbClr val="D6DADC"/>
                      </a:solidFill>
                      <a:prstDash val="solid"/>
                      <a:round/>
                      <a:headEnd type="none" w="med" len="med"/>
                      <a:tailEnd type="none" w="med" len="med"/>
                    </a:lnR>
                    <a:lnT>
                      <a:noFill/>
                    </a:lnT>
                    <a:lnB w="9525" cap="flat" cmpd="sng" algn="ctr">
                      <a:solidFill>
                        <a:srgbClr val="D6DADC"/>
                      </a:solidFill>
                      <a:prstDash val="solid"/>
                      <a:round/>
                      <a:headEnd type="none" w="med" len="med"/>
                      <a:tailEnd type="none" w="med" len="med"/>
                    </a:lnB>
                    <a:solidFill>
                      <a:srgbClr val="FFFFFF"/>
                    </a:solidFill>
                  </a:tcPr>
                </a:tc>
                <a:extLst>
                  <a:ext uri="{0D108BD9-81ED-4DB2-BD59-A6C34878D82A}">
                    <a16:rowId xmlns:a16="http://schemas.microsoft.com/office/drawing/2014/main" val="1305397998"/>
                  </a:ext>
                </a:extLst>
              </a:tr>
              <a:tr h="382385">
                <a:tc>
                  <a:txBody>
                    <a:bodyPr/>
                    <a:lstStyle/>
                    <a:p>
                      <a:pPr algn="r"/>
                      <a:r>
                        <a:rPr lang="en-US" sz="1800" b="1" dirty="0" err="1">
                          <a:solidFill>
                            <a:srgbClr val="000000"/>
                          </a:solidFill>
                          <a:effectLst/>
                          <a:highlight>
                            <a:srgbClr val="F4F8F9"/>
                          </a:highlight>
                        </a:rPr>
                        <a:t>JobInvolvement</a:t>
                      </a:r>
                      <a:endParaRPr lang="en-US" sz="1800" b="1" dirty="0">
                        <a:solidFill>
                          <a:srgbClr val="000000"/>
                        </a:solidFill>
                        <a:effectLst/>
                        <a:highlight>
                          <a:srgbClr val="F4F8F9"/>
                        </a:highlight>
                      </a:endParaRPr>
                    </a:p>
                  </a:txBody>
                  <a:tcPr marL="23047" marR="23047" marT="18438" marB="18438" anchor="ctr">
                    <a:lnL>
                      <a:noFill/>
                    </a:lnL>
                    <a:lnR w="9525" cap="flat" cmpd="sng" algn="ctr">
                      <a:solidFill>
                        <a:srgbClr val="D6DADC"/>
                      </a:solidFill>
                      <a:prstDash val="solid"/>
                      <a:round/>
                      <a:headEnd type="none" w="med" len="med"/>
                      <a:tailEnd type="none" w="med" len="med"/>
                    </a:lnR>
                    <a:lnT w="9525" cap="flat" cmpd="sng" algn="ctr">
                      <a:solidFill>
                        <a:srgbClr val="D6DADC"/>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rgbClr val="F4F8F9"/>
                    </a:solidFill>
                  </a:tcPr>
                </a:tc>
                <a:tc>
                  <a:txBody>
                    <a:bodyPr/>
                    <a:lstStyle/>
                    <a:p>
                      <a:pPr algn="r"/>
                      <a:r>
                        <a:rPr lang="en-US" sz="1800" dirty="0">
                          <a:effectLst/>
                        </a:rPr>
                        <a:t>-0.1877934</a:t>
                      </a:r>
                    </a:p>
                  </a:txBody>
                  <a:tcPr marL="23047" marR="23047" marT="18438" marB="18438" anchor="ctr">
                    <a:lnL w="9525" cap="flat" cmpd="sng" algn="ctr">
                      <a:solidFill>
                        <a:srgbClr val="D6DADC"/>
                      </a:solidFill>
                      <a:prstDash val="solid"/>
                      <a:round/>
                      <a:headEnd type="none" w="med" len="med"/>
                      <a:tailEnd type="none" w="med" len="med"/>
                    </a:lnL>
                    <a:lnR w="9525" cap="flat" cmpd="sng" algn="ctr">
                      <a:solidFill>
                        <a:srgbClr val="D6DADC"/>
                      </a:solidFill>
                      <a:prstDash val="solid"/>
                      <a:round/>
                      <a:headEnd type="none" w="med" len="med"/>
                      <a:tailEnd type="none" w="med" len="med"/>
                    </a:lnR>
                    <a:lnT w="9525" cap="flat" cmpd="sng" algn="ctr">
                      <a:solidFill>
                        <a:srgbClr val="D6DADC"/>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rgbClr val="FFFFFF"/>
                    </a:solidFill>
                  </a:tcPr>
                </a:tc>
                <a:extLst>
                  <a:ext uri="{0D108BD9-81ED-4DB2-BD59-A6C34878D82A}">
                    <a16:rowId xmlns:a16="http://schemas.microsoft.com/office/drawing/2014/main" val="896761633"/>
                  </a:ext>
                </a:extLst>
              </a:tr>
              <a:tr h="382385">
                <a:tc>
                  <a:txBody>
                    <a:bodyPr/>
                    <a:lstStyle/>
                    <a:p>
                      <a:pPr algn="r"/>
                      <a:r>
                        <a:rPr lang="en-US" sz="1800" b="1" dirty="0" err="1">
                          <a:solidFill>
                            <a:srgbClr val="000000"/>
                          </a:solidFill>
                          <a:effectLst/>
                          <a:highlight>
                            <a:srgbClr val="F4F8F9"/>
                          </a:highlight>
                        </a:rPr>
                        <a:t>TotalWorkingYears</a:t>
                      </a:r>
                      <a:endParaRPr lang="en-US" sz="1800" b="1" dirty="0">
                        <a:solidFill>
                          <a:srgbClr val="000000"/>
                        </a:solidFill>
                        <a:effectLst/>
                        <a:highlight>
                          <a:srgbClr val="F4F8F9"/>
                        </a:highlight>
                      </a:endParaRPr>
                    </a:p>
                  </a:txBody>
                  <a:tcPr marL="23047" marR="23047" marT="18438" marB="18438" anchor="ctr">
                    <a:lnL>
                      <a:noFill/>
                    </a:lnL>
                    <a:lnR w="9525" cap="flat" cmpd="sng" algn="ctr">
                      <a:solidFill>
                        <a:srgbClr val="D6DADC"/>
                      </a:solidFill>
                      <a:prstDash val="solid"/>
                      <a:round/>
                      <a:headEnd type="none" w="med" len="med"/>
                      <a:tailEnd type="none" w="med" len="med"/>
                    </a:lnR>
                    <a:lnT w="9525" cap="flat" cmpd="sng" algn="ctr">
                      <a:solidFill>
                        <a:srgbClr val="D6DADC"/>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rgbClr val="F4F8F9"/>
                    </a:solidFill>
                  </a:tcPr>
                </a:tc>
                <a:tc>
                  <a:txBody>
                    <a:bodyPr/>
                    <a:lstStyle/>
                    <a:p>
                      <a:pPr algn="r"/>
                      <a:r>
                        <a:rPr lang="en-US" sz="1800" dirty="0">
                          <a:effectLst/>
                        </a:rPr>
                        <a:t>-0.1672061</a:t>
                      </a:r>
                    </a:p>
                  </a:txBody>
                  <a:tcPr marL="23047" marR="23047" marT="18438" marB="18438" anchor="ctr">
                    <a:lnL w="9525" cap="flat" cmpd="sng" algn="ctr">
                      <a:solidFill>
                        <a:srgbClr val="D6DADC"/>
                      </a:solidFill>
                      <a:prstDash val="solid"/>
                      <a:round/>
                      <a:headEnd type="none" w="med" len="med"/>
                      <a:tailEnd type="none" w="med" len="med"/>
                    </a:lnL>
                    <a:lnR w="9525" cap="flat" cmpd="sng" algn="ctr">
                      <a:solidFill>
                        <a:srgbClr val="D6DADC"/>
                      </a:solidFill>
                      <a:prstDash val="solid"/>
                      <a:round/>
                      <a:headEnd type="none" w="med" len="med"/>
                      <a:tailEnd type="none" w="med" len="med"/>
                    </a:lnR>
                    <a:lnT w="9525" cap="flat" cmpd="sng" algn="ctr">
                      <a:solidFill>
                        <a:srgbClr val="D6DADC"/>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rgbClr val="FFFFFF"/>
                    </a:solidFill>
                  </a:tcPr>
                </a:tc>
                <a:extLst>
                  <a:ext uri="{0D108BD9-81ED-4DB2-BD59-A6C34878D82A}">
                    <a16:rowId xmlns:a16="http://schemas.microsoft.com/office/drawing/2014/main" val="465127465"/>
                  </a:ext>
                </a:extLst>
              </a:tr>
              <a:tr h="382385">
                <a:tc>
                  <a:txBody>
                    <a:bodyPr/>
                    <a:lstStyle/>
                    <a:p>
                      <a:pPr algn="r"/>
                      <a:r>
                        <a:rPr lang="en-US" sz="1800" b="1">
                          <a:solidFill>
                            <a:srgbClr val="000000"/>
                          </a:solidFill>
                          <a:effectLst/>
                          <a:highlight>
                            <a:srgbClr val="F4F8F9"/>
                          </a:highlight>
                        </a:rPr>
                        <a:t>JobLevel</a:t>
                      </a:r>
                    </a:p>
                  </a:txBody>
                  <a:tcPr marL="23047" marR="23047" marT="18438" marB="18438" anchor="ctr">
                    <a:lnL>
                      <a:noFill/>
                    </a:lnL>
                    <a:lnR w="9525" cap="flat" cmpd="sng" algn="ctr">
                      <a:solidFill>
                        <a:srgbClr val="D6DADC"/>
                      </a:solidFill>
                      <a:prstDash val="solid"/>
                      <a:round/>
                      <a:headEnd type="none" w="med" len="med"/>
                      <a:tailEnd type="none" w="med" len="med"/>
                    </a:lnR>
                    <a:lnT w="9525" cap="flat" cmpd="sng" algn="ctr">
                      <a:solidFill>
                        <a:srgbClr val="D6DADC"/>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rgbClr val="F4F8F9"/>
                    </a:solidFill>
                  </a:tcPr>
                </a:tc>
                <a:tc>
                  <a:txBody>
                    <a:bodyPr/>
                    <a:lstStyle/>
                    <a:p>
                      <a:pPr algn="r"/>
                      <a:r>
                        <a:rPr lang="en-US" sz="1800" dirty="0">
                          <a:effectLst/>
                        </a:rPr>
                        <a:t>-0.1621364</a:t>
                      </a:r>
                    </a:p>
                  </a:txBody>
                  <a:tcPr marL="23047" marR="23047" marT="18438" marB="18438" anchor="ctr">
                    <a:lnL w="9525" cap="flat" cmpd="sng" algn="ctr">
                      <a:solidFill>
                        <a:srgbClr val="D6DADC"/>
                      </a:solidFill>
                      <a:prstDash val="solid"/>
                      <a:round/>
                      <a:headEnd type="none" w="med" len="med"/>
                      <a:tailEnd type="none" w="med" len="med"/>
                    </a:lnL>
                    <a:lnR w="9525" cap="flat" cmpd="sng" algn="ctr">
                      <a:solidFill>
                        <a:srgbClr val="D6DADC"/>
                      </a:solidFill>
                      <a:prstDash val="solid"/>
                      <a:round/>
                      <a:headEnd type="none" w="med" len="med"/>
                      <a:tailEnd type="none" w="med" len="med"/>
                    </a:lnR>
                    <a:lnT w="9525" cap="flat" cmpd="sng" algn="ctr">
                      <a:solidFill>
                        <a:srgbClr val="D6DADC"/>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rgbClr val="FFFFFF"/>
                    </a:solidFill>
                  </a:tcPr>
                </a:tc>
                <a:extLst>
                  <a:ext uri="{0D108BD9-81ED-4DB2-BD59-A6C34878D82A}">
                    <a16:rowId xmlns:a16="http://schemas.microsoft.com/office/drawing/2014/main" val="3915174877"/>
                  </a:ext>
                </a:extLst>
              </a:tr>
              <a:tr h="382385">
                <a:tc>
                  <a:txBody>
                    <a:bodyPr/>
                    <a:lstStyle/>
                    <a:p>
                      <a:pPr algn="r"/>
                      <a:r>
                        <a:rPr lang="en-US" sz="1800" b="1">
                          <a:solidFill>
                            <a:srgbClr val="000000"/>
                          </a:solidFill>
                          <a:effectLst/>
                          <a:highlight>
                            <a:srgbClr val="F4F8F9"/>
                          </a:highlight>
                        </a:rPr>
                        <a:t>YearsInCurrentRole</a:t>
                      </a:r>
                    </a:p>
                  </a:txBody>
                  <a:tcPr marL="23047" marR="23047" marT="18438" marB="18438" anchor="ctr">
                    <a:lnL>
                      <a:noFill/>
                    </a:lnL>
                    <a:lnR w="9525" cap="flat" cmpd="sng" algn="ctr">
                      <a:solidFill>
                        <a:srgbClr val="D6DADC"/>
                      </a:solidFill>
                      <a:prstDash val="solid"/>
                      <a:round/>
                      <a:headEnd type="none" w="med" len="med"/>
                      <a:tailEnd type="none" w="med" len="med"/>
                    </a:lnR>
                    <a:lnT w="9525" cap="flat" cmpd="sng" algn="ctr">
                      <a:solidFill>
                        <a:srgbClr val="D6DADC"/>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rgbClr val="F4F8F9"/>
                    </a:solidFill>
                  </a:tcPr>
                </a:tc>
                <a:tc>
                  <a:txBody>
                    <a:bodyPr/>
                    <a:lstStyle/>
                    <a:p>
                      <a:pPr algn="r"/>
                      <a:r>
                        <a:rPr lang="en-US" sz="1800" dirty="0">
                          <a:effectLst/>
                        </a:rPr>
                        <a:t>-0.1562157</a:t>
                      </a:r>
                    </a:p>
                  </a:txBody>
                  <a:tcPr marL="23047" marR="23047" marT="18438" marB="18438" anchor="ctr">
                    <a:lnL w="9525" cap="flat" cmpd="sng" algn="ctr">
                      <a:solidFill>
                        <a:srgbClr val="D6DADC"/>
                      </a:solidFill>
                      <a:prstDash val="solid"/>
                      <a:round/>
                      <a:headEnd type="none" w="med" len="med"/>
                      <a:tailEnd type="none" w="med" len="med"/>
                    </a:lnL>
                    <a:lnR w="9525" cap="flat" cmpd="sng" algn="ctr">
                      <a:solidFill>
                        <a:srgbClr val="D6DADC"/>
                      </a:solidFill>
                      <a:prstDash val="solid"/>
                      <a:round/>
                      <a:headEnd type="none" w="med" len="med"/>
                      <a:tailEnd type="none" w="med" len="med"/>
                    </a:lnR>
                    <a:lnT w="9525" cap="flat" cmpd="sng" algn="ctr">
                      <a:solidFill>
                        <a:srgbClr val="D6DADC"/>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rgbClr val="FFFFFF"/>
                    </a:solidFill>
                  </a:tcPr>
                </a:tc>
                <a:extLst>
                  <a:ext uri="{0D108BD9-81ED-4DB2-BD59-A6C34878D82A}">
                    <a16:rowId xmlns:a16="http://schemas.microsoft.com/office/drawing/2014/main" val="1607353269"/>
                  </a:ext>
                </a:extLst>
              </a:tr>
              <a:tr h="382385">
                <a:tc>
                  <a:txBody>
                    <a:bodyPr/>
                    <a:lstStyle/>
                    <a:p>
                      <a:pPr algn="r"/>
                      <a:r>
                        <a:rPr lang="en-US" sz="1800" b="1">
                          <a:solidFill>
                            <a:srgbClr val="000000"/>
                          </a:solidFill>
                          <a:effectLst/>
                          <a:highlight>
                            <a:srgbClr val="F4F8F9"/>
                          </a:highlight>
                        </a:rPr>
                        <a:t>MonthlyIncome</a:t>
                      </a:r>
                    </a:p>
                  </a:txBody>
                  <a:tcPr marL="23047" marR="23047" marT="18438" marB="18438" anchor="ctr">
                    <a:lnL>
                      <a:noFill/>
                    </a:lnL>
                    <a:lnR w="9525" cap="flat" cmpd="sng" algn="ctr">
                      <a:solidFill>
                        <a:srgbClr val="D6DADC"/>
                      </a:solidFill>
                      <a:prstDash val="solid"/>
                      <a:round/>
                      <a:headEnd type="none" w="med" len="med"/>
                      <a:tailEnd type="none" w="med" len="med"/>
                    </a:lnR>
                    <a:lnT w="9525" cap="flat" cmpd="sng" algn="ctr">
                      <a:solidFill>
                        <a:srgbClr val="D6DADC"/>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rgbClr val="F4F8F9"/>
                    </a:solidFill>
                  </a:tcPr>
                </a:tc>
                <a:tc>
                  <a:txBody>
                    <a:bodyPr/>
                    <a:lstStyle/>
                    <a:p>
                      <a:pPr algn="r"/>
                      <a:r>
                        <a:rPr lang="en-US" sz="1800" dirty="0">
                          <a:effectLst/>
                        </a:rPr>
                        <a:t>-0.1549150</a:t>
                      </a:r>
                    </a:p>
                  </a:txBody>
                  <a:tcPr marL="23047" marR="23047" marT="18438" marB="18438" anchor="ctr">
                    <a:lnL w="9525" cap="flat" cmpd="sng" algn="ctr">
                      <a:solidFill>
                        <a:srgbClr val="D6DADC"/>
                      </a:solidFill>
                      <a:prstDash val="solid"/>
                      <a:round/>
                      <a:headEnd type="none" w="med" len="med"/>
                      <a:tailEnd type="none" w="med" len="med"/>
                    </a:lnL>
                    <a:lnR w="9525" cap="flat" cmpd="sng" algn="ctr">
                      <a:solidFill>
                        <a:srgbClr val="D6DADC"/>
                      </a:solidFill>
                      <a:prstDash val="solid"/>
                      <a:round/>
                      <a:headEnd type="none" w="med" len="med"/>
                      <a:tailEnd type="none" w="med" len="med"/>
                    </a:lnR>
                    <a:lnT w="9525" cap="flat" cmpd="sng" algn="ctr">
                      <a:solidFill>
                        <a:srgbClr val="D6DADC"/>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rgbClr val="FFFFFF"/>
                    </a:solidFill>
                  </a:tcPr>
                </a:tc>
                <a:extLst>
                  <a:ext uri="{0D108BD9-81ED-4DB2-BD59-A6C34878D82A}">
                    <a16:rowId xmlns:a16="http://schemas.microsoft.com/office/drawing/2014/main" val="3164777443"/>
                  </a:ext>
                </a:extLst>
              </a:tr>
              <a:tr h="382385">
                <a:tc>
                  <a:txBody>
                    <a:bodyPr/>
                    <a:lstStyle/>
                    <a:p>
                      <a:pPr algn="r"/>
                      <a:r>
                        <a:rPr lang="en-US" sz="1800" b="1">
                          <a:solidFill>
                            <a:srgbClr val="000000"/>
                          </a:solidFill>
                          <a:effectLst/>
                          <a:highlight>
                            <a:srgbClr val="F4F8F9"/>
                          </a:highlight>
                        </a:rPr>
                        <a:t>Age</a:t>
                      </a:r>
                    </a:p>
                  </a:txBody>
                  <a:tcPr marL="23047" marR="23047" marT="18438" marB="18438" anchor="ctr">
                    <a:lnL>
                      <a:noFill/>
                    </a:lnL>
                    <a:lnR w="9525" cap="flat" cmpd="sng" algn="ctr">
                      <a:solidFill>
                        <a:srgbClr val="D6DADC"/>
                      </a:solidFill>
                      <a:prstDash val="solid"/>
                      <a:round/>
                      <a:headEnd type="none" w="med" len="med"/>
                      <a:tailEnd type="none" w="med" len="med"/>
                    </a:lnR>
                    <a:lnT w="9525" cap="flat" cmpd="sng" algn="ctr">
                      <a:solidFill>
                        <a:srgbClr val="D6DADC"/>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rgbClr val="F4F8F9"/>
                    </a:solidFill>
                  </a:tcPr>
                </a:tc>
                <a:tc>
                  <a:txBody>
                    <a:bodyPr/>
                    <a:lstStyle/>
                    <a:p>
                      <a:pPr algn="r"/>
                      <a:r>
                        <a:rPr lang="en-US" sz="1800" dirty="0">
                          <a:effectLst/>
                        </a:rPr>
                        <a:t>-0.1493836</a:t>
                      </a:r>
                    </a:p>
                  </a:txBody>
                  <a:tcPr marL="23047" marR="23047" marT="18438" marB="18438" anchor="ctr">
                    <a:lnL w="9525" cap="flat" cmpd="sng" algn="ctr">
                      <a:solidFill>
                        <a:srgbClr val="D6DADC"/>
                      </a:solidFill>
                      <a:prstDash val="solid"/>
                      <a:round/>
                      <a:headEnd type="none" w="med" len="med"/>
                      <a:tailEnd type="none" w="med" len="med"/>
                    </a:lnL>
                    <a:lnR w="9525" cap="flat" cmpd="sng" algn="ctr">
                      <a:solidFill>
                        <a:srgbClr val="D6DADC"/>
                      </a:solidFill>
                      <a:prstDash val="solid"/>
                      <a:round/>
                      <a:headEnd type="none" w="med" len="med"/>
                      <a:tailEnd type="none" w="med" len="med"/>
                    </a:lnR>
                    <a:lnT w="9525" cap="flat" cmpd="sng" algn="ctr">
                      <a:solidFill>
                        <a:srgbClr val="D6DADC"/>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rgbClr val="FFFFFF"/>
                    </a:solidFill>
                  </a:tcPr>
                </a:tc>
                <a:extLst>
                  <a:ext uri="{0D108BD9-81ED-4DB2-BD59-A6C34878D82A}">
                    <a16:rowId xmlns:a16="http://schemas.microsoft.com/office/drawing/2014/main" val="3409730232"/>
                  </a:ext>
                </a:extLst>
              </a:tr>
              <a:tr h="382385">
                <a:tc>
                  <a:txBody>
                    <a:bodyPr/>
                    <a:lstStyle/>
                    <a:p>
                      <a:pPr algn="r"/>
                      <a:r>
                        <a:rPr lang="en-US" sz="1800" b="1">
                          <a:solidFill>
                            <a:srgbClr val="000000"/>
                          </a:solidFill>
                          <a:effectLst/>
                          <a:highlight>
                            <a:srgbClr val="F4F8F9"/>
                          </a:highlight>
                        </a:rPr>
                        <a:t>StockOptionLevel</a:t>
                      </a:r>
                    </a:p>
                  </a:txBody>
                  <a:tcPr marL="23047" marR="23047" marT="18438" marB="18438" anchor="ctr">
                    <a:lnL>
                      <a:noFill/>
                    </a:lnL>
                    <a:lnR w="9525" cap="flat" cmpd="sng" algn="ctr">
                      <a:solidFill>
                        <a:srgbClr val="D6DADC"/>
                      </a:solidFill>
                      <a:prstDash val="solid"/>
                      <a:round/>
                      <a:headEnd type="none" w="med" len="med"/>
                      <a:tailEnd type="none" w="med" len="med"/>
                    </a:lnR>
                    <a:lnT w="9525" cap="flat" cmpd="sng" algn="ctr">
                      <a:solidFill>
                        <a:srgbClr val="D6DADC"/>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rgbClr val="F4F8F9"/>
                    </a:solidFill>
                  </a:tcPr>
                </a:tc>
                <a:tc>
                  <a:txBody>
                    <a:bodyPr/>
                    <a:lstStyle/>
                    <a:p>
                      <a:pPr algn="r"/>
                      <a:r>
                        <a:rPr lang="en-US" sz="1800" dirty="0">
                          <a:effectLst/>
                        </a:rPr>
                        <a:t>-0.1486803</a:t>
                      </a:r>
                    </a:p>
                  </a:txBody>
                  <a:tcPr marL="23047" marR="23047" marT="18438" marB="18438" anchor="ctr">
                    <a:lnL w="9525" cap="flat" cmpd="sng" algn="ctr">
                      <a:solidFill>
                        <a:srgbClr val="D6DADC"/>
                      </a:solidFill>
                      <a:prstDash val="solid"/>
                      <a:round/>
                      <a:headEnd type="none" w="med" len="med"/>
                      <a:tailEnd type="none" w="med" len="med"/>
                    </a:lnL>
                    <a:lnR w="9525" cap="flat" cmpd="sng" algn="ctr">
                      <a:solidFill>
                        <a:srgbClr val="D6DADC"/>
                      </a:solidFill>
                      <a:prstDash val="solid"/>
                      <a:round/>
                      <a:headEnd type="none" w="med" len="med"/>
                      <a:tailEnd type="none" w="med" len="med"/>
                    </a:lnR>
                    <a:lnT w="9525" cap="flat" cmpd="sng" algn="ctr">
                      <a:solidFill>
                        <a:srgbClr val="D6DADC"/>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rgbClr val="FFFFFF"/>
                    </a:solidFill>
                  </a:tcPr>
                </a:tc>
                <a:extLst>
                  <a:ext uri="{0D108BD9-81ED-4DB2-BD59-A6C34878D82A}">
                    <a16:rowId xmlns:a16="http://schemas.microsoft.com/office/drawing/2014/main" val="1803507751"/>
                  </a:ext>
                </a:extLst>
              </a:tr>
              <a:tr h="382385">
                <a:tc>
                  <a:txBody>
                    <a:bodyPr/>
                    <a:lstStyle/>
                    <a:p>
                      <a:pPr algn="r"/>
                      <a:r>
                        <a:rPr lang="en-US" sz="1800" b="1">
                          <a:solidFill>
                            <a:srgbClr val="000000"/>
                          </a:solidFill>
                          <a:effectLst/>
                          <a:highlight>
                            <a:srgbClr val="F4F8F9"/>
                          </a:highlight>
                        </a:rPr>
                        <a:t>YearsWithCurrManager</a:t>
                      </a:r>
                    </a:p>
                  </a:txBody>
                  <a:tcPr marL="23047" marR="23047" marT="18438" marB="18438" anchor="ctr">
                    <a:lnL>
                      <a:noFill/>
                    </a:lnL>
                    <a:lnR w="9525" cap="flat" cmpd="sng" algn="ctr">
                      <a:solidFill>
                        <a:srgbClr val="D6DADC"/>
                      </a:solidFill>
                      <a:prstDash val="solid"/>
                      <a:round/>
                      <a:headEnd type="none" w="med" len="med"/>
                      <a:tailEnd type="none" w="med" len="med"/>
                    </a:lnR>
                    <a:lnT w="9525" cap="flat" cmpd="sng" algn="ctr">
                      <a:solidFill>
                        <a:srgbClr val="D6DADC"/>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rgbClr val="F4F8F9"/>
                    </a:solidFill>
                  </a:tcPr>
                </a:tc>
                <a:tc>
                  <a:txBody>
                    <a:bodyPr/>
                    <a:lstStyle/>
                    <a:p>
                      <a:pPr algn="r"/>
                      <a:r>
                        <a:rPr lang="en-US" sz="1800" dirty="0">
                          <a:effectLst/>
                        </a:rPr>
                        <a:t>-0.1467822</a:t>
                      </a:r>
                    </a:p>
                  </a:txBody>
                  <a:tcPr marL="23047" marR="23047" marT="18438" marB="18438" anchor="ctr">
                    <a:lnL w="9525" cap="flat" cmpd="sng" algn="ctr">
                      <a:solidFill>
                        <a:srgbClr val="D6DADC"/>
                      </a:solidFill>
                      <a:prstDash val="solid"/>
                      <a:round/>
                      <a:headEnd type="none" w="med" len="med"/>
                      <a:tailEnd type="none" w="med" len="med"/>
                    </a:lnL>
                    <a:lnR w="9525" cap="flat" cmpd="sng" algn="ctr">
                      <a:solidFill>
                        <a:srgbClr val="D6DADC"/>
                      </a:solidFill>
                      <a:prstDash val="solid"/>
                      <a:round/>
                      <a:headEnd type="none" w="med" len="med"/>
                      <a:tailEnd type="none" w="med" len="med"/>
                    </a:lnR>
                    <a:lnT w="9525" cap="flat" cmpd="sng" algn="ctr">
                      <a:solidFill>
                        <a:srgbClr val="D6DADC"/>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rgbClr val="FFFFFF"/>
                    </a:solidFill>
                  </a:tcPr>
                </a:tc>
                <a:extLst>
                  <a:ext uri="{0D108BD9-81ED-4DB2-BD59-A6C34878D82A}">
                    <a16:rowId xmlns:a16="http://schemas.microsoft.com/office/drawing/2014/main" val="2651357648"/>
                  </a:ext>
                </a:extLst>
              </a:tr>
              <a:tr h="382385">
                <a:tc>
                  <a:txBody>
                    <a:bodyPr/>
                    <a:lstStyle/>
                    <a:p>
                      <a:pPr algn="r"/>
                      <a:r>
                        <a:rPr lang="en-US" sz="1800" b="1" dirty="0" err="1">
                          <a:solidFill>
                            <a:srgbClr val="000000"/>
                          </a:solidFill>
                          <a:effectLst/>
                          <a:highlight>
                            <a:srgbClr val="F4F8F9"/>
                          </a:highlight>
                        </a:rPr>
                        <a:t>YearsAtCompany</a:t>
                      </a:r>
                      <a:endParaRPr lang="en-US" sz="1800" b="1" dirty="0">
                        <a:solidFill>
                          <a:srgbClr val="000000"/>
                        </a:solidFill>
                        <a:effectLst/>
                        <a:highlight>
                          <a:srgbClr val="F4F8F9"/>
                        </a:highlight>
                      </a:endParaRPr>
                    </a:p>
                  </a:txBody>
                  <a:tcPr marL="23047" marR="23047" marT="18438" marB="18438" anchor="ctr">
                    <a:lnL>
                      <a:noFill/>
                    </a:lnL>
                    <a:lnR w="9525" cap="flat" cmpd="sng" algn="ctr">
                      <a:solidFill>
                        <a:srgbClr val="D6DADC"/>
                      </a:solidFill>
                      <a:prstDash val="solid"/>
                      <a:round/>
                      <a:headEnd type="none" w="med" len="med"/>
                      <a:tailEnd type="none" w="med" len="med"/>
                    </a:lnR>
                    <a:lnT w="9525" cap="flat" cmpd="sng" algn="ctr">
                      <a:solidFill>
                        <a:srgbClr val="D6DADC"/>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rgbClr val="F4F8F9"/>
                    </a:solidFill>
                  </a:tcPr>
                </a:tc>
                <a:tc>
                  <a:txBody>
                    <a:bodyPr/>
                    <a:lstStyle/>
                    <a:p>
                      <a:pPr algn="r"/>
                      <a:r>
                        <a:rPr lang="en-US" sz="1800" dirty="0">
                          <a:effectLst/>
                        </a:rPr>
                        <a:t>-0.1287541</a:t>
                      </a:r>
                    </a:p>
                  </a:txBody>
                  <a:tcPr marL="23047" marR="23047" marT="18438" marB="18438" anchor="ctr">
                    <a:lnL w="9525" cap="flat" cmpd="sng" algn="ctr">
                      <a:solidFill>
                        <a:srgbClr val="D6DADC"/>
                      </a:solidFill>
                      <a:prstDash val="solid"/>
                      <a:round/>
                      <a:headEnd type="none" w="med" len="med"/>
                      <a:tailEnd type="none" w="med" len="med"/>
                    </a:lnL>
                    <a:lnR w="9525" cap="flat" cmpd="sng" algn="ctr">
                      <a:solidFill>
                        <a:srgbClr val="D6DADC"/>
                      </a:solidFill>
                      <a:prstDash val="solid"/>
                      <a:round/>
                      <a:headEnd type="none" w="med" len="med"/>
                      <a:tailEnd type="none" w="med" len="med"/>
                    </a:lnR>
                    <a:lnT w="9525" cap="flat" cmpd="sng" algn="ctr">
                      <a:solidFill>
                        <a:srgbClr val="D6DADC"/>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rgbClr val="FFFFFF"/>
                    </a:solidFill>
                  </a:tcPr>
                </a:tc>
                <a:extLst>
                  <a:ext uri="{0D108BD9-81ED-4DB2-BD59-A6C34878D82A}">
                    <a16:rowId xmlns:a16="http://schemas.microsoft.com/office/drawing/2014/main" val="2623631146"/>
                  </a:ext>
                </a:extLst>
              </a:tr>
              <a:tr h="382385">
                <a:tc>
                  <a:txBody>
                    <a:bodyPr/>
                    <a:lstStyle/>
                    <a:p>
                      <a:pPr algn="r"/>
                      <a:r>
                        <a:rPr lang="en-US" sz="1800" b="1">
                          <a:solidFill>
                            <a:srgbClr val="000000"/>
                          </a:solidFill>
                          <a:effectLst/>
                          <a:highlight>
                            <a:srgbClr val="F4F8F9"/>
                          </a:highlight>
                        </a:rPr>
                        <a:t>JobSatisfaction</a:t>
                      </a:r>
                    </a:p>
                  </a:txBody>
                  <a:tcPr marL="23047" marR="23047" marT="18438" marB="18438" anchor="ctr">
                    <a:lnL>
                      <a:noFill/>
                    </a:lnL>
                    <a:lnR w="9525" cap="flat" cmpd="sng" algn="ctr">
                      <a:solidFill>
                        <a:srgbClr val="D6DADC"/>
                      </a:solidFill>
                      <a:prstDash val="solid"/>
                      <a:round/>
                      <a:headEnd type="none" w="med" len="med"/>
                      <a:tailEnd type="none" w="med" len="med"/>
                    </a:lnR>
                    <a:lnT w="9525" cap="flat" cmpd="sng" algn="ctr">
                      <a:solidFill>
                        <a:srgbClr val="D6DADC"/>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rgbClr val="F4F8F9"/>
                    </a:solidFill>
                  </a:tcPr>
                </a:tc>
                <a:tc>
                  <a:txBody>
                    <a:bodyPr/>
                    <a:lstStyle/>
                    <a:p>
                      <a:pPr algn="r"/>
                      <a:r>
                        <a:rPr lang="en-US" sz="1800" dirty="0">
                          <a:effectLst/>
                        </a:rPr>
                        <a:t>-0.1075209</a:t>
                      </a:r>
                    </a:p>
                  </a:txBody>
                  <a:tcPr marL="23047" marR="23047" marT="18438" marB="18438" anchor="ctr">
                    <a:lnL w="9525" cap="flat" cmpd="sng" algn="ctr">
                      <a:solidFill>
                        <a:srgbClr val="D6DADC"/>
                      </a:solidFill>
                      <a:prstDash val="solid"/>
                      <a:round/>
                      <a:headEnd type="none" w="med" len="med"/>
                      <a:tailEnd type="none" w="med" len="med"/>
                    </a:lnL>
                    <a:lnR w="9525" cap="flat" cmpd="sng" algn="ctr">
                      <a:solidFill>
                        <a:srgbClr val="D6DADC"/>
                      </a:solidFill>
                      <a:prstDash val="solid"/>
                      <a:round/>
                      <a:headEnd type="none" w="med" len="med"/>
                      <a:tailEnd type="none" w="med" len="med"/>
                    </a:lnR>
                    <a:lnT w="9525" cap="flat" cmpd="sng" algn="ctr">
                      <a:solidFill>
                        <a:srgbClr val="D6DADC"/>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rgbClr val="FFFFFF"/>
                    </a:solidFill>
                  </a:tcPr>
                </a:tc>
                <a:extLst>
                  <a:ext uri="{0D108BD9-81ED-4DB2-BD59-A6C34878D82A}">
                    <a16:rowId xmlns:a16="http://schemas.microsoft.com/office/drawing/2014/main" val="1221630446"/>
                  </a:ext>
                </a:extLst>
              </a:tr>
            </a:tbl>
          </a:graphicData>
        </a:graphic>
      </p:graphicFrame>
      <p:graphicFrame>
        <p:nvGraphicFramePr>
          <p:cNvPr id="8" name="Table 7">
            <a:extLst>
              <a:ext uri="{FF2B5EF4-FFF2-40B4-BE49-F238E27FC236}">
                <a16:creationId xmlns:a16="http://schemas.microsoft.com/office/drawing/2014/main" id="{EB18E122-7D2F-5DCD-0A64-5008C78158EC}"/>
              </a:ext>
            </a:extLst>
          </p:cNvPr>
          <p:cNvGraphicFramePr>
            <a:graphicFrameLocks noGrp="1"/>
          </p:cNvGraphicFramePr>
          <p:nvPr>
            <p:extLst>
              <p:ext uri="{D42A27DB-BD31-4B8C-83A1-F6EECF244321}">
                <p14:modId xmlns:p14="http://schemas.microsoft.com/office/powerpoint/2010/main" val="2056758455"/>
              </p:ext>
            </p:extLst>
          </p:nvPr>
        </p:nvGraphicFramePr>
        <p:xfrm>
          <a:off x="5997039" y="2017026"/>
          <a:ext cx="5120640" cy="2377441"/>
        </p:xfrm>
        <a:graphic>
          <a:graphicData uri="http://schemas.openxmlformats.org/drawingml/2006/table">
            <a:tbl>
              <a:tblPr/>
              <a:tblGrid>
                <a:gridCol w="2560320">
                  <a:extLst>
                    <a:ext uri="{9D8B030D-6E8A-4147-A177-3AD203B41FA5}">
                      <a16:colId xmlns:a16="http://schemas.microsoft.com/office/drawing/2014/main" val="328854326"/>
                    </a:ext>
                  </a:extLst>
                </a:gridCol>
                <a:gridCol w="2560320">
                  <a:extLst>
                    <a:ext uri="{9D8B030D-6E8A-4147-A177-3AD203B41FA5}">
                      <a16:colId xmlns:a16="http://schemas.microsoft.com/office/drawing/2014/main" val="275689395"/>
                    </a:ext>
                  </a:extLst>
                </a:gridCol>
              </a:tblGrid>
              <a:tr h="347903">
                <a:tc>
                  <a:txBody>
                    <a:bodyPr/>
                    <a:lstStyle/>
                    <a:p>
                      <a:pPr algn="r"/>
                      <a:r>
                        <a:rPr lang="en-US" sz="1800" b="1" dirty="0">
                          <a:solidFill>
                            <a:srgbClr val="FF0000"/>
                          </a:solidFill>
                          <a:effectLst/>
                          <a:highlight>
                            <a:srgbClr val="F4F8F9"/>
                          </a:highlight>
                        </a:rPr>
                        <a:t>Variable Name</a:t>
                      </a:r>
                    </a:p>
                  </a:txBody>
                  <a:tcPr marL="23047" marR="23047" marT="18438" marB="18438" anchor="ctr">
                    <a:lnL>
                      <a:noFill/>
                    </a:lnL>
                    <a:lnR w="9525" cap="flat" cmpd="sng" algn="ctr">
                      <a:solidFill>
                        <a:srgbClr val="D6DADC"/>
                      </a:solidFill>
                      <a:prstDash val="solid"/>
                      <a:round/>
                      <a:headEnd type="none" w="med" len="med"/>
                      <a:tailEnd type="none" w="med" len="med"/>
                    </a:lnR>
                    <a:lnT>
                      <a:noFill/>
                    </a:lnT>
                    <a:lnB w="9525" cap="flat" cmpd="sng" algn="ctr">
                      <a:solidFill>
                        <a:srgbClr val="D6DADC"/>
                      </a:solidFill>
                      <a:prstDash val="solid"/>
                      <a:round/>
                      <a:headEnd type="none" w="med" len="med"/>
                      <a:tailEnd type="none" w="med" len="med"/>
                    </a:lnB>
                    <a:solidFill>
                      <a:srgbClr val="F4F8F9"/>
                    </a:solidFill>
                  </a:tcPr>
                </a:tc>
                <a:tc>
                  <a:txBody>
                    <a:bodyPr/>
                    <a:lstStyle/>
                    <a:p>
                      <a:pPr algn="r"/>
                      <a:r>
                        <a:rPr lang="en-US" sz="1800" dirty="0">
                          <a:solidFill>
                            <a:srgbClr val="FF0000"/>
                          </a:solidFill>
                          <a:effectLst/>
                        </a:rPr>
                        <a:t>Correlation with Attrition</a:t>
                      </a:r>
                    </a:p>
                  </a:txBody>
                  <a:tcPr marL="23047" marR="23047" marT="18438" marB="18438" anchor="ctr">
                    <a:lnL w="9525" cap="flat" cmpd="sng" algn="ctr">
                      <a:solidFill>
                        <a:srgbClr val="D6DADC"/>
                      </a:solidFill>
                      <a:prstDash val="solid"/>
                      <a:round/>
                      <a:headEnd type="none" w="med" len="med"/>
                      <a:tailEnd type="none" w="med" len="med"/>
                    </a:lnL>
                    <a:lnR w="9525" cap="flat" cmpd="sng" algn="ctr">
                      <a:solidFill>
                        <a:srgbClr val="D6DADC"/>
                      </a:solidFill>
                      <a:prstDash val="solid"/>
                      <a:round/>
                      <a:headEnd type="none" w="med" len="med"/>
                      <a:tailEnd type="none" w="med" len="med"/>
                    </a:lnR>
                    <a:lnT>
                      <a:noFill/>
                    </a:lnT>
                    <a:lnB w="9525" cap="flat" cmpd="sng" algn="ctr">
                      <a:solidFill>
                        <a:srgbClr val="D6DADC"/>
                      </a:solidFill>
                      <a:prstDash val="solid"/>
                      <a:round/>
                      <a:headEnd type="none" w="med" len="med"/>
                      <a:tailEnd type="none" w="med" len="med"/>
                    </a:lnB>
                    <a:solidFill>
                      <a:srgbClr val="FFFFFF"/>
                    </a:solidFill>
                  </a:tcPr>
                </a:tc>
                <a:extLst>
                  <a:ext uri="{0D108BD9-81ED-4DB2-BD59-A6C34878D82A}">
                    <a16:rowId xmlns:a16="http://schemas.microsoft.com/office/drawing/2014/main" val="1143348150"/>
                  </a:ext>
                </a:extLst>
              </a:tr>
              <a:tr h="352341">
                <a:tc>
                  <a:txBody>
                    <a:bodyPr/>
                    <a:lstStyle/>
                    <a:p>
                      <a:pPr algn="r"/>
                      <a:r>
                        <a:rPr lang="en-US" b="1" dirty="0" err="1">
                          <a:solidFill>
                            <a:srgbClr val="000000"/>
                          </a:solidFill>
                          <a:effectLst/>
                          <a:highlight>
                            <a:srgbClr val="F4F8F9"/>
                          </a:highlight>
                        </a:rPr>
                        <a:t>OverTime</a:t>
                      </a:r>
                      <a:endParaRPr lang="en-US" b="1" dirty="0">
                        <a:solidFill>
                          <a:srgbClr val="000000"/>
                        </a:solidFill>
                        <a:effectLst/>
                        <a:highlight>
                          <a:srgbClr val="F4F8F9"/>
                        </a:highlight>
                      </a:endParaRPr>
                    </a:p>
                  </a:txBody>
                  <a:tcPr marL="47625" marR="47625" marT="38100" marB="38100" anchor="ctr">
                    <a:lnL>
                      <a:noFill/>
                    </a:lnL>
                    <a:lnR w="9525" cap="flat" cmpd="sng" algn="ctr">
                      <a:solidFill>
                        <a:srgbClr val="D6DADC"/>
                      </a:solidFill>
                      <a:prstDash val="solid"/>
                      <a:round/>
                      <a:headEnd type="none" w="med" len="med"/>
                      <a:tailEnd type="none" w="med" len="med"/>
                    </a:lnR>
                    <a:lnT w="9525" cap="flat" cmpd="sng" algn="ctr">
                      <a:solidFill>
                        <a:srgbClr val="D6DADC"/>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rgbClr val="F4F8F9"/>
                    </a:solidFill>
                  </a:tcPr>
                </a:tc>
                <a:tc>
                  <a:txBody>
                    <a:bodyPr/>
                    <a:lstStyle/>
                    <a:p>
                      <a:pPr algn="r"/>
                      <a:r>
                        <a:rPr lang="en-US" dirty="0">
                          <a:effectLst/>
                        </a:rPr>
                        <a:t>0.2720366</a:t>
                      </a:r>
                    </a:p>
                  </a:txBody>
                  <a:tcPr marL="47625" marR="47625" marT="38100" marB="38100" anchor="ctr">
                    <a:lnL w="9525" cap="flat" cmpd="sng" algn="ctr">
                      <a:solidFill>
                        <a:srgbClr val="D6DADC"/>
                      </a:solidFill>
                      <a:prstDash val="solid"/>
                      <a:round/>
                      <a:headEnd type="none" w="med" len="med"/>
                      <a:tailEnd type="none" w="med" len="med"/>
                    </a:lnL>
                    <a:lnR w="9525" cap="flat" cmpd="sng" algn="ctr">
                      <a:solidFill>
                        <a:srgbClr val="D6DADC"/>
                      </a:solidFill>
                      <a:prstDash val="solid"/>
                      <a:round/>
                      <a:headEnd type="none" w="med" len="med"/>
                      <a:tailEnd type="none" w="med" len="med"/>
                    </a:lnR>
                    <a:lnT w="9525" cap="flat" cmpd="sng" algn="ctr">
                      <a:solidFill>
                        <a:srgbClr val="D6DADC"/>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rgbClr val="FFFFFF"/>
                    </a:solidFill>
                  </a:tcPr>
                </a:tc>
                <a:extLst>
                  <a:ext uri="{0D108BD9-81ED-4DB2-BD59-A6C34878D82A}">
                    <a16:rowId xmlns:a16="http://schemas.microsoft.com/office/drawing/2014/main" val="3997485193"/>
                  </a:ext>
                </a:extLst>
              </a:tr>
              <a:tr h="352341">
                <a:tc>
                  <a:txBody>
                    <a:bodyPr/>
                    <a:lstStyle/>
                    <a:p>
                      <a:pPr algn="r"/>
                      <a:r>
                        <a:rPr lang="en-US" b="1" dirty="0" err="1">
                          <a:solidFill>
                            <a:srgbClr val="000000"/>
                          </a:solidFill>
                          <a:effectLst/>
                          <a:highlight>
                            <a:srgbClr val="F4F8F9"/>
                          </a:highlight>
                        </a:rPr>
                        <a:t>MaritalStatus</a:t>
                      </a:r>
                      <a:endParaRPr lang="en-US" b="1" dirty="0">
                        <a:solidFill>
                          <a:srgbClr val="000000"/>
                        </a:solidFill>
                        <a:effectLst/>
                        <a:highlight>
                          <a:srgbClr val="F4F8F9"/>
                        </a:highlight>
                      </a:endParaRPr>
                    </a:p>
                  </a:txBody>
                  <a:tcPr marL="47625" marR="47625" marT="38100" marB="38100" anchor="ctr">
                    <a:lnL>
                      <a:noFill/>
                    </a:lnL>
                    <a:lnR w="9525" cap="flat" cmpd="sng" algn="ctr">
                      <a:solidFill>
                        <a:srgbClr val="D6DADC"/>
                      </a:solidFill>
                      <a:prstDash val="solid"/>
                      <a:round/>
                      <a:headEnd type="none" w="med" len="med"/>
                      <a:tailEnd type="none" w="med" len="med"/>
                    </a:lnR>
                    <a:lnT w="9525" cap="flat" cmpd="sng" algn="ctr">
                      <a:solidFill>
                        <a:srgbClr val="D6DADC"/>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rgbClr val="F4F8F9"/>
                    </a:solidFill>
                  </a:tcPr>
                </a:tc>
                <a:tc>
                  <a:txBody>
                    <a:bodyPr/>
                    <a:lstStyle/>
                    <a:p>
                      <a:pPr algn="r"/>
                      <a:r>
                        <a:rPr lang="en-US" dirty="0">
                          <a:effectLst/>
                        </a:rPr>
                        <a:t>0.1970150</a:t>
                      </a:r>
                    </a:p>
                  </a:txBody>
                  <a:tcPr marL="47625" marR="47625" marT="38100" marB="38100" anchor="ctr">
                    <a:lnL w="9525" cap="flat" cmpd="sng" algn="ctr">
                      <a:solidFill>
                        <a:srgbClr val="D6DADC"/>
                      </a:solidFill>
                      <a:prstDash val="solid"/>
                      <a:round/>
                      <a:headEnd type="none" w="med" len="med"/>
                      <a:tailEnd type="none" w="med" len="med"/>
                    </a:lnL>
                    <a:lnR w="9525" cap="flat" cmpd="sng" algn="ctr">
                      <a:solidFill>
                        <a:srgbClr val="D6DADC"/>
                      </a:solidFill>
                      <a:prstDash val="solid"/>
                      <a:round/>
                      <a:headEnd type="none" w="med" len="med"/>
                      <a:tailEnd type="none" w="med" len="med"/>
                    </a:lnR>
                    <a:lnT w="9525" cap="flat" cmpd="sng" algn="ctr">
                      <a:solidFill>
                        <a:srgbClr val="D6DADC"/>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rgbClr val="FFFFFF"/>
                    </a:solidFill>
                  </a:tcPr>
                </a:tc>
                <a:extLst>
                  <a:ext uri="{0D108BD9-81ED-4DB2-BD59-A6C34878D82A}">
                    <a16:rowId xmlns:a16="http://schemas.microsoft.com/office/drawing/2014/main" val="1047682332"/>
                  </a:ext>
                </a:extLst>
              </a:tr>
              <a:tr h="352341">
                <a:tc>
                  <a:txBody>
                    <a:bodyPr/>
                    <a:lstStyle/>
                    <a:p>
                      <a:pPr algn="r"/>
                      <a:r>
                        <a:rPr lang="en-US" b="1" dirty="0" err="1">
                          <a:solidFill>
                            <a:srgbClr val="000000"/>
                          </a:solidFill>
                          <a:effectLst/>
                          <a:highlight>
                            <a:srgbClr val="F4F8F9"/>
                          </a:highlight>
                        </a:rPr>
                        <a:t>JobRole</a:t>
                      </a:r>
                      <a:endParaRPr lang="en-US" b="1" dirty="0">
                        <a:solidFill>
                          <a:srgbClr val="000000"/>
                        </a:solidFill>
                        <a:effectLst/>
                        <a:highlight>
                          <a:srgbClr val="F4F8F9"/>
                        </a:highlight>
                      </a:endParaRPr>
                    </a:p>
                  </a:txBody>
                  <a:tcPr marL="47625" marR="47625" marT="38100" marB="38100" anchor="ctr">
                    <a:lnL>
                      <a:noFill/>
                    </a:lnL>
                    <a:lnR w="9525" cap="flat" cmpd="sng" algn="ctr">
                      <a:solidFill>
                        <a:srgbClr val="D6DADC"/>
                      </a:solidFill>
                      <a:prstDash val="solid"/>
                      <a:round/>
                      <a:headEnd type="none" w="med" len="med"/>
                      <a:tailEnd type="none" w="med" len="med"/>
                    </a:lnR>
                    <a:lnT w="9525" cap="flat" cmpd="sng" algn="ctr">
                      <a:solidFill>
                        <a:srgbClr val="D6DADC"/>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rgbClr val="F4F8F9"/>
                    </a:solidFill>
                  </a:tcPr>
                </a:tc>
                <a:tc>
                  <a:txBody>
                    <a:bodyPr/>
                    <a:lstStyle/>
                    <a:p>
                      <a:pPr algn="r"/>
                      <a:r>
                        <a:rPr lang="en-US" dirty="0">
                          <a:effectLst/>
                        </a:rPr>
                        <a:t>0.0905386</a:t>
                      </a:r>
                    </a:p>
                  </a:txBody>
                  <a:tcPr marL="47625" marR="47625" marT="38100" marB="38100" anchor="ctr">
                    <a:lnL w="9525" cap="flat" cmpd="sng" algn="ctr">
                      <a:solidFill>
                        <a:srgbClr val="D6DADC"/>
                      </a:solidFill>
                      <a:prstDash val="solid"/>
                      <a:round/>
                      <a:headEnd type="none" w="med" len="med"/>
                      <a:tailEnd type="none" w="med" len="med"/>
                    </a:lnL>
                    <a:lnR w="9525" cap="flat" cmpd="sng" algn="ctr">
                      <a:solidFill>
                        <a:srgbClr val="D6DADC"/>
                      </a:solidFill>
                      <a:prstDash val="solid"/>
                      <a:round/>
                      <a:headEnd type="none" w="med" len="med"/>
                      <a:tailEnd type="none" w="med" len="med"/>
                    </a:lnR>
                    <a:lnT w="9525" cap="flat" cmpd="sng" algn="ctr">
                      <a:solidFill>
                        <a:srgbClr val="D6DADC"/>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rgbClr val="FFFFFF"/>
                    </a:solidFill>
                  </a:tcPr>
                </a:tc>
                <a:extLst>
                  <a:ext uri="{0D108BD9-81ED-4DB2-BD59-A6C34878D82A}">
                    <a16:rowId xmlns:a16="http://schemas.microsoft.com/office/drawing/2014/main" val="190316018"/>
                  </a:ext>
                </a:extLst>
              </a:tr>
              <a:tr h="620174">
                <a:tc>
                  <a:txBody>
                    <a:bodyPr/>
                    <a:lstStyle/>
                    <a:p>
                      <a:pPr algn="r"/>
                      <a:r>
                        <a:rPr lang="en-US" b="1" dirty="0" err="1">
                          <a:solidFill>
                            <a:srgbClr val="000000"/>
                          </a:solidFill>
                          <a:effectLst/>
                          <a:highlight>
                            <a:srgbClr val="F4F8F9"/>
                          </a:highlight>
                        </a:rPr>
                        <a:t>DistanceFromHome</a:t>
                      </a:r>
                      <a:endParaRPr lang="en-US" b="1" dirty="0">
                        <a:solidFill>
                          <a:srgbClr val="000000"/>
                        </a:solidFill>
                        <a:effectLst/>
                        <a:highlight>
                          <a:srgbClr val="F4F8F9"/>
                        </a:highlight>
                      </a:endParaRPr>
                    </a:p>
                  </a:txBody>
                  <a:tcPr marL="47625" marR="47625" marT="38100" marB="38100" anchor="ctr">
                    <a:lnL>
                      <a:noFill/>
                    </a:lnL>
                    <a:lnR w="9525" cap="flat" cmpd="sng" algn="ctr">
                      <a:solidFill>
                        <a:srgbClr val="D6DADC"/>
                      </a:solidFill>
                      <a:prstDash val="solid"/>
                      <a:round/>
                      <a:headEnd type="none" w="med" len="med"/>
                      <a:tailEnd type="none" w="med" len="med"/>
                    </a:lnR>
                    <a:lnT w="9525" cap="flat" cmpd="sng" algn="ctr">
                      <a:solidFill>
                        <a:srgbClr val="D6DADC"/>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rgbClr val="F4F8F9"/>
                    </a:solidFill>
                  </a:tcPr>
                </a:tc>
                <a:tc>
                  <a:txBody>
                    <a:bodyPr/>
                    <a:lstStyle/>
                    <a:p>
                      <a:pPr algn="r"/>
                      <a:r>
                        <a:rPr lang="en-US" dirty="0">
                          <a:effectLst/>
                        </a:rPr>
                        <a:t>0.0871363</a:t>
                      </a:r>
                    </a:p>
                  </a:txBody>
                  <a:tcPr marL="47625" marR="47625" marT="38100" marB="38100" anchor="ctr">
                    <a:lnL w="9525" cap="flat" cmpd="sng" algn="ctr">
                      <a:solidFill>
                        <a:srgbClr val="D6DADC"/>
                      </a:solidFill>
                      <a:prstDash val="solid"/>
                      <a:round/>
                      <a:headEnd type="none" w="med" len="med"/>
                      <a:tailEnd type="none" w="med" len="med"/>
                    </a:lnL>
                    <a:lnR w="9525" cap="flat" cmpd="sng" algn="ctr">
                      <a:solidFill>
                        <a:srgbClr val="D6DADC"/>
                      </a:solidFill>
                      <a:prstDash val="solid"/>
                      <a:round/>
                      <a:headEnd type="none" w="med" len="med"/>
                      <a:tailEnd type="none" w="med" len="med"/>
                    </a:lnR>
                    <a:lnT w="9525" cap="flat" cmpd="sng" algn="ctr">
                      <a:solidFill>
                        <a:srgbClr val="D6DADC"/>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rgbClr val="FFFFFF"/>
                    </a:solidFill>
                  </a:tcPr>
                </a:tc>
                <a:extLst>
                  <a:ext uri="{0D108BD9-81ED-4DB2-BD59-A6C34878D82A}">
                    <a16:rowId xmlns:a16="http://schemas.microsoft.com/office/drawing/2014/main" val="1289366482"/>
                  </a:ext>
                </a:extLst>
              </a:tr>
              <a:tr h="352341">
                <a:tc>
                  <a:txBody>
                    <a:bodyPr/>
                    <a:lstStyle/>
                    <a:p>
                      <a:pPr algn="r"/>
                      <a:r>
                        <a:rPr lang="en-US" b="1">
                          <a:solidFill>
                            <a:srgbClr val="000000"/>
                          </a:solidFill>
                          <a:effectLst/>
                          <a:highlight>
                            <a:srgbClr val="F4F8F9"/>
                          </a:highlight>
                        </a:rPr>
                        <a:t>Department</a:t>
                      </a:r>
                    </a:p>
                  </a:txBody>
                  <a:tcPr marL="47625" marR="47625" marT="38100" marB="38100" anchor="ctr">
                    <a:lnL>
                      <a:noFill/>
                    </a:lnL>
                    <a:lnR w="9525" cap="flat" cmpd="sng" algn="ctr">
                      <a:solidFill>
                        <a:srgbClr val="D6DADC"/>
                      </a:solidFill>
                      <a:prstDash val="solid"/>
                      <a:round/>
                      <a:headEnd type="none" w="med" len="med"/>
                      <a:tailEnd type="none" w="med" len="med"/>
                    </a:lnR>
                    <a:lnT w="9525" cap="flat" cmpd="sng" algn="ctr">
                      <a:solidFill>
                        <a:srgbClr val="D6DADC"/>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rgbClr val="F4F8F9"/>
                    </a:solidFill>
                  </a:tcPr>
                </a:tc>
                <a:tc>
                  <a:txBody>
                    <a:bodyPr/>
                    <a:lstStyle/>
                    <a:p>
                      <a:pPr algn="r"/>
                      <a:r>
                        <a:rPr lang="en-US" dirty="0">
                          <a:effectLst/>
                        </a:rPr>
                        <a:t>0.0870320</a:t>
                      </a:r>
                    </a:p>
                  </a:txBody>
                  <a:tcPr marL="47625" marR="47625" marT="38100" marB="38100" anchor="ctr">
                    <a:lnL w="9525" cap="flat" cmpd="sng" algn="ctr">
                      <a:solidFill>
                        <a:srgbClr val="D6DADC"/>
                      </a:solidFill>
                      <a:prstDash val="solid"/>
                      <a:round/>
                      <a:headEnd type="none" w="med" len="med"/>
                      <a:tailEnd type="none" w="med" len="med"/>
                    </a:lnL>
                    <a:lnR w="9525" cap="flat" cmpd="sng" algn="ctr">
                      <a:solidFill>
                        <a:srgbClr val="D6DADC"/>
                      </a:solidFill>
                      <a:prstDash val="solid"/>
                      <a:round/>
                      <a:headEnd type="none" w="med" len="med"/>
                      <a:tailEnd type="none" w="med" len="med"/>
                    </a:lnR>
                    <a:lnT w="9525" cap="flat" cmpd="sng" algn="ctr">
                      <a:solidFill>
                        <a:srgbClr val="D6DADC"/>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rgbClr val="FFFFFF"/>
                    </a:solidFill>
                  </a:tcPr>
                </a:tc>
                <a:extLst>
                  <a:ext uri="{0D108BD9-81ED-4DB2-BD59-A6C34878D82A}">
                    <a16:rowId xmlns:a16="http://schemas.microsoft.com/office/drawing/2014/main" val="533164838"/>
                  </a:ext>
                </a:extLst>
              </a:tr>
            </a:tbl>
          </a:graphicData>
        </a:graphic>
      </p:graphicFrame>
    </p:spTree>
    <p:extLst>
      <p:ext uri="{BB962C8B-B14F-4D97-AF65-F5344CB8AC3E}">
        <p14:creationId xmlns:p14="http://schemas.microsoft.com/office/powerpoint/2010/main" val="3404062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36D906-9ED1-33CD-CEAF-4E7FFC488FA0}"/>
              </a:ext>
            </a:extLst>
          </p:cNvPr>
          <p:cNvPicPr>
            <a:picLocks noChangeAspect="1"/>
          </p:cNvPicPr>
          <p:nvPr/>
        </p:nvPicPr>
        <p:blipFill>
          <a:blip r:embed="rId3"/>
          <a:stretch>
            <a:fillRect/>
          </a:stretch>
        </p:blipFill>
        <p:spPr>
          <a:xfrm>
            <a:off x="118755" y="1123818"/>
            <a:ext cx="7287222" cy="3341305"/>
          </a:xfrm>
          <a:prstGeom prst="rect">
            <a:avLst/>
          </a:prstGeom>
        </p:spPr>
      </p:pic>
      <p:sp>
        <p:nvSpPr>
          <p:cNvPr id="7" name="Rectangle 1">
            <a:extLst>
              <a:ext uri="{FF2B5EF4-FFF2-40B4-BE49-F238E27FC236}">
                <a16:creationId xmlns:a16="http://schemas.microsoft.com/office/drawing/2014/main" id="{8D1A312A-A70C-354C-4E74-3C9457A3F4C2}"/>
              </a:ext>
            </a:extLst>
          </p:cNvPr>
          <p:cNvSpPr>
            <a:spLocks noChangeArrowheads="1"/>
          </p:cNvSpPr>
          <p:nvPr/>
        </p:nvSpPr>
        <p:spPr bwMode="auto">
          <a:xfrm>
            <a:off x="237506" y="4757737"/>
            <a:ext cx="6209585" cy="141577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rPr>
              <a:t>True positive rate (Sensitivity) = .85</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rPr>
              <a:t>True negative rate (Specificity) = .60</a:t>
            </a:r>
            <a:endParaRPr kumimoji="0" lang="en-US" altLang="en-US" sz="7200" b="0" i="0" u="none" strike="noStrike" cap="none" normalizeH="0" baseline="0" dirty="0">
              <a:ln>
                <a:noFill/>
              </a:ln>
              <a:solidFill>
                <a:schemeClr val="tx1"/>
              </a:solidFill>
              <a:effectLst/>
            </a:endParaRPr>
          </a:p>
        </p:txBody>
      </p:sp>
      <p:sp>
        <p:nvSpPr>
          <p:cNvPr id="11" name="TextBox 10">
            <a:extLst>
              <a:ext uri="{FF2B5EF4-FFF2-40B4-BE49-F238E27FC236}">
                <a16:creationId xmlns:a16="http://schemas.microsoft.com/office/drawing/2014/main" id="{AD915251-DF2E-7182-01AF-B803E68A5969}"/>
              </a:ext>
            </a:extLst>
          </p:cNvPr>
          <p:cNvSpPr txBox="1"/>
          <p:nvPr/>
        </p:nvSpPr>
        <p:spPr>
          <a:xfrm>
            <a:off x="1932709" y="183469"/>
            <a:ext cx="8375072" cy="830997"/>
          </a:xfrm>
          <a:prstGeom prst="rect">
            <a:avLst/>
          </a:prstGeom>
          <a:noFill/>
        </p:spPr>
        <p:txBody>
          <a:bodyPr wrap="square">
            <a:spAutoFit/>
          </a:bodyPr>
          <a:lstStyle/>
          <a:p>
            <a:pPr algn="ctr"/>
            <a:r>
              <a:rPr lang="en-US" sz="4800" dirty="0">
                <a:latin typeface="+mj-lt"/>
              </a:rPr>
              <a:t>Results of Cross Validation</a:t>
            </a:r>
          </a:p>
        </p:txBody>
      </p:sp>
    </p:spTree>
    <p:extLst>
      <p:ext uri="{BB962C8B-B14F-4D97-AF65-F5344CB8AC3E}">
        <p14:creationId xmlns:p14="http://schemas.microsoft.com/office/powerpoint/2010/main" val="223848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10B68-AD9C-53A6-1BBC-18D0A460922D}"/>
              </a:ext>
            </a:extLst>
          </p:cNvPr>
          <p:cNvSpPr>
            <a:spLocks noGrp="1"/>
          </p:cNvSpPr>
          <p:nvPr>
            <p:ph type="title"/>
          </p:nvPr>
        </p:nvSpPr>
        <p:spPr>
          <a:xfrm>
            <a:off x="1" y="118754"/>
            <a:ext cx="12192000" cy="1690688"/>
          </a:xfrm>
        </p:spPr>
        <p:txBody>
          <a:bodyPr>
            <a:normAutofit/>
          </a:bodyPr>
          <a:lstStyle/>
          <a:p>
            <a:pPr algn="ctr"/>
            <a:r>
              <a:rPr lang="en-US" sz="4000" dirty="0"/>
              <a:t>Conclusion</a:t>
            </a:r>
          </a:p>
        </p:txBody>
      </p:sp>
      <p:sp>
        <p:nvSpPr>
          <p:cNvPr id="3" name="Content Placeholder 2">
            <a:extLst>
              <a:ext uri="{FF2B5EF4-FFF2-40B4-BE49-F238E27FC236}">
                <a16:creationId xmlns:a16="http://schemas.microsoft.com/office/drawing/2014/main" id="{10084C89-88A7-BD06-34FC-3366AEBAEE3E}"/>
              </a:ext>
            </a:extLst>
          </p:cNvPr>
          <p:cNvSpPr>
            <a:spLocks noGrp="1"/>
          </p:cNvSpPr>
          <p:nvPr>
            <p:ph idx="1"/>
          </p:nvPr>
        </p:nvSpPr>
        <p:spPr>
          <a:xfrm>
            <a:off x="790699" y="1683122"/>
            <a:ext cx="10515600" cy="4351338"/>
          </a:xfrm>
        </p:spPr>
        <p:txBody>
          <a:bodyPr anchor="t">
            <a:normAutofit/>
          </a:bodyPr>
          <a:lstStyle/>
          <a:p>
            <a:pPr>
              <a:spcBef>
                <a:spcPts val="2400"/>
              </a:spcBef>
              <a:spcAft>
                <a:spcPts val="1200"/>
              </a:spcAft>
            </a:pPr>
            <a:r>
              <a:rPr lang="en-US" sz="3200" dirty="0">
                <a:solidFill>
                  <a:srgbClr val="FF0000"/>
                </a:solidFill>
              </a:rPr>
              <a:t>Using 15 parameters, we can identify individuals who are at high risk of leaving your company. </a:t>
            </a:r>
          </a:p>
          <a:p>
            <a:pPr>
              <a:spcBef>
                <a:spcPts val="2400"/>
              </a:spcBef>
              <a:spcAft>
                <a:spcPts val="1200"/>
              </a:spcAft>
            </a:pPr>
            <a:r>
              <a:rPr lang="en-US" sz="3200" dirty="0">
                <a:solidFill>
                  <a:srgbClr val="FF0000"/>
                </a:solidFill>
              </a:rPr>
              <a:t>Three parameters in particular (marital status, overtime, and job involvement) had the strongest correlation with attrition.  </a:t>
            </a:r>
            <a:endParaRPr lang="en-US" sz="3200" dirty="0"/>
          </a:p>
        </p:txBody>
      </p:sp>
    </p:spTree>
    <p:extLst>
      <p:ext uri="{BB962C8B-B14F-4D97-AF65-F5344CB8AC3E}">
        <p14:creationId xmlns:p14="http://schemas.microsoft.com/office/powerpoint/2010/main" val="3937985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10B68-AD9C-53A6-1BBC-18D0A460922D}"/>
              </a:ext>
            </a:extLst>
          </p:cNvPr>
          <p:cNvSpPr>
            <a:spLocks noGrp="1"/>
          </p:cNvSpPr>
          <p:nvPr>
            <p:ph type="title"/>
          </p:nvPr>
        </p:nvSpPr>
        <p:spPr>
          <a:xfrm>
            <a:off x="1" y="118754"/>
            <a:ext cx="12192000" cy="1690688"/>
          </a:xfrm>
        </p:spPr>
        <p:txBody>
          <a:bodyPr>
            <a:normAutofit/>
          </a:bodyPr>
          <a:lstStyle/>
          <a:p>
            <a:pPr algn="ctr"/>
            <a:r>
              <a:rPr lang="en-US" sz="4000" dirty="0"/>
              <a:t>Action Items</a:t>
            </a:r>
          </a:p>
        </p:txBody>
      </p:sp>
      <p:sp>
        <p:nvSpPr>
          <p:cNvPr id="3" name="Content Placeholder 2">
            <a:extLst>
              <a:ext uri="{FF2B5EF4-FFF2-40B4-BE49-F238E27FC236}">
                <a16:creationId xmlns:a16="http://schemas.microsoft.com/office/drawing/2014/main" id="{10084C89-88A7-BD06-34FC-3366AEBAEE3E}"/>
              </a:ext>
            </a:extLst>
          </p:cNvPr>
          <p:cNvSpPr>
            <a:spLocks noGrp="1"/>
          </p:cNvSpPr>
          <p:nvPr>
            <p:ph idx="1"/>
          </p:nvPr>
        </p:nvSpPr>
        <p:spPr>
          <a:xfrm>
            <a:off x="790699" y="1683122"/>
            <a:ext cx="10515600" cy="4351338"/>
          </a:xfrm>
        </p:spPr>
        <p:txBody>
          <a:bodyPr anchor="t">
            <a:normAutofit fontScale="92500" lnSpcReduction="10000"/>
          </a:bodyPr>
          <a:lstStyle/>
          <a:p>
            <a:pPr>
              <a:spcAft>
                <a:spcPts val="2400"/>
              </a:spcAft>
            </a:pPr>
            <a:r>
              <a:rPr lang="en-US" sz="3200" dirty="0">
                <a:solidFill>
                  <a:srgbClr val="FF0000"/>
                </a:solidFill>
              </a:rPr>
              <a:t>Consider limiting worker overtime, particularly in sales where attrition seems to be high.</a:t>
            </a:r>
          </a:p>
          <a:p>
            <a:pPr>
              <a:spcAft>
                <a:spcPts val="2400"/>
              </a:spcAft>
            </a:pPr>
            <a:r>
              <a:rPr lang="en-US" sz="3200" dirty="0">
                <a:solidFill>
                  <a:srgbClr val="FF0000"/>
                </a:solidFill>
              </a:rPr>
              <a:t>Carefully monitor single employees and consider resources that can increase their retention.</a:t>
            </a:r>
          </a:p>
          <a:p>
            <a:pPr>
              <a:spcAft>
                <a:spcPts val="2400"/>
              </a:spcAft>
            </a:pPr>
            <a:r>
              <a:rPr lang="en-US" sz="3200" dirty="0">
                <a:solidFill>
                  <a:srgbClr val="FF0000"/>
                </a:solidFill>
              </a:rPr>
              <a:t>Look for ways to increase the involvement of all employees as a retention strategy.</a:t>
            </a:r>
          </a:p>
          <a:p>
            <a:pPr>
              <a:spcAft>
                <a:spcPts val="2400"/>
              </a:spcAft>
            </a:pPr>
            <a:r>
              <a:rPr lang="en-US" sz="3200" dirty="0">
                <a:solidFill>
                  <a:srgbClr val="FF0000"/>
                </a:solidFill>
              </a:rPr>
              <a:t>Target retention efforts at individuals within </a:t>
            </a:r>
            <a:r>
              <a:rPr lang="en-US" sz="3200">
                <a:solidFill>
                  <a:srgbClr val="FF0000"/>
                </a:solidFill>
              </a:rPr>
              <a:t>sales and research &amp; development.</a:t>
            </a:r>
            <a:endParaRPr lang="en-US" sz="3200" dirty="0"/>
          </a:p>
        </p:txBody>
      </p:sp>
    </p:spTree>
    <p:extLst>
      <p:ext uri="{BB962C8B-B14F-4D97-AF65-F5344CB8AC3E}">
        <p14:creationId xmlns:p14="http://schemas.microsoft.com/office/powerpoint/2010/main" val="3172441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2863-E0D7-0602-5C15-F7875E970222}"/>
              </a:ext>
            </a:extLst>
          </p:cNvPr>
          <p:cNvSpPr>
            <a:spLocks noGrp="1"/>
          </p:cNvSpPr>
          <p:nvPr>
            <p:ph type="ctrTitle"/>
          </p:nvPr>
        </p:nvSpPr>
        <p:spPr>
          <a:xfrm>
            <a:off x="1533331" y="1390261"/>
            <a:ext cx="9144000" cy="1653171"/>
          </a:xfrm>
        </p:spPr>
        <p:txBody>
          <a:bodyPr>
            <a:normAutofit/>
          </a:bodyPr>
          <a:lstStyle/>
          <a:p>
            <a:r>
              <a:rPr lang="en-US" sz="4800"/>
              <a:t>Thank You!</a:t>
            </a:r>
            <a:br>
              <a:rPr lang="en-US" sz="4800"/>
            </a:br>
            <a:endParaRPr lang="en-US" sz="4800"/>
          </a:p>
        </p:txBody>
      </p:sp>
      <p:sp>
        <p:nvSpPr>
          <p:cNvPr id="3" name="Subtitle 2">
            <a:extLst>
              <a:ext uri="{FF2B5EF4-FFF2-40B4-BE49-F238E27FC236}">
                <a16:creationId xmlns:a16="http://schemas.microsoft.com/office/drawing/2014/main" id="{987126EA-CD2E-B614-CF2C-A3F69BCD0A6A}"/>
              </a:ext>
            </a:extLst>
          </p:cNvPr>
          <p:cNvSpPr>
            <a:spLocks noGrp="1"/>
          </p:cNvSpPr>
          <p:nvPr>
            <p:ph type="subTitle" idx="1"/>
          </p:nvPr>
        </p:nvSpPr>
        <p:spPr>
          <a:xfrm>
            <a:off x="4180115" y="3379205"/>
            <a:ext cx="3859480" cy="1655762"/>
          </a:xfrm>
        </p:spPr>
        <p:txBody>
          <a:bodyPr/>
          <a:lstStyle/>
          <a:p>
            <a:pPr>
              <a:spcBef>
                <a:spcPts val="0"/>
              </a:spcBef>
            </a:pPr>
            <a:endParaRPr lang="en-US" dirty="0"/>
          </a:p>
          <a:p>
            <a:pPr>
              <a:spcBef>
                <a:spcPts val="0"/>
              </a:spcBef>
            </a:pPr>
            <a:endParaRPr lang="en-US" dirty="0"/>
          </a:p>
          <a:p>
            <a:pPr>
              <a:spcBef>
                <a:spcPts val="0"/>
              </a:spcBef>
            </a:pPr>
            <a:r>
              <a:rPr lang="en-US" dirty="0"/>
              <a:t>Willis A. Jones</a:t>
            </a:r>
          </a:p>
          <a:p>
            <a:pPr>
              <a:spcBef>
                <a:spcPts val="0"/>
              </a:spcBef>
            </a:pPr>
            <a:r>
              <a:rPr lang="en-US" dirty="0"/>
              <a:t>wajones@smu.edu</a:t>
            </a:r>
          </a:p>
        </p:txBody>
      </p:sp>
      <p:sp>
        <p:nvSpPr>
          <p:cNvPr id="4" name="Title 1">
            <a:extLst>
              <a:ext uri="{FF2B5EF4-FFF2-40B4-BE49-F238E27FC236}">
                <a16:creationId xmlns:a16="http://schemas.microsoft.com/office/drawing/2014/main" id="{3C41B09F-DBEC-36C4-9DCD-D185B1BC85B5}"/>
              </a:ext>
            </a:extLst>
          </p:cNvPr>
          <p:cNvSpPr txBox="1">
            <a:spLocks/>
          </p:cNvSpPr>
          <p:nvPr/>
        </p:nvSpPr>
        <p:spPr>
          <a:xfrm>
            <a:off x="3738532" y="2756031"/>
            <a:ext cx="4738686" cy="92954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dirty="0"/>
              <a:t>For additional information</a:t>
            </a:r>
          </a:p>
        </p:txBody>
      </p:sp>
    </p:spTree>
    <p:extLst>
      <p:ext uri="{BB962C8B-B14F-4D97-AF65-F5344CB8AC3E}">
        <p14:creationId xmlns:p14="http://schemas.microsoft.com/office/powerpoint/2010/main" val="1704574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E7AA7E8-8006-4E1F-A566-FCF37EE6F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FA902B7-1040-53B6-4D94-CFC4F2002BF1}"/>
              </a:ext>
            </a:extLst>
          </p:cNvPr>
          <p:cNvSpPr>
            <a:spLocks noGrp="1"/>
          </p:cNvSpPr>
          <p:nvPr>
            <p:ph type="title"/>
          </p:nvPr>
        </p:nvSpPr>
        <p:spPr>
          <a:xfrm>
            <a:off x="242910" y="1598246"/>
            <a:ext cx="4626709" cy="5122985"/>
          </a:xfrm>
        </p:spPr>
        <p:txBody>
          <a:bodyPr vert="horz" lIns="91440" tIns="45720" rIns="91440" bIns="45720" rtlCol="0" anchor="t">
            <a:normAutofit/>
          </a:bodyPr>
          <a:lstStyle/>
          <a:p>
            <a:pPr algn="r"/>
            <a:r>
              <a:rPr lang="en-US" sz="6600" kern="1200">
                <a:solidFill>
                  <a:srgbClr val="FFFFFF"/>
                </a:solidFill>
                <a:latin typeface="+mj-lt"/>
                <a:ea typeface="+mj-ea"/>
                <a:cs typeface="+mj-cs"/>
              </a:rPr>
              <a:t>Question </a:t>
            </a:r>
            <a:endParaRPr lang="en-US" sz="66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10084C89-88A7-BD06-34FC-3366AEBAEE3E}"/>
              </a:ext>
            </a:extLst>
          </p:cNvPr>
          <p:cNvSpPr>
            <a:spLocks noGrp="1"/>
          </p:cNvSpPr>
          <p:nvPr>
            <p:ph idx="1"/>
          </p:nvPr>
        </p:nvSpPr>
        <p:spPr>
          <a:xfrm>
            <a:off x="5792993" y="1590840"/>
            <a:ext cx="6106081" cy="5095221"/>
          </a:xfrm>
        </p:spPr>
        <p:txBody>
          <a:bodyPr vert="horz" lIns="91440" tIns="45720" rIns="91440" bIns="45720" rtlCol="0">
            <a:normAutofit/>
          </a:bodyPr>
          <a:lstStyle/>
          <a:p>
            <a:pPr marL="0" indent="0">
              <a:spcAft>
                <a:spcPts val="1200"/>
              </a:spcAft>
              <a:buNone/>
            </a:pPr>
            <a:r>
              <a:rPr lang="en-US" sz="4400" kern="1200">
                <a:solidFill>
                  <a:srgbClr val="FFFFFF"/>
                </a:solidFill>
                <a:latin typeface="+mn-lt"/>
                <a:ea typeface="+mn-ea"/>
                <a:cs typeface="+mn-cs"/>
              </a:rPr>
              <a:t>What variables are most strongly associated with employee attrition at Frito-Lay?</a:t>
            </a:r>
            <a:endParaRPr lang="en-US" sz="4400" kern="1200" dirty="0">
              <a:solidFill>
                <a:srgbClr val="FFFFFF"/>
              </a:solidFill>
              <a:latin typeface="+mn-lt"/>
              <a:ea typeface="+mn-ea"/>
              <a:cs typeface="+mn-cs"/>
            </a:endParaRPr>
          </a:p>
        </p:txBody>
      </p:sp>
      <p:cxnSp>
        <p:nvCxnSpPr>
          <p:cNvPr id="10" name="Straight Connector 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0133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10B68-AD9C-53A6-1BBC-18D0A460922D}"/>
              </a:ext>
            </a:extLst>
          </p:cNvPr>
          <p:cNvSpPr>
            <a:spLocks noGrp="1"/>
          </p:cNvSpPr>
          <p:nvPr>
            <p:ph type="title"/>
          </p:nvPr>
        </p:nvSpPr>
        <p:spPr/>
        <p:txBody>
          <a:bodyPr/>
          <a:lstStyle/>
          <a:p>
            <a:r>
              <a:rPr lang="en-US" dirty="0"/>
              <a:t>Data Used</a:t>
            </a:r>
          </a:p>
        </p:txBody>
      </p:sp>
      <p:sp>
        <p:nvSpPr>
          <p:cNvPr id="3" name="Content Placeholder 2">
            <a:extLst>
              <a:ext uri="{FF2B5EF4-FFF2-40B4-BE49-F238E27FC236}">
                <a16:creationId xmlns:a16="http://schemas.microsoft.com/office/drawing/2014/main" id="{10084C89-88A7-BD06-34FC-3366AEBAEE3E}"/>
              </a:ext>
            </a:extLst>
          </p:cNvPr>
          <p:cNvSpPr>
            <a:spLocks noGrp="1"/>
          </p:cNvSpPr>
          <p:nvPr>
            <p:ph idx="1"/>
          </p:nvPr>
        </p:nvSpPr>
        <p:spPr>
          <a:xfrm>
            <a:off x="802574" y="1825625"/>
            <a:ext cx="10515600" cy="4351338"/>
          </a:xfrm>
        </p:spPr>
        <p:txBody>
          <a:bodyPr anchor="t">
            <a:normAutofit/>
          </a:bodyPr>
          <a:lstStyle/>
          <a:p>
            <a:pPr>
              <a:spcAft>
                <a:spcPts val="1200"/>
              </a:spcAft>
            </a:pPr>
            <a:r>
              <a:rPr lang="en-US" sz="3600" dirty="0">
                <a:solidFill>
                  <a:srgbClr val="FF0000"/>
                </a:solidFill>
              </a:rPr>
              <a:t>Dataset consisted of 870 employees with 38 variables.  </a:t>
            </a:r>
          </a:p>
          <a:p>
            <a:pPr>
              <a:spcAft>
                <a:spcPts val="1200"/>
              </a:spcAft>
            </a:pPr>
            <a:r>
              <a:rPr lang="en-US" sz="3600" dirty="0">
                <a:solidFill>
                  <a:srgbClr val="FF0000"/>
                </a:solidFill>
              </a:rPr>
              <a:t>Software used for analysis: R &amp; RStudio</a:t>
            </a:r>
            <a:endParaRPr lang="en-US" sz="3600" dirty="0"/>
          </a:p>
        </p:txBody>
      </p:sp>
    </p:spTree>
    <p:extLst>
      <p:ext uri="{BB962C8B-B14F-4D97-AF65-F5344CB8AC3E}">
        <p14:creationId xmlns:p14="http://schemas.microsoft.com/office/powerpoint/2010/main" val="598983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BCBD85-5023-8761-A91B-6A8AD5B9CE64}"/>
              </a:ext>
            </a:extLst>
          </p:cNvPr>
          <p:cNvPicPr>
            <a:picLocks noChangeAspect="1"/>
          </p:cNvPicPr>
          <p:nvPr/>
        </p:nvPicPr>
        <p:blipFill>
          <a:blip r:embed="rId3"/>
          <a:stretch>
            <a:fillRect/>
          </a:stretch>
        </p:blipFill>
        <p:spPr>
          <a:xfrm>
            <a:off x="1508167" y="398845"/>
            <a:ext cx="9298379" cy="6190357"/>
          </a:xfrm>
          <a:prstGeom prst="rect">
            <a:avLst/>
          </a:prstGeom>
        </p:spPr>
      </p:pic>
    </p:spTree>
    <p:extLst>
      <p:ext uri="{BB962C8B-B14F-4D97-AF65-F5344CB8AC3E}">
        <p14:creationId xmlns:p14="http://schemas.microsoft.com/office/powerpoint/2010/main" val="3651150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B620BD-0ADE-D03E-BB7B-04163865F168}"/>
              </a:ext>
            </a:extLst>
          </p:cNvPr>
          <p:cNvPicPr>
            <a:picLocks noChangeAspect="1"/>
          </p:cNvPicPr>
          <p:nvPr/>
        </p:nvPicPr>
        <p:blipFill>
          <a:blip r:embed="rId3"/>
          <a:stretch>
            <a:fillRect/>
          </a:stretch>
        </p:blipFill>
        <p:spPr>
          <a:xfrm>
            <a:off x="1365661" y="288294"/>
            <a:ext cx="9868189" cy="6569706"/>
          </a:xfrm>
          <a:prstGeom prst="rect">
            <a:avLst/>
          </a:prstGeom>
        </p:spPr>
      </p:pic>
      <p:sp>
        <p:nvSpPr>
          <p:cNvPr id="5" name="Arrow: Down 4">
            <a:extLst>
              <a:ext uri="{FF2B5EF4-FFF2-40B4-BE49-F238E27FC236}">
                <a16:creationId xmlns:a16="http://schemas.microsoft.com/office/drawing/2014/main" id="{413BDF7E-7451-EF42-69E5-DA9640ED743D}"/>
              </a:ext>
            </a:extLst>
          </p:cNvPr>
          <p:cNvSpPr/>
          <p:nvPr/>
        </p:nvSpPr>
        <p:spPr>
          <a:xfrm rot="3724332">
            <a:off x="9820893" y="3847606"/>
            <a:ext cx="712520" cy="902525"/>
          </a:xfrm>
          <a:prstGeom prst="downArrow">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6" name="Arrow: Down 5">
            <a:extLst>
              <a:ext uri="{FF2B5EF4-FFF2-40B4-BE49-F238E27FC236}">
                <a16:creationId xmlns:a16="http://schemas.microsoft.com/office/drawing/2014/main" id="{E224A487-71E7-BB63-AB1D-C0D7269C13E1}"/>
              </a:ext>
            </a:extLst>
          </p:cNvPr>
          <p:cNvSpPr/>
          <p:nvPr/>
        </p:nvSpPr>
        <p:spPr>
          <a:xfrm rot="18584010">
            <a:off x="2646218" y="4154385"/>
            <a:ext cx="712520" cy="902525"/>
          </a:xfrm>
          <a:prstGeom prst="downArrow">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7" name="Arrow: Down 6">
            <a:extLst>
              <a:ext uri="{FF2B5EF4-FFF2-40B4-BE49-F238E27FC236}">
                <a16:creationId xmlns:a16="http://schemas.microsoft.com/office/drawing/2014/main" id="{91EBCC15-0E52-8F6C-B255-4691BEF07063}"/>
              </a:ext>
            </a:extLst>
          </p:cNvPr>
          <p:cNvSpPr/>
          <p:nvPr/>
        </p:nvSpPr>
        <p:spPr>
          <a:xfrm rot="18584010">
            <a:off x="3760520" y="4009900"/>
            <a:ext cx="712520" cy="902525"/>
          </a:xfrm>
          <a:prstGeom prst="downArrow">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8" name="Arrow: Down 7">
            <a:extLst>
              <a:ext uri="{FF2B5EF4-FFF2-40B4-BE49-F238E27FC236}">
                <a16:creationId xmlns:a16="http://schemas.microsoft.com/office/drawing/2014/main" id="{6A9A251B-FD6E-6BC6-5110-DB6CFCFF3366}"/>
              </a:ext>
            </a:extLst>
          </p:cNvPr>
          <p:cNvSpPr/>
          <p:nvPr/>
        </p:nvSpPr>
        <p:spPr>
          <a:xfrm rot="18584010">
            <a:off x="6909460" y="4023756"/>
            <a:ext cx="712520" cy="902525"/>
          </a:xfrm>
          <a:prstGeom prst="downArrow">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91944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5541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10B68-AD9C-53A6-1BBC-18D0A460922D}"/>
              </a:ext>
            </a:extLst>
          </p:cNvPr>
          <p:cNvSpPr>
            <a:spLocks noGrp="1"/>
          </p:cNvSpPr>
          <p:nvPr>
            <p:ph type="title"/>
          </p:nvPr>
        </p:nvSpPr>
        <p:spPr/>
        <p:txBody>
          <a:bodyPr/>
          <a:lstStyle/>
          <a:p>
            <a:r>
              <a:rPr lang="en-US" dirty="0"/>
              <a:t>Data Analysis Process</a:t>
            </a:r>
          </a:p>
        </p:txBody>
      </p:sp>
      <p:sp>
        <p:nvSpPr>
          <p:cNvPr id="3" name="Content Placeholder 2">
            <a:extLst>
              <a:ext uri="{FF2B5EF4-FFF2-40B4-BE49-F238E27FC236}">
                <a16:creationId xmlns:a16="http://schemas.microsoft.com/office/drawing/2014/main" id="{10084C89-88A7-BD06-34FC-3366AEBAEE3E}"/>
              </a:ext>
            </a:extLst>
          </p:cNvPr>
          <p:cNvSpPr>
            <a:spLocks noGrp="1"/>
          </p:cNvSpPr>
          <p:nvPr>
            <p:ph idx="1"/>
          </p:nvPr>
        </p:nvSpPr>
        <p:spPr>
          <a:xfrm>
            <a:off x="790699" y="1683122"/>
            <a:ext cx="10515600" cy="4351338"/>
          </a:xfrm>
        </p:spPr>
        <p:txBody>
          <a:bodyPr anchor="t">
            <a:normAutofit/>
          </a:bodyPr>
          <a:lstStyle/>
          <a:p>
            <a:pPr>
              <a:spcAft>
                <a:spcPts val="1200"/>
              </a:spcAft>
            </a:pPr>
            <a:r>
              <a:rPr lang="en-US" sz="3200" dirty="0">
                <a:solidFill>
                  <a:srgbClr val="FF0000"/>
                </a:solidFill>
              </a:rPr>
              <a:t>Estimated the correlation between attrition and each employee variable in the dataset</a:t>
            </a:r>
          </a:p>
          <a:p>
            <a:pPr>
              <a:spcAft>
                <a:spcPts val="1200"/>
              </a:spcAft>
            </a:pPr>
            <a:r>
              <a:rPr lang="en-US" sz="3200" dirty="0">
                <a:solidFill>
                  <a:srgbClr val="FF0000"/>
                </a:solidFill>
              </a:rPr>
              <a:t>Ranked the absolute value of correlation coefficients</a:t>
            </a:r>
          </a:p>
          <a:p>
            <a:pPr>
              <a:spcAft>
                <a:spcPts val="1200"/>
              </a:spcAft>
            </a:pPr>
            <a:r>
              <a:rPr lang="en-US" sz="3200" dirty="0">
                <a:solidFill>
                  <a:srgbClr val="FF0000"/>
                </a:solidFill>
              </a:rPr>
              <a:t>Starting with the variables with the highest correlation with attrition, I added variables to a Naïve Bayes classifier with the goal of building a model with high sensitivity (&gt;.60) and specificity (&gt;.60)</a:t>
            </a:r>
            <a:endParaRPr lang="en-US" sz="3200" dirty="0"/>
          </a:p>
        </p:txBody>
      </p:sp>
    </p:spTree>
    <p:extLst>
      <p:ext uri="{BB962C8B-B14F-4D97-AF65-F5344CB8AC3E}">
        <p14:creationId xmlns:p14="http://schemas.microsoft.com/office/powerpoint/2010/main" val="322086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10B68-AD9C-53A6-1BBC-18D0A460922D}"/>
              </a:ext>
            </a:extLst>
          </p:cNvPr>
          <p:cNvSpPr>
            <a:spLocks noGrp="1"/>
          </p:cNvSpPr>
          <p:nvPr>
            <p:ph type="title"/>
          </p:nvPr>
        </p:nvSpPr>
        <p:spPr/>
        <p:txBody>
          <a:bodyPr/>
          <a:lstStyle/>
          <a:p>
            <a:r>
              <a:rPr lang="en-US" dirty="0"/>
              <a:t>Data Analysis Process</a:t>
            </a:r>
          </a:p>
        </p:txBody>
      </p:sp>
      <p:sp>
        <p:nvSpPr>
          <p:cNvPr id="3" name="Content Placeholder 2">
            <a:extLst>
              <a:ext uri="{FF2B5EF4-FFF2-40B4-BE49-F238E27FC236}">
                <a16:creationId xmlns:a16="http://schemas.microsoft.com/office/drawing/2014/main" id="{10084C89-88A7-BD06-34FC-3366AEBAEE3E}"/>
              </a:ext>
            </a:extLst>
          </p:cNvPr>
          <p:cNvSpPr>
            <a:spLocks noGrp="1"/>
          </p:cNvSpPr>
          <p:nvPr>
            <p:ph idx="1"/>
          </p:nvPr>
        </p:nvSpPr>
        <p:spPr>
          <a:xfrm>
            <a:off x="790699" y="1683122"/>
            <a:ext cx="10515600" cy="4351338"/>
          </a:xfrm>
        </p:spPr>
        <p:txBody>
          <a:bodyPr anchor="t">
            <a:normAutofit/>
          </a:bodyPr>
          <a:lstStyle/>
          <a:p>
            <a:pPr>
              <a:spcAft>
                <a:spcPts val="1200"/>
              </a:spcAft>
            </a:pPr>
            <a:r>
              <a:rPr lang="en-US" sz="3200" dirty="0">
                <a:solidFill>
                  <a:srgbClr val="FF0000"/>
                </a:solidFill>
              </a:rPr>
              <a:t>I used K-Fold (10 folds, 50 repetitions) Cross Validation to evaluate the predictive power of my Naïve Bayes model</a:t>
            </a:r>
          </a:p>
        </p:txBody>
      </p:sp>
    </p:spTree>
    <p:extLst>
      <p:ext uri="{BB962C8B-B14F-4D97-AF65-F5344CB8AC3E}">
        <p14:creationId xmlns:p14="http://schemas.microsoft.com/office/powerpoint/2010/main" val="2389623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10B68-AD9C-53A6-1BBC-18D0A460922D}"/>
              </a:ext>
            </a:extLst>
          </p:cNvPr>
          <p:cNvSpPr>
            <a:spLocks noGrp="1"/>
          </p:cNvSpPr>
          <p:nvPr>
            <p:ph type="title"/>
          </p:nvPr>
        </p:nvSpPr>
        <p:spPr>
          <a:xfrm>
            <a:off x="1" y="118754"/>
            <a:ext cx="12192000" cy="1690688"/>
          </a:xfrm>
        </p:spPr>
        <p:txBody>
          <a:bodyPr>
            <a:normAutofit/>
          </a:bodyPr>
          <a:lstStyle/>
          <a:p>
            <a:pPr algn="ctr"/>
            <a:r>
              <a:rPr lang="en-US" sz="4000" dirty="0"/>
              <a:t>Three variables with strongest correlation with attrition</a:t>
            </a:r>
          </a:p>
        </p:txBody>
      </p:sp>
      <p:sp>
        <p:nvSpPr>
          <p:cNvPr id="3" name="Content Placeholder 2">
            <a:extLst>
              <a:ext uri="{FF2B5EF4-FFF2-40B4-BE49-F238E27FC236}">
                <a16:creationId xmlns:a16="http://schemas.microsoft.com/office/drawing/2014/main" id="{10084C89-88A7-BD06-34FC-3366AEBAEE3E}"/>
              </a:ext>
            </a:extLst>
          </p:cNvPr>
          <p:cNvSpPr>
            <a:spLocks noGrp="1"/>
          </p:cNvSpPr>
          <p:nvPr>
            <p:ph idx="1"/>
          </p:nvPr>
        </p:nvSpPr>
        <p:spPr>
          <a:xfrm>
            <a:off x="790699" y="1683122"/>
            <a:ext cx="10515600" cy="4351338"/>
          </a:xfrm>
        </p:spPr>
        <p:txBody>
          <a:bodyPr anchor="t">
            <a:normAutofit/>
          </a:bodyPr>
          <a:lstStyle/>
          <a:p>
            <a:pPr>
              <a:spcAft>
                <a:spcPts val="1200"/>
              </a:spcAft>
            </a:pPr>
            <a:r>
              <a:rPr lang="en-US" sz="3200" dirty="0">
                <a:solidFill>
                  <a:srgbClr val="FF0000"/>
                </a:solidFill>
              </a:rPr>
              <a:t>Overtime (.27) </a:t>
            </a:r>
            <a:r>
              <a:rPr lang="en-US" sz="3200" dirty="0"/>
              <a:t>Working overtime was correlated with higher levels of attrition</a:t>
            </a:r>
          </a:p>
          <a:p>
            <a:pPr>
              <a:spcAft>
                <a:spcPts val="1200"/>
              </a:spcAft>
            </a:pPr>
            <a:r>
              <a:rPr lang="en-US" sz="3200" dirty="0">
                <a:solidFill>
                  <a:srgbClr val="FF0000"/>
                </a:solidFill>
              </a:rPr>
              <a:t>Marital Status (.19)  </a:t>
            </a:r>
            <a:r>
              <a:rPr lang="en-US" sz="3200" dirty="0"/>
              <a:t>Being single correlated with higher levels of attrition</a:t>
            </a:r>
          </a:p>
          <a:p>
            <a:pPr>
              <a:spcAft>
                <a:spcPts val="1200"/>
              </a:spcAft>
            </a:pPr>
            <a:r>
              <a:rPr lang="en-US" sz="3200" dirty="0">
                <a:solidFill>
                  <a:srgbClr val="FF0000"/>
                </a:solidFill>
              </a:rPr>
              <a:t>Job Involvement (-.18)  </a:t>
            </a:r>
            <a:r>
              <a:rPr lang="en-US" sz="3200" dirty="0"/>
              <a:t>Higher levels of job involvement correlated with lower levels of attrition</a:t>
            </a:r>
          </a:p>
        </p:txBody>
      </p:sp>
    </p:spTree>
    <p:extLst>
      <p:ext uri="{BB962C8B-B14F-4D97-AF65-F5344CB8AC3E}">
        <p14:creationId xmlns:p14="http://schemas.microsoft.com/office/powerpoint/2010/main" val="20363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420</TotalTime>
  <Words>883</Words>
  <Application>Microsoft Office PowerPoint</Application>
  <PresentationFormat>Widescreen</PresentationFormat>
  <Paragraphs>113</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Calibri</vt:lpstr>
      <vt:lpstr>Office Theme</vt:lpstr>
      <vt:lpstr>Statistical Analysis of Attrition at Frito-Lay </vt:lpstr>
      <vt:lpstr>Question </vt:lpstr>
      <vt:lpstr>Data Used</vt:lpstr>
      <vt:lpstr>PowerPoint Presentation</vt:lpstr>
      <vt:lpstr>PowerPoint Presentation</vt:lpstr>
      <vt:lpstr>PowerPoint Presentation</vt:lpstr>
      <vt:lpstr>Data Analysis Process</vt:lpstr>
      <vt:lpstr>Data Analysis Process</vt:lpstr>
      <vt:lpstr>Three variables with strongest correlation with attrition</vt:lpstr>
      <vt:lpstr>Variables included in the Naïve Bayes algorithm</vt:lpstr>
      <vt:lpstr>PowerPoint Presentation</vt:lpstr>
      <vt:lpstr>Conclusion</vt:lpstr>
      <vt:lpstr>Action Items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Analysis of Craft Beers and Breweries in the United States</dc:title>
  <dc:creator>Jones, Willis</dc:creator>
  <cp:lastModifiedBy>Jones, Willis</cp:lastModifiedBy>
  <cp:revision>27</cp:revision>
  <dcterms:created xsi:type="dcterms:W3CDTF">2024-02-25T19:26:48Z</dcterms:created>
  <dcterms:modified xsi:type="dcterms:W3CDTF">2024-04-19T17:32:02Z</dcterms:modified>
</cp:coreProperties>
</file>