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283" r:id="rId4"/>
    <p:sldId id="263" r:id="rId5"/>
    <p:sldId id="303" r:id="rId6"/>
    <p:sldId id="274" r:id="rId7"/>
    <p:sldId id="293" r:id="rId8"/>
    <p:sldId id="294" r:id="rId9"/>
    <p:sldId id="295" r:id="rId10"/>
    <p:sldId id="297" r:id="rId11"/>
    <p:sldId id="301" r:id="rId12"/>
    <p:sldId id="300" r:id="rId13"/>
    <p:sldId id="280" r:id="rId14"/>
    <p:sldId id="281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E3DBB-4E4F-4487-AF90-ABD814B4C26C}" v="1" dt="2024-03-10T01:54:35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147" autoAdjust="0"/>
  </p:normalViewPr>
  <p:slideViewPr>
    <p:cSldViewPr snapToGrid="0">
      <p:cViewPr varScale="1">
        <p:scale>
          <a:sx n="81" d="100"/>
          <a:sy n="81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, Willis" userId="d8ebe389-0e59-4375-97d7-97a46356a6a8" providerId="ADAL" clId="{958E3DBB-4E4F-4487-AF90-ABD814B4C26C}"/>
    <pc:docChg chg="undo custSel addSld modSld">
      <pc:chgData name="Jones, Willis" userId="d8ebe389-0e59-4375-97d7-97a46356a6a8" providerId="ADAL" clId="{958E3DBB-4E4F-4487-AF90-ABD814B4C26C}" dt="2024-03-10T01:54:54.488" v="161" actId="5793"/>
      <pc:docMkLst>
        <pc:docMk/>
      </pc:docMkLst>
      <pc:sldChg chg="modNotesTx">
        <pc:chgData name="Jones, Willis" userId="d8ebe389-0e59-4375-97d7-97a46356a6a8" providerId="ADAL" clId="{958E3DBB-4E4F-4487-AF90-ABD814B4C26C}" dt="2024-03-08T21:47:15.497" v="14" actId="20577"/>
        <pc:sldMkLst>
          <pc:docMk/>
          <pc:sldMk cId="2818803532" sldId="256"/>
        </pc:sldMkLst>
      </pc:sldChg>
      <pc:sldChg chg="modNotesTx">
        <pc:chgData name="Jones, Willis" userId="d8ebe389-0e59-4375-97d7-97a46356a6a8" providerId="ADAL" clId="{958E3DBB-4E4F-4487-AF90-ABD814B4C26C}" dt="2024-03-08T21:48:42.130" v="22" actId="20577"/>
        <pc:sldMkLst>
          <pc:docMk/>
          <pc:sldMk cId="4025125759" sldId="263"/>
        </pc:sldMkLst>
      </pc:sldChg>
      <pc:sldChg chg="modNotesTx">
        <pc:chgData name="Jones, Willis" userId="d8ebe389-0e59-4375-97d7-97a46356a6a8" providerId="ADAL" clId="{958E3DBB-4E4F-4487-AF90-ABD814B4C26C}" dt="2024-03-08T21:49:37.349" v="25" actId="313"/>
        <pc:sldMkLst>
          <pc:docMk/>
          <pc:sldMk cId="2726653184" sldId="274"/>
        </pc:sldMkLst>
      </pc:sldChg>
      <pc:sldChg chg="modNotesTx">
        <pc:chgData name="Jones, Willis" userId="d8ebe389-0e59-4375-97d7-97a46356a6a8" providerId="ADAL" clId="{958E3DBB-4E4F-4487-AF90-ABD814B4C26C}" dt="2024-03-08T21:50:18.880" v="72" actId="20577"/>
        <pc:sldMkLst>
          <pc:docMk/>
          <pc:sldMk cId="2520603229" sldId="280"/>
        </pc:sldMkLst>
      </pc:sldChg>
      <pc:sldChg chg="modNotesTx">
        <pc:chgData name="Jones, Willis" userId="d8ebe389-0e59-4375-97d7-97a46356a6a8" providerId="ADAL" clId="{958E3DBB-4E4F-4487-AF90-ABD814B4C26C}" dt="2024-03-08T21:50:51.307" v="100" actId="20577"/>
        <pc:sldMkLst>
          <pc:docMk/>
          <pc:sldMk cId="1704574912" sldId="281"/>
        </pc:sldMkLst>
      </pc:sldChg>
      <pc:sldChg chg="addSp delSp modSp add mod modNotesTx">
        <pc:chgData name="Jones, Willis" userId="d8ebe389-0e59-4375-97d7-97a46356a6a8" providerId="ADAL" clId="{958E3DBB-4E4F-4487-AF90-ABD814B4C26C}" dt="2024-03-10T01:54:54.488" v="161" actId="5793"/>
        <pc:sldMkLst>
          <pc:docMk/>
          <pc:sldMk cId="3507774256" sldId="304"/>
        </pc:sldMkLst>
        <pc:spChg chg="mod">
          <ac:chgData name="Jones, Willis" userId="d8ebe389-0e59-4375-97d7-97a46356a6a8" providerId="ADAL" clId="{958E3DBB-4E4F-4487-AF90-ABD814B4C26C}" dt="2024-03-10T01:54:25.494" v="150" actId="20577"/>
          <ac:spMkLst>
            <pc:docMk/>
            <pc:sldMk cId="3507774256" sldId="304"/>
            <ac:spMk id="2" creationId="{4A102863-E0D7-0602-5C15-F7875E970222}"/>
          </ac:spMkLst>
        </pc:spChg>
        <pc:spChg chg="del">
          <ac:chgData name="Jones, Willis" userId="d8ebe389-0e59-4375-97d7-97a46356a6a8" providerId="ADAL" clId="{958E3DBB-4E4F-4487-AF90-ABD814B4C26C}" dt="2024-03-10T01:54:42.422" v="157" actId="478"/>
          <ac:spMkLst>
            <pc:docMk/>
            <pc:sldMk cId="3507774256" sldId="304"/>
            <ac:spMk id="3" creationId="{987126EA-CD2E-B614-CF2C-A3F69BCD0A6A}"/>
          </ac:spMkLst>
        </pc:spChg>
        <pc:spChg chg="mod">
          <ac:chgData name="Jones, Willis" userId="d8ebe389-0e59-4375-97d7-97a46356a6a8" providerId="ADAL" clId="{958E3DBB-4E4F-4487-AF90-ABD814B4C26C}" dt="2024-03-10T01:54:39.629" v="156" actId="14100"/>
          <ac:spMkLst>
            <pc:docMk/>
            <pc:sldMk cId="3507774256" sldId="304"/>
            <ac:spMk id="4" creationId="{3C41B09F-DBEC-36C4-9DCD-D185B1BC85B5}"/>
          </ac:spMkLst>
        </pc:spChg>
        <pc:spChg chg="del">
          <ac:chgData name="Jones, Willis" userId="d8ebe389-0e59-4375-97d7-97a46356a6a8" providerId="ADAL" clId="{958E3DBB-4E4F-4487-AF90-ABD814B4C26C}" dt="2024-03-10T01:54:46.469" v="159" actId="478"/>
          <ac:spMkLst>
            <pc:docMk/>
            <pc:sldMk cId="3507774256" sldId="304"/>
            <ac:spMk id="5" creationId="{BEF970DD-5924-5734-9C4A-63B38AD09293}"/>
          </ac:spMkLst>
        </pc:spChg>
        <pc:spChg chg="add del mod">
          <ac:chgData name="Jones, Willis" userId="d8ebe389-0e59-4375-97d7-97a46356a6a8" providerId="ADAL" clId="{958E3DBB-4E4F-4487-AF90-ABD814B4C26C}" dt="2024-03-10T01:54:44.194" v="158" actId="478"/>
          <ac:spMkLst>
            <pc:docMk/>
            <pc:sldMk cId="3507774256" sldId="304"/>
            <ac:spMk id="7" creationId="{DEE9EE31-A58F-B83C-09D6-B886562E3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9E84-9AF7-4523-A96B-97D99BD2F8F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DF46-847E-4215-B394-2FE4EB3A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Hi…….…once again My name is Willis Jones and along with my partner Kristin Henderson we are excited to share part 2 of our statistical analysis of craft beers and breweries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presentation  will be a continuation of our last video where we used beer and brewery data to provide insights into the craft beer industry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Now, let's explore potential market expansion opportunities.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Specifically, which states might offer room for growth, and which two most popular beer styles nationwide are not currently being produced in those states?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begin, we quantified the number of breweries per capita in each state and identified a second-tier cluster around the 75th percentile shown in blue and a third cluster above the median shown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examined the ten most popular beers in the country, as shown on the left.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of these popular beers are already produced in states around the 75th percentile but not in the nine states above the median.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 out of these 9 states do not currently produce at least 1 of the top 5 most popular beer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Referencing the table on the right, we highlight the most popular beers not currently produced in each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the absence of popular beer styles in these markets, expanding production to include them and targeting these emerging markets could be worthwhile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AD45-1F5E-3A43-B448-A0614A150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summarize, </a:t>
            </a:r>
          </a:p>
          <a:p>
            <a:endParaRPr lang="en-US" dirty="0"/>
          </a:p>
          <a:p>
            <a:r>
              <a:rPr lang="en-US" dirty="0"/>
              <a:t>We found that after imputing values,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Alcohol by volume and international bitterness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Thank you very much.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If you would like further analysis of these data, please follow </a:t>
            </a:r>
            <a:r>
              <a:rPr lang="en-US"/>
              <a:t>up with use.  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Here is our contact information. 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Thanks and have a great rest of your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3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review, in our first presentation we answered the following questions for you all.  The slide deck addressing these questions has been provided to you.  </a:t>
            </a:r>
          </a:p>
          <a:p>
            <a:endParaRPr lang="en-US" dirty="0"/>
          </a:p>
          <a:p>
            <a:r>
              <a:rPr lang="en-US" dirty="0"/>
              <a:t>In this presentation, we are going to expand our answers for few of these previously asked questions and answer a couple of new questions related to the data you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previous presentation, we were asked to talk about missing data.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noted that most of the variable in the dataset were without missing data.  However, 41% of the data for International bitterness units was missing.  </a:t>
            </a:r>
          </a:p>
          <a:p>
            <a:endParaRPr lang="en-US" dirty="0"/>
          </a:p>
          <a:p>
            <a:r>
              <a:rPr lang="en-US" dirty="0"/>
              <a:t>In our previous presentation, we noted that we dropped these missing observations…</a:t>
            </a:r>
          </a:p>
          <a:p>
            <a:endParaRPr lang="en-US" dirty="0"/>
          </a:p>
          <a:p>
            <a:r>
              <a:rPr lang="en-US" dirty="0"/>
              <a:t>However, we attempted to further explore the mechanism that caused this missing and determined that we would </a:t>
            </a:r>
            <a:r>
              <a:rPr lang="en-US" dirty="0" err="1"/>
              <a:t>imput</a:t>
            </a:r>
            <a:r>
              <a:rPr lang="en-US" dirty="0"/>
              <a:t> missing IBU values with the median  value of IBU based on the style of the beer.  We describe this process in our full report.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imputation process, we were left with only 2.16% missing data on the IBU variable.  These were for beer styles that did not have any values for IBU in the original dataset we were provided.</a:t>
            </a:r>
          </a:p>
          <a:p>
            <a:endParaRPr lang="en-US" dirty="0"/>
          </a:p>
          <a:p>
            <a:r>
              <a:rPr lang="en-US" dirty="0"/>
              <a:t>We assumed all the remaining missing data were missing completely at random and deleted the observations.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this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imputated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data, we reran our analysis of the correlation between alcohol per volume and IBU. 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found t</a:t>
            </a:r>
            <a:r>
              <a:rPr lang="en-US" dirty="0"/>
              <a:t>he correlation coefficient was 0.59 with a 95% confidence interval of 0.56 to 0.62.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shows a Strong correlation between Alcohol and Bitterness. (the finding was not very different than the analysis we ran before which dropped the missing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Let's delve into our new analysis. Our first question explores whether we can predict a beer's general style—IPA or Ale—based on its ABV and IBU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To differentiate between beer types, we used a classification method called k Nearest Neighbors (k-NN).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method employs a majority rule approach, predicting a beer's style based on the most common style among beers with comparable ABV and IBU values.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Here's a visual representation: the style of the unknown black point is determined by the most frequent style within the black circle.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To refine our model, we followed a three-step process: optimizing model parameters, evaluating validation techniques (external and internal), and comparing with another model type, Naïve Bayes.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AD45-1F5E-3A43-B448-A0614A150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are the summarized results.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All models performed well, with k-NN showing slightly superior performance.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kNN</a:t>
            </a:r>
            <a:r>
              <a:rPr lang="en-US" sz="2800" dirty="0"/>
              <a:t> external validation model accurately classified 88.6% of beers—well above random guessing—with a 95% confidence interval of 85% to 91%.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It correctly classified 89.4% of Ales and 87.4% of IPAs.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800" dirty="0"/>
              <a:t>Thus, there's statistically significant evidence that the k-NN model effectively distinguishes between IPAs and Ales based on ABV and IBU.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AD45-1F5E-3A43-B448-A0614A150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FA6-050F-45B5-BE12-C29A6056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BBF1-C411-CC49-346F-C989DA3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AAA9-3C95-94EF-C113-37F2B07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D83D-EE6F-CADE-EFA4-2F4FB86D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1BEC-6DD3-B784-B7C7-1E569B9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3B9-3988-6885-9122-83A2C3A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5A6F-0F9A-A7CD-70FC-AC1D1361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B49-0752-D94B-9BA6-F3C04FA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814D-E662-D1B4-E274-2F7AD503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742E-EFF1-9B2D-7595-869DEFF7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B946-712F-0220-A7FE-2F01EEA7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1357-9D29-E074-01A8-EA410127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C202-B73D-FB70-1CE9-4054ACC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463-B341-F7A2-E7ED-1ED64E9A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444-E83C-5A37-A63E-53B720A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96D4-5DE4-32C9-2030-704369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7C1E-D052-00FE-B241-71CE3C5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E68-6C2C-3488-A0EC-733A6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BD96-4B43-A358-6C10-F32C007E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7FA0-97AA-A732-6362-47488BD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CE87-6E22-D45D-DEEC-A5E4FF3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9216-15D4-CD2F-448D-C823B8B5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6B5F-859E-13B3-3E08-4394A6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18C3-76DD-30E5-D413-1948E85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34C-18BB-0800-9B52-FB76A95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8FE-4695-7DD3-695D-6C50F48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E504-0D8D-C7EA-DDD0-AD1010DF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BCE9-1FDC-9E2A-20B6-B73A423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7249-5411-04D5-EC8B-7CCCB80B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7388-9B3A-8FC4-7ACA-5093588F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A10E-54BA-5537-190A-469F7441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B9C-F0FE-B648-E257-F87424EF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03CC-840E-85A7-6E82-F756B551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FD39-8520-089E-3D68-F366BCBD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23F81-4568-5A68-5BAA-D040A773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B277E-A72B-692A-7B81-9C95C763F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B5CD8-2E79-1B8A-50A2-006AB4E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00C7-C697-EB81-F10F-F3AB560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780D2-6141-4CE7-91D5-69A1AF0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A081-522B-BD5A-B0C3-972DBE1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223E2-6647-D55A-EB4B-8DD42FA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8F375-EDB4-D577-7739-0C4947E6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FE8-2F6C-29FB-A3DF-1D7B04D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FE004-C3A7-133E-8195-A07705BA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F3F6-9F99-25CE-D6AC-1045F28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027F-EE20-1D77-F34D-9746B7B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475-60D2-6D4C-AE34-F3728FD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7546-ED53-7E4A-B1D6-EE0C45F9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5-329E-FDEE-F8D9-CDD290B6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C60D5-6CB8-7B5E-469F-E5693CB8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E271-0906-E69E-D471-68E1709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EFBD-3FA2-C120-A535-C9414E7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4C5-99FC-E0EA-6E83-0C6BD15C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0E0C-9807-8CC8-8DB5-5FEEC4C4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935D-56C8-941E-4A6C-691B318A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37-A2D8-2E20-DAA2-7A14710A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6D84-550A-A842-D6C2-2CC07FF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08EF-D97B-BC91-2F3F-E0F96A5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2084-F2B0-3665-DDAE-6C49E01D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3DA-68EE-2996-22F6-F802FB64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F65-BF55-1E83-9E5B-53026E07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57B82-625E-4AF6-976A-E08FB1D12DC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789D-05BF-12DC-060C-E455DE89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C287-69DA-FCBD-5D7B-16C5F8A4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hFkVwtyM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Statistical Analysis of Craft Beers and Breweries in 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/>
              <a:t>wajones@smu.edu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</p:spTree>
    <p:extLst>
      <p:ext uri="{BB962C8B-B14F-4D97-AF65-F5344CB8AC3E}">
        <p14:creationId xmlns:p14="http://schemas.microsoft.com/office/powerpoint/2010/main" val="281880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9" y="1932365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 dirty="0">
                <a:solidFill>
                  <a:srgbClr val="FF0000"/>
                </a:solidFill>
              </a:rPr>
              <a:t>Client Question: </a:t>
            </a:r>
            <a:r>
              <a:rPr lang="en-US" sz="3600" dirty="0"/>
              <a:t>In what states might the market might have room for expansion? In each of those, what 2 most popular styles countrywide are not being currently produced?</a:t>
            </a:r>
          </a:p>
        </p:txBody>
      </p:sp>
    </p:spTree>
    <p:extLst>
      <p:ext uri="{BB962C8B-B14F-4D97-AF65-F5344CB8AC3E}">
        <p14:creationId xmlns:p14="http://schemas.microsoft.com/office/powerpoint/2010/main" val="36059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92C2D18-FE8A-02E6-FDF4-F5C819357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22"/>
            <a:ext cx="10515600" cy="64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beer list&#10;&#10;Description automatically generated">
            <a:extLst>
              <a:ext uri="{FF2B5EF4-FFF2-40B4-BE49-F238E27FC236}">
                <a16:creationId xmlns:a16="http://schemas.microsoft.com/office/drawing/2014/main" id="{8754EABA-6355-74CE-B6E8-E6BF700C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227289"/>
            <a:ext cx="4035827" cy="4480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E542F-1E86-A9C6-862F-C9E9F76E2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0" y="1277453"/>
            <a:ext cx="7315200" cy="438055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01340D-BC4D-47E5-1B9C-7DD538E292A5}"/>
              </a:ext>
            </a:extLst>
          </p:cNvPr>
          <p:cNvSpPr/>
          <p:nvPr/>
        </p:nvSpPr>
        <p:spPr>
          <a:xfrm>
            <a:off x="330200" y="1945178"/>
            <a:ext cx="4035828" cy="18953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F30A8863-E1B9-2950-D593-DBBEEC24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9934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Summary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701E14-CD6C-4E37-1A00-BE7F1025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18" y="2453773"/>
            <a:ext cx="6935967" cy="3391856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After imputing values, there was still evidence of a strong correlation between ABV and IBU.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Using k-NN classification, ABV and IBU are good predictors of beer style.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Within several states with emerging craft beer markets, there is an opportunity to introduce popular beer styles that we believe could increase Budweiser's profits. 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 err="1"/>
              <a:t>wajones@smu.edu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B09F-DBEC-36C4-9DCD-D185B1BC85B5}"/>
              </a:ext>
            </a:extLst>
          </p:cNvPr>
          <p:cNvSpPr txBox="1">
            <a:spLocks/>
          </p:cNvSpPr>
          <p:nvPr/>
        </p:nvSpPr>
        <p:spPr>
          <a:xfrm>
            <a:off x="3726657" y="3349797"/>
            <a:ext cx="4738686" cy="92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/>
              <a:t>For additional information:</a:t>
            </a:r>
          </a:p>
        </p:txBody>
      </p:sp>
    </p:spTree>
    <p:extLst>
      <p:ext uri="{BB962C8B-B14F-4D97-AF65-F5344CB8AC3E}">
        <p14:creationId xmlns:p14="http://schemas.microsoft.com/office/powerpoint/2010/main" val="170457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Link to video presentation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B09F-DBEC-36C4-9DCD-D185B1BC85B5}"/>
              </a:ext>
            </a:extLst>
          </p:cNvPr>
          <p:cNvSpPr txBox="1">
            <a:spLocks/>
          </p:cNvSpPr>
          <p:nvPr/>
        </p:nvSpPr>
        <p:spPr>
          <a:xfrm>
            <a:off x="1496291" y="3349797"/>
            <a:ext cx="9345880" cy="92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hlinkClick r:id="rId3"/>
              </a:rPr>
              <a:t>https://www.youtube.com/watch?v=VVhFkVwtyMY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777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A4BE-D8A5-0817-825C-F76B0926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previous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93BA-B946-F501-52B9-AB367F4B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662338"/>
            <a:ext cx="11021786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How many breweries are present in each state?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How much missing data was in the dataset provided?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What is the median alcohol content and international bitterness units for beers in each state?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Which state has the beer with the maximum alcohol by volume and highest international bitterness units?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What are descriptive statistics for craft beer alcohol by volume (ABV)?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What is the relationship between beer bitterness and alcoholic content?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 dirty="0">
                <a:solidFill>
                  <a:srgbClr val="FF0000"/>
                </a:solidFill>
              </a:rPr>
              <a:t>Client Question: </a:t>
            </a:r>
            <a:r>
              <a:rPr lang="en-US" sz="3600" dirty="0"/>
              <a:t>How much missing data were in the dataset provided?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335214-9916-F2AF-43B9-B156A85FA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7"/>
          <a:stretch/>
        </p:blipFill>
        <p:spPr>
          <a:xfrm>
            <a:off x="988177" y="272142"/>
            <a:ext cx="10139091" cy="64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D6876-DF48-8FB0-15C7-E593187F1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8"/>
          <a:stretch/>
        </p:blipFill>
        <p:spPr>
          <a:xfrm>
            <a:off x="1551215" y="195642"/>
            <a:ext cx="8817429" cy="66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1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CDC6369E-A785-3A91-7B10-62649406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36583"/>
            <a:ext cx="10177272" cy="6292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2C037-A1E1-57D5-B7CA-451C276D44EA}"/>
              </a:ext>
            </a:extLst>
          </p:cNvPr>
          <p:cNvSpPr txBox="1"/>
          <p:nvPr/>
        </p:nvSpPr>
        <p:spPr>
          <a:xfrm>
            <a:off x="6823075" y="4660900"/>
            <a:ext cx="422910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Correlation Coefficient = .59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95% Confidence Interval = .56, .62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 = 2296</a:t>
            </a:r>
          </a:p>
        </p:txBody>
      </p:sp>
    </p:spTree>
    <p:extLst>
      <p:ext uri="{BB962C8B-B14F-4D97-AF65-F5344CB8AC3E}">
        <p14:creationId xmlns:p14="http://schemas.microsoft.com/office/powerpoint/2010/main" val="272665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Can the general style (IPA vs. Ale) be predicted based on a beer’s ABV and IBU values?</a:t>
            </a:r>
          </a:p>
        </p:txBody>
      </p:sp>
    </p:spTree>
    <p:extLst>
      <p:ext uri="{BB962C8B-B14F-4D97-AF65-F5344CB8AC3E}">
        <p14:creationId xmlns:p14="http://schemas.microsoft.com/office/powerpoint/2010/main" val="32860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926AF4E-11E7-CAB0-E0F8-934F36E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ffectLst/>
                <a:ea typeface="Times New Roman" panose="02020603050405020304" pitchFamily="18" charset="0"/>
              </a:rPr>
              <a:t>k Nearest Neighbors (k-NN) classification</a:t>
            </a:r>
            <a:endParaRPr lang="en-US" sz="36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7B21E2-D104-521E-626F-11EF99D87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8799"/>
            <a:ext cx="4114800" cy="4293053"/>
          </a:xfrm>
        </p:spPr>
        <p:txBody>
          <a:bodyPr>
            <a:noAutofit/>
          </a:bodyPr>
          <a:lstStyle/>
          <a:p>
            <a:pPr marL="0" marR="0" indent="0">
              <a:buNone/>
            </a:pPr>
            <a:r>
              <a:rPr lang="en-US" sz="2000" b="1" i="1" dirty="0">
                <a:ea typeface="Times New Roman" panose="02020603050405020304" pitchFamily="18" charset="0"/>
              </a:rPr>
              <a:t>What it does?</a:t>
            </a:r>
            <a:endParaRPr lang="en-US" sz="2000" b="1" i="1" dirty="0">
              <a:effectLst/>
              <a:ea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Predicts style from the majority style of beers with similar ABV and IBU values</a:t>
            </a:r>
          </a:p>
          <a:p>
            <a:pPr marL="0" marR="0" indent="0">
              <a:spcBef>
                <a:spcPts val="500"/>
              </a:spcBef>
              <a:buNone/>
            </a:pPr>
            <a:endParaRPr lang="en-US" sz="2000" dirty="0"/>
          </a:p>
          <a:p>
            <a:pPr marL="0" marR="0" indent="0">
              <a:spcBef>
                <a:spcPts val="500"/>
              </a:spcBef>
              <a:buNone/>
            </a:pPr>
            <a:r>
              <a:rPr lang="en-US" sz="2000" b="1" i="1" dirty="0">
                <a:ea typeface="Times New Roman" panose="02020603050405020304" pitchFamily="18" charset="0"/>
              </a:rPr>
              <a:t>Three-step approach:</a:t>
            </a:r>
          </a:p>
          <a:p>
            <a:pPr marL="285750" indent="-285750"/>
            <a:r>
              <a:rPr lang="en-US" sz="2000" dirty="0">
                <a:ea typeface="Times New Roman" panose="02020603050405020304" pitchFamily="18" charset="0"/>
              </a:rPr>
              <a:t>Optimized parameters of model</a:t>
            </a:r>
          </a:p>
          <a:p>
            <a:pPr marL="285750" indent="-285750"/>
            <a:r>
              <a:rPr lang="en-US" sz="2000" dirty="0">
                <a:ea typeface="Times New Roman" panose="02020603050405020304" pitchFamily="18" charset="0"/>
              </a:rPr>
              <a:t>Evaluated two validation techniques, internal and external</a:t>
            </a:r>
          </a:p>
          <a:p>
            <a:pPr marL="285750" indent="-285750"/>
            <a:r>
              <a:rPr lang="en-US" sz="2000" dirty="0">
                <a:ea typeface="Times New Roman" panose="02020603050405020304" pitchFamily="18" charset="0"/>
              </a:rPr>
              <a:t>Compared to a different style model, Naïve Bayes</a:t>
            </a:r>
            <a:endParaRPr lang="en-US" sz="2000" dirty="0"/>
          </a:p>
          <a:p>
            <a:pPr marL="285750" marR="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Picture 9" descr="A diagram of a number of red and blue dots&#10;&#10;Description automatically generated">
            <a:extLst>
              <a:ext uri="{FF2B5EF4-FFF2-40B4-BE49-F238E27FC236}">
                <a16:creationId xmlns:a16="http://schemas.microsoft.com/office/drawing/2014/main" id="{53391278-00A0-855B-DB7F-AE8F33CE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1828800"/>
            <a:ext cx="6950659" cy="4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E3834A51-2C49-67A0-E9E2-7E59EFC26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3777"/>
            <a:ext cx="5184648" cy="174664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7B21E2-D104-521E-626F-11EF99D87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1640"/>
            <a:ext cx="5181600" cy="314792"/>
          </a:xfrm>
        </p:spPr>
        <p:txBody>
          <a:bodyPr>
            <a:noAutofit/>
          </a:bodyPr>
          <a:lstStyle/>
          <a:p>
            <a:pPr marL="0" marR="0" indent="0">
              <a:spcBef>
                <a:spcPts val="500"/>
              </a:spcBef>
              <a:buNone/>
            </a:pPr>
            <a:r>
              <a:rPr lang="en-US" sz="2000" b="1" i="1" dirty="0">
                <a:effectLst/>
                <a:ea typeface="Times New Roman" panose="02020603050405020304" pitchFamily="18" charset="0"/>
              </a:rPr>
              <a:t>Results from 3 different models: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BCAC35-E182-5F11-BDF7-35DB8E8C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1640"/>
            <a:ext cx="5181600" cy="4486275"/>
          </a:xfrm>
        </p:spPr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2000" b="1" i="1" dirty="0">
                <a:effectLst/>
                <a:ea typeface="Times New Roman" panose="02020603050405020304" pitchFamily="18" charset="0"/>
              </a:rPr>
              <a:t>All models performed well.</a:t>
            </a:r>
          </a:p>
          <a:p>
            <a:pPr marL="0" marR="0" indent="0">
              <a:buNone/>
            </a:pPr>
            <a:r>
              <a:rPr lang="en-US" sz="2000" b="1" i="1" dirty="0">
                <a:effectLst/>
                <a:ea typeface="Times New Roman" panose="02020603050405020304" pitchFamily="18" charset="0"/>
              </a:rPr>
              <a:t>k-NN with external validation: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Accurately classified 88.6% of beers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Exceeded random guessing (p-value, &lt; 2e-16)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95% confidence interval (85%, 91%)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Correctly classified </a:t>
            </a:r>
            <a:r>
              <a:rPr lang="en-US" sz="2000" dirty="0">
                <a:ea typeface="Times New Roman" panose="02020603050405020304" pitchFamily="18" charset="0"/>
              </a:rPr>
              <a:t>89.4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% of Ales and 87.4% of IPAs. 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CC74FE23-2630-1244-9D42-84E938C2C660}"/>
              </a:ext>
            </a:extLst>
          </p:cNvPr>
          <p:cNvSpPr txBox="1">
            <a:spLocks/>
          </p:cNvSpPr>
          <p:nvPr/>
        </p:nvSpPr>
        <p:spPr>
          <a:xfrm>
            <a:off x="685800" y="4601980"/>
            <a:ext cx="10668000" cy="186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ea typeface="Times New Roman" panose="02020603050405020304" pitchFamily="18" charset="0"/>
              </a:rPr>
              <a:t>Conclusion: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a typeface="Times New Roman" panose="02020603050405020304" pitchFamily="18" charset="0"/>
              </a:rPr>
              <a:t>Evidence suggests the k-NN model can determine IPA or Ale based on ABV and IBU with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18629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1227</Words>
  <Application>Microsoft Office PowerPoint</Application>
  <PresentationFormat>Widescreen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Söhne</vt:lpstr>
      <vt:lpstr>Times New Roman</vt:lpstr>
      <vt:lpstr>Office Theme</vt:lpstr>
      <vt:lpstr>Statistical Analysis of Craft Beers and Breweries in the United States </vt:lpstr>
      <vt:lpstr>From previous presentation: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Nearest Neighbors (k-NN) classification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  <vt:lpstr>Link to video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Craft Beers and Breweries in the United States </dc:title>
  <dc:creator>Jones, Willis</dc:creator>
  <cp:lastModifiedBy>Jones, Willis</cp:lastModifiedBy>
  <cp:revision>33</cp:revision>
  <cp:lastPrinted>2024-03-07T14:31:09Z</cp:lastPrinted>
  <dcterms:created xsi:type="dcterms:W3CDTF">2024-02-25T19:26:48Z</dcterms:created>
  <dcterms:modified xsi:type="dcterms:W3CDTF">2024-03-10T01:54:57Z</dcterms:modified>
</cp:coreProperties>
</file>