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09" r:id="rId2"/>
    <p:sldId id="416" r:id="rId3"/>
    <p:sldId id="465" r:id="rId4"/>
    <p:sldId id="466" r:id="rId5"/>
    <p:sldId id="467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7" userDrawn="1">
          <p15:clr>
            <a:srgbClr val="A4A3A4"/>
          </p15:clr>
        </p15:guide>
        <p15:guide id="3" orient="horz" pos="19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  <a:srgbClr val="9DC3E6"/>
    <a:srgbClr val="FF4C33"/>
    <a:srgbClr val="C6C6C6"/>
    <a:srgbClr val="FF5636"/>
    <a:srgbClr val="FF2027"/>
    <a:srgbClr val="F4B183"/>
    <a:srgbClr val="FF0000"/>
    <a:srgbClr val="FC2A51"/>
    <a:srgbClr val="C9A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5" autoAdjust="0"/>
    <p:restoredTop sz="95306" autoAdjust="0"/>
  </p:normalViewPr>
  <p:slideViewPr>
    <p:cSldViewPr snapToGrid="0" showGuides="1">
      <p:cViewPr varScale="1">
        <p:scale>
          <a:sx n="103" d="100"/>
          <a:sy n="103" d="100"/>
        </p:scale>
        <p:origin x="176" y="488"/>
      </p:cViewPr>
      <p:guideLst>
        <p:guide pos="3817"/>
        <p:guide orient="horz" pos="19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92D09-6E53-4EE3-94EA-323CDEEA173D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3550C-0EAD-42A3-AC8C-7F87D0B3B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356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69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410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645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20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851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B914-9BB2-4713-9EBF-61770F406B81}" type="datetime1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58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B914-9BB2-4713-9EBF-61770F406B81}" type="datetime1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53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4B914-9BB2-4713-9EBF-61770F406B81}" type="datetime1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6538A-33AE-45EB-868C-14B9E34ED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05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8"/>
          <p:cNvSpPr txBox="1"/>
          <p:nvPr/>
        </p:nvSpPr>
        <p:spPr>
          <a:xfrm>
            <a:off x="4358295" y="1498384"/>
            <a:ext cx="7507134" cy="286751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6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企業專題</a:t>
            </a:r>
            <a:endParaRPr lang="en-US" altLang="zh-CN" sz="6600" b="1" spc="200" dirty="0">
              <a:solidFill>
                <a:schemeClr val="bg2">
                  <a:lumMod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66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時程規劃至</a:t>
            </a:r>
            <a:r>
              <a:rPr lang="en-US" altLang="zh-CN" sz="66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6/18</a:t>
            </a:r>
            <a:endParaRPr lang="en-US" altLang="zh-TW" sz="6600" b="1" spc="200" dirty="0">
              <a:solidFill>
                <a:schemeClr val="bg2">
                  <a:lumMod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224788" y="2107956"/>
            <a:ext cx="2315607" cy="231560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91171" y="2932142"/>
            <a:ext cx="667234" cy="6672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2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線箭頭接點 53">
            <a:extLst>
              <a:ext uri="{FF2B5EF4-FFF2-40B4-BE49-F238E27FC236}">
                <a16:creationId xmlns:a16="http://schemas.microsoft.com/office/drawing/2014/main" id="{13AED4A7-FC04-F1D0-E818-AD7DAEC41803}"/>
              </a:ext>
            </a:extLst>
          </p:cNvPr>
          <p:cNvCxnSpPr>
            <a:cxnSpLocks/>
          </p:cNvCxnSpPr>
          <p:nvPr/>
        </p:nvCxnSpPr>
        <p:spPr>
          <a:xfrm>
            <a:off x="87086" y="3143913"/>
            <a:ext cx="11615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乘號 55">
            <a:extLst>
              <a:ext uri="{FF2B5EF4-FFF2-40B4-BE49-F238E27FC236}">
                <a16:creationId xmlns:a16="http://schemas.microsoft.com/office/drawing/2014/main" id="{56DCB4B8-E3B6-16A4-95ED-564ED731A271}"/>
              </a:ext>
            </a:extLst>
          </p:cNvPr>
          <p:cNvSpPr/>
          <p:nvPr/>
        </p:nvSpPr>
        <p:spPr>
          <a:xfrm>
            <a:off x="2564966" y="2762181"/>
            <a:ext cx="402772" cy="783772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8" name="乘號 57">
            <a:extLst>
              <a:ext uri="{FF2B5EF4-FFF2-40B4-BE49-F238E27FC236}">
                <a16:creationId xmlns:a16="http://schemas.microsoft.com/office/drawing/2014/main" id="{B495D3EA-CCAD-2CE2-6341-46D9AEBF4057}"/>
              </a:ext>
            </a:extLst>
          </p:cNvPr>
          <p:cNvSpPr/>
          <p:nvPr/>
        </p:nvSpPr>
        <p:spPr>
          <a:xfrm>
            <a:off x="6999514" y="2752027"/>
            <a:ext cx="402772" cy="783772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CE3EF9E3-7F54-E197-41B5-354F5DA4322A}"/>
              </a:ext>
            </a:extLst>
          </p:cNvPr>
          <p:cNvSpPr txBox="1"/>
          <p:nvPr/>
        </p:nvSpPr>
        <p:spPr>
          <a:xfrm>
            <a:off x="11223172" y="237036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	6/18</a:t>
            </a:r>
            <a:endParaRPr kumimoji="1"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A0124252-E79F-0884-7431-C1F313FB89F6}"/>
              </a:ext>
            </a:extLst>
          </p:cNvPr>
          <p:cNvSpPr txBox="1"/>
          <p:nvPr/>
        </p:nvSpPr>
        <p:spPr>
          <a:xfrm>
            <a:off x="11335239" y="3333478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TW" altLang="en-US" dirty="0"/>
              <a:t>期末報告</a:t>
            </a: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6C318839-B2A9-FA3F-2B40-04EAB2AE4029}"/>
              </a:ext>
            </a:extLst>
          </p:cNvPr>
          <p:cNvSpPr txBox="1"/>
          <p:nvPr/>
        </p:nvSpPr>
        <p:spPr>
          <a:xfrm>
            <a:off x="2453606" y="230948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4/30</a:t>
            </a:r>
            <a:endParaRPr kumimoji="1"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80086231-D656-A751-1440-2D3641247D06}"/>
              </a:ext>
            </a:extLst>
          </p:cNvPr>
          <p:cNvSpPr txBox="1"/>
          <p:nvPr/>
        </p:nvSpPr>
        <p:spPr>
          <a:xfrm>
            <a:off x="6984510" y="236014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5/31</a:t>
            </a:r>
            <a:endParaRPr kumimoji="1" lang="zh-TW" altLang="en-US" dirty="0"/>
          </a:p>
        </p:txBody>
      </p:sp>
      <p:sp>
        <p:nvSpPr>
          <p:cNvPr id="65" name="右大括弧 64">
            <a:extLst>
              <a:ext uri="{FF2B5EF4-FFF2-40B4-BE49-F238E27FC236}">
                <a16:creationId xmlns:a16="http://schemas.microsoft.com/office/drawing/2014/main" id="{E9345FA9-F09D-9DE0-56F6-C0711F79F5B8}"/>
              </a:ext>
            </a:extLst>
          </p:cNvPr>
          <p:cNvSpPr/>
          <p:nvPr/>
        </p:nvSpPr>
        <p:spPr>
          <a:xfrm rot="5400000">
            <a:off x="4741336" y="1742332"/>
            <a:ext cx="542836" cy="394351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6" name="右大括弧 65">
            <a:extLst>
              <a:ext uri="{FF2B5EF4-FFF2-40B4-BE49-F238E27FC236}">
                <a16:creationId xmlns:a16="http://schemas.microsoft.com/office/drawing/2014/main" id="{74E6C5B4-4B94-B694-4D46-49BC1484334E}"/>
              </a:ext>
            </a:extLst>
          </p:cNvPr>
          <p:cNvSpPr/>
          <p:nvPr/>
        </p:nvSpPr>
        <p:spPr>
          <a:xfrm rot="5400000">
            <a:off x="9249116" y="2069768"/>
            <a:ext cx="542836" cy="326130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8" name="右大括弧 67">
            <a:extLst>
              <a:ext uri="{FF2B5EF4-FFF2-40B4-BE49-F238E27FC236}">
                <a16:creationId xmlns:a16="http://schemas.microsoft.com/office/drawing/2014/main" id="{688DFCCF-FFB3-D18B-3AF1-FD284845A814}"/>
              </a:ext>
            </a:extLst>
          </p:cNvPr>
          <p:cNvSpPr/>
          <p:nvPr/>
        </p:nvSpPr>
        <p:spPr>
          <a:xfrm rot="5400000">
            <a:off x="1081438" y="2541328"/>
            <a:ext cx="510180" cy="215568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6B6E6C69-FE76-A9A2-45A1-542DCFEEFB9E}"/>
              </a:ext>
            </a:extLst>
          </p:cNvPr>
          <p:cNvSpPr txBox="1"/>
          <p:nvPr/>
        </p:nvSpPr>
        <p:spPr>
          <a:xfrm>
            <a:off x="-12481" y="4095819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初步資料準備 ＆ 架構規劃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FA78EB91-7228-F271-EAC8-D30C5D73E4ED}"/>
              </a:ext>
            </a:extLst>
          </p:cNvPr>
          <p:cNvSpPr txBox="1"/>
          <p:nvPr/>
        </p:nvSpPr>
        <p:spPr>
          <a:xfrm>
            <a:off x="3458807" y="4095819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開發階段 ＆ 初步版本開發完成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B3FC616E-B023-3E8C-89BF-E7AF29ADEDDE}"/>
              </a:ext>
            </a:extLst>
          </p:cNvPr>
          <p:cNvSpPr txBox="1"/>
          <p:nvPr/>
        </p:nvSpPr>
        <p:spPr>
          <a:xfrm>
            <a:off x="8966536" y="40958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測試階段</a:t>
            </a: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3501E098-9237-5E0C-F9E3-CABDFBA7097C}"/>
              </a:ext>
            </a:extLst>
          </p:cNvPr>
          <p:cNvSpPr txBox="1"/>
          <p:nvPr/>
        </p:nvSpPr>
        <p:spPr>
          <a:xfrm>
            <a:off x="3940629" y="283029"/>
            <a:ext cx="4310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400" dirty="0"/>
              <a:t>時程大方向規劃</a:t>
            </a:r>
          </a:p>
        </p:txBody>
      </p:sp>
    </p:spTree>
    <p:extLst>
      <p:ext uri="{BB962C8B-B14F-4D97-AF65-F5344CB8AC3E}">
        <p14:creationId xmlns:p14="http://schemas.microsoft.com/office/powerpoint/2010/main" val="112586817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字方塊 72">
            <a:extLst>
              <a:ext uri="{FF2B5EF4-FFF2-40B4-BE49-F238E27FC236}">
                <a16:creationId xmlns:a16="http://schemas.microsoft.com/office/drawing/2014/main" id="{3501E098-9237-5E0C-F9E3-CABDFBA7097C}"/>
              </a:ext>
            </a:extLst>
          </p:cNvPr>
          <p:cNvSpPr txBox="1"/>
          <p:nvPr/>
        </p:nvSpPr>
        <p:spPr>
          <a:xfrm>
            <a:off x="4430486" y="185057"/>
            <a:ext cx="3331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400" dirty="0">
                <a:latin typeface="Kaiti TC" panose="02010600040101010101" pitchFamily="2" charset="-120"/>
                <a:ea typeface="Kaiti TC" panose="02010600040101010101" pitchFamily="2" charset="-120"/>
              </a:rPr>
              <a:t>4</a:t>
            </a:r>
            <a:r>
              <a:rPr kumimoji="1" lang="zh-TW" altLang="en-US" sz="4400" dirty="0">
                <a:latin typeface="Kaiti TC" panose="02010600040101010101" pitchFamily="2" charset="-120"/>
                <a:ea typeface="Kaiti TC" panose="02010600040101010101" pitchFamily="2" charset="-120"/>
              </a:rPr>
              <a:t>月完成項目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455320E-AB90-EED9-BF0D-91C94A044191}"/>
              </a:ext>
            </a:extLst>
          </p:cNvPr>
          <p:cNvSpPr txBox="1"/>
          <p:nvPr/>
        </p:nvSpPr>
        <p:spPr>
          <a:xfrm>
            <a:off x="1110343" y="1163743"/>
            <a:ext cx="1041762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Kaiti TC" panose="02010600040101010101" pitchFamily="2" charset="-120"/>
                <a:ea typeface="Kaiti TC" panose="02010600040101010101" pitchFamily="2" charset="-120"/>
              </a:rPr>
              <a:t>4 </a:t>
            </a:r>
            <a:r>
              <a:rPr lang="zh-TW" altLang="en-US" sz="3200" dirty="0">
                <a:latin typeface="Kaiti TC" panose="02010600040101010101" pitchFamily="2" charset="-120"/>
                <a:ea typeface="Kaiti TC" panose="02010600040101010101" pitchFamily="2" charset="-120"/>
              </a:rPr>
              <a:t>月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Kaiti TC" panose="02010600040101010101" pitchFamily="2" charset="-120"/>
                <a:ea typeface="Kaiti TC" panose="02010600040101010101" pitchFamily="2" charset="-120"/>
              </a:rPr>
              <a:t>顧客 </a:t>
            </a:r>
            <a:r>
              <a:rPr lang="en-US" altLang="zh-TW" sz="2800" dirty="0">
                <a:latin typeface="Kaiti TC" panose="02010600040101010101" pitchFamily="2" charset="-120"/>
                <a:ea typeface="Kaiti TC" panose="02010600040101010101" pitchFamily="2" charset="-120"/>
              </a:rPr>
              <a:t>&amp; </a:t>
            </a:r>
            <a:r>
              <a:rPr lang="zh-TW" altLang="en-US" sz="2800" dirty="0">
                <a:latin typeface="Kaiti TC" panose="02010600040101010101" pitchFamily="2" charset="-120"/>
                <a:ea typeface="Kaiti TC" panose="02010600040101010101" pitchFamily="2" charset="-120"/>
              </a:rPr>
              <a:t>賣菜郎資料產生 → </a:t>
            </a:r>
            <a:r>
              <a:rPr lang="en" altLang="zh-TW" sz="2800" dirty="0">
                <a:latin typeface="Kaiti TC" panose="02010600040101010101" pitchFamily="2" charset="-120"/>
                <a:ea typeface="Kaiti TC" panose="02010600040101010101" pitchFamily="2" charset="-120"/>
              </a:rPr>
              <a:t>Using </a:t>
            </a:r>
            <a:r>
              <a:rPr lang="en" altLang="zh-TW" sz="2800" dirty="0" err="1">
                <a:latin typeface="Kaiti TC" panose="02010600040101010101" pitchFamily="2" charset="-120"/>
                <a:ea typeface="Kaiti TC" panose="02010600040101010101" pitchFamily="2" charset="-120"/>
              </a:rPr>
              <a:t>chatGPT</a:t>
            </a:r>
            <a:endParaRPr lang="en" altLang="zh-TW" sz="28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Kaiti TC" panose="02010600040101010101" pitchFamily="2" charset="-120"/>
                <a:ea typeface="Kaiti TC" panose="02010600040101010101" pitchFamily="2" charset="-120"/>
              </a:rPr>
              <a:t>功能評估與確認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Kaiti TC" panose="02010600040101010101" pitchFamily="2" charset="-120"/>
                <a:ea typeface="Kaiti TC" panose="02010600040101010101" pitchFamily="2" charset="-120"/>
              </a:rPr>
              <a:t>網頁設計</a:t>
            </a:r>
          </a:p>
          <a:p>
            <a:r>
              <a:rPr lang="en-US" altLang="zh-TW" sz="3200" dirty="0">
                <a:latin typeface="Kaiti TC" panose="02010600040101010101" pitchFamily="2" charset="-120"/>
                <a:ea typeface="Kaiti TC" panose="02010600040101010101" pitchFamily="2" charset="-120"/>
              </a:rPr>
              <a:t>4/30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Kaiti TC" panose="02010600040101010101" pitchFamily="2" charset="-120"/>
                <a:ea typeface="Kaiti TC" panose="02010600040101010101" pitchFamily="2" charset="-120"/>
              </a:rPr>
              <a:t>確認所有人有辦法掌握</a:t>
            </a:r>
            <a:r>
              <a:rPr lang="en" altLang="zh-TW" sz="2800" dirty="0" err="1">
                <a:latin typeface="Kaiti TC" panose="02010600040101010101" pitchFamily="2" charset="-120"/>
                <a:ea typeface="Kaiti TC" panose="02010600040101010101" pitchFamily="2" charset="-120"/>
              </a:rPr>
              <a:t>Github</a:t>
            </a:r>
            <a:r>
              <a:rPr lang="en" altLang="zh-TW" sz="2800" dirty="0">
                <a:latin typeface="Kaiti TC" panose="02010600040101010101" pitchFamily="2" charset="-120"/>
                <a:ea typeface="Kaiti TC" panose="02010600040101010101" pitchFamily="2" charset="-120"/>
              </a:rPr>
              <a:t> &amp; Django </a:t>
            </a:r>
            <a:r>
              <a:rPr lang="zh-TW" altLang="en-US" sz="2800" dirty="0">
                <a:latin typeface="Kaiti TC" panose="02010600040101010101" pitchFamily="2" charset="-120"/>
                <a:ea typeface="Kaiti TC" panose="02010600040101010101" pitchFamily="2" charset="-120"/>
              </a:rPr>
              <a:t>操作與架構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Kaiti TC" panose="02010600040101010101" pitchFamily="2" charset="-120"/>
                <a:ea typeface="Kaiti TC" panose="02010600040101010101" pitchFamily="2" charset="-120"/>
              </a:rPr>
              <a:t>網頁初步開發報告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Kaiti TC" panose="02010600040101010101" pitchFamily="2" charset="-120"/>
                <a:ea typeface="Kaiti TC" panose="02010600040101010101" pitchFamily="2" charset="-120"/>
              </a:rPr>
              <a:t>功能確認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Kaiti TC" panose="02010600040101010101" pitchFamily="2" charset="-120"/>
                <a:ea typeface="Kaiti TC" panose="02010600040101010101" pitchFamily="2" charset="-120"/>
              </a:rPr>
              <a:t>網頁功能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Kaiti TC" panose="02010600040101010101" pitchFamily="2" charset="-120"/>
                <a:ea typeface="Kaiti TC" panose="02010600040101010101" pitchFamily="2" charset="-120"/>
              </a:rPr>
              <a:t>資料庫資料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Kaiti TC" panose="02010600040101010101" pitchFamily="2" charset="-120"/>
                <a:ea typeface="Kaiti TC" panose="02010600040101010101" pitchFamily="2" charset="-120"/>
              </a:rPr>
              <a:t>程式、網頁、資料庫上傳到伺服器上</a:t>
            </a:r>
          </a:p>
        </p:txBody>
      </p:sp>
    </p:spTree>
    <p:extLst>
      <p:ext uri="{BB962C8B-B14F-4D97-AF65-F5344CB8AC3E}">
        <p14:creationId xmlns:p14="http://schemas.microsoft.com/office/powerpoint/2010/main" val="323881018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字方塊 72">
            <a:extLst>
              <a:ext uri="{FF2B5EF4-FFF2-40B4-BE49-F238E27FC236}">
                <a16:creationId xmlns:a16="http://schemas.microsoft.com/office/drawing/2014/main" id="{3501E098-9237-5E0C-F9E3-CABDFBA7097C}"/>
              </a:ext>
            </a:extLst>
          </p:cNvPr>
          <p:cNvSpPr txBox="1"/>
          <p:nvPr/>
        </p:nvSpPr>
        <p:spPr>
          <a:xfrm>
            <a:off x="4430486" y="185057"/>
            <a:ext cx="3331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40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5</a:t>
            </a:r>
            <a:r>
              <a:rPr kumimoji="1" lang="zh-TW" altLang="en-US" sz="440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月完成項目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AD4E18A-DE7A-1902-8239-6A8A58EF72A1}"/>
              </a:ext>
            </a:extLst>
          </p:cNvPr>
          <p:cNvSpPr txBox="1"/>
          <p:nvPr/>
        </p:nvSpPr>
        <p:spPr>
          <a:xfrm>
            <a:off x="4659086" y="204651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dirty="0"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4BDD5CD-2313-52D2-9C42-A6F40CE8A2CE}"/>
              </a:ext>
            </a:extLst>
          </p:cNvPr>
          <p:cNvSpPr txBox="1"/>
          <p:nvPr/>
        </p:nvSpPr>
        <p:spPr>
          <a:xfrm>
            <a:off x="951104" y="1097887"/>
            <a:ext cx="729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5/7</a:t>
            </a:r>
            <a:endParaRPr kumimoji="1" lang="zh-TW" altLang="en-US" sz="2400" dirty="0"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23C93C5-7F47-AE8B-5F5B-546B960CE378}"/>
              </a:ext>
            </a:extLst>
          </p:cNvPr>
          <p:cNvSpPr txBox="1"/>
          <p:nvPr/>
        </p:nvSpPr>
        <p:spPr>
          <a:xfrm>
            <a:off x="951104" y="4175213"/>
            <a:ext cx="105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5/14</a:t>
            </a:r>
            <a:endParaRPr kumimoji="1" lang="zh-TW" altLang="en-US" sz="2400" dirty="0"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3E5FA1A-90A1-459D-C85A-1E053F588627}"/>
              </a:ext>
            </a:extLst>
          </p:cNvPr>
          <p:cNvSpPr txBox="1"/>
          <p:nvPr/>
        </p:nvSpPr>
        <p:spPr>
          <a:xfrm>
            <a:off x="7620000" y="1309814"/>
            <a:ext cx="105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5/21</a:t>
            </a:r>
            <a:endParaRPr kumimoji="1" lang="zh-TW" altLang="en-US" sz="2400" dirty="0"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5F25CB8-6555-65A5-BF05-60D5DCA1E5CC}"/>
              </a:ext>
            </a:extLst>
          </p:cNvPr>
          <p:cNvSpPr txBox="1"/>
          <p:nvPr/>
        </p:nvSpPr>
        <p:spPr>
          <a:xfrm>
            <a:off x="7761513" y="4441569"/>
            <a:ext cx="3656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5/28 – </a:t>
            </a:r>
            <a:r>
              <a:rPr kumimoji="1"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整體開發完成</a:t>
            </a: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0BFAF881-69C0-2DE1-C8A3-B48B7E984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428" y="748635"/>
            <a:ext cx="7047470" cy="3524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Django 開發連結完成 </a:t>
            </a:r>
          </a:p>
          <a:p>
            <a:pPr marL="457200" lvl="2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網頁： </a:t>
            </a:r>
          </a:p>
          <a:p>
            <a:pPr marL="914400" lvl="4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Django 配置完成 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     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  <a:p>
            <a:pPr marL="914400" lvl="4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功能確認：網站功能檢視</a:t>
            </a:r>
          </a:p>
          <a:p>
            <a:pPr marL="914400" lvl="4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負責人：Willis Liao</a:t>
            </a:r>
          </a:p>
          <a:p>
            <a:pPr marL="457200" lvl="2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伺服器： </a:t>
            </a:r>
          </a:p>
          <a:p>
            <a:pPr marL="914400" lvl="4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伺服器連結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Django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架構 </a:t>
            </a:r>
          </a:p>
          <a:p>
            <a:pPr marL="914400" lvl="4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功能確認：資料庫欄位確認 </a:t>
            </a:r>
          </a:p>
          <a:p>
            <a:pPr marL="914400" lvl="4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負責人： 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陳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永嘉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16" name="AutoShape 8">
            <a:extLst>
              <a:ext uri="{FF2B5EF4-FFF2-40B4-BE49-F238E27FC236}">
                <a16:creationId xmlns:a16="http://schemas.microsoft.com/office/drawing/2014/main" id="{C2013B35-D7F5-5034-5FE1-7867BE2FB2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5556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9F6C348C-1398-8E69-9807-52CFC1DB4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428" y="4195142"/>
            <a:ext cx="7047470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" altLang="zh-TW" sz="160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Web </a:t>
            </a:r>
            <a:r>
              <a:rPr lang="zh-TW" altLang="en-US" sz="160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開發完成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網頁功能</a:t>
            </a:r>
          </a:p>
          <a:p>
            <a:r>
              <a:rPr lang="zh-TW" altLang="en-US" sz="160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後續階段：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微調 ：功能細節微調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美編：開始針對網頁</a:t>
            </a:r>
            <a:r>
              <a:rPr lang="en" altLang="zh-TW" sz="160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Logo</a:t>
            </a:r>
            <a:r>
              <a:rPr lang="zh-TW" altLang="en" sz="160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、</a:t>
            </a:r>
            <a:r>
              <a:rPr lang="en" altLang="zh-TW" sz="160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background</a:t>
            </a:r>
            <a:r>
              <a:rPr lang="zh-TW" altLang="en" sz="160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、</a:t>
            </a:r>
            <a:r>
              <a:rPr lang="zh-TW" altLang="en-US" sz="160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排版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功能測試：整體架構測試，連結方面測試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" altLang="zh-TW" sz="160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Django : </a:t>
            </a:r>
            <a:r>
              <a:rPr lang="zh-TW" altLang="en-US" sz="160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針對</a:t>
            </a:r>
            <a:r>
              <a:rPr lang="en" altLang="zh-TW" sz="160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Web</a:t>
            </a:r>
            <a:r>
              <a:rPr lang="zh-TW" altLang="en" sz="160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、</a:t>
            </a:r>
            <a:r>
              <a:rPr lang="en" altLang="zh-TW" sz="160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Database</a:t>
            </a:r>
            <a:r>
              <a:rPr lang="zh-TW" altLang="en" sz="160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，</a:t>
            </a:r>
            <a:r>
              <a:rPr lang="zh-TW" altLang="en-US" sz="160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整體連結測試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160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Recommendation System </a:t>
            </a:r>
            <a:r>
              <a:rPr lang="zh-TW" altLang="en-US" sz="160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功能嘗試導入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需求確認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48BDADB-9DDF-07EF-0B1A-C1AE2D110A41}"/>
              </a:ext>
            </a:extLst>
          </p:cNvPr>
          <p:cNvSpPr txBox="1"/>
          <p:nvPr/>
        </p:nvSpPr>
        <p:spPr>
          <a:xfrm>
            <a:off x="8094709" y="1858711"/>
            <a:ext cx="41917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" altLang="zh-TW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Recommendation System </a:t>
            </a:r>
            <a:r>
              <a:rPr lang="zh-TW" altLang="en-US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功能正式導入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TW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Next Step : </a:t>
            </a:r>
            <a:r>
              <a:rPr lang="zh-TW" altLang="en-US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功能測試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 整體架構測試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功能、需求確認</a:t>
            </a:r>
          </a:p>
          <a:p>
            <a:endParaRPr kumimoji="1" lang="zh-TW" altLang="en-US" dirty="0"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F44FEDA-D344-1475-9301-3BDE2753103A}"/>
              </a:ext>
            </a:extLst>
          </p:cNvPr>
          <p:cNvSpPr txBox="1"/>
          <p:nvPr/>
        </p:nvSpPr>
        <p:spPr>
          <a:xfrm>
            <a:off x="8145162" y="5156297"/>
            <a:ext cx="21643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 整體功能初版完成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 測試階段開始</a:t>
            </a:r>
          </a:p>
          <a:p>
            <a:endParaRPr kumimoji="1" lang="zh-TW" altLang="en-US" dirty="0"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98303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A56563F-B919-D0D0-1F0C-227241B5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>
                <a:latin typeface="Kaiti TC" panose="02010600040101010101" pitchFamily="2" charset="-120"/>
                <a:ea typeface="Kaiti TC" panose="02010600040101010101" pitchFamily="2" charset="-120"/>
              </a:rPr>
              <a:t>5</a:t>
            </a:fld>
            <a:endParaRPr lang="zh-CN" altLang="en-US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3" name="乘號 2">
            <a:extLst>
              <a:ext uri="{FF2B5EF4-FFF2-40B4-BE49-F238E27FC236}">
                <a16:creationId xmlns:a16="http://schemas.microsoft.com/office/drawing/2014/main" id="{1DF2D8C1-D35A-2C17-4C98-4B138C2CE566}"/>
              </a:ext>
            </a:extLst>
          </p:cNvPr>
          <p:cNvSpPr/>
          <p:nvPr/>
        </p:nvSpPr>
        <p:spPr>
          <a:xfrm>
            <a:off x="2564966" y="2762181"/>
            <a:ext cx="402772" cy="783772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4" name="乘號 3">
            <a:extLst>
              <a:ext uri="{FF2B5EF4-FFF2-40B4-BE49-F238E27FC236}">
                <a16:creationId xmlns:a16="http://schemas.microsoft.com/office/drawing/2014/main" id="{8C02724B-7712-A364-E0DC-95CDDD1FEBA8}"/>
              </a:ext>
            </a:extLst>
          </p:cNvPr>
          <p:cNvSpPr/>
          <p:nvPr/>
        </p:nvSpPr>
        <p:spPr>
          <a:xfrm>
            <a:off x="6999514" y="2752027"/>
            <a:ext cx="402772" cy="783772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CAD7FC3-5BA4-FBBF-91DE-0F9CA393714C}"/>
              </a:ext>
            </a:extLst>
          </p:cNvPr>
          <p:cNvSpPr txBox="1"/>
          <p:nvPr/>
        </p:nvSpPr>
        <p:spPr>
          <a:xfrm>
            <a:off x="11223172" y="237036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Kaiti TC" panose="02010600040101010101" pitchFamily="2" charset="-120"/>
                <a:ea typeface="Kaiti TC" panose="02010600040101010101" pitchFamily="2" charset="-120"/>
              </a:rPr>
              <a:t>	6/18</a:t>
            </a:r>
            <a:endParaRPr kumimoji="1" lang="zh-TW" altLang="en-US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466E335-8882-809F-109A-B0C46C4D94C1}"/>
              </a:ext>
            </a:extLst>
          </p:cNvPr>
          <p:cNvSpPr txBox="1"/>
          <p:nvPr/>
        </p:nvSpPr>
        <p:spPr>
          <a:xfrm>
            <a:off x="11335239" y="3333478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期末報告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5EA562E-C769-5FC3-D217-855D370DB145}"/>
              </a:ext>
            </a:extLst>
          </p:cNvPr>
          <p:cNvSpPr txBox="1"/>
          <p:nvPr/>
        </p:nvSpPr>
        <p:spPr>
          <a:xfrm>
            <a:off x="2516911" y="2357354"/>
            <a:ext cx="587392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Kaiti TC" panose="02010600040101010101" pitchFamily="2" charset="-120"/>
                <a:ea typeface="Kaiti TC" panose="02010600040101010101" pitchFamily="2" charset="-120"/>
              </a:rPr>
              <a:t>6/4</a:t>
            </a:r>
            <a:endParaRPr kumimoji="1" lang="zh-TW" altLang="en-US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9BBBA81-BAE6-A710-E546-6F0F7C2ED124}"/>
              </a:ext>
            </a:extLst>
          </p:cNvPr>
          <p:cNvSpPr txBox="1"/>
          <p:nvPr/>
        </p:nvSpPr>
        <p:spPr>
          <a:xfrm>
            <a:off x="6888154" y="237254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Kaiti TC" panose="02010600040101010101" pitchFamily="2" charset="-120"/>
                <a:ea typeface="Kaiti TC" panose="02010600040101010101" pitchFamily="2" charset="-120"/>
              </a:rPr>
              <a:t>6/11</a:t>
            </a:r>
            <a:endParaRPr kumimoji="1" lang="zh-TW" altLang="en-US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9" name="右大括弧 8">
            <a:extLst>
              <a:ext uri="{FF2B5EF4-FFF2-40B4-BE49-F238E27FC236}">
                <a16:creationId xmlns:a16="http://schemas.microsoft.com/office/drawing/2014/main" id="{07C3B23C-C2FC-8410-5656-0CD89FC70F98}"/>
              </a:ext>
            </a:extLst>
          </p:cNvPr>
          <p:cNvSpPr/>
          <p:nvPr/>
        </p:nvSpPr>
        <p:spPr>
          <a:xfrm rot="5400000">
            <a:off x="4741336" y="1742332"/>
            <a:ext cx="542836" cy="394351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10" name="右大括弧 9">
            <a:extLst>
              <a:ext uri="{FF2B5EF4-FFF2-40B4-BE49-F238E27FC236}">
                <a16:creationId xmlns:a16="http://schemas.microsoft.com/office/drawing/2014/main" id="{EAEAD25A-8804-68A7-5204-23C286BC217B}"/>
              </a:ext>
            </a:extLst>
          </p:cNvPr>
          <p:cNvSpPr/>
          <p:nvPr/>
        </p:nvSpPr>
        <p:spPr>
          <a:xfrm rot="5400000">
            <a:off x="9249116" y="2069768"/>
            <a:ext cx="542836" cy="326130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11" name="右大括弧 10">
            <a:extLst>
              <a:ext uri="{FF2B5EF4-FFF2-40B4-BE49-F238E27FC236}">
                <a16:creationId xmlns:a16="http://schemas.microsoft.com/office/drawing/2014/main" id="{15177B9E-A10A-6804-4FA4-B8DAC011FC42}"/>
              </a:ext>
            </a:extLst>
          </p:cNvPr>
          <p:cNvSpPr/>
          <p:nvPr/>
        </p:nvSpPr>
        <p:spPr>
          <a:xfrm rot="5400000">
            <a:off x="1081438" y="2541328"/>
            <a:ext cx="510180" cy="215568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4CDEEE0-544D-EDDD-DD7D-02BEA380E7F9}"/>
              </a:ext>
            </a:extLst>
          </p:cNvPr>
          <p:cNvSpPr txBox="1"/>
          <p:nvPr/>
        </p:nvSpPr>
        <p:spPr>
          <a:xfrm>
            <a:off x="828696" y="4280485"/>
            <a:ext cx="1015663" cy="18187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Kaiti TC" panose="02010600040101010101" pitchFamily="2" charset="-120"/>
                <a:ea typeface="Kaiti TC" panose="02010600040101010101" pitchFamily="2" charset="-120"/>
              </a:rPr>
              <a:t> </a:t>
            </a:r>
            <a:r>
              <a:rPr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測試階段</a:t>
            </a:r>
          </a:p>
          <a:p>
            <a:pPr algn="di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Kaiti TC" panose="02010600040101010101" pitchFamily="2" charset="-120"/>
                <a:ea typeface="Kaiti TC" panose="02010600040101010101" pitchFamily="2" charset="-120"/>
              </a:rPr>
              <a:t> </a:t>
            </a:r>
            <a:r>
              <a:rPr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優化階段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93E0799-02DC-6500-8624-28CEB582140C}"/>
              </a:ext>
            </a:extLst>
          </p:cNvPr>
          <p:cNvSpPr txBox="1"/>
          <p:nvPr/>
        </p:nvSpPr>
        <p:spPr>
          <a:xfrm>
            <a:off x="8653182" y="4333343"/>
            <a:ext cx="1431161" cy="176586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indent="-285750" algn="di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成品</a:t>
            </a:r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最終測試</a:t>
            </a:r>
            <a:endParaRPr kumimoji="1" lang="en-US" altLang="zh-TW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indent="-285750" algn="di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期末報告準備</a:t>
            </a:r>
            <a:endParaRPr lang="en-US" altLang="zh-TW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indent="-285750" algn="di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TW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45BF356-B5A5-EF6C-8819-605D25A02642}"/>
              </a:ext>
            </a:extLst>
          </p:cNvPr>
          <p:cNvSpPr txBox="1"/>
          <p:nvPr/>
        </p:nvSpPr>
        <p:spPr>
          <a:xfrm>
            <a:off x="4430486" y="185057"/>
            <a:ext cx="3331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400" dirty="0">
                <a:latin typeface="Kaiti TC" panose="02010600040101010101" pitchFamily="2" charset="-120"/>
                <a:ea typeface="Kaiti TC" panose="02010600040101010101" pitchFamily="2" charset="-120"/>
              </a:rPr>
              <a:t>6</a:t>
            </a:r>
            <a:r>
              <a:rPr kumimoji="1" lang="zh-TW" altLang="en-US" sz="4400" dirty="0">
                <a:latin typeface="Kaiti TC" panose="02010600040101010101" pitchFamily="2" charset="-120"/>
                <a:ea typeface="Kaiti TC" panose="02010600040101010101" pitchFamily="2" charset="-120"/>
              </a:rPr>
              <a:t>月完成項目</a:t>
            </a:r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A35646A6-620F-161B-D6BB-BF9A042A139D}"/>
              </a:ext>
            </a:extLst>
          </p:cNvPr>
          <p:cNvCxnSpPr>
            <a:cxnSpLocks/>
          </p:cNvCxnSpPr>
          <p:nvPr/>
        </p:nvCxnSpPr>
        <p:spPr>
          <a:xfrm>
            <a:off x="87086" y="3143913"/>
            <a:ext cx="11615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E74E186-DD64-29E0-3358-C8FCBCC11275}"/>
              </a:ext>
            </a:extLst>
          </p:cNvPr>
          <p:cNvSpPr txBox="1"/>
          <p:nvPr/>
        </p:nvSpPr>
        <p:spPr>
          <a:xfrm>
            <a:off x="4022985" y="4280485"/>
            <a:ext cx="1846659" cy="23238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indent="-285750" algn="di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測試階段</a:t>
            </a:r>
          </a:p>
          <a:p>
            <a:pPr indent="-285750" algn="di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優化階段</a:t>
            </a:r>
          </a:p>
          <a:p>
            <a:pPr indent="-285750" algn="di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最終結果報告產出</a:t>
            </a:r>
          </a:p>
          <a:p>
            <a:pPr indent="-285750" algn="di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成果簡報製作</a:t>
            </a:r>
          </a:p>
        </p:txBody>
      </p:sp>
    </p:spTree>
    <p:extLst>
      <p:ext uri="{BB962C8B-B14F-4D97-AF65-F5344CB8AC3E}">
        <p14:creationId xmlns:p14="http://schemas.microsoft.com/office/powerpoint/2010/main" val="29560823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灰色商务工作汇报PPT模板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3657</TotalTime>
  <Words>263</Words>
  <Application>Microsoft Macintosh PowerPoint</Application>
  <PresentationFormat>寬螢幕</PresentationFormat>
  <Paragraphs>70</Paragraphs>
  <Slides>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思源黑体 CN Bold</vt:lpstr>
      <vt:lpstr>Kaiti TC</vt:lpstr>
      <vt:lpstr>Arial</vt:lpstr>
      <vt:lpstr>Calibri</vt:lpstr>
      <vt:lpstr>Calibri Light</vt:lpstr>
      <vt:lpstr>Times New Roman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陳威仁</cp:lastModifiedBy>
  <cp:revision>488</cp:revision>
  <dcterms:created xsi:type="dcterms:W3CDTF">2019-04-09T06:58:04Z</dcterms:created>
  <dcterms:modified xsi:type="dcterms:W3CDTF">2024-04-28T09:44:53Z</dcterms:modified>
</cp:coreProperties>
</file>