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57" r:id="rId5"/>
    <p:sldId id="261" r:id="rId6"/>
    <p:sldId id="264" r:id="rId7"/>
    <p:sldId id="260" r:id="rId8"/>
    <p:sldId id="262" r:id="rId9"/>
    <p:sldId id="267" r:id="rId10"/>
    <p:sldId id="263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6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25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6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4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9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8E44-3E24-4251-86CB-2E878ABC1D1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A9E6-9E03-4BE6-9B16-D2390BEB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2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5831-9FAD-4D0C-B473-D9B231970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BA6EC-01FC-4A01-B5BF-E9E2D2F45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will</a:t>
            </a:r>
          </a:p>
        </p:txBody>
      </p:sp>
    </p:spTree>
    <p:extLst>
      <p:ext uri="{BB962C8B-B14F-4D97-AF65-F5344CB8AC3E}">
        <p14:creationId xmlns:p14="http://schemas.microsoft.com/office/powerpoint/2010/main" val="329046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A1DE-268F-48BF-89CF-41478A98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2D4D-97AC-4F62-BDC2-286A5DB1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W2 = W2 – alpha * dW2</a:t>
            </a:r>
          </a:p>
          <a:p>
            <a:pPr marL="0" indent="0">
              <a:buNone/>
            </a:pPr>
            <a:r>
              <a:rPr lang="en-US" sz="3200" dirty="0"/>
              <a:t>b2 = b2 – alpha * db2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W1 = W1 – alpha * dW1</a:t>
            </a:r>
          </a:p>
          <a:p>
            <a:pPr marL="0" indent="0">
              <a:buNone/>
            </a:pPr>
            <a:r>
              <a:rPr lang="en-US" sz="3200" dirty="0"/>
              <a:t>b1 = b1 – alpha * db1</a:t>
            </a:r>
          </a:p>
        </p:txBody>
      </p:sp>
    </p:spTree>
    <p:extLst>
      <p:ext uri="{BB962C8B-B14F-4D97-AF65-F5344CB8AC3E}">
        <p14:creationId xmlns:p14="http://schemas.microsoft.com/office/powerpoint/2010/main" val="66347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1ECA8C-ABD9-40D7-AEFE-ADE2EDF296E7}"/>
              </a:ext>
            </a:extLst>
          </p:cNvPr>
          <p:cNvSpPr/>
          <p:nvPr/>
        </p:nvSpPr>
        <p:spPr>
          <a:xfrm>
            <a:off x="831850" y="2381256"/>
            <a:ext cx="2603500" cy="22732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28 x 28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B6906-18DD-446A-AE9C-7E8C0ED7ABA1}"/>
              </a:ext>
            </a:extLst>
          </p:cNvPr>
          <p:cNvSpPr/>
          <p:nvPr/>
        </p:nvSpPr>
        <p:spPr>
          <a:xfrm>
            <a:off x="4508500" y="1549400"/>
            <a:ext cx="812800" cy="4584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4EDC3-AB67-48FA-9A09-6A241E53A513}"/>
              </a:ext>
            </a:extLst>
          </p:cNvPr>
          <p:cNvSpPr txBox="1"/>
          <p:nvPr/>
        </p:nvSpPr>
        <p:spPr>
          <a:xfrm>
            <a:off x="4311650" y="6261100"/>
            <a:ext cx="12065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784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CC8B9-8862-429F-A602-F7C2EC190C9D}"/>
              </a:ext>
            </a:extLst>
          </p:cNvPr>
          <p:cNvCxnSpPr>
            <a:cxnSpLocks/>
          </p:cNvCxnSpPr>
          <p:nvPr/>
        </p:nvCxnSpPr>
        <p:spPr>
          <a:xfrm>
            <a:off x="3606800" y="3517900"/>
            <a:ext cx="90170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1D0545-0051-4272-89BC-71AE91787FD7}"/>
              </a:ext>
            </a:extLst>
          </p:cNvPr>
          <p:cNvCxnSpPr>
            <a:cxnSpLocks/>
          </p:cNvCxnSpPr>
          <p:nvPr/>
        </p:nvCxnSpPr>
        <p:spPr>
          <a:xfrm>
            <a:off x="5384800" y="3517900"/>
            <a:ext cx="90170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532E92-AC61-41FC-906A-0DF43989CEF1}"/>
              </a:ext>
            </a:extLst>
          </p:cNvPr>
          <p:cNvSpPr/>
          <p:nvPr/>
        </p:nvSpPr>
        <p:spPr>
          <a:xfrm>
            <a:off x="6286500" y="1549400"/>
            <a:ext cx="1054100" cy="4584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EBE18-654E-4A24-9A98-2D245FE2F1B0}"/>
              </a:ext>
            </a:extLst>
          </p:cNvPr>
          <p:cNvSpPr txBox="1"/>
          <p:nvPr/>
        </p:nvSpPr>
        <p:spPr>
          <a:xfrm>
            <a:off x="6210300" y="6261100"/>
            <a:ext cx="12065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D74F3C-EBA0-48FC-8209-440F01FDB060}"/>
              </a:ext>
            </a:extLst>
          </p:cNvPr>
          <p:cNvCxnSpPr>
            <a:cxnSpLocks/>
          </p:cNvCxnSpPr>
          <p:nvPr/>
        </p:nvCxnSpPr>
        <p:spPr>
          <a:xfrm>
            <a:off x="7416800" y="3517900"/>
            <a:ext cx="90170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3024FB-8FB5-427B-8D7E-EAA0D8E6E091}"/>
              </a:ext>
            </a:extLst>
          </p:cNvPr>
          <p:cNvSpPr/>
          <p:nvPr/>
        </p:nvSpPr>
        <p:spPr>
          <a:xfrm>
            <a:off x="8407400" y="1549399"/>
            <a:ext cx="1054100" cy="4584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FD97B-4400-4068-877D-BAFAECC1A2FD}"/>
              </a:ext>
            </a:extLst>
          </p:cNvPr>
          <p:cNvSpPr txBox="1"/>
          <p:nvPr/>
        </p:nvSpPr>
        <p:spPr>
          <a:xfrm>
            <a:off x="8318500" y="6261100"/>
            <a:ext cx="12065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8432AF-1249-459F-89DB-8926E670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800" y="420688"/>
            <a:ext cx="8610600" cy="129381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MNIST Handwriting (Demo)</a:t>
            </a:r>
          </a:p>
        </p:txBody>
      </p:sp>
    </p:spTree>
    <p:extLst>
      <p:ext uri="{BB962C8B-B14F-4D97-AF65-F5344CB8AC3E}">
        <p14:creationId xmlns:p14="http://schemas.microsoft.com/office/powerpoint/2010/main" val="398595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B84-62BF-4738-8534-C334E7B0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 vs Dog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58400-B948-46A6-A19A-F6EC0D3A5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12928"/>
            <a:ext cx="2857500" cy="2676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181BB-989D-4DF9-BEEC-4315F42F2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87" y="2057401"/>
            <a:ext cx="2243013" cy="39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BFB1-CECC-4306-8F37-998A146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E4A45-E650-492D-ADBC-A71A766A4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57" y="2824426"/>
            <a:ext cx="4570343" cy="3269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4C0DB-86C1-405B-8E58-A09F7DC8D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4" y="3200400"/>
            <a:ext cx="7267093" cy="30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DB73-D091-41F5-9A60-AE1C2190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 first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6ABE4A-7F53-4ACA-B1D7-D1607E020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79879"/>
              </p:ext>
            </p:extLst>
          </p:nvPr>
        </p:nvGraphicFramePr>
        <p:xfrm>
          <a:off x="1130300" y="2215812"/>
          <a:ext cx="10490200" cy="29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100">
                  <a:extLst>
                    <a:ext uri="{9D8B030D-6E8A-4147-A177-3AD203B41FA5}">
                      <a16:colId xmlns:a16="http://schemas.microsoft.com/office/drawing/2014/main" val="1885789917"/>
                    </a:ext>
                  </a:extLst>
                </a:gridCol>
                <a:gridCol w="5245100">
                  <a:extLst>
                    <a:ext uri="{9D8B030D-6E8A-4147-A177-3AD203B41FA5}">
                      <a16:colId xmlns:a16="http://schemas.microsoft.com/office/drawing/2014/main" val="1203208349"/>
                    </a:ext>
                  </a:extLst>
                </a:gridCol>
              </a:tblGrid>
              <a:tr h="46155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Input layer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Input layer of the network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235411"/>
                  </a:ext>
                </a:extLst>
              </a:tr>
              <a:tr h="56113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Hidden 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The layers in between the input and output 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04759"/>
                  </a:ext>
                </a:extLst>
              </a:tr>
              <a:tr h="270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Output Layer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Output layer of the network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43768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The input variables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61721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Y_hat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The predicted values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194187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The real values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4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6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BF78-295E-4993-A139-9AA711AA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522" y="55006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Hello World (Demo)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DC63F-957E-43C5-A340-F21409C74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3" y="1690688"/>
            <a:ext cx="8190753" cy="4351338"/>
          </a:xfrm>
        </p:spPr>
      </p:pic>
    </p:spTree>
    <p:extLst>
      <p:ext uri="{BB962C8B-B14F-4D97-AF65-F5344CB8AC3E}">
        <p14:creationId xmlns:p14="http://schemas.microsoft.com/office/powerpoint/2010/main" val="296761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C5C8-0C2D-4768-9B74-3DFBF895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581" y="764373"/>
            <a:ext cx="7355619" cy="1293028"/>
          </a:xfrm>
        </p:spPr>
        <p:txBody>
          <a:bodyPr/>
          <a:lstStyle/>
          <a:p>
            <a:r>
              <a:rPr lang="en-US" dirty="0"/>
              <a:t>The simplest neural network in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6433-12D9-462D-B45D-4D4500CC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05350"/>
            <a:ext cx="10820400" cy="98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Predicting a value based off 1 input value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881183-173A-412C-AF45-476ACB4F1C71}"/>
              </a:ext>
            </a:extLst>
          </p:cNvPr>
          <p:cNvSpPr/>
          <p:nvPr/>
        </p:nvSpPr>
        <p:spPr>
          <a:xfrm>
            <a:off x="2239347" y="4282751"/>
            <a:ext cx="1782147" cy="17541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C09B9-2BC3-4FF3-932D-0A8B10803867}"/>
              </a:ext>
            </a:extLst>
          </p:cNvPr>
          <p:cNvSpPr/>
          <p:nvPr/>
        </p:nvSpPr>
        <p:spPr>
          <a:xfrm>
            <a:off x="8018108" y="4282750"/>
            <a:ext cx="1782147" cy="17541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Y_hat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C903D6-0D40-4ADA-9544-0189D6DF081E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4021494" y="5159828"/>
            <a:ext cx="39966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7794-14BD-4A41-AF8A-B051F58E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 v2 (Demo)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1E6F-7768-44DA-A4CE-783B677A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3 neurons in the input layer</a:t>
            </a:r>
          </a:p>
          <a:p>
            <a:pPr marL="0" indent="0">
              <a:buNone/>
            </a:pPr>
            <a:r>
              <a:rPr lang="en-US" sz="3600" dirty="0"/>
              <a:t>3 neurons in the (1) hidden layer</a:t>
            </a:r>
          </a:p>
          <a:p>
            <a:pPr marL="0" indent="0">
              <a:buNone/>
            </a:pPr>
            <a:r>
              <a:rPr lang="en-US" sz="3600" dirty="0"/>
              <a:t>1 neuron in the output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22000-389F-4CB6-A433-B4E62400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33" y="2057401"/>
            <a:ext cx="3512806" cy="422414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7992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7F65-6301-4BEB-A1FD-175F16A9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BBB1-4BA3-41B9-B6D2-3C2650DC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089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Z1  = W1 * A0 + b1</a:t>
            </a:r>
          </a:p>
          <a:p>
            <a:pPr marL="0" indent="0">
              <a:buNone/>
            </a:pPr>
            <a:r>
              <a:rPr lang="en-US" sz="2800" dirty="0"/>
              <a:t>A1 = activation(Z1)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Z2  = W2 * A1 + b2</a:t>
            </a:r>
          </a:p>
          <a:p>
            <a:pPr marL="0" indent="0">
              <a:buNone/>
            </a:pPr>
            <a:r>
              <a:rPr lang="en-US" sz="2800" dirty="0"/>
              <a:t>A2 = activation(Z2)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Y_hat</a:t>
            </a:r>
            <a:r>
              <a:rPr lang="en-US" sz="2800" dirty="0"/>
              <a:t> = A2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93D8A-07C3-4CF2-A9F9-5DD3560F5043}"/>
              </a:ext>
            </a:extLst>
          </p:cNvPr>
          <p:cNvSpPr txBox="1"/>
          <p:nvPr/>
        </p:nvSpPr>
        <p:spPr>
          <a:xfrm>
            <a:off x="7544859" y="2194560"/>
            <a:ext cx="3961341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Trainable Parameters:</a:t>
            </a:r>
            <a:endParaRPr lang="en-US" dirty="0"/>
          </a:p>
          <a:p>
            <a:r>
              <a:rPr lang="en-US" sz="4000" b="1" dirty="0"/>
              <a:t>W1</a:t>
            </a:r>
          </a:p>
          <a:p>
            <a:r>
              <a:rPr lang="en-US" sz="4000" b="1" dirty="0"/>
              <a:t>b1</a:t>
            </a:r>
          </a:p>
          <a:p>
            <a:r>
              <a:rPr lang="en-US" sz="4000" b="1" dirty="0"/>
              <a:t>W2</a:t>
            </a:r>
          </a:p>
          <a:p>
            <a:r>
              <a:rPr lang="en-US" sz="4000" b="1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4761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719B-335C-41AF-B597-9ECFFDA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9A97-0DDA-499E-8E58-96D79ECC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66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dZ2 = </a:t>
            </a:r>
            <a:r>
              <a:rPr lang="en-US" sz="2800" dirty="0" err="1"/>
              <a:t>Y_hat</a:t>
            </a:r>
            <a:r>
              <a:rPr lang="en-US" sz="2800" dirty="0"/>
              <a:t> – Y</a:t>
            </a:r>
          </a:p>
          <a:p>
            <a:pPr marL="0" indent="0">
              <a:buNone/>
            </a:pPr>
            <a:r>
              <a:rPr lang="en-US" sz="2800" dirty="0"/>
              <a:t>dW2 = (1 / m) * np.dot(dZ2, A1.T)</a:t>
            </a:r>
          </a:p>
          <a:p>
            <a:pPr marL="0" indent="0">
              <a:buNone/>
            </a:pPr>
            <a:r>
              <a:rPr lang="en-US" sz="2800" dirty="0"/>
              <a:t>db2 = (1 / m) * </a:t>
            </a:r>
            <a:r>
              <a:rPr lang="en-US" sz="2800" dirty="0" err="1"/>
              <a:t>np.sum</a:t>
            </a:r>
            <a:r>
              <a:rPr lang="en-US" sz="2800" dirty="0"/>
              <a:t>(dZ2, axis = 1, </a:t>
            </a:r>
            <a:r>
              <a:rPr lang="en-US" sz="2800" dirty="0" err="1"/>
              <a:t>keepdims</a:t>
            </a:r>
            <a:r>
              <a:rPr lang="en-US" sz="2800" dirty="0"/>
              <a:t> = 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dA1 = (W2.T, dZ2)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dZ1 = dA1 * g’(Z1)                                    [REVERSE ACTIVATION]</a:t>
            </a:r>
          </a:p>
          <a:p>
            <a:pPr marL="0" indent="0">
              <a:buNone/>
            </a:pPr>
            <a:r>
              <a:rPr lang="en-US" sz="2800" dirty="0"/>
              <a:t>dW1 = (1 / m) * np.dot(dZ1, A0.T)</a:t>
            </a:r>
          </a:p>
          <a:p>
            <a:pPr marL="0" indent="0">
              <a:buNone/>
            </a:pPr>
            <a:r>
              <a:rPr lang="en-US" sz="2800" dirty="0"/>
              <a:t>db1 = (1 / m) * </a:t>
            </a:r>
            <a:r>
              <a:rPr lang="en-US" sz="2800" dirty="0" err="1"/>
              <a:t>np.sum</a:t>
            </a:r>
            <a:r>
              <a:rPr lang="en-US" sz="2800" dirty="0"/>
              <a:t>(dZ1, axis = 1, </a:t>
            </a:r>
            <a:r>
              <a:rPr lang="en-US" sz="2800" dirty="0" err="1"/>
              <a:t>keepdims</a:t>
            </a:r>
            <a:r>
              <a:rPr lang="en-US" sz="2800" dirty="0"/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289919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EDCA-1A3B-46BB-A9B6-642A29DB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FBDBCA-F51B-4ACC-A105-216EEF4AF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562580"/>
              </p:ext>
            </p:extLst>
          </p:nvPr>
        </p:nvGraphicFramePr>
        <p:xfrm>
          <a:off x="685800" y="2636520"/>
          <a:ext cx="10820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1948408966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1630431727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158749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ACTIVATION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DERIVATIVES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4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Sigmoid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 / 1 + e ^ -z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 * (1 – 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94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 ^ z + e ^ -z / e ^ z + e ^ -z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 – a ^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5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Rectified Liner Unit 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) 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max(0, 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 if z &lt; 0, 1 if z 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08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Leaky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max(0.01z, 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0.01 if z &lt; 0, 1 if z 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47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44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170</TotalTime>
  <Words>383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Machine Learning</vt:lpstr>
      <vt:lpstr>Machine learning</vt:lpstr>
      <vt:lpstr>Some terminology first</vt:lpstr>
      <vt:lpstr>Hello World (Demo)</vt:lpstr>
      <vt:lpstr>The simplest neural network in the world</vt:lpstr>
      <vt:lpstr>Hello World v2 (Demo)</vt:lpstr>
      <vt:lpstr>Forward propagation</vt:lpstr>
      <vt:lpstr>Backward propagation</vt:lpstr>
      <vt:lpstr>Activations</vt:lpstr>
      <vt:lpstr>Parameter update</vt:lpstr>
      <vt:lpstr>MNIST Handwriting (Demo)</vt:lpstr>
      <vt:lpstr>Cat vs Dog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William Gunawan</dc:creator>
  <cp:lastModifiedBy>William Gunawan</cp:lastModifiedBy>
  <cp:revision>12</cp:revision>
  <dcterms:created xsi:type="dcterms:W3CDTF">2019-08-06T07:15:22Z</dcterms:created>
  <dcterms:modified xsi:type="dcterms:W3CDTF">2019-08-07T14:15:02Z</dcterms:modified>
</cp:coreProperties>
</file>