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Gale" userId="ba565224-be5a-49db-b14a-719ac81f6690" providerId="ADAL" clId="{29941563-1F91-4FD7-A34C-F20B7F1CFDD9}"/>
    <pc:docChg chg="modSld">
      <pc:chgData name="Ella Gale" userId="ba565224-be5a-49db-b14a-719ac81f6690" providerId="ADAL" clId="{29941563-1F91-4FD7-A34C-F20B7F1CFDD9}" dt="2022-12-12T12:39:12.779" v="1" actId="6549"/>
      <pc:docMkLst>
        <pc:docMk/>
      </pc:docMkLst>
      <pc:sldChg chg="modSp mod">
        <pc:chgData name="Ella Gale" userId="ba565224-be5a-49db-b14a-719ac81f6690" providerId="ADAL" clId="{29941563-1F91-4FD7-A34C-F20B7F1CFDD9}" dt="2022-12-12T12:39:12.779" v="1" actId="6549"/>
        <pc:sldMkLst>
          <pc:docMk/>
          <pc:sldMk cId="3231419434" sldId="257"/>
        </pc:sldMkLst>
        <pc:spChg chg="mod">
          <ac:chgData name="Ella Gale" userId="ba565224-be5a-49db-b14a-719ac81f6690" providerId="ADAL" clId="{29941563-1F91-4FD7-A34C-F20B7F1CFDD9}" dt="2022-12-12T12:39:12.779" v="1" actId="6549"/>
          <ac:spMkLst>
            <pc:docMk/>
            <pc:sldMk cId="3231419434" sldId="257"/>
            <ac:spMk id="2050" creationId="{57F49F60-75AE-475F-AE05-D9767F3351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3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5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3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6B5B-34B2-453A-ACE4-4823DED22C0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674F-13AA-44BE-8B0A-ADC319AF9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8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" name="Picture 1">
            <a:extLst>
              <a:ext uri="{FF2B5EF4-FFF2-40B4-BE49-F238E27FC236}">
                <a16:creationId xmlns:a16="http://schemas.microsoft.com/office/drawing/2014/main" id="{0EB1FE0F-0306-46B6-903A-DCF82CB8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4" r="26862"/>
          <a:stretch>
            <a:fillRect/>
          </a:stretch>
        </p:blipFill>
        <p:spPr bwMode="auto">
          <a:xfrm>
            <a:off x="431998" y="1013410"/>
            <a:ext cx="2318659" cy="168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BC4A679-C084-4F14-96E1-BE047E42C72A}"/>
              </a:ext>
            </a:extLst>
          </p:cNvPr>
          <p:cNvGrpSpPr/>
          <p:nvPr/>
        </p:nvGrpSpPr>
        <p:grpSpPr>
          <a:xfrm>
            <a:off x="3721331" y="921391"/>
            <a:ext cx="1674297" cy="1606607"/>
            <a:chOff x="15258" y="-77844"/>
            <a:chExt cx="1908543" cy="16594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52C10C-5B7D-4CCB-9F62-21A07206BBF6}"/>
                </a:ext>
              </a:extLst>
            </p:cNvPr>
            <p:cNvSpPr/>
            <p:nvPr/>
          </p:nvSpPr>
          <p:spPr>
            <a:xfrm>
              <a:off x="15258" y="-57722"/>
              <a:ext cx="1908543" cy="163933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F1CAAF-F92C-44C9-B939-290E5E60B323}"/>
                </a:ext>
              </a:extLst>
            </p:cNvPr>
            <p:cNvGrpSpPr/>
            <p:nvPr/>
          </p:nvGrpSpPr>
          <p:grpSpPr>
            <a:xfrm>
              <a:off x="183009" y="449758"/>
              <a:ext cx="1640706" cy="911422"/>
              <a:chOff x="183009" y="449757"/>
              <a:chExt cx="6894486" cy="1622927"/>
            </a:xfrm>
          </p:grpSpPr>
          <p:sp>
            <p:nvSpPr>
              <p:cNvPr id="27" name="Snip and Round Single Corner Rectangle 3">
                <a:extLst>
                  <a:ext uri="{FF2B5EF4-FFF2-40B4-BE49-F238E27FC236}">
                    <a16:creationId xmlns:a16="http://schemas.microsoft.com/office/drawing/2014/main" id="{7B430C9D-61DE-435F-A66B-34823DD80831}"/>
                  </a:ext>
                </a:extLst>
              </p:cNvPr>
              <p:cNvSpPr/>
              <p:nvPr/>
            </p:nvSpPr>
            <p:spPr>
              <a:xfrm>
                <a:off x="183009" y="1158284"/>
                <a:ext cx="914400" cy="914400"/>
              </a:xfrm>
              <a:prstGeom prst="snip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1FEAE3-57AC-4868-9C73-3D7B8EBC5B2D}"/>
                  </a:ext>
                </a:extLst>
              </p:cNvPr>
              <p:cNvSpPr/>
              <p:nvPr/>
            </p:nvSpPr>
            <p:spPr>
              <a:xfrm>
                <a:off x="2324631" y="1158284"/>
                <a:ext cx="1951790" cy="9144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B0EA8212-3EC4-42FA-ACB6-9D2644596421}"/>
                  </a:ext>
                </a:extLst>
              </p:cNvPr>
              <p:cNvSpPr/>
              <p:nvPr/>
            </p:nvSpPr>
            <p:spPr>
              <a:xfrm>
                <a:off x="5519682" y="1142241"/>
                <a:ext cx="1557813" cy="914400"/>
              </a:xfrm>
              <a:prstGeom prst="parallelogram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741CD8B-0926-435C-85EE-A8E1BC9494C1}"/>
                  </a:ext>
                </a:extLst>
              </p:cNvPr>
              <p:cNvCxnSpPr>
                <a:stCxn id="27" idx="0"/>
                <a:endCxn id="28" idx="1"/>
              </p:cNvCxnSpPr>
              <p:nvPr/>
            </p:nvCxnSpPr>
            <p:spPr>
              <a:xfrm>
                <a:off x="1096910" y="1614912"/>
                <a:ext cx="1226853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713B56A-ACD4-4D23-B991-98619B13D554}"/>
                  </a:ext>
                </a:extLst>
              </p:cNvPr>
              <p:cNvCxnSpPr>
                <a:endCxn id="29" idx="5"/>
              </p:cNvCxnSpPr>
              <p:nvPr/>
            </p:nvCxnSpPr>
            <p:spPr>
              <a:xfrm flipV="1">
                <a:off x="4276421" y="1599441"/>
                <a:ext cx="1357561" cy="16043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F5EF1D8-301C-4EFE-843E-9110F86D661F}"/>
                  </a:ext>
                </a:extLst>
              </p:cNvPr>
              <p:cNvCxnSpPr/>
              <p:nvPr/>
            </p:nvCxnSpPr>
            <p:spPr>
              <a:xfrm>
                <a:off x="4276421" y="1358810"/>
                <a:ext cx="521367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39AFBA7-0B98-49B8-8706-7CB5296B7CFE}"/>
                  </a:ext>
                </a:extLst>
              </p:cNvPr>
              <p:cNvCxnSpPr/>
              <p:nvPr/>
            </p:nvCxnSpPr>
            <p:spPr>
              <a:xfrm flipV="1">
                <a:off x="4797788" y="449757"/>
                <a:ext cx="0" cy="909053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C044FB8-D870-4C7E-889B-2DE00E2E255B}"/>
                  </a:ext>
                </a:extLst>
              </p:cNvPr>
              <p:cNvCxnSpPr/>
              <p:nvPr/>
            </p:nvCxnSpPr>
            <p:spPr>
              <a:xfrm flipH="1">
                <a:off x="3273788" y="449757"/>
                <a:ext cx="1524000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1BE5C04-59D3-4CD0-B437-D67DB513FF94}"/>
                  </a:ext>
                </a:extLst>
              </p:cNvPr>
              <p:cNvCxnSpPr/>
              <p:nvPr/>
            </p:nvCxnSpPr>
            <p:spPr>
              <a:xfrm>
                <a:off x="3273788" y="449757"/>
                <a:ext cx="0" cy="692484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BB5466C7-B572-44CE-B094-601825E0C788}"/>
                </a:ext>
              </a:extLst>
            </p:cNvPr>
            <p:cNvSpPr txBox="1"/>
            <p:nvPr/>
          </p:nvSpPr>
          <p:spPr>
            <a:xfrm>
              <a:off x="490702" y="-77844"/>
              <a:ext cx="1106843" cy="4552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ML</a:t>
              </a:r>
              <a:endParaRPr lang="en-GB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">
            <a:extLst>
              <a:ext uri="{FF2B5EF4-FFF2-40B4-BE49-F238E27FC236}">
                <a16:creationId xmlns:a16="http://schemas.microsoft.com/office/drawing/2014/main" id="{4FBC5DE8-1117-4183-AF3F-221026ACC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15" y="1047233"/>
            <a:ext cx="1104900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Toxic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EA4619-6EDA-4058-9708-3BE3FB25B307}"/>
              </a:ext>
            </a:extLst>
          </p:cNvPr>
          <p:cNvCxnSpPr/>
          <p:nvPr/>
        </p:nvCxnSpPr>
        <p:spPr>
          <a:xfrm>
            <a:off x="5882588" y="1780280"/>
            <a:ext cx="661670" cy="10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F9D4EF-7C4B-481A-99D2-AFEB10699297}"/>
              </a:ext>
            </a:extLst>
          </p:cNvPr>
          <p:cNvCxnSpPr/>
          <p:nvPr/>
        </p:nvCxnSpPr>
        <p:spPr>
          <a:xfrm>
            <a:off x="2599741" y="1791075"/>
            <a:ext cx="661670" cy="10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0">
            <a:extLst>
              <a:ext uri="{FF2B5EF4-FFF2-40B4-BE49-F238E27FC236}">
                <a16:creationId xmlns:a16="http://schemas.microsoft.com/office/drawing/2014/main" id="{4CF1213C-4BF0-4505-9CB5-64B8A7F7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99" y="173208"/>
            <a:ext cx="77676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TECS PhD Machine Learning Rotation: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What causes a drug/molecule to be toxic and can we predict it?</a:t>
            </a:r>
            <a:endParaRPr kumimoji="0" lang="en-GB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Rectangle 43">
            <a:extLst>
              <a:ext uri="{FF2B5EF4-FFF2-40B4-BE49-F238E27FC236}">
                <a16:creationId xmlns:a16="http://schemas.microsoft.com/office/drawing/2014/main" id="{0618F7C6-637A-4111-B152-16874904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0" name="Rectangle 44">
            <a:extLst>
              <a:ext uri="{FF2B5EF4-FFF2-40B4-BE49-F238E27FC236}">
                <a16:creationId xmlns:a16="http://schemas.microsoft.com/office/drawing/2014/main" id="{57F49F60-75AE-475F-AE05-D9767F33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97" y="2708107"/>
            <a:ext cx="380631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GB" altLang="en-US" b="1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Dataset</a:t>
            </a:r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: “ </a:t>
            </a:r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Toxicology in the 21st Century</a:t>
            </a: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(Tox21):</a:t>
            </a:r>
          </a:p>
          <a:p>
            <a:pPr lvl="0" defTabSz="914400"/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Qualitative toxicity, 8k compounds, SMILES structures,</a:t>
            </a:r>
          </a:p>
          <a:p>
            <a:pPr lvl="0" defTabSz="914400"/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12 assays:</a:t>
            </a:r>
          </a:p>
          <a:p>
            <a:pPr lvl="0" defTabSz="914400"/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“NR-XXX” - Nuclear receptor </a:t>
            </a:r>
            <a:r>
              <a:rPr lang="en-GB" altLang="en-US" dirty="0" err="1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signaling</a:t>
            </a:r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 bioassays results</a:t>
            </a:r>
          </a:p>
          <a:p>
            <a:pPr lvl="0" defTabSz="914400"/>
            <a:b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</a:br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“SR-XXX” - Stress response bioassays results </a:t>
            </a:r>
          </a:p>
          <a:p>
            <a:pPr lvl="0" defTabSz="914400"/>
            <a:endParaRPr lang="en-GB" altLang="en-US" dirty="0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</a:endParaRPr>
          </a:p>
          <a:p>
            <a:pPr lvl="0" defTabSz="914400"/>
            <a:r>
              <a:rPr lang="en-GB" altLang="en-US" b="1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Problem</a:t>
            </a:r>
            <a:r>
              <a:rPr lang="en-GB" altLang="en-US" dirty="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: Classification: toxic/non-toxic</a:t>
            </a:r>
            <a:endParaRPr lang="en-GB" altLang="en-US" sz="2800" dirty="0">
              <a:solidFill>
                <a:srgbClr val="000000"/>
              </a:solidFill>
              <a:latin typeface="Times New Roman" panose="02020603050405020304" pitchFamily="18" charset="0"/>
              <a:ea typeface="Helvetica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521FD5-885E-45C8-9F89-509B90036F70}"/>
              </a:ext>
            </a:extLst>
          </p:cNvPr>
          <p:cNvSpPr txBox="1"/>
          <p:nvPr/>
        </p:nvSpPr>
        <p:spPr>
          <a:xfrm>
            <a:off x="4200866" y="2915308"/>
            <a:ext cx="4426619" cy="309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GB" sz="2000" b="1" dirty="0">
                <a:latin typeface="Lato" panose="020F0502020204030203" pitchFamily="34" charset="0"/>
                <a:ea typeface="Times New Roman" panose="02020603050405020304" pitchFamily="18" charset="0"/>
              </a:rPr>
              <a:t>Task</a:t>
            </a:r>
            <a:r>
              <a:rPr lang="en-GB" sz="2000" b="1" dirty="0"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ts val="1800"/>
              </a:lnSpc>
              <a:spcAft>
                <a:spcPts val="900"/>
              </a:spcAft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Have a look at </a:t>
            </a:r>
            <a:r>
              <a:rPr lang="en-GB" sz="2000" dirty="0">
                <a:latin typeface="Lato" panose="020F0502020204030203" pitchFamily="34" charset="0"/>
                <a:ea typeface="Times New Roman" panose="02020603050405020304" pitchFamily="18" charset="0"/>
              </a:rPr>
              <a:t>your</a:t>
            </a:r>
            <a:r>
              <a:rPr lang="en-GB" sz="2000" dirty="0"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dataset, are there any patterns to it?</a:t>
            </a:r>
          </a:p>
          <a:p>
            <a:pPr marL="342900" lvl="0" indent="-342900">
              <a:lnSpc>
                <a:spcPts val="1800"/>
              </a:lnSpc>
              <a:spcAft>
                <a:spcPts val="900"/>
              </a:spcAft>
              <a:buFont typeface="+mj-lt"/>
              <a:buAutoNum type="arabicPeriod"/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What sort of chemical features are associated with toxicity?</a:t>
            </a:r>
          </a:p>
          <a:p>
            <a:pPr marL="342900" lvl="0" indent="-342900">
              <a:lnSpc>
                <a:spcPts val="1800"/>
              </a:lnSpc>
              <a:spcAft>
                <a:spcPts val="900"/>
              </a:spcAft>
              <a:buFont typeface="+mj-lt"/>
              <a:buAutoNum type="arabicPeriod"/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Train a series of models to predict toxicity, which is the best?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7C909FC6DE65409CA615C61E2A284D" ma:contentTypeVersion="13" ma:contentTypeDescription="Create a new document." ma:contentTypeScope="" ma:versionID="0dd1023a4ecf1f8a95b0344683b2e8c1">
  <xsd:schema xmlns:xsd="http://www.w3.org/2001/XMLSchema" xmlns:xs="http://www.w3.org/2001/XMLSchema" xmlns:p="http://schemas.microsoft.com/office/2006/metadata/properties" xmlns:ns3="5c096437-bd6b-443d-a53c-06e08292f615" xmlns:ns4="01d887e4-fb98-4fdb-aaaa-f278d59e7620" targetNamespace="http://schemas.microsoft.com/office/2006/metadata/properties" ma:root="true" ma:fieldsID="2d109bd900ced9b4dd40281393cc7b54" ns3:_="" ns4:_="">
    <xsd:import namespace="5c096437-bd6b-443d-a53c-06e08292f615"/>
    <xsd:import namespace="01d887e4-fb98-4fdb-aaaa-f278d59e762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6437-bd6b-443d-a53c-06e08292f6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887e4-fb98-4fdb-aaaa-f278d59e76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EF240-1F12-4530-AEE7-0CD96D442A64}">
  <ds:schemaRefs>
    <ds:schemaRef ds:uri="http://schemas.openxmlformats.org/package/2006/metadata/core-properties"/>
    <ds:schemaRef ds:uri="5c096437-bd6b-443d-a53c-06e08292f615"/>
    <ds:schemaRef ds:uri="http://schemas.microsoft.com/office/2006/documentManagement/types"/>
    <ds:schemaRef ds:uri="http://schemas.microsoft.com/office/infopath/2007/PartnerControls"/>
    <ds:schemaRef ds:uri="01d887e4-fb98-4fdb-aaaa-f278d59e7620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C12C2D-EB78-4DD5-9F16-0F7CE4B02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CD8FFC-2E4D-4518-A97A-FCCEF0DF7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096437-bd6b-443d-a53c-06e08292f615"/>
    <ds:schemaRef ds:uri="01d887e4-fb98-4fdb-aaaa-f278d59e7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Ella Gale</dc:creator>
  <cp:lastModifiedBy>Ella Gale</cp:lastModifiedBy>
  <cp:revision>1</cp:revision>
  <dcterms:created xsi:type="dcterms:W3CDTF">2022-01-06T16:43:12Z</dcterms:created>
  <dcterms:modified xsi:type="dcterms:W3CDTF">2022-12-12T12:39:14Z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0x010100817C909FC6DE65409CA615C61E2A284D</vt:lpwstr>
  </property>
</Properties>
</file>