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 flipH="1">
            <a:off x="2032635" y="0"/>
            <a:ext cx="0" cy="687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-38100" y="-635"/>
            <a:ext cx="2532380" cy="687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710180" y="547370"/>
            <a:ext cx="441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Projetos 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2750185" y="2802255"/>
            <a:ext cx="8874760" cy="3661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530" y="2882265"/>
            <a:ext cx="1445895" cy="31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Id PMS</a:t>
            </a:r>
            <a:endParaRPr lang="" altLang="en-US"/>
          </a:p>
        </p:txBody>
      </p:sp>
      <p:sp>
        <p:nvSpPr>
          <p:cNvPr id="9" name="Rectangle 8"/>
          <p:cNvSpPr/>
          <p:nvPr/>
        </p:nvSpPr>
        <p:spPr>
          <a:xfrm>
            <a:off x="4834890" y="2882265"/>
            <a:ext cx="1445895" cy="31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Data de Inicio</a:t>
            </a:r>
            <a:endParaRPr lang="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6826250" y="2882265"/>
            <a:ext cx="1445895" cy="31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Data de </a:t>
            </a:r>
            <a:r>
              <a:rPr lang="" altLang="en-US" sz="1000"/>
              <a:t>Conclusão</a:t>
            </a:r>
            <a:endParaRPr lang="" altLang="en-US" sz="1000"/>
          </a:p>
        </p:txBody>
      </p:sp>
      <p:sp>
        <p:nvSpPr>
          <p:cNvPr id="11" name="Rectangle 10"/>
          <p:cNvSpPr/>
          <p:nvPr/>
        </p:nvSpPr>
        <p:spPr>
          <a:xfrm>
            <a:off x="8817610" y="2882265"/>
            <a:ext cx="1445895" cy="31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/>
              <a:t>Status</a:t>
            </a:r>
            <a:endParaRPr lang="" altLang="en-US" sz="1000"/>
          </a:p>
        </p:txBody>
      </p:sp>
      <p:sp>
        <p:nvSpPr>
          <p:cNvPr id="12" name="Rectangle 11"/>
          <p:cNvSpPr/>
          <p:nvPr/>
        </p:nvSpPr>
        <p:spPr>
          <a:xfrm>
            <a:off x="10647045" y="2882265"/>
            <a:ext cx="694055" cy="31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Filtros</a:t>
            </a:r>
            <a:endParaRPr lang="" altLang="en-US" sz="1200"/>
          </a:p>
        </p:txBody>
      </p:sp>
      <p:sp>
        <p:nvSpPr>
          <p:cNvPr id="13" name="Rectangle 12"/>
          <p:cNvSpPr/>
          <p:nvPr/>
        </p:nvSpPr>
        <p:spPr>
          <a:xfrm>
            <a:off x="2781935" y="3500120"/>
            <a:ext cx="8673465" cy="31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95905" y="3947160"/>
            <a:ext cx="8673465" cy="31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9875" y="4380230"/>
            <a:ext cx="8673465" cy="31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09875" y="4799330"/>
            <a:ext cx="8673465" cy="31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23845" y="5232400"/>
            <a:ext cx="8673465" cy="31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23845" y="5651500"/>
            <a:ext cx="8673465" cy="31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647680" y="6146165"/>
            <a:ext cx="84963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1/20</a:t>
            </a:r>
            <a:endParaRPr lang="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2838450" y="352806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2230</a:t>
            </a:r>
            <a:endParaRPr lang="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825750" y="394843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22</a:t>
            </a:r>
            <a:r>
              <a:rPr lang="" altLang="en-US"/>
              <a:t>29</a:t>
            </a:r>
            <a:endParaRPr lang="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2849245" y="435356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22</a:t>
            </a:r>
            <a:r>
              <a:rPr lang="" altLang="en-US"/>
              <a:t>28</a:t>
            </a:r>
            <a:endParaRPr lang="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836545" y="477393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222</a:t>
            </a:r>
            <a:r>
              <a:rPr lang="" altLang="en-US"/>
              <a:t>7</a:t>
            </a:r>
            <a:endParaRPr lang="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2836545" y="518033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22</a:t>
            </a:r>
            <a:r>
              <a:rPr lang="" altLang="en-US"/>
              <a:t>26</a:t>
            </a:r>
            <a:endParaRPr lang="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2823845" y="560070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222</a:t>
            </a:r>
            <a:r>
              <a:rPr lang="" altLang="en-US"/>
              <a:t>5</a:t>
            </a:r>
            <a:endParaRPr lang="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4893945" y="347472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xx/xx/xx</a:t>
            </a:r>
            <a:endParaRPr lang="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4893945" y="389636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4893945" y="430022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4893945" y="472186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4953000" y="517906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4953000" y="560070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6885305" y="350012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6885305" y="392176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6885305" y="432562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41" name="Text Box 40"/>
          <p:cNvSpPr txBox="1"/>
          <p:nvPr/>
        </p:nvSpPr>
        <p:spPr>
          <a:xfrm>
            <a:off x="6885305" y="474726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6944360" y="520446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6944360" y="562610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xx/xx/xx</a:t>
            </a:r>
            <a:endParaRPr lang="en-US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8817610" y="347472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Aberto</a:t>
            </a:r>
            <a:endParaRPr lang="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8817610" y="391033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Fechado</a:t>
            </a:r>
            <a:endParaRPr lang="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8817610" y="432562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Aberto</a:t>
            </a:r>
            <a:endParaRPr lang="en-US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8817610" y="476123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Fechado</a:t>
            </a:r>
            <a:endParaRPr lang="en-US" altLang="en-US"/>
          </a:p>
        </p:txBody>
      </p:sp>
      <p:sp>
        <p:nvSpPr>
          <p:cNvPr id="48" name="Text Box 47"/>
          <p:cNvSpPr txBox="1"/>
          <p:nvPr/>
        </p:nvSpPr>
        <p:spPr>
          <a:xfrm>
            <a:off x="8876665" y="519049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Aberto</a:t>
            </a:r>
            <a:endParaRPr lang="en-US" altLang="en-US"/>
          </a:p>
        </p:txBody>
      </p:sp>
      <p:sp>
        <p:nvSpPr>
          <p:cNvPr id="49" name="Text Box 48"/>
          <p:cNvSpPr txBox="1"/>
          <p:nvPr/>
        </p:nvSpPr>
        <p:spPr>
          <a:xfrm>
            <a:off x="8876665" y="562610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Fechado</a:t>
            </a:r>
            <a:endParaRPr lang="en-US" altLang="en-US"/>
          </a:p>
        </p:txBody>
      </p:sp>
      <p:sp>
        <p:nvSpPr>
          <p:cNvPr id="50" name="Rectangle 49"/>
          <p:cNvSpPr/>
          <p:nvPr/>
        </p:nvSpPr>
        <p:spPr>
          <a:xfrm>
            <a:off x="10098405" y="2171700"/>
            <a:ext cx="548640" cy="46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+</a:t>
            </a:r>
            <a:endParaRPr lang="" altLang="en-US"/>
          </a:p>
        </p:txBody>
      </p:sp>
      <p:sp>
        <p:nvSpPr>
          <p:cNvPr id="51" name="Rectangle 50"/>
          <p:cNvSpPr/>
          <p:nvPr/>
        </p:nvSpPr>
        <p:spPr>
          <a:xfrm>
            <a:off x="9167495" y="1536065"/>
            <a:ext cx="2410460" cy="50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Novo projeto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435100" y="852170"/>
            <a:ext cx="8485505" cy="4907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51635" y="967740"/>
            <a:ext cx="350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Novo Projeto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795780" y="1978025"/>
            <a:ext cx="233807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" altLang="en-US"/>
              <a:t>Id do Projeto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4688205" y="1953260"/>
            <a:ext cx="344995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795780" y="2959735"/>
            <a:ext cx="233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Tipo do projeto</a:t>
            </a:r>
            <a:endParaRPr lang="" altLang="en-US"/>
          </a:p>
        </p:txBody>
      </p:sp>
      <p:sp>
        <p:nvSpPr>
          <p:cNvPr id="9" name="Oval 8"/>
          <p:cNvSpPr/>
          <p:nvPr/>
        </p:nvSpPr>
        <p:spPr>
          <a:xfrm>
            <a:off x="1773555" y="3550920"/>
            <a:ext cx="245110" cy="245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74825" y="3943350"/>
            <a:ext cx="245110" cy="245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74825" y="4348480"/>
            <a:ext cx="245110" cy="245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62125" y="4796790"/>
            <a:ext cx="245110" cy="245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148205" y="3479165"/>
            <a:ext cx="2640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Web</a:t>
            </a:r>
            <a:endParaRPr lang="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2134235" y="3894455"/>
            <a:ext cx="2640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Mobile</a:t>
            </a:r>
            <a:endParaRPr lang="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148205" y="4281805"/>
            <a:ext cx="2640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Exe</a:t>
            </a:r>
            <a:endParaRPr lang="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2148205" y="4711065"/>
            <a:ext cx="2640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Reteste</a:t>
            </a:r>
            <a:endParaRPr lang="" altLang="en-US"/>
          </a:p>
        </p:txBody>
      </p:sp>
      <p:sp>
        <p:nvSpPr>
          <p:cNvPr id="17" name="Rectangle 16"/>
          <p:cNvSpPr/>
          <p:nvPr/>
        </p:nvSpPr>
        <p:spPr>
          <a:xfrm>
            <a:off x="6694170" y="4590415"/>
            <a:ext cx="2583815" cy="6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Criar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470910" y="173355"/>
            <a:ext cx="8197215" cy="67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Projeto Id - 2254 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-38100" y="-635"/>
            <a:ext cx="2532380" cy="687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4285" y="1161415"/>
            <a:ext cx="3203575" cy="2343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49855" y="1234440"/>
            <a:ext cx="28721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Funcional</a:t>
            </a:r>
            <a:endParaRPr lang="" altLang="en-US" sz="1200"/>
          </a:p>
          <a:p>
            <a:endParaRPr lang="" altLang="en-US" sz="1200"/>
          </a:p>
          <a:p>
            <a:r>
              <a:rPr lang="" altLang="en-US" sz="1200"/>
              <a:t>Área Solicitante</a:t>
            </a:r>
            <a:endParaRPr lang="" altLang="en-US" sz="1200"/>
          </a:p>
          <a:p>
            <a:endParaRPr lang="" altLang="en-US" sz="1200"/>
          </a:p>
          <a:p>
            <a:r>
              <a:rPr lang="" altLang="en-US" sz="1200"/>
              <a:t>Nome Solicitante</a:t>
            </a:r>
            <a:endParaRPr lang="" altLang="en-US" sz="1200"/>
          </a:p>
          <a:p>
            <a:endParaRPr lang="" altLang="en-US" sz="1200"/>
          </a:p>
          <a:p>
            <a:r>
              <a:rPr lang="" altLang="en-US" sz="1200"/>
              <a:t>Número Risco</a:t>
            </a:r>
            <a:endParaRPr lang="" altLang="en-US" sz="1200"/>
          </a:p>
          <a:p>
            <a:endParaRPr lang="" altLang="en-US" sz="1200"/>
          </a:p>
          <a:p>
            <a:r>
              <a:rPr lang="" altLang="en-US" sz="1200"/>
              <a:t>Numero URL</a:t>
            </a:r>
            <a:endParaRPr lang="" altLang="en-US" sz="1200"/>
          </a:p>
          <a:p>
            <a:endParaRPr lang="" altLang="en-US" sz="1200"/>
          </a:p>
          <a:p>
            <a:r>
              <a:rPr lang="" altLang="en-US" sz="1200"/>
              <a:t>URL</a:t>
            </a:r>
            <a:endParaRPr lang="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6287770" y="1449705"/>
            <a:ext cx="243903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Data de início</a:t>
            </a:r>
            <a:endParaRPr lang="" altLang="en-US"/>
          </a:p>
        </p:txBody>
      </p:sp>
      <p:sp>
        <p:nvSpPr>
          <p:cNvPr id="9" name="Rectangle 8"/>
          <p:cNvSpPr/>
          <p:nvPr/>
        </p:nvSpPr>
        <p:spPr>
          <a:xfrm>
            <a:off x="9229090" y="1449705"/>
            <a:ext cx="243903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 de </a:t>
            </a:r>
            <a:r>
              <a:rPr lang="" altLang="en-US"/>
              <a:t>Término</a:t>
            </a:r>
            <a:endParaRPr lang="" altLang="en-US"/>
          </a:p>
        </p:txBody>
      </p:sp>
      <p:sp>
        <p:nvSpPr>
          <p:cNvPr id="10" name="Rectangle 9"/>
          <p:cNvSpPr/>
          <p:nvPr/>
        </p:nvSpPr>
        <p:spPr>
          <a:xfrm>
            <a:off x="6287770" y="2385060"/>
            <a:ext cx="243903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Escopo</a:t>
            </a:r>
            <a:endParaRPr lang="" altLang="en-US"/>
          </a:p>
        </p:txBody>
      </p:sp>
      <p:sp>
        <p:nvSpPr>
          <p:cNvPr id="11" name="Rectangle 10"/>
          <p:cNvSpPr/>
          <p:nvPr/>
        </p:nvSpPr>
        <p:spPr>
          <a:xfrm>
            <a:off x="9229090" y="2385060"/>
            <a:ext cx="243903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Hash MD5</a:t>
            </a:r>
            <a:endParaRPr lang="" altLang="en-US"/>
          </a:p>
        </p:txBody>
      </p:sp>
      <p:sp>
        <p:nvSpPr>
          <p:cNvPr id="12" name="Rectangle 11"/>
          <p:cNvSpPr/>
          <p:nvPr/>
        </p:nvSpPr>
        <p:spPr>
          <a:xfrm>
            <a:off x="2651125" y="3802380"/>
            <a:ext cx="9380220" cy="2915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766060" y="3874135"/>
            <a:ext cx="451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Vulnerabilidades</a:t>
            </a:r>
            <a:endParaRPr lang="" altLang="en-US"/>
          </a:p>
        </p:txBody>
      </p:sp>
      <p:sp>
        <p:nvSpPr>
          <p:cNvPr id="14" name="Rectangle 13"/>
          <p:cNvSpPr/>
          <p:nvPr/>
        </p:nvSpPr>
        <p:spPr>
          <a:xfrm>
            <a:off x="2968625" y="4480560"/>
            <a:ext cx="432435" cy="432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5925" y="5082540"/>
            <a:ext cx="432435" cy="432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7195" y="5712460"/>
            <a:ext cx="432435" cy="432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733165" y="4494530"/>
            <a:ext cx="362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Nome da vulnerabilidade</a:t>
            </a:r>
            <a:endParaRPr lang="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3733165" y="5118735"/>
            <a:ext cx="362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Nome da vulnerabilidade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3733165" y="5744845"/>
            <a:ext cx="362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Nome da vulnerabilidade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876415" y="4512310"/>
            <a:ext cx="99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CVSS</a:t>
            </a:r>
            <a:endParaRPr lang="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7873365" y="4512310"/>
            <a:ext cx="2786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Parametros afetados</a:t>
            </a:r>
            <a:endParaRPr lang="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10487660" y="4462145"/>
            <a:ext cx="1428115" cy="40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edit/delete</a:t>
            </a:r>
            <a:endParaRPr lang="" altLang="en-US" sz="1400"/>
          </a:p>
        </p:txBody>
      </p:sp>
      <p:sp>
        <p:nvSpPr>
          <p:cNvPr id="24" name="Rounded Rectangle 23"/>
          <p:cNvSpPr/>
          <p:nvPr/>
        </p:nvSpPr>
        <p:spPr>
          <a:xfrm>
            <a:off x="10487660" y="5118735"/>
            <a:ext cx="1428115" cy="40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edit/delete</a:t>
            </a:r>
            <a:endParaRPr lang="en-US" altLang="en-US" sz="1400"/>
          </a:p>
        </p:txBody>
      </p:sp>
      <p:sp>
        <p:nvSpPr>
          <p:cNvPr id="25" name="Rounded Rectangle 24"/>
          <p:cNvSpPr/>
          <p:nvPr/>
        </p:nvSpPr>
        <p:spPr>
          <a:xfrm>
            <a:off x="10487660" y="5712460"/>
            <a:ext cx="1428115" cy="40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edit/delete</a:t>
            </a:r>
            <a:endParaRPr lang="en-US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6938645" y="5114290"/>
            <a:ext cx="99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CVSS</a:t>
            </a:r>
            <a:endParaRPr lang="en-US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7868920" y="5109210"/>
            <a:ext cx="2786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Parametros afetados</a:t>
            </a:r>
            <a:endParaRPr lang="en-US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7921625" y="5712460"/>
            <a:ext cx="2786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Parametros afetados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6911975" y="5744210"/>
            <a:ext cx="99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CVSS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5075555" y="3888740"/>
            <a:ext cx="360680" cy="36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+</a:t>
            </a:r>
            <a:endParaRPr lang="" altLang="en-US"/>
          </a:p>
        </p:txBody>
      </p:sp>
      <p:sp>
        <p:nvSpPr>
          <p:cNvPr id="31" name="Rectangle 30"/>
          <p:cNvSpPr/>
          <p:nvPr/>
        </p:nvSpPr>
        <p:spPr>
          <a:xfrm>
            <a:off x="5833110" y="3340100"/>
            <a:ext cx="2794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+</a:t>
            </a:r>
            <a:endParaRPr lang="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6297295" y="335724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Checklist</a:t>
            </a:r>
            <a:endParaRPr lang="" altLang="en-US"/>
          </a:p>
        </p:txBody>
      </p:sp>
      <p:sp>
        <p:nvSpPr>
          <p:cNvPr id="33" name="Rectangle 32"/>
          <p:cNvSpPr/>
          <p:nvPr/>
        </p:nvSpPr>
        <p:spPr>
          <a:xfrm>
            <a:off x="7648575" y="3230245"/>
            <a:ext cx="19431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Gerar relatório</a:t>
            </a:r>
            <a:endParaRPr lang="" altLang="en-US"/>
          </a:p>
        </p:txBody>
      </p:sp>
      <p:sp>
        <p:nvSpPr>
          <p:cNvPr id="34" name="Rectangle 33"/>
          <p:cNvSpPr/>
          <p:nvPr/>
        </p:nvSpPr>
        <p:spPr>
          <a:xfrm>
            <a:off x="9874250" y="3234690"/>
            <a:ext cx="20764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Finalizar PMS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35635" y="280670"/>
            <a:ext cx="11131550" cy="6259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89635" y="434340"/>
            <a:ext cx="350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Nov</a:t>
            </a:r>
            <a:r>
              <a:rPr lang="" altLang="en-US"/>
              <a:t>a Vulnerabilidade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9635" y="802640"/>
            <a:ext cx="1054862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" altLang="en-US"/>
              <a:t>Jquery para procurar o nome das vulnerabilidades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889635" y="1438910"/>
            <a:ext cx="287845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Nome</a:t>
            </a:r>
            <a:endParaRPr lang="" altLang="en-US"/>
          </a:p>
        </p:txBody>
      </p:sp>
      <p:sp>
        <p:nvSpPr>
          <p:cNvPr id="18" name="Rectangle 17"/>
          <p:cNvSpPr/>
          <p:nvPr/>
        </p:nvSpPr>
        <p:spPr>
          <a:xfrm>
            <a:off x="4586605" y="1457960"/>
            <a:ext cx="291655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Criticidade</a:t>
            </a:r>
            <a:endParaRPr lang="" altLang="en-US"/>
          </a:p>
        </p:txBody>
      </p:sp>
      <p:sp>
        <p:nvSpPr>
          <p:cNvPr id="19" name="Rectangle 18"/>
          <p:cNvSpPr/>
          <p:nvPr/>
        </p:nvSpPr>
        <p:spPr>
          <a:xfrm>
            <a:off x="8409305" y="1438910"/>
            <a:ext cx="274447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Numero de Params</a:t>
            </a:r>
            <a:endParaRPr lang="" altLang="en-US"/>
          </a:p>
        </p:txBody>
      </p:sp>
      <p:sp>
        <p:nvSpPr>
          <p:cNvPr id="20" name="Rectangle 19"/>
          <p:cNvSpPr/>
          <p:nvPr/>
        </p:nvSpPr>
        <p:spPr>
          <a:xfrm>
            <a:off x="889635" y="2199640"/>
            <a:ext cx="287845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Parametros afetados</a:t>
            </a:r>
            <a:endParaRPr lang="" altLang="en-US"/>
          </a:p>
        </p:txBody>
      </p:sp>
      <p:sp>
        <p:nvSpPr>
          <p:cNvPr id="21" name="Rectangle 20"/>
          <p:cNvSpPr/>
          <p:nvPr/>
        </p:nvSpPr>
        <p:spPr>
          <a:xfrm>
            <a:off x="4586605" y="2199640"/>
            <a:ext cx="287845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URLs af</a:t>
            </a:r>
            <a:r>
              <a:rPr lang="en-US" altLang="en-US"/>
              <a:t>etad</a:t>
            </a:r>
            <a:r>
              <a:rPr lang="" altLang="en-US"/>
              <a:t>as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8409305" y="2199640"/>
            <a:ext cx="287845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Legenda da imagem</a:t>
            </a:r>
            <a:endParaRPr lang="" altLang="en-US"/>
          </a:p>
        </p:txBody>
      </p:sp>
      <p:sp>
        <p:nvSpPr>
          <p:cNvPr id="23" name="Rectangle 22"/>
          <p:cNvSpPr/>
          <p:nvPr/>
        </p:nvSpPr>
        <p:spPr>
          <a:xfrm>
            <a:off x="8937625" y="2618105"/>
            <a:ext cx="1687830" cy="34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+ imagem</a:t>
            </a:r>
            <a:endParaRPr lang="" altLang="en-US"/>
          </a:p>
        </p:txBody>
      </p:sp>
      <p:sp>
        <p:nvSpPr>
          <p:cNvPr id="24" name="Rectangle 23"/>
          <p:cNvSpPr/>
          <p:nvPr/>
        </p:nvSpPr>
        <p:spPr>
          <a:xfrm>
            <a:off x="752475" y="2962275"/>
            <a:ext cx="1082040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Descrição</a:t>
            </a:r>
            <a:endParaRPr lang="" altLang="en-US"/>
          </a:p>
        </p:txBody>
      </p:sp>
      <p:sp>
        <p:nvSpPr>
          <p:cNvPr id="25" name="Rectangle 24"/>
          <p:cNvSpPr/>
          <p:nvPr/>
        </p:nvSpPr>
        <p:spPr>
          <a:xfrm>
            <a:off x="746125" y="4137025"/>
            <a:ext cx="1082040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Mitigação/remediação</a:t>
            </a:r>
            <a:endParaRPr lang="" altLang="en-US"/>
          </a:p>
        </p:txBody>
      </p:sp>
      <p:sp>
        <p:nvSpPr>
          <p:cNvPr id="26" name="Rectangle 25"/>
          <p:cNvSpPr/>
          <p:nvPr/>
        </p:nvSpPr>
        <p:spPr>
          <a:xfrm>
            <a:off x="746125" y="5318125"/>
            <a:ext cx="1082040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Referencias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87400" y="852170"/>
            <a:ext cx="8485505" cy="4907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51635" y="967740"/>
            <a:ext cx="350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Checklist</a:t>
            </a:r>
            <a:endParaRPr lang="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492250" y="1431290"/>
            <a:ext cx="5638800" cy="131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Captcha</a:t>
            </a:r>
            <a:endParaRPr lang="en-US"/>
          </a:p>
          <a:p>
            <a:r>
              <a:rPr lang="en-US"/>
              <a:t>Enumeração de usuários</a:t>
            </a:r>
            <a:endParaRPr lang="en-US"/>
          </a:p>
          <a:p>
            <a:r>
              <a:rPr lang="en-US"/>
              <a:t>Senhas</a:t>
            </a:r>
            <a:endParaRPr lang="en-US"/>
          </a:p>
          <a:p>
            <a:r>
              <a:rPr lang="en-US"/>
              <a:t>Cookie Issues</a:t>
            </a:r>
            <a:endParaRPr lang="en-US"/>
          </a:p>
          <a:p>
            <a:r>
              <a:rPr lang="en-US"/>
              <a:t>Validação de autenticação no lado do servidor</a:t>
            </a:r>
            <a:endParaRPr lang="en-US"/>
          </a:p>
          <a:p>
            <a:r>
              <a:rPr lang="en-US"/>
              <a:t>Credenciais no código fonte da página</a:t>
            </a:r>
            <a:endParaRPr lang="en-US"/>
          </a:p>
          <a:p>
            <a:r>
              <a:rPr lang="en-US"/>
              <a:t>Duplo fator</a:t>
            </a:r>
            <a:endParaRPr lang="en-US"/>
          </a:p>
          <a:p>
            <a:r>
              <a:rPr lang="en-US"/>
              <a:t>Navegação de serviço através do bloqueio de contas</a:t>
            </a:r>
            <a:endParaRPr lang="en-US"/>
          </a:p>
          <a:p>
            <a:r>
              <a:rPr lang="en-US"/>
              <a:t>Expiraçõ de sessão</a:t>
            </a:r>
            <a:endParaRPr lang="en-US"/>
          </a:p>
          <a:p>
            <a:r>
              <a:rPr lang="en-US"/>
              <a:t>Logins concorrentes</a:t>
            </a:r>
            <a:endParaRPr lang="en-US"/>
          </a:p>
          <a:p>
            <a:r>
              <a:rPr lang="en-US"/>
              <a:t>Logout</a:t>
            </a:r>
            <a:endParaRPr lang="en-US"/>
          </a:p>
          <a:p>
            <a:r>
              <a:rPr lang="en-US"/>
              <a:t>Autenticação das páginas</a:t>
            </a:r>
            <a:endParaRPr lang="en-US"/>
          </a:p>
          <a:p>
            <a:r>
              <a:rPr lang="en-US"/>
              <a:t>Fixação de sessão</a:t>
            </a:r>
            <a:endParaRPr lang="en-US"/>
          </a:p>
          <a:p>
            <a:r>
              <a:rPr lang="en-US"/>
              <a:t>Token de Autenticação</a:t>
            </a:r>
            <a:endParaRPr lang="en-US"/>
          </a:p>
          <a:p>
            <a:r>
              <a:rPr lang="en-US"/>
              <a:t>Escalação de privilégio horizontal</a:t>
            </a:r>
            <a:endParaRPr lang="en-US"/>
          </a:p>
          <a:p>
            <a:r>
              <a:rPr lang="en-US"/>
              <a:t>Escalação de privilégio vertical</a:t>
            </a:r>
            <a:endParaRPr lang="en-US"/>
          </a:p>
          <a:p>
            <a:r>
              <a:rPr lang="en-US"/>
              <a:t>Autorização</a:t>
            </a:r>
            <a:endParaRPr lang="en-US"/>
          </a:p>
          <a:p>
            <a:r>
              <a:rPr lang="en-US"/>
              <a:t>Listagem de diretório</a:t>
            </a:r>
            <a:endParaRPr lang="en-US"/>
          </a:p>
          <a:p>
            <a:r>
              <a:rPr lang="en-US"/>
              <a:t>Controle de acesso do lado do servidor</a:t>
            </a:r>
            <a:endParaRPr lang="en-US"/>
          </a:p>
          <a:p>
            <a:r>
              <a:rPr lang="en-US"/>
              <a:t>CSRF</a:t>
            </a:r>
            <a:endParaRPr lang="en-US"/>
          </a:p>
          <a:p>
            <a:r>
              <a:rPr lang="en-US"/>
              <a:t>Cross-Site Scripting</a:t>
            </a:r>
            <a:endParaRPr lang="en-US"/>
          </a:p>
          <a:p>
            <a:r>
              <a:rPr lang="en-US"/>
              <a:t>SQL Injection</a:t>
            </a:r>
            <a:endParaRPr lang="en-US"/>
          </a:p>
          <a:p>
            <a:r>
              <a:rPr lang="en-US"/>
              <a:t>Validação de entrada de dados</a:t>
            </a:r>
            <a:endParaRPr lang="en-US"/>
          </a:p>
          <a:p>
            <a:r>
              <a:rPr lang="en-US"/>
              <a:t>Outras Injeções</a:t>
            </a:r>
            <a:endParaRPr lang="en-US"/>
          </a:p>
          <a:p>
            <a:r>
              <a:rPr lang="en-US"/>
              <a:t>Funcionalidade de Upload de arquivos</a:t>
            </a:r>
            <a:endParaRPr lang="en-US"/>
          </a:p>
          <a:p>
            <a:r>
              <a:rPr lang="en-US"/>
              <a:t>Transbordamento de dados</a:t>
            </a:r>
            <a:endParaRPr lang="en-US"/>
          </a:p>
          <a:p>
            <a:r>
              <a:rPr lang="en-US"/>
              <a:t>Poluição de Parâmetros HTTP</a:t>
            </a:r>
            <a:endParaRPr lang="en-US"/>
          </a:p>
          <a:p>
            <a:r>
              <a:rPr lang="en-US"/>
              <a:t>Recuperar senha</a:t>
            </a:r>
            <a:endParaRPr lang="en-US"/>
          </a:p>
          <a:p>
            <a:r>
              <a:rPr lang="en-US"/>
              <a:t>Configurações do Servidor</a:t>
            </a:r>
            <a:endParaRPr lang="en-US"/>
          </a:p>
          <a:p>
            <a:r>
              <a:rPr lang="en-US"/>
              <a:t>Tratamento de erros</a:t>
            </a:r>
            <a:endParaRPr lang="en-US"/>
          </a:p>
          <a:p>
            <a:r>
              <a:rPr lang="en-US"/>
              <a:t>Comentários</a:t>
            </a:r>
            <a:endParaRPr lang="en-US"/>
          </a:p>
          <a:p>
            <a:r>
              <a:rPr lang="en-US"/>
              <a:t>Viewstate</a:t>
            </a:r>
            <a:endParaRPr lang="en-US"/>
          </a:p>
          <a:p>
            <a:r>
              <a:rPr lang="en-US"/>
              <a:t>robots.txt</a:t>
            </a:r>
            <a:endParaRPr lang="en-US"/>
          </a:p>
          <a:p>
            <a:r>
              <a:rPr lang="en-US"/>
              <a:t>Envio de informações sensíveis</a:t>
            </a:r>
            <a:endParaRPr lang="en-US"/>
          </a:p>
          <a:p>
            <a:r>
              <a:rPr lang="en-US"/>
              <a:t>Canal de comunicação</a:t>
            </a:r>
            <a:endParaRPr lang="en-US"/>
          </a:p>
          <a:p>
            <a:r>
              <a:rPr lang="en-US"/>
              <a:t>Cabeçalhos HTTP</a:t>
            </a:r>
            <a:endParaRPr lang="en-US"/>
          </a:p>
          <a:p>
            <a:r>
              <a:rPr lang="en-US"/>
              <a:t>Métodos HTTP</a:t>
            </a:r>
            <a:endParaRPr lang="en-US"/>
          </a:p>
          <a:p>
            <a:r>
              <a:rPr lang="en-US"/>
              <a:t>Clickjacking</a:t>
            </a:r>
            <a:endParaRPr lang="en-US"/>
          </a:p>
          <a:p>
            <a:r>
              <a:rPr lang="en-US"/>
              <a:t>Adulteração de parâmetros</a:t>
            </a:r>
            <a:endParaRPr lang="en-US"/>
          </a:p>
          <a:p>
            <a:r>
              <a:rPr lang="en-US"/>
              <a:t>Alteração do fluxo lógico da aplicação</a:t>
            </a:r>
            <a:endParaRPr lang="en-US"/>
          </a:p>
          <a:p>
            <a:r>
              <a:rPr lang="en-US"/>
              <a:t>Redirecionamento</a:t>
            </a:r>
            <a:endParaRPr lang="en-US"/>
          </a:p>
          <a:p>
            <a:r>
              <a:rPr lang="en-US"/>
              <a:t>Nome e caminho do arquivo</a:t>
            </a:r>
            <a:endParaRPr lang="en-US"/>
          </a:p>
          <a:p>
            <a:r>
              <a:rPr lang="en-US"/>
              <a:t>LFI</a:t>
            </a:r>
            <a:endParaRPr lang="en-US"/>
          </a:p>
          <a:p>
            <a:r>
              <a:rPr lang="en-US"/>
              <a:t>RFI</a:t>
            </a:r>
            <a:endParaRPr lang="en-US"/>
          </a:p>
          <a:p>
            <a:r>
              <a:rPr lang="en-US"/>
              <a:t>CORS</a:t>
            </a:r>
            <a:endParaRPr lang="en-US"/>
          </a:p>
          <a:p>
            <a:r>
              <a:rPr lang="en-US"/>
              <a:t>Verificação de dados sensíveis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66335" y="144780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47715" y="144780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64375" y="143129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24825" y="144780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5147310" y="1431290"/>
            <a:ext cx="711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Testado</a:t>
            </a:r>
            <a:endParaRPr lang="en-US" altLang="en-US" sz="1000"/>
          </a:p>
        </p:txBody>
      </p:sp>
      <p:sp>
        <p:nvSpPr>
          <p:cNvPr id="30" name="Text Box 29"/>
          <p:cNvSpPr txBox="1"/>
          <p:nvPr/>
        </p:nvSpPr>
        <p:spPr>
          <a:xfrm>
            <a:off x="6095365" y="1438910"/>
            <a:ext cx="1022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Não Testado</a:t>
            </a:r>
            <a:endParaRPr lang="en-US" altLang="en-US" sz="1000"/>
          </a:p>
        </p:txBody>
      </p:sp>
      <p:sp>
        <p:nvSpPr>
          <p:cNvPr id="31" name="Text Box 30"/>
          <p:cNvSpPr txBox="1"/>
          <p:nvPr/>
        </p:nvSpPr>
        <p:spPr>
          <a:xfrm>
            <a:off x="7312025" y="1362075"/>
            <a:ext cx="908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Não se aplica</a:t>
            </a:r>
            <a:endParaRPr lang="en-US" altLang="en-US" sz="1000"/>
          </a:p>
        </p:txBody>
      </p:sp>
      <p:sp>
        <p:nvSpPr>
          <p:cNvPr id="32" name="Text Box 31"/>
          <p:cNvSpPr txBox="1"/>
          <p:nvPr/>
        </p:nvSpPr>
        <p:spPr>
          <a:xfrm>
            <a:off x="8334375" y="1450340"/>
            <a:ext cx="11747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Automatizado</a:t>
            </a:r>
            <a:endParaRPr lang="en-US" altLang="en-US" sz="1000"/>
          </a:p>
        </p:txBody>
      </p:sp>
      <p:sp>
        <p:nvSpPr>
          <p:cNvPr id="33" name="Oval 32"/>
          <p:cNvSpPr/>
          <p:nvPr/>
        </p:nvSpPr>
        <p:spPr>
          <a:xfrm>
            <a:off x="4966335" y="188722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47715" y="188722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64375" y="187071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24825" y="188722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5147310" y="1870710"/>
            <a:ext cx="711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Testado</a:t>
            </a:r>
            <a:endParaRPr lang="en-US" altLang="en-US" sz="1000"/>
          </a:p>
        </p:txBody>
      </p:sp>
      <p:sp>
        <p:nvSpPr>
          <p:cNvPr id="38" name="Text Box 37"/>
          <p:cNvSpPr txBox="1"/>
          <p:nvPr/>
        </p:nvSpPr>
        <p:spPr>
          <a:xfrm>
            <a:off x="6095365" y="1878330"/>
            <a:ext cx="1022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Não Testado</a:t>
            </a:r>
            <a:endParaRPr lang="en-US" altLang="en-US" sz="1000"/>
          </a:p>
        </p:txBody>
      </p:sp>
      <p:sp>
        <p:nvSpPr>
          <p:cNvPr id="39" name="Text Box 38"/>
          <p:cNvSpPr txBox="1"/>
          <p:nvPr/>
        </p:nvSpPr>
        <p:spPr>
          <a:xfrm>
            <a:off x="7312025" y="1801495"/>
            <a:ext cx="908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Não se aplica</a:t>
            </a:r>
            <a:endParaRPr lang="en-US" altLang="en-US" sz="1000"/>
          </a:p>
        </p:txBody>
      </p:sp>
      <p:sp>
        <p:nvSpPr>
          <p:cNvPr id="40" name="Text Box 39"/>
          <p:cNvSpPr txBox="1"/>
          <p:nvPr/>
        </p:nvSpPr>
        <p:spPr>
          <a:xfrm>
            <a:off x="8334375" y="1889760"/>
            <a:ext cx="11747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Automatizado</a:t>
            </a:r>
            <a:endParaRPr lang="en-US" altLang="en-US" sz="1000"/>
          </a:p>
        </p:txBody>
      </p:sp>
      <p:sp>
        <p:nvSpPr>
          <p:cNvPr id="41" name="Oval 40"/>
          <p:cNvSpPr/>
          <p:nvPr/>
        </p:nvSpPr>
        <p:spPr>
          <a:xfrm>
            <a:off x="4966335" y="228346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47715" y="228346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64375" y="226695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24825" y="228346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5147310" y="2266950"/>
            <a:ext cx="711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Testado</a:t>
            </a:r>
            <a:endParaRPr lang="en-US" altLang="en-US" sz="1000"/>
          </a:p>
        </p:txBody>
      </p:sp>
      <p:sp>
        <p:nvSpPr>
          <p:cNvPr id="46" name="Text Box 45"/>
          <p:cNvSpPr txBox="1"/>
          <p:nvPr/>
        </p:nvSpPr>
        <p:spPr>
          <a:xfrm>
            <a:off x="6095365" y="2274570"/>
            <a:ext cx="1022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Não Testado</a:t>
            </a:r>
            <a:endParaRPr lang="en-US" altLang="en-US" sz="1000"/>
          </a:p>
        </p:txBody>
      </p:sp>
      <p:sp>
        <p:nvSpPr>
          <p:cNvPr id="47" name="Text Box 46"/>
          <p:cNvSpPr txBox="1"/>
          <p:nvPr/>
        </p:nvSpPr>
        <p:spPr>
          <a:xfrm>
            <a:off x="7312025" y="2197735"/>
            <a:ext cx="908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Não se aplica</a:t>
            </a:r>
            <a:endParaRPr lang="en-US" altLang="en-US" sz="1000"/>
          </a:p>
        </p:txBody>
      </p:sp>
      <p:sp>
        <p:nvSpPr>
          <p:cNvPr id="48" name="Text Box 47"/>
          <p:cNvSpPr txBox="1"/>
          <p:nvPr/>
        </p:nvSpPr>
        <p:spPr>
          <a:xfrm>
            <a:off x="8334375" y="2286000"/>
            <a:ext cx="11747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Automatizado</a:t>
            </a:r>
            <a:endParaRPr lang="en-US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Presentation</Application>
  <PresentationFormat>Widescreen</PresentationFormat>
  <Paragraphs>237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root</dc:creator>
  <cp:lastModifiedBy>root</cp:lastModifiedBy>
  <cp:revision>1</cp:revision>
  <dcterms:created xsi:type="dcterms:W3CDTF">2019-08-24T22:48:19Z</dcterms:created>
  <dcterms:modified xsi:type="dcterms:W3CDTF">2019-08-24T22:48:19Z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