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7" r:id="rId3"/>
    <p:sldId id="406" r:id="rId4"/>
    <p:sldId id="408" r:id="rId5"/>
    <p:sldId id="409" r:id="rId6"/>
    <p:sldId id="417" r:id="rId7"/>
    <p:sldId id="411" r:id="rId8"/>
    <p:sldId id="416" r:id="rId9"/>
    <p:sldId id="418" r:id="rId10"/>
    <p:sldId id="412" r:id="rId11"/>
    <p:sldId id="413" r:id="rId12"/>
    <p:sldId id="420" r:id="rId13"/>
    <p:sldId id="415" r:id="rId14"/>
    <p:sldId id="421" r:id="rId15"/>
    <p:sldId id="744" r:id="rId16"/>
  </p:sldIdLst>
  <p:sldSz cx="9144000" cy="6858000" type="screen4x3"/>
  <p:notesSz cx="10234930" cy="7104380"/>
  <p:custDataLst>
    <p:tags r:id="rId21"/>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FF99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7742"/>
    <p:restoredTop sz="91812"/>
  </p:normalViewPr>
  <p:slideViewPr>
    <p:cSldViewPr showGuides="1">
      <p:cViewPr varScale="1">
        <p:scale>
          <a:sx n="114" d="100"/>
          <a:sy n="114" d="100"/>
        </p:scale>
        <p:origin x="11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4994" name="Rectangle 2"/>
          <p:cNvSpPr>
            <a:spLocks noGrp="1" noChangeArrowheads="1"/>
          </p:cNvSpPr>
          <p:nvPr>
            <p:ph type="hdr" sz="quarter"/>
          </p:nvPr>
        </p:nvSpPr>
        <p:spPr bwMode="auto">
          <a:xfrm>
            <a:off x="0" y="0"/>
            <a:ext cx="4435475" cy="355600"/>
          </a:xfrm>
          <a:prstGeom prst="rect">
            <a:avLst/>
          </a:prstGeom>
          <a:noFill/>
          <a:ln w="9525">
            <a:noFill/>
            <a:miter lim="800000"/>
          </a:ln>
          <a:effectLst/>
        </p:spPr>
        <p:txBody>
          <a:bodyPr vert="horz" wrap="square" lIns="99048" tIns="49524" rIns="99048" bIns="49524" numCol="1" anchor="t" anchorCtr="0" compatLnSpc="1"/>
          <a:lstStyle>
            <a:lvl1pPr algn="l" eaLnBrk="1" hangingPunct="1">
              <a:spcBef>
                <a:spcPct val="0"/>
              </a:spcBef>
              <a:defRPr kumimoji="1" sz="13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995" name="Rectangle 3"/>
          <p:cNvSpPr>
            <a:spLocks noGrp="1" noChangeArrowheads="1"/>
          </p:cNvSpPr>
          <p:nvPr>
            <p:ph type="dt" idx="1"/>
          </p:nvPr>
        </p:nvSpPr>
        <p:spPr bwMode="auto">
          <a:xfrm>
            <a:off x="5799138" y="0"/>
            <a:ext cx="4435475" cy="355600"/>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defRPr kumimoji="1" sz="13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TextEdit="1"/>
          </p:cNvSpPr>
          <p:nvPr>
            <p:ph type="sldImg"/>
          </p:nvPr>
        </p:nvSpPr>
        <p:spPr>
          <a:xfrm>
            <a:off x="3343275" y="533400"/>
            <a:ext cx="3548063" cy="2662238"/>
          </a:xfrm>
          <a:prstGeom prst="rect">
            <a:avLst/>
          </a:prstGeom>
          <a:noFill/>
          <a:ln w="9525" cap="flat" cmpd="sng">
            <a:solidFill>
              <a:srgbClr val="000000"/>
            </a:solidFill>
            <a:prstDash val="solid"/>
            <a:miter/>
            <a:headEnd type="none" w="med" len="med"/>
            <a:tailEnd type="none" w="med" len="med"/>
          </a:ln>
        </p:spPr>
      </p:sp>
      <p:sp>
        <p:nvSpPr>
          <p:cNvPr id="84997" name="Rectangle 5"/>
          <p:cNvSpPr>
            <a:spLocks noGrp="1" noChangeArrowheads="1"/>
          </p:cNvSpPr>
          <p:nvPr>
            <p:ph type="body" sz="quarter" idx="3"/>
          </p:nvPr>
        </p:nvSpPr>
        <p:spPr bwMode="auto">
          <a:xfrm>
            <a:off x="1363663" y="3373438"/>
            <a:ext cx="7507288" cy="3197225"/>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998" name="Rectangle 6"/>
          <p:cNvSpPr>
            <a:spLocks noGrp="1" noChangeArrowheads="1"/>
          </p:cNvSpPr>
          <p:nvPr>
            <p:ph type="ftr" sz="quarter" idx="4"/>
          </p:nvPr>
        </p:nvSpPr>
        <p:spPr bwMode="auto">
          <a:xfrm>
            <a:off x="0" y="6748463"/>
            <a:ext cx="4435475" cy="355600"/>
          </a:xfrm>
          <a:prstGeom prst="rect">
            <a:avLst/>
          </a:prstGeom>
          <a:noFill/>
          <a:ln w="9525">
            <a:noFill/>
            <a:miter lim="800000"/>
          </a:ln>
          <a:effectLst/>
        </p:spPr>
        <p:txBody>
          <a:bodyPr vert="horz" wrap="square" lIns="99048" tIns="49524" rIns="99048" bIns="49524" numCol="1" anchor="b" anchorCtr="0" compatLnSpc="1"/>
          <a:lstStyle>
            <a:lvl1pPr algn="l" eaLnBrk="1" hangingPunct="1">
              <a:spcBef>
                <a:spcPct val="0"/>
              </a:spcBef>
              <a:defRPr kumimoji="1" sz="13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999" name="Rectangle 7"/>
          <p:cNvSpPr>
            <a:spLocks noGrp="1" noChangeArrowheads="1"/>
          </p:cNvSpPr>
          <p:nvPr>
            <p:ph type="sldNum" sz="quarter" idx="5"/>
          </p:nvPr>
        </p:nvSpPr>
        <p:spPr bwMode="auto">
          <a:xfrm>
            <a:off x="5799138" y="6748463"/>
            <a:ext cx="4435475" cy="355600"/>
          </a:xfrm>
          <a:prstGeom prst="rect">
            <a:avLst/>
          </a:prstGeom>
          <a:noFill/>
          <a:ln w="9525">
            <a:noFill/>
            <a:miter lim="800000"/>
          </a:ln>
          <a:effectLst/>
        </p:spPr>
        <p:txBody>
          <a:bodyPr vert="horz" wrap="square" lIns="99048" tIns="49524" rIns="99048" bIns="49524" numCol="1" anchor="b" anchorCtr="0" compatLnSpc="1"/>
          <a:p>
            <a:pPr lvl="0" algn="r" eaLnBrk="1" fontAlgn="base" hangingPunct="1">
              <a:buNone/>
            </a:pPr>
            <a:fld id="{9A0DB2DC-4C9A-4742-B13C-FB6460FD3503}" type="slidenum">
              <a:rPr lang="zh-CN" altLang="en-US" sz="1300" strike="noStrike" noProof="1" dirty="0">
                <a:latin typeface="Times New Roman" panose="02020603050405020304" pitchFamily="18" charset="0"/>
                <a:ea typeface="宋体" panose="02010600030101010101" pitchFamily="2" charset="-122"/>
                <a:cs typeface="+mn-cs"/>
              </a:rPr>
            </a:fld>
            <a:endParaRPr lang="zh-CN" altLang="en-US" sz="13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383838">
                <a:alpha val="100000"/>
              </a:srgbClr>
            </a:gs>
            <a:gs pos="31000">
              <a:srgbClr val="000000">
                <a:alpha val="100000"/>
              </a:srgbClr>
            </a:gs>
            <a:gs pos="100000">
              <a:srgbClr val="000000">
                <a:alpha val="100000"/>
              </a:srgbClr>
            </a:gs>
          </a:gsLst>
          <a:lin ang="5400000"/>
          <a:tileRect/>
        </a:gradFill>
        <a:effectLst/>
      </p:bgPr>
    </p:bg>
    <p:spTree>
      <p:nvGrpSpPr>
        <p:cNvPr id="1" name=""/>
        <p:cNvGrpSpPr/>
        <p:nvPr/>
      </p:nvGrpSpPr>
      <p:grpSpPr>
        <a:xfrm>
          <a:off x="0" y="0"/>
          <a:ext cx="0" cy="0"/>
          <a:chOff x="0" y="0"/>
          <a:chExt cx="0" cy="0"/>
        </a:xfrm>
      </p:grpSpPr>
      <p:pic>
        <p:nvPicPr>
          <p:cNvPr id="2050" name="Picture 6"/>
          <p:cNvPicPr>
            <a:picLocks noChangeAspect="1"/>
          </p:cNvPicPr>
          <p:nvPr/>
        </p:nvPicPr>
        <p:blipFill>
          <a:blip r:embed="rId2"/>
          <a:srcRect t="33333"/>
          <a:stretch>
            <a:fillRect/>
          </a:stretch>
        </p:blipFill>
        <p:spPr>
          <a:xfrm>
            <a:off x="0" y="0"/>
            <a:ext cx="9144000" cy="4572000"/>
          </a:xfrm>
          <a:prstGeom prst="rect">
            <a:avLst/>
          </a:prstGeom>
          <a:noFill/>
          <a:ln w="9525">
            <a:noFill/>
          </a:ln>
        </p:spPr>
      </p:pic>
      <p:sp>
        <p:nvSpPr>
          <p:cNvPr id="3" name="Subtitle 2"/>
          <p:cNvSpPr>
            <a:spLocks noGrp="1"/>
          </p:cNvSpPr>
          <p:nvPr>
            <p:ph type="subTitle" idx="1"/>
          </p:nvPr>
        </p:nvSpPr>
        <p:spPr>
          <a:xfrm>
            <a:off x="1219200" y="3886200"/>
            <a:ext cx="6400800" cy="1752600"/>
          </a:xfrm>
        </p:spPr>
        <p:txBody>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en-US" strike="noStrike" noProof="1"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pPr fontAlgn="base"/>
            <a:r>
              <a:rPr lang="zh-CN" altLang="en-US" strike="noStrike" noProof="1"/>
              <a:t>单击此处编辑母版标题样式</a:t>
            </a:r>
            <a:endParaRPr lang="en-US" strike="noStrike" noProof="1" dirty="0"/>
          </a:p>
        </p:txBody>
      </p:sp>
      <p:sp>
        <p:nvSpPr>
          <p:cNvPr id="9"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0"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 name="Slide Number Placeholder 5"/>
          <p:cNvSpPr>
            <a:spLocks noGrp="1"/>
          </p:cNvSpPr>
          <p:nvPr>
            <p:ph type="sldNum" sz="quarter" idx="4"/>
          </p:nvPr>
        </p:nvSpPr>
        <p:spPr>
          <a:xfrm>
            <a:off x="7543800" y="6356350"/>
            <a:ext cx="990600" cy="365125"/>
          </a:xfrm>
          <a:prstGeom prst="rect">
            <a:avLst/>
          </a:prstGeom>
        </p:spPr>
        <p:txBody>
          <a:bodyPr vert="horz" wrap="square" lIns="91440" tIns="45720" rIns="91440" bIns="45720" numCol="1" anchor="ctr" anchorCtr="0" compatLnSpc="1"/>
          <a:p>
            <a:pPr algn="r"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p>
        </p:txBody>
      </p:sp>
    </p:spTree>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en-US" strike="noStrike" noProof="1"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pPr fontAlgn="base"/>
            <a:r>
              <a:rPr lang="zh-CN" altLang="en-US" strike="noStrike" noProof="1"/>
              <a:t>单击此处编辑母版标题样式</a:t>
            </a:r>
            <a:endParaRPr lang="en-US" strike="noStrike" noProof="1" dirty="0"/>
          </a:p>
        </p:txBody>
      </p:sp>
      <p:sp>
        <p:nvSpPr>
          <p:cNvPr id="8" name="Content Placeholder 7"/>
          <p:cNvSpPr>
            <a:spLocks noGrp="1"/>
          </p:cNvSpPr>
          <p:nvPr>
            <p:ph sz="quarter" idx="13"/>
          </p:nvPr>
        </p:nvSpPr>
        <p:spPr>
          <a:xfrm>
            <a:off x="609600" y="1600200"/>
            <a:ext cx="7924800"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dirty="0"/>
          </a:p>
        </p:txBody>
      </p:sp>
      <p:sp>
        <p:nvSpPr>
          <p:cNvPr id="3" name="日期占位符 2"/>
          <p:cNvSpPr>
            <a:spLocks noGrp="1"/>
          </p:cNvSpPr>
          <p:nvPr>
            <p:ph type="dt" sz="half" idx="14"/>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5"/>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6"/>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gradFill rotWithShape="0">
          <a:gsLst>
            <a:gs pos="0">
              <a:srgbClr val="383838">
                <a:alpha val="100000"/>
              </a:srgbClr>
            </a:gs>
            <a:gs pos="31000">
              <a:srgbClr val="000000">
                <a:alpha val="100000"/>
              </a:srgbClr>
            </a:gs>
            <a:gs pos="100000">
              <a:srgbClr val="000000">
                <a:alpha val="100000"/>
              </a:srgbClr>
            </a:gs>
          </a:gsLst>
          <a:lin ang="540000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pPr fontAlgn="base"/>
            <a:r>
              <a:rPr lang="zh-CN" altLang="en-US" strike="noStrike" noProof="1"/>
              <a:t>单击此处编辑母版标题样式</a:t>
            </a:r>
            <a:endParaRPr lang="en-US" strike="noStrike" noProof="1" dirty="0"/>
          </a:p>
        </p:txBody>
      </p:sp>
      <p:sp>
        <p:nvSpPr>
          <p:cNvPr id="3" name="Text Placeholder 2"/>
          <p:cNvSpPr>
            <a:spLocks noGrp="1"/>
          </p:cNvSpPr>
          <p:nvPr>
            <p:ph type="body" idx="1"/>
          </p:nvPr>
        </p:nvSpPr>
        <p:spPr>
          <a:xfrm>
            <a:off x="609600" y="3462338"/>
            <a:ext cx="7885113" cy="1500187"/>
          </a:xfrm>
        </p:spPr>
        <p:txBody>
          <a:bodyPr anchor="b"/>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8"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9"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0" name="Slide Number Placeholder 5"/>
          <p:cNvSpPr>
            <a:spLocks noGrp="1"/>
          </p:cNvSpPr>
          <p:nvPr>
            <p:ph type="sldNum" sz="quarter" idx="4"/>
          </p:nvPr>
        </p:nvSpPr>
        <p:spPr>
          <a:xfrm>
            <a:off x="7543800" y="6356350"/>
            <a:ext cx="990600" cy="365125"/>
          </a:xfrm>
          <a:prstGeom prst="rect">
            <a:avLst/>
          </a:prstGeom>
        </p:spPr>
        <p:txBody>
          <a:bodyPr vert="horz" wrap="square" lIns="91440" tIns="45720" rIns="91440" bIns="45720" numCol="1" anchor="ctr" anchorCtr="0" compatLnSpc="1"/>
          <a:p>
            <a:pPr algn="r"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p>
        </p:txBody>
      </p:sp>
    </p:spTree>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anose="020B0604020202020204" pitchFamily="34" charset="0"/>
              <a:buChar char="•"/>
              <a:defRPr/>
            </a:lvl6pPr>
            <a:lvl7pPr>
              <a:buClr>
                <a:schemeClr val="tx2"/>
              </a:buClr>
              <a:buFont typeface="Arial" panose="020B0604020202020204" pitchFamily="34" charset="0"/>
              <a:buChar char="•"/>
              <a:defRPr/>
            </a:lvl7pPr>
            <a:lvl8pPr>
              <a:buClr>
                <a:schemeClr val="tx2"/>
              </a:buClr>
              <a:buFont typeface="Arial" panose="020B0604020202020204" pitchFamily="34" charset="0"/>
              <a:buChar char="•"/>
              <a:defRPr/>
            </a:lvl8pPr>
            <a:lvl9pPr>
              <a:buClr>
                <a:schemeClr val="tx2"/>
              </a:buClr>
              <a:buFont typeface="Arial" panose="020B0604020202020204" pitchFamily="34" charset="0"/>
              <a:buChar char="•"/>
              <a:defRPr/>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dirty="0"/>
          </a:p>
        </p:txBody>
      </p:sp>
      <p:sp>
        <p:nvSpPr>
          <p:cNvPr id="2" name="Title 1"/>
          <p:cNvSpPr>
            <a:spLocks noGrp="1"/>
          </p:cNvSpPr>
          <p:nvPr>
            <p:ph type="title"/>
          </p:nvPr>
        </p:nvSpPr>
        <p:spPr>
          <a:xfrm>
            <a:off x="609600" y="274638"/>
            <a:ext cx="7924800" cy="1143000"/>
          </a:xfrm>
        </p:spPr>
        <p:txBody>
          <a:bodyPr/>
          <a:lstStyle/>
          <a:p>
            <a:pPr fontAlgn="base"/>
            <a:r>
              <a:rPr lang="zh-CN" altLang="en-US" strike="noStrike" noProof="1"/>
              <a:t>单击此处编辑母版标题样式</a:t>
            </a:r>
            <a:endParaRPr lang="en-US" strike="noStrike" noProof="1" dirty="0"/>
          </a:p>
        </p:txBody>
      </p:sp>
      <p:sp>
        <p:nvSpPr>
          <p:cNvPr id="3" name="日期占位符 2"/>
          <p:cNvSpPr>
            <a:spLocks noGrp="1"/>
          </p:cNvSpPr>
          <p:nvPr>
            <p:ph type="dt" sz="half" idx="15"/>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6"/>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7"/>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dirty="0"/>
          </a:p>
        </p:txBody>
      </p:sp>
      <p:sp>
        <p:nvSpPr>
          <p:cNvPr id="2" name="Title 1"/>
          <p:cNvSpPr>
            <a:spLocks noGrp="1"/>
          </p:cNvSpPr>
          <p:nvPr>
            <p:ph type="title"/>
          </p:nvPr>
        </p:nvSpPr>
        <p:spPr>
          <a:xfrm>
            <a:off x="609600" y="274638"/>
            <a:ext cx="7924800" cy="1143000"/>
          </a:xfrm>
        </p:spPr>
        <p:txBody>
          <a:bodyPr/>
          <a:lstStyle>
            <a:lvl1pPr>
              <a:defRPr/>
            </a:lvl1pPr>
          </a:lstStyle>
          <a:p>
            <a:pPr fontAlgn="base"/>
            <a:r>
              <a:rPr lang="zh-CN" altLang="en-US" strike="noStrike" noProof="1"/>
              <a:t>单击此处编辑母版标题样式</a:t>
            </a:r>
            <a:endParaRPr lang="en-US" strike="noStrike" noProof="1" dirty="0"/>
          </a:p>
        </p:txBody>
      </p:sp>
      <p:sp>
        <p:nvSpPr>
          <p:cNvPr id="3" name="Text Placeholder 2"/>
          <p:cNvSpPr>
            <a:spLocks noGrp="1"/>
          </p:cNvSpPr>
          <p:nvPr>
            <p:ph type="body" idx="1"/>
          </p:nvPr>
        </p:nvSpPr>
        <p:spPr>
          <a:xfrm>
            <a:off x="609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5" name="Text Placeholder 4"/>
          <p:cNvSpPr>
            <a:spLocks noGrp="1"/>
          </p:cNvSpPr>
          <p:nvPr>
            <p:ph type="body" sz="quarter" idx="3"/>
          </p:nvPr>
        </p:nvSpPr>
        <p:spPr>
          <a:xfrm>
            <a:off x="4800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5"/>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6"/>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7"/>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pPr fontAlgn="base"/>
            <a:r>
              <a:rPr lang="zh-CN" altLang="en-US" strike="noStrike" noProof="1"/>
              <a:t>单击此处编辑母版标题样式</a:t>
            </a:r>
            <a:endParaRPr lang="en-US" strike="noStrike" noProof="1" dirty="0"/>
          </a:p>
        </p:txBody>
      </p:sp>
      <p:sp>
        <p:nvSpPr>
          <p:cNvPr id="3" name="日期占位符 2"/>
          <p:cNvSpPr>
            <a:spLocks noGrp="1"/>
          </p:cNvSpPr>
          <p:nvPr>
            <p:ph type="dt" sz="half" idx="10"/>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dirty="0"/>
          </a:p>
        </p:txBody>
      </p:sp>
      <p:sp>
        <p:nvSpPr>
          <p:cNvPr id="2" name="Title 1"/>
          <p:cNvSpPr>
            <a:spLocks noGrp="1"/>
          </p:cNvSpPr>
          <p:nvPr>
            <p:ph type="title"/>
          </p:nvPr>
        </p:nvSpPr>
        <p:spPr>
          <a:xfrm>
            <a:off x="612648" y="1447800"/>
            <a:ext cx="2971800" cy="1097280"/>
          </a:xfrm>
        </p:spPr>
        <p:txBody>
          <a:bodyPr/>
          <a:lstStyle>
            <a:lvl1pPr algn="l">
              <a:defRPr sz="1800" b="0" i="0" cap="none" baseline="0">
                <a:solidFill>
                  <a:schemeClr val="tx2"/>
                </a:solidFill>
              </a:defRPr>
            </a:lvl1pPr>
          </a:lstStyle>
          <a:p>
            <a:pPr fontAlgn="base"/>
            <a:r>
              <a:rPr lang="zh-CN" altLang="en-US" strike="noStrike" noProof="1"/>
              <a:t>单击此处编辑母版标题样式</a:t>
            </a:r>
            <a:endParaRPr lang="en-US" strike="noStrike" noProof="1" dirty="0"/>
          </a:p>
        </p:txBody>
      </p:sp>
      <p:sp>
        <p:nvSpPr>
          <p:cNvPr id="4" name="Text Placeholder 3"/>
          <p:cNvSpPr>
            <a:spLocks noGrp="1"/>
          </p:cNvSpPr>
          <p:nvPr>
            <p:ph type="body" sz="half" idx="2"/>
          </p:nvPr>
        </p:nvSpPr>
        <p:spPr>
          <a:xfrm>
            <a:off x="612648" y="2547891"/>
            <a:ext cx="2971800" cy="3167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3" name="日期占位符 2"/>
          <p:cNvSpPr>
            <a:spLocks noGrp="1"/>
          </p:cNvSpPr>
          <p:nvPr>
            <p:ph type="dt" sz="half" idx="14"/>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5"/>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6"/>
          </p:nvPr>
        </p:nvSpPr>
        <p:spPr/>
        <p:txBody>
          <a:bodyPr/>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gradFill rotWithShape="0">
          <a:gsLst>
            <a:gs pos="0">
              <a:srgbClr val="383838">
                <a:alpha val="100000"/>
              </a:srgbClr>
            </a:gs>
            <a:gs pos="31000">
              <a:srgbClr val="000000">
                <a:alpha val="100000"/>
              </a:srgbClr>
            </a:gs>
            <a:gs pos="100000">
              <a:srgbClr val="000000">
                <a:alpha val="100000"/>
              </a:srgbClr>
            </a:gs>
          </a:gsLst>
          <a:lin ang="5400000"/>
          <a:tileRect/>
        </a:gradFill>
        <a:effectLst/>
      </p:bgPr>
    </p:bg>
    <p:spTree>
      <p:nvGrpSpPr>
        <p:cNvPr id="1" name=""/>
        <p:cNvGrpSpPr/>
        <p:nvPr/>
      </p:nvGrpSpPr>
      <p:grpSpPr>
        <a:xfrm>
          <a:off x="0" y="0"/>
          <a:ext cx="0" cy="0"/>
          <a:chOff x="0" y="0"/>
          <a:chExt cx="0" cy="0"/>
        </a:xfrm>
      </p:grpSpPr>
      <p:pic>
        <p:nvPicPr>
          <p:cNvPr id="4098" name="Picture 1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 name="Title 1"/>
          <p:cNvSpPr>
            <a:spLocks noGrp="1"/>
          </p:cNvSpPr>
          <p:nvPr>
            <p:ph type="title"/>
          </p:nvPr>
        </p:nvSpPr>
        <p:spPr>
          <a:xfrm>
            <a:off x="609600" y="1447800"/>
            <a:ext cx="2971800" cy="1097280"/>
          </a:xfrm>
        </p:spPr>
        <p:txBody>
          <a:bodyPr/>
          <a:lstStyle>
            <a:lvl1pPr algn="l">
              <a:defRPr sz="1800" b="0" i="0" cap="none" baseline="0">
                <a:solidFill>
                  <a:schemeClr val="tx2"/>
                </a:solidFill>
              </a:defRPr>
            </a:lvl1pPr>
          </a:lstStyle>
          <a:p>
            <a:pPr fontAlgn="base"/>
            <a:r>
              <a:rPr lang="zh-CN" altLang="en-US" strike="noStrike" noProof="1"/>
              <a:t>单击此处编辑母版标题样式</a:t>
            </a:r>
            <a:endParaRPr lang="en-US" strike="noStrike" noProof="1"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1" fmla="*/ 0 w 3419856"/>
              <a:gd name="connsiteY0-2" fmla="*/ 74450 h 3429000"/>
              <a:gd name="connsiteX1-3" fmla="*/ 21806 w 3419856"/>
              <a:gd name="connsiteY1-4" fmla="*/ 21806 h 3429000"/>
              <a:gd name="connsiteX2-5" fmla="*/ 74450 w 3419856"/>
              <a:gd name="connsiteY2-6" fmla="*/ 0 h 3429000"/>
              <a:gd name="connsiteX3-7" fmla="*/ 3345406 w 3419856"/>
              <a:gd name="connsiteY3-8" fmla="*/ 0 h 3429000"/>
              <a:gd name="connsiteX4-9" fmla="*/ 3398050 w 3419856"/>
              <a:gd name="connsiteY4-10" fmla="*/ 21806 h 3429000"/>
              <a:gd name="connsiteX5-11" fmla="*/ 3419856 w 3419856"/>
              <a:gd name="connsiteY5-12" fmla="*/ 74450 h 3429000"/>
              <a:gd name="connsiteX6-13" fmla="*/ 3419856 w 3419856"/>
              <a:gd name="connsiteY6-14" fmla="*/ 3354550 h 3429000"/>
              <a:gd name="connsiteX7-15" fmla="*/ 3398050 w 3419856"/>
              <a:gd name="connsiteY7-16" fmla="*/ 3407194 h 3429000"/>
              <a:gd name="connsiteX8-17" fmla="*/ 3345406 w 3419856"/>
              <a:gd name="connsiteY8-18" fmla="*/ 3429000 h 3429000"/>
              <a:gd name="connsiteX9-19" fmla="*/ 21806 w 3419856"/>
              <a:gd name="connsiteY9-20" fmla="*/ 3407194 h 3429000"/>
              <a:gd name="connsiteX10-21" fmla="*/ 0 w 3419856"/>
              <a:gd name="connsiteY10-22" fmla="*/ 3354550 h 3429000"/>
              <a:gd name="connsiteX11-23" fmla="*/ 0 w 3419856"/>
              <a:gd name="connsiteY11-24" fmla="*/ 74450 h 3429000"/>
              <a:gd name="connsiteX0-25" fmla="*/ 0 w 3964392"/>
              <a:gd name="connsiteY0-26" fmla="*/ 74450 h 3415968"/>
              <a:gd name="connsiteX1-27" fmla="*/ 21806 w 3964392"/>
              <a:gd name="connsiteY1-28" fmla="*/ 21806 h 3415968"/>
              <a:gd name="connsiteX2-29" fmla="*/ 74450 w 3964392"/>
              <a:gd name="connsiteY2-30" fmla="*/ 0 h 3415968"/>
              <a:gd name="connsiteX3-31" fmla="*/ 3345406 w 3964392"/>
              <a:gd name="connsiteY3-32" fmla="*/ 0 h 3415968"/>
              <a:gd name="connsiteX4-33" fmla="*/ 3398050 w 3964392"/>
              <a:gd name="connsiteY4-34" fmla="*/ 21806 h 3415968"/>
              <a:gd name="connsiteX5-35" fmla="*/ 3419856 w 3964392"/>
              <a:gd name="connsiteY5-36" fmla="*/ 74450 h 3415968"/>
              <a:gd name="connsiteX6-37" fmla="*/ 3419856 w 3964392"/>
              <a:gd name="connsiteY6-38" fmla="*/ 3354550 h 3415968"/>
              <a:gd name="connsiteX7-39" fmla="*/ 3398050 w 3964392"/>
              <a:gd name="connsiteY7-40" fmla="*/ 3407194 h 3415968"/>
              <a:gd name="connsiteX8-41" fmla="*/ 21806 w 3964392"/>
              <a:gd name="connsiteY8-42" fmla="*/ 3407194 h 3415968"/>
              <a:gd name="connsiteX9-43" fmla="*/ 0 w 3964392"/>
              <a:gd name="connsiteY9-44" fmla="*/ 3354550 h 3415968"/>
              <a:gd name="connsiteX10-45" fmla="*/ 0 w 3964392"/>
              <a:gd name="connsiteY10-46" fmla="*/ 74450 h 3415968"/>
              <a:gd name="connsiteX0-47" fmla="*/ 0 w 3964392"/>
              <a:gd name="connsiteY0-48" fmla="*/ 74450 h 3415968"/>
              <a:gd name="connsiteX1-49" fmla="*/ 21806 w 3964392"/>
              <a:gd name="connsiteY1-50" fmla="*/ 21806 h 3415968"/>
              <a:gd name="connsiteX2-51" fmla="*/ 74450 w 3964392"/>
              <a:gd name="connsiteY2-52" fmla="*/ 0 h 3415968"/>
              <a:gd name="connsiteX3-53" fmla="*/ 3345406 w 3964392"/>
              <a:gd name="connsiteY3-54" fmla="*/ 0 h 3415968"/>
              <a:gd name="connsiteX4-55" fmla="*/ 3398050 w 3964392"/>
              <a:gd name="connsiteY4-56" fmla="*/ 21806 h 3415968"/>
              <a:gd name="connsiteX5-57" fmla="*/ 3419856 w 3964392"/>
              <a:gd name="connsiteY5-58" fmla="*/ 74450 h 3415968"/>
              <a:gd name="connsiteX6-59" fmla="*/ 3419856 w 3964392"/>
              <a:gd name="connsiteY6-60" fmla="*/ 3354550 h 3415968"/>
              <a:gd name="connsiteX7-61" fmla="*/ 3398050 w 3964392"/>
              <a:gd name="connsiteY7-62" fmla="*/ 3407194 h 3415968"/>
              <a:gd name="connsiteX8-63" fmla="*/ 21806 w 3964392"/>
              <a:gd name="connsiteY8-64" fmla="*/ 3407194 h 3415968"/>
              <a:gd name="connsiteX9-65" fmla="*/ 0 w 3964392"/>
              <a:gd name="connsiteY9-66" fmla="*/ 3354550 h 3415968"/>
              <a:gd name="connsiteX10-67" fmla="*/ 0 w 3964392"/>
              <a:gd name="connsiteY10-68" fmla="*/ 74450 h 3415968"/>
              <a:gd name="connsiteX0-69" fmla="*/ 0 w 3968026"/>
              <a:gd name="connsiteY0-70" fmla="*/ 74450 h 3910007"/>
              <a:gd name="connsiteX1-71" fmla="*/ 21806 w 3968026"/>
              <a:gd name="connsiteY1-72" fmla="*/ 21806 h 3910007"/>
              <a:gd name="connsiteX2-73" fmla="*/ 74450 w 3968026"/>
              <a:gd name="connsiteY2-74" fmla="*/ 0 h 3910007"/>
              <a:gd name="connsiteX3-75" fmla="*/ 3345406 w 3968026"/>
              <a:gd name="connsiteY3-76" fmla="*/ 0 h 3910007"/>
              <a:gd name="connsiteX4-77" fmla="*/ 3398050 w 3968026"/>
              <a:gd name="connsiteY4-78" fmla="*/ 21806 h 3910007"/>
              <a:gd name="connsiteX5-79" fmla="*/ 3419856 w 3968026"/>
              <a:gd name="connsiteY5-80" fmla="*/ 74450 h 3910007"/>
              <a:gd name="connsiteX6-81" fmla="*/ 3419856 w 3968026"/>
              <a:gd name="connsiteY6-82" fmla="*/ 3354550 h 3910007"/>
              <a:gd name="connsiteX7-83" fmla="*/ 3398050 w 3968026"/>
              <a:gd name="connsiteY7-84" fmla="*/ 3407194 h 3910007"/>
              <a:gd name="connsiteX8-85" fmla="*/ 0 w 3968026"/>
              <a:gd name="connsiteY8-86" fmla="*/ 3354550 h 3910007"/>
              <a:gd name="connsiteX9-87" fmla="*/ 0 w 3968026"/>
              <a:gd name="connsiteY9-88" fmla="*/ 74450 h 3910007"/>
              <a:gd name="connsiteX0-89" fmla="*/ 0 w 3419856"/>
              <a:gd name="connsiteY0-90" fmla="*/ 74450 h 3901233"/>
              <a:gd name="connsiteX1-91" fmla="*/ 21806 w 3419856"/>
              <a:gd name="connsiteY1-92" fmla="*/ 21806 h 3901233"/>
              <a:gd name="connsiteX2-93" fmla="*/ 74450 w 3419856"/>
              <a:gd name="connsiteY2-94" fmla="*/ 0 h 3901233"/>
              <a:gd name="connsiteX3-95" fmla="*/ 3345406 w 3419856"/>
              <a:gd name="connsiteY3-96" fmla="*/ 0 h 3901233"/>
              <a:gd name="connsiteX4-97" fmla="*/ 3398050 w 3419856"/>
              <a:gd name="connsiteY4-98" fmla="*/ 21806 h 3901233"/>
              <a:gd name="connsiteX5-99" fmla="*/ 3419856 w 3419856"/>
              <a:gd name="connsiteY5-100" fmla="*/ 74450 h 3901233"/>
              <a:gd name="connsiteX6-101" fmla="*/ 3419856 w 3419856"/>
              <a:gd name="connsiteY6-102" fmla="*/ 3354550 h 3901233"/>
              <a:gd name="connsiteX7-103" fmla="*/ 0 w 3419856"/>
              <a:gd name="connsiteY7-104" fmla="*/ 3354550 h 3901233"/>
              <a:gd name="connsiteX8-105" fmla="*/ 0 w 3419856"/>
              <a:gd name="connsiteY8-106" fmla="*/ 74450 h 3901233"/>
              <a:gd name="connsiteX0-107" fmla="*/ 0 w 3419856"/>
              <a:gd name="connsiteY0-108" fmla="*/ 74450 h 3354550"/>
              <a:gd name="connsiteX1-109" fmla="*/ 21806 w 3419856"/>
              <a:gd name="connsiteY1-110" fmla="*/ 21806 h 3354550"/>
              <a:gd name="connsiteX2-111" fmla="*/ 74450 w 3419856"/>
              <a:gd name="connsiteY2-112" fmla="*/ 0 h 3354550"/>
              <a:gd name="connsiteX3-113" fmla="*/ 3345406 w 3419856"/>
              <a:gd name="connsiteY3-114" fmla="*/ 0 h 3354550"/>
              <a:gd name="connsiteX4-115" fmla="*/ 3398050 w 3419856"/>
              <a:gd name="connsiteY4-116" fmla="*/ 21806 h 3354550"/>
              <a:gd name="connsiteX5-117" fmla="*/ 3419856 w 3419856"/>
              <a:gd name="connsiteY5-118" fmla="*/ 74450 h 3354550"/>
              <a:gd name="connsiteX6-119" fmla="*/ 3419856 w 3419856"/>
              <a:gd name="connsiteY6-120" fmla="*/ 3354550 h 3354550"/>
              <a:gd name="connsiteX7-121" fmla="*/ 0 w 3419856"/>
              <a:gd name="connsiteY7-122" fmla="*/ 3354550 h 3354550"/>
              <a:gd name="connsiteX8-123" fmla="*/ 0 w 3419856"/>
              <a:gd name="connsiteY8-124" fmla="*/ 74450 h 33545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vert="horz" lIns="91440" tIns="45720" rIns="91440" bIns="45720" rtlCol="0">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None/>
              <a:defRPr/>
            </a:pPr>
            <a:r>
              <a:rPr kumimoji="0" lang="zh-CN" altLang="en-US" sz="2000" b="0" i="0" u="none" strike="noStrike" kern="1200" cap="none" spc="30" normalizeH="0" baseline="0" noProof="0">
                <a:ln>
                  <a:noFill/>
                </a:ln>
                <a:solidFill>
                  <a:schemeClr val="tx1">
                    <a:lumMod val="65000"/>
                  </a:schemeClr>
                </a:solidFill>
                <a:effectLst/>
                <a:uLnTx/>
                <a:uFillTx/>
                <a:latin typeface="+mn-lt"/>
                <a:ea typeface="+mn-ea"/>
                <a:cs typeface="+mn-cs"/>
              </a:rPr>
              <a:t>单击图标添加图片</a:t>
            </a:r>
            <a:endParaRPr kumimoji="0" lang="en-US" sz="2000" b="0" i="0" u="none" strike="noStrike" kern="1200" cap="none" spc="30" normalizeH="0" baseline="0" noProof="0" dirty="0">
              <a:ln>
                <a:noFill/>
              </a:ln>
              <a:solidFill>
                <a:schemeClr val="tx1">
                  <a:lumMod val="65000"/>
                </a:schemeClr>
              </a:solidFill>
              <a:effectLst/>
              <a:uLnTx/>
              <a:uFillTx/>
              <a:latin typeface="+mn-lt"/>
              <a:ea typeface="+mn-ea"/>
              <a:cs typeface="+mn-cs"/>
            </a:endParaRPr>
          </a:p>
        </p:txBody>
      </p:sp>
      <p:sp>
        <p:nvSpPr>
          <p:cNvPr id="4" name="Text Placeholder 3"/>
          <p:cNvSpPr>
            <a:spLocks noGrp="1"/>
          </p:cNvSpPr>
          <p:nvPr>
            <p:ph type="body" sz="half" idx="2"/>
          </p:nvPr>
        </p:nvSpPr>
        <p:spPr>
          <a:xfrm>
            <a:off x="609600" y="2547890"/>
            <a:ext cx="2971800" cy="2405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9" name="Date Placeholder 4"/>
          <p:cNvSpPr>
            <a:spLocks noGrp="1"/>
          </p:cNvSpPr>
          <p:nvPr>
            <p:ph type="dt" sz="half" idx="12"/>
          </p:nvPr>
        </p:nvSpPr>
        <p:spPr>
          <a:xfrm>
            <a:off x="5715000" y="6356350"/>
            <a:ext cx="15240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0" name="Footer Placeholder 5"/>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 name="Slide Number Placeholder 6"/>
          <p:cNvSpPr>
            <a:spLocks noGrp="1"/>
          </p:cNvSpPr>
          <p:nvPr>
            <p:ph type="sldNum" sz="quarter" idx="4"/>
          </p:nvPr>
        </p:nvSpPr>
        <p:spPr>
          <a:xfrm>
            <a:off x="7543800" y="6356350"/>
            <a:ext cx="990600" cy="365125"/>
          </a:xfrm>
          <a:prstGeom prst="rect">
            <a:avLst/>
          </a:prstGeom>
        </p:spPr>
        <p:txBody>
          <a:bodyPr vert="horz" wrap="square" lIns="91440" tIns="45720" rIns="91440" bIns="45720" numCol="1" anchor="ctr" anchorCtr="0" compatLnSpc="1"/>
          <a:p>
            <a:pPr algn="r"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p>
        </p:txBody>
      </p:sp>
    </p:spTree>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83838">
                <a:alpha val="100000"/>
              </a:srgbClr>
            </a:gs>
            <a:gs pos="31000">
              <a:srgbClr val="000000">
                <a:alpha val="100000"/>
              </a:srgbClr>
            </a:gs>
            <a:gs pos="100000">
              <a:srgbClr val="000000">
                <a:alpha val="100000"/>
              </a:srgbClr>
            </a:gs>
          </a:gsLst>
          <a:lin ang="5400000"/>
          <a:tileRect/>
        </a:gra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p>
            <a:pPr lvl="0" fontAlgn="base"/>
            <a:r>
              <a:rPr lang="zh-CN" altLang="en-US" strike="noStrike" noProof="1" dirty="0"/>
              <a:t>单击此处编辑母版标题样式</a:t>
            </a:r>
            <a:endParaRPr lang="zh-CN" altLang="en-US" strike="noStrike" noProof="1" dirty="0"/>
          </a:p>
        </p:txBody>
      </p:sp>
      <p:sp>
        <p:nvSpPr>
          <p:cNvPr id="1028" name="Text Placeholder 2"/>
          <p:cNvSpPr>
            <a:spLocks noGrp="1"/>
          </p:cNvSpPr>
          <p:nvPr>
            <p:ph type="body"/>
          </p:nvPr>
        </p:nvSpPr>
        <p:spPr>
          <a:xfrm>
            <a:off x="609600" y="1600200"/>
            <a:ext cx="7924800" cy="4525963"/>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spcBef>
                <a:spcPct val="50000"/>
              </a:spcBef>
              <a:defRPr sz="1000" strike="noStrike" spc="60" baseline="0">
                <a:solidFill>
                  <a:schemeClr val="tx1"/>
                </a:solidFill>
              </a:defRPr>
            </a:lvl1pPr>
          </a:lstStyle>
          <a:p>
            <a:pPr marL="0" marR="0" lvl="0" indent="0" algn="r"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none"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spcBef>
                <a:spcPct val="50000"/>
              </a:spcBef>
              <a:defRPr sz="1000" cap="all" spc="60" baseline="0">
                <a:solidFill>
                  <a:schemeClr val="tx1"/>
                </a:solidFill>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1000" b="0" i="0" u="none" strike="noStrike" kern="1200" cap="all" spc="6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wrap="square" lIns="91440" tIns="45720" rIns="91440" bIns="45720" numCol="1" anchor="ctr" anchorCtr="0" compatLnSpc="1"/>
          <a:lstStyle>
            <a:lvl1pPr algn="r">
              <a:defRPr sz="1100"/>
            </a:lvl1pPr>
          </a:lstStyle>
          <a:p>
            <a:pPr lvl="0" fontAlgn="base">
              <a:spcBef>
                <a:spcPct val="50000"/>
              </a:spcBef>
              <a:buNone/>
            </a:pPr>
            <a:fld id="{9A0DB2DC-4C9A-4742-B13C-FB6460FD3503}" type="slidenum">
              <a:rPr lang="zh-CN" altLang="en-US" strike="noStrike" noProof="1" dirty="0">
                <a:latin typeface="宋体" panose="02010600030101010101" pitchFamily="2" charset="-122"/>
                <a:ea typeface="宋体" panose="02010600030101010101" pitchFamily="2" charset="-122"/>
                <a:cs typeface="+mn-cs"/>
              </a:rPr>
            </a:fld>
            <a:endParaRPr lang="zh-CN" altLang="en-US" strike="noStrike" noProof="1" dirty="0">
              <a:latin typeface="宋体" panose="02010600030101010101" pitchFamily="2"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over dir="r"/>
  </p:transition>
  <p:hf sldNum="0" hdr="0" ftr="0" dt="0"/>
  <p:txStyles>
    <p:titleStyle>
      <a:lvl1pPr algn="l" rtl="0" eaLnBrk="0" fontAlgn="base" hangingPunct="0">
        <a:spcBef>
          <a:spcPct val="0"/>
        </a:spcBef>
        <a:spcAft>
          <a:spcPct val="0"/>
        </a:spcAft>
        <a:defRPr sz="3000" kern="1200" cap="all" spc="5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Arial Narrow" panose="020B0606020202030204" pitchFamily="34" charset="0"/>
        </a:defRPr>
      </a:lvl2pPr>
      <a:lvl3pPr algn="l" rtl="0" eaLnBrk="0" fontAlgn="base" hangingPunct="0">
        <a:spcBef>
          <a:spcPct val="0"/>
        </a:spcBef>
        <a:spcAft>
          <a:spcPct val="0"/>
        </a:spcAft>
        <a:defRPr sz="3000">
          <a:solidFill>
            <a:schemeClr val="tx1"/>
          </a:solidFill>
          <a:latin typeface="Arial Narrow" panose="020B0606020202030204" pitchFamily="34" charset="0"/>
        </a:defRPr>
      </a:lvl3pPr>
      <a:lvl4pPr algn="l" rtl="0" eaLnBrk="0" fontAlgn="base" hangingPunct="0">
        <a:spcBef>
          <a:spcPct val="0"/>
        </a:spcBef>
        <a:spcAft>
          <a:spcPct val="0"/>
        </a:spcAft>
        <a:defRPr sz="3000">
          <a:solidFill>
            <a:schemeClr val="tx1"/>
          </a:solidFill>
          <a:latin typeface="Arial Narrow" panose="020B0606020202030204" pitchFamily="34" charset="0"/>
        </a:defRPr>
      </a:lvl4pPr>
      <a:lvl5pPr algn="l" rtl="0" eaLnBrk="0" fontAlgn="base" hangingPunct="0">
        <a:spcBef>
          <a:spcPct val="0"/>
        </a:spcBef>
        <a:spcAft>
          <a:spcPct val="0"/>
        </a:spcAft>
        <a:defRPr sz="3000">
          <a:solidFill>
            <a:schemeClr val="tx1"/>
          </a:solidFill>
          <a:latin typeface="Arial Narrow" panose="020B0606020202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1pPr>
      <a:lvl2pPr marL="742950" indent="-28575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2pPr>
      <a:lvl3pPr marL="11430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3pPr>
      <a:lvl4pPr marL="16002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4pPr>
      <a:lvl5pPr marL="20574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副标题 2"/>
          <p:cNvSpPr>
            <a:spLocks noGrp="1"/>
          </p:cNvSpPr>
          <p:nvPr>
            <p:ph type="subTitle" idx="1"/>
          </p:nvPr>
        </p:nvSpPr>
        <p:spPr>
          <a:xfrm>
            <a:off x="1042988" y="1700213"/>
            <a:ext cx="6913563" cy="865188"/>
          </a:xfr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4800" b="1" i="0" u="none" strike="noStrike" kern="1200" cap="none" spc="3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Times New Roman" panose="02020603050405020304" pitchFamily="18" charset="0"/>
              </a:rPr>
              <a:t>project1</a:t>
            </a:r>
            <a:r>
              <a:rPr kumimoji="0" lang="zh-CN" altLang="en-US" sz="4800" b="1" i="0" u="none" strike="noStrike" kern="1200" cap="none" spc="3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Times New Roman" panose="02020603050405020304" pitchFamily="18" charset="0"/>
              </a:rPr>
              <a:t>实验内容和要求</a:t>
            </a:r>
            <a:endParaRPr kumimoji="0" lang="zh-CN" altLang="en-US" sz="4800" b="1" i="0" u="none" strike="noStrike" kern="1200" cap="none" spc="3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146" name="矩形 1"/>
          <p:cNvSpPr/>
          <p:nvPr/>
        </p:nvSpPr>
        <p:spPr>
          <a:xfrm>
            <a:off x="2124075" y="2924175"/>
            <a:ext cx="4600575" cy="647700"/>
          </a:xfrm>
          <a:prstGeom prst="rect">
            <a:avLst/>
          </a:prstGeom>
          <a:noFill/>
          <a:ln w="9525">
            <a:noFill/>
          </a:ln>
        </p:spPr>
        <p:txBody>
          <a:bodyPr wrap="none" anchor="t" anchorCtr="0">
            <a:spAutoFit/>
          </a:bodyPr>
          <a:p>
            <a:pPr algn="ctr" eaLnBrk="0" hangingPunct="0">
              <a:spcBef>
                <a:spcPct val="50000"/>
              </a:spcBef>
              <a:buClrTx/>
              <a:buFontTx/>
            </a:pPr>
            <a:r>
              <a:rPr lang="en-US" altLang="zh-CN" sz="3600" b="1" dirty="0">
                <a:latin typeface="宋体" panose="02010600030101010101" pitchFamily="2" charset="-122"/>
              </a:rPr>
              <a:t>A SIMPLE CALCULATOR</a:t>
            </a:r>
            <a:endParaRPr lang="zh-CN" altLang="en-US" sz="3600" dirty="0">
              <a:latin typeface="宋体" panose="02010600030101010101" pitchFamily="2" charset="-122"/>
              <a:ea typeface="宋体" panose="02010600030101010101" pitchFamily="2" charset="-122"/>
            </a:endParaRPr>
          </a:p>
        </p:txBody>
      </p:sp>
    </p:spTree>
  </p:cSld>
  <p:clrMapOvr>
    <a:masterClrMapping/>
  </p:clrMapOvr>
  <p:transition spd="med">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sz="quarter" idx="13"/>
          </p:nvPr>
        </p:nvSpPr>
        <p:spPr>
          <a:xfrm>
            <a:off x="646113" y="1628775"/>
            <a:ext cx="7924800" cy="2476500"/>
          </a:xfr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Wingdings" panose="05000000000000000000" pitchFamily="2" charset="2"/>
              <a:buNone/>
              <a:defRPr/>
            </a:pPr>
            <a:r>
              <a:rPr kumimoji="0" lang="zh-CN" altLang="en-US" sz="4000" b="0"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en-US" altLang="zh-CN" sz="4000" b="0"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Wingdings" panose="05000000000000000000" pitchFamily="2" charset="2"/>
              <a:buNone/>
              <a:defRPr/>
            </a:pPr>
            <a:r>
              <a:rPr kumimoji="0" lang="en-US" altLang="zh-CN" sz="4000" b="0"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en-US" altLang="zh-CN" sz="4000" b="0" i="0" u="none" strike="noStrike" kern="1200" cap="none" spc="3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calculator.exe</a:t>
            </a:r>
            <a:endParaRPr kumimoji="0" lang="zh-CN" altLang="en-US" sz="4000" b="0" i="0" u="none" strike="noStrike" kern="1200" cap="none" spc="3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250825" y="581025"/>
            <a:ext cx="8713788" cy="708025"/>
          </a:xfrm>
          <a:prstGeom prst="rect">
            <a:avLst/>
          </a:prstGeom>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40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运行演示 </a:t>
            </a:r>
            <a:endParaRPr kumimoji="0" lang="zh-CN" altLang="en-US" sz="1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188913"/>
            <a:ext cx="7924800" cy="581025"/>
          </a:xfrm>
        </p:spPr>
        <p:txBody>
          <a:bodyPr vert="horz" lIns="91440" tIns="45720" rIns="91440" bIns="45720" rtlCol="0" anchor="b" anchorCtr="0">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000" b="1" i="0" u="none" strike="noStrike" kern="1200" cap="all" spc="50" normalizeH="0" baseline="0" noProof="0" dirty="0">
                <a:ln>
                  <a:noFill/>
                </a:ln>
                <a:solidFill>
                  <a:schemeClr val="tx1"/>
                </a:solidFill>
                <a:effectLst/>
                <a:uLnTx/>
                <a:uFillTx/>
                <a:latin typeface="华文隶书" panose="02010800040101010101" pitchFamily="2" charset="-122"/>
                <a:ea typeface="华文隶书" panose="02010800040101010101" pitchFamily="2" charset="-122"/>
                <a:cs typeface="+mj-cs"/>
              </a:rPr>
              <a:t>分组，程序验收及报告提交</a:t>
            </a:r>
            <a:endParaRPr kumimoji="0" lang="zh-CN" altLang="en-US" sz="3000" b="0" i="0" u="none" strike="noStrike" kern="1200" cap="all" spc="50" normalizeH="0" baseline="0" noProof="0" dirty="0">
              <a:ln>
                <a:noFill/>
              </a:ln>
              <a:solidFill>
                <a:schemeClr val="tx1"/>
              </a:solidFill>
              <a:effectLst/>
              <a:uLnTx/>
              <a:uFillTx/>
              <a:latin typeface="+mj-lt"/>
              <a:ea typeface="+mj-ea"/>
              <a:cs typeface="+mj-cs"/>
            </a:endParaRPr>
          </a:p>
        </p:txBody>
      </p:sp>
      <p:sp>
        <p:nvSpPr>
          <p:cNvPr id="16386" name="内容占位符 2"/>
          <p:cNvSpPr>
            <a:spLocks noGrp="1"/>
          </p:cNvSpPr>
          <p:nvPr>
            <p:ph sz="quarter" idx="13"/>
          </p:nvPr>
        </p:nvSpPr>
        <p:spPr>
          <a:xfrm>
            <a:off x="395288" y="852488"/>
            <a:ext cx="8353425" cy="5529262"/>
          </a:xfrm>
        </p:spPr>
        <p:txBody>
          <a:bodyPr vert="horz" wrap="square" lIns="91440" tIns="45720" rIns="91440" bIns="45720" anchor="t" anchorCtr="0"/>
          <a:p>
            <a:pPr>
              <a:buClr>
                <a:schemeClr val="tx2"/>
              </a:buClr>
              <a:buSzTx/>
              <a:buFont typeface="Arial" panose="020B0604020202020204" pitchFamily="34" charset="0"/>
            </a:pPr>
            <a:r>
              <a:rPr lang="en-US" altLang="zh-CN" sz="2000" b="1" dirty="0">
                <a:latin typeface="楷体" panose="02010609060101010101" pitchFamily="49" charset="-122"/>
                <a:ea typeface="楷体" panose="02010609060101010101" pitchFamily="49" charset="-122"/>
              </a:rPr>
              <a:t>3-5</a:t>
            </a:r>
            <a:r>
              <a:rPr lang="zh-CN" altLang="en-US" sz="2000" b="1" dirty="0">
                <a:latin typeface="楷体" panose="02010609060101010101" pitchFamily="49" charset="-122"/>
                <a:ea typeface="楷体" panose="02010609060101010101" pitchFamily="49" charset="-122"/>
              </a:rPr>
              <a:t>人一组，自由组合，以组为单位编程，测试并完成实验报告</a:t>
            </a:r>
            <a:endParaRPr lang="en-US" altLang="zh-CN" sz="2000" b="1" dirty="0">
              <a:latin typeface="楷体" panose="02010609060101010101" pitchFamily="49" charset="-122"/>
              <a:ea typeface="楷体" panose="02010609060101010101" pitchFamily="49" charset="-122"/>
            </a:endParaRPr>
          </a:p>
          <a:p>
            <a:pPr>
              <a:buClr>
                <a:schemeClr val="tx2"/>
              </a:buClr>
              <a:buSzTx/>
              <a:buFont typeface="Arial" panose="020B0604020202020204" pitchFamily="34" charset="0"/>
            </a:pPr>
            <a:r>
              <a:rPr lang="zh-CN" altLang="en-US" sz="2000" b="1" dirty="0">
                <a:latin typeface="楷体" panose="02010609060101010101" pitchFamily="49" charset="-122"/>
                <a:ea typeface="楷体" panose="02010609060101010101" pitchFamily="49" charset="-122"/>
              </a:rPr>
              <a:t>以组为单位进行</a:t>
            </a:r>
            <a:r>
              <a:rPr lang="zh-CN" altLang="en-US" sz="2000" b="1" dirty="0">
                <a:solidFill>
                  <a:srgbClr val="FFFF00"/>
                </a:solidFill>
                <a:latin typeface="楷体" panose="02010609060101010101" pitchFamily="49" charset="-122"/>
                <a:ea typeface="楷体" panose="02010609060101010101" pitchFamily="49" charset="-122"/>
              </a:rPr>
              <a:t>程序验收</a:t>
            </a: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50</a:t>
            </a:r>
            <a:endParaRPr lang="en-US" altLang="zh-CN" sz="2000" b="1" dirty="0">
              <a:latin typeface="楷体" panose="02010609060101010101" pitchFamily="49" charset="-122"/>
              <a:ea typeface="楷体" panose="02010609060101010101" pitchFamily="49" charset="-122"/>
            </a:endParaRPr>
          </a:p>
          <a:p>
            <a:pPr lvl="1"/>
            <a:r>
              <a:rPr lang="zh-CN" altLang="en-US" sz="1800" b="1" dirty="0">
                <a:solidFill>
                  <a:srgbClr val="FFC000"/>
                </a:solidFill>
                <a:latin typeface="宋体" panose="02010600030101010101" pitchFamily="2" charset="-122"/>
                <a:ea typeface="宋体" panose="02010600030101010101" pitchFamily="2" charset="-122"/>
              </a:rPr>
              <a:t>验收时间：第</a:t>
            </a:r>
            <a:r>
              <a:rPr lang="en-US" altLang="zh-CN" sz="1800" b="1" dirty="0">
                <a:solidFill>
                  <a:srgbClr val="FFC000"/>
                </a:solidFill>
                <a:latin typeface="宋体" panose="02010600030101010101" pitchFamily="2" charset="-122"/>
                <a:ea typeface="宋体" panose="02010600030101010101" pitchFamily="2" charset="-122"/>
              </a:rPr>
              <a:t>11</a:t>
            </a:r>
            <a:r>
              <a:rPr lang="zh-CN" altLang="en-US" sz="1800" b="1" dirty="0">
                <a:solidFill>
                  <a:srgbClr val="FFC000"/>
                </a:solidFill>
                <a:latin typeface="宋体" panose="02010600030101010101" pitchFamily="2" charset="-122"/>
                <a:ea typeface="宋体" panose="02010600030101010101" pitchFamily="2" charset="-122"/>
              </a:rPr>
              <a:t>周实验课（可提前）</a:t>
            </a:r>
            <a:endParaRPr lang="en-US" altLang="zh-CN" sz="1800" b="1" dirty="0">
              <a:solidFill>
                <a:srgbClr val="FFC000"/>
              </a:solidFill>
              <a:latin typeface="宋体" panose="02010600030101010101" pitchFamily="2" charset="-122"/>
              <a:ea typeface="宋体" panose="02010600030101010101" pitchFamily="2" charset="-122"/>
            </a:endParaRPr>
          </a:p>
          <a:p>
            <a:pPr lvl="1" eaLnBrk="1" hangingPunct="1"/>
            <a:r>
              <a:rPr lang="zh-CN" altLang="en-US" sz="1800" b="1" dirty="0">
                <a:solidFill>
                  <a:srgbClr val="FFC000"/>
                </a:solidFill>
                <a:latin typeface="宋体" panose="02010600030101010101" pitchFamily="2" charset="-122"/>
                <a:ea typeface="宋体" panose="02010600030101010101" pitchFamily="2" charset="-122"/>
              </a:rPr>
              <a:t>验收步骤：</a:t>
            </a:r>
            <a:r>
              <a:rPr lang="en-US" altLang="zh-CN" sz="1800" b="1" dirty="0">
                <a:latin typeface="宋体" panose="02010600030101010101" pitchFamily="2" charset="-122"/>
                <a:ea typeface="宋体" panose="02010600030101010101" pitchFamily="2" charset="-122"/>
              </a:rPr>
              <a:t>1</a:t>
            </a:r>
            <a:r>
              <a:rPr lang="zh-CN" altLang="en-US" sz="1800" b="1" dirty="0">
                <a:latin typeface="宋体" panose="02010600030101010101" pitchFamily="2" charset="-122"/>
                <a:ea typeface="宋体" panose="02010600030101010101" pitchFamily="2" charset="-122"/>
              </a:rPr>
              <a:t>）</a:t>
            </a:r>
            <a:r>
              <a:rPr lang="zh-CN" altLang="en-US" sz="1800" b="1" dirty="0">
                <a:latin typeface="楷体" panose="02010609060101010101" pitchFamily="49" charset="-122"/>
                <a:ea typeface="楷体" panose="02010609060101010101" pitchFamily="49" charset="-122"/>
              </a:rPr>
              <a:t>现场编译运行程序  </a:t>
            </a:r>
            <a:r>
              <a:rPr lang="en-US" altLang="zh-CN" sz="1800" b="1" dirty="0">
                <a:latin typeface="楷体" panose="02010609060101010101" pitchFamily="49" charset="-122"/>
                <a:ea typeface="楷体" panose="02010609060101010101" pitchFamily="49" charset="-122"/>
              </a:rPr>
              <a:t>2</a:t>
            </a:r>
            <a:r>
              <a:rPr lang="zh-CN" altLang="en-US" sz="1800" b="1" dirty="0">
                <a:latin typeface="楷体" panose="02010609060101010101" pitchFamily="49" charset="-122"/>
                <a:ea typeface="楷体" panose="02010609060101010101" pitchFamily="49" charset="-122"/>
              </a:rPr>
              <a:t>）当场删掉几行程序，要求在</a:t>
            </a:r>
            <a:r>
              <a:rPr lang="en-US" altLang="zh-CN" sz="1800" b="1" dirty="0">
                <a:latin typeface="楷体" panose="02010609060101010101" pitchFamily="49" charset="-122"/>
                <a:ea typeface="楷体" panose="02010609060101010101" pitchFamily="49" charset="-122"/>
              </a:rPr>
              <a:t>5</a:t>
            </a:r>
            <a:r>
              <a:rPr lang="zh-CN" altLang="en-US" sz="1800" b="1" dirty="0">
                <a:latin typeface="楷体" panose="02010609060101010101" pitchFamily="49" charset="-122"/>
                <a:ea typeface="楷体" panose="02010609060101010101" pitchFamily="49" charset="-122"/>
              </a:rPr>
              <a:t>分钟内补齐再编译运行</a:t>
            </a:r>
            <a:endParaRPr lang="en-US" altLang="zh-CN" sz="1800" b="1" dirty="0">
              <a:latin typeface="楷体" panose="02010609060101010101" pitchFamily="49" charset="-122"/>
              <a:ea typeface="楷体" panose="02010609060101010101" pitchFamily="49" charset="-122"/>
            </a:endParaRPr>
          </a:p>
          <a:p>
            <a:pPr>
              <a:buClr>
                <a:schemeClr val="tx2"/>
              </a:buClr>
              <a:buSzTx/>
              <a:buFont typeface="Arial" panose="020B0604020202020204" pitchFamily="34" charset="0"/>
            </a:pPr>
            <a:r>
              <a:rPr lang="zh-CN" altLang="en-US" sz="2000" b="1" dirty="0">
                <a:latin typeface="楷体" panose="02010609060101010101" pitchFamily="49" charset="-122"/>
                <a:ea typeface="楷体" panose="02010609060101010101" pitchFamily="49" charset="-122"/>
              </a:rPr>
              <a:t>以组为单位提交项目报告及项目源程序：</a:t>
            </a:r>
            <a:r>
              <a:rPr lang="en-US" altLang="zh-CN" sz="2000" b="1" dirty="0">
                <a:latin typeface="楷体" panose="02010609060101010101" pitchFamily="49" charset="-122"/>
                <a:ea typeface="楷体" panose="02010609060101010101" pitchFamily="49" charset="-122"/>
              </a:rPr>
              <a:t>20%</a:t>
            </a:r>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lvl="1"/>
            <a:r>
              <a:rPr lang="zh-CN" altLang="en-US" sz="1800" b="1" dirty="0">
                <a:solidFill>
                  <a:srgbClr val="FFC000"/>
                </a:solidFill>
                <a:latin typeface="楷体" panose="02010609060101010101" pitchFamily="49" charset="-122"/>
                <a:ea typeface="楷体" panose="02010609060101010101" pitchFamily="49" charset="-122"/>
              </a:rPr>
              <a:t>命名格式 ： 项目</a:t>
            </a:r>
            <a:r>
              <a:rPr lang="en-US" altLang="zh-CN" sz="1800" b="1" dirty="0">
                <a:solidFill>
                  <a:srgbClr val="FFC000"/>
                </a:solidFill>
                <a:latin typeface="楷体" panose="02010609060101010101" pitchFamily="49" charset="-122"/>
                <a:ea typeface="楷体" panose="02010609060101010101" pitchFamily="49" charset="-122"/>
              </a:rPr>
              <a:t>1_</a:t>
            </a:r>
            <a:r>
              <a:rPr lang="zh-CN" altLang="en-US" sz="1800" b="1" dirty="0">
                <a:solidFill>
                  <a:srgbClr val="FFC000"/>
                </a:solidFill>
                <a:latin typeface="楷体" panose="02010609060101010101" pitchFamily="49" charset="-122"/>
                <a:ea typeface="楷体" panose="02010609060101010101" pitchFamily="49" charset="-122"/>
              </a:rPr>
              <a:t>项目报告</a:t>
            </a:r>
            <a:r>
              <a:rPr lang="en-US" altLang="zh-CN" sz="1800" b="1" dirty="0">
                <a:solidFill>
                  <a:srgbClr val="FFC000"/>
                </a:solidFill>
                <a:latin typeface="楷体" panose="02010609060101010101" pitchFamily="49" charset="-122"/>
                <a:ea typeface="楷体" panose="02010609060101010101" pitchFamily="49" charset="-122"/>
              </a:rPr>
              <a:t>_</a:t>
            </a:r>
            <a:r>
              <a:rPr lang="zh-CN" altLang="en-US" sz="1800" b="1" dirty="0">
                <a:solidFill>
                  <a:srgbClr val="FFC000"/>
                </a:solidFill>
                <a:latin typeface="楷体" panose="02010609060101010101" pitchFamily="49" charset="-122"/>
                <a:ea typeface="楷体" panose="02010609060101010101" pitchFamily="49" charset="-122"/>
              </a:rPr>
              <a:t>第</a:t>
            </a:r>
            <a:r>
              <a:rPr lang="en-US" altLang="zh-CN" sz="1800" b="1" dirty="0">
                <a:solidFill>
                  <a:srgbClr val="FFC000"/>
                </a:solidFill>
                <a:latin typeface="楷体" panose="02010609060101010101" pitchFamily="49" charset="-122"/>
                <a:ea typeface="楷体" panose="02010609060101010101" pitchFamily="49" charset="-122"/>
              </a:rPr>
              <a:t>X</a:t>
            </a:r>
            <a:r>
              <a:rPr lang="zh-CN" altLang="en-US" sz="1800" b="1" dirty="0">
                <a:solidFill>
                  <a:srgbClr val="FFC000"/>
                </a:solidFill>
                <a:latin typeface="楷体" panose="02010609060101010101" pitchFamily="49" charset="-122"/>
                <a:ea typeface="楷体" panose="02010609060101010101" pitchFamily="49" charset="-122"/>
              </a:rPr>
              <a:t>组； </a:t>
            </a:r>
            <a:endParaRPr lang="en-US" altLang="zh-CN" sz="1800" b="1" dirty="0">
              <a:solidFill>
                <a:srgbClr val="FFC000"/>
              </a:solidFill>
              <a:latin typeface="楷体" panose="02010609060101010101" pitchFamily="49" charset="-122"/>
              <a:ea typeface="楷体" panose="02010609060101010101" pitchFamily="49" charset="-122"/>
            </a:endParaRPr>
          </a:p>
          <a:p>
            <a:pPr lvl="1"/>
            <a:r>
              <a:rPr lang="zh-CN" altLang="en-US" sz="1800" b="1" dirty="0">
                <a:solidFill>
                  <a:srgbClr val="FFC000"/>
                </a:solidFill>
                <a:latin typeface="楷体" panose="02010609060101010101" pitchFamily="49" charset="-122"/>
                <a:ea typeface="楷体" panose="02010609060101010101" pitchFamily="49" charset="-122"/>
              </a:rPr>
              <a:t>            项目</a:t>
            </a:r>
            <a:r>
              <a:rPr lang="en-US" altLang="zh-CN" sz="1800" b="1" dirty="0">
                <a:solidFill>
                  <a:srgbClr val="FFC000"/>
                </a:solidFill>
                <a:latin typeface="楷体" panose="02010609060101010101" pitchFamily="49" charset="-122"/>
                <a:ea typeface="楷体" panose="02010609060101010101" pitchFamily="49" charset="-122"/>
              </a:rPr>
              <a:t>1_</a:t>
            </a:r>
            <a:r>
              <a:rPr lang="zh-CN" altLang="en-US" sz="1800" b="1" dirty="0">
                <a:solidFill>
                  <a:srgbClr val="FFC000"/>
                </a:solidFill>
                <a:latin typeface="楷体" panose="02010609060101010101" pitchFamily="49" charset="-122"/>
                <a:ea typeface="楷体" panose="02010609060101010101" pitchFamily="49" charset="-122"/>
              </a:rPr>
              <a:t>源程序</a:t>
            </a:r>
            <a:r>
              <a:rPr lang="en-US" altLang="zh-CN" sz="1800" b="1" dirty="0">
                <a:solidFill>
                  <a:srgbClr val="FFC000"/>
                </a:solidFill>
                <a:latin typeface="楷体" panose="02010609060101010101" pitchFamily="49" charset="-122"/>
                <a:ea typeface="楷体" panose="02010609060101010101" pitchFamily="49" charset="-122"/>
              </a:rPr>
              <a:t>_</a:t>
            </a:r>
            <a:r>
              <a:rPr lang="zh-CN" altLang="en-US" sz="1800" b="1" dirty="0">
                <a:solidFill>
                  <a:srgbClr val="FFC000"/>
                </a:solidFill>
                <a:latin typeface="楷体" panose="02010609060101010101" pitchFamily="49" charset="-122"/>
                <a:ea typeface="楷体" panose="02010609060101010101" pitchFamily="49" charset="-122"/>
              </a:rPr>
              <a:t>第</a:t>
            </a:r>
            <a:r>
              <a:rPr lang="en-US" altLang="zh-CN" sz="1800" b="1" dirty="0">
                <a:solidFill>
                  <a:srgbClr val="FFC000"/>
                </a:solidFill>
                <a:latin typeface="楷体" panose="02010609060101010101" pitchFamily="49" charset="-122"/>
                <a:ea typeface="楷体" panose="02010609060101010101" pitchFamily="49" charset="-122"/>
              </a:rPr>
              <a:t>X</a:t>
            </a:r>
            <a:r>
              <a:rPr lang="zh-CN" altLang="en-US" sz="1800" b="1" dirty="0">
                <a:solidFill>
                  <a:srgbClr val="FFC000"/>
                </a:solidFill>
                <a:latin typeface="楷体" panose="02010609060101010101" pitchFamily="49" charset="-122"/>
                <a:ea typeface="楷体" panose="02010609060101010101" pitchFamily="49" charset="-122"/>
              </a:rPr>
              <a:t>组</a:t>
            </a:r>
            <a:endParaRPr lang="en-US" altLang="zh-CN" sz="1800" b="1" dirty="0">
              <a:solidFill>
                <a:srgbClr val="FFC000"/>
              </a:solidFill>
              <a:latin typeface="楷体" panose="02010609060101010101" pitchFamily="49" charset="-122"/>
              <a:ea typeface="楷体" panose="02010609060101010101" pitchFamily="49" charset="-122"/>
            </a:endParaRPr>
          </a:p>
          <a:p>
            <a:pPr>
              <a:buClr>
                <a:schemeClr val="tx2"/>
              </a:buClr>
              <a:buSzTx/>
              <a:buFont typeface="Arial" panose="020B0604020202020204" pitchFamily="34" charset="0"/>
            </a:pPr>
            <a:r>
              <a:rPr lang="zh-CN" altLang="en-US" sz="2000" b="1" dirty="0">
                <a:latin typeface="楷体" panose="02010609060101010101" pitchFamily="49" charset="-122"/>
                <a:ea typeface="楷体" panose="02010609060101010101" pitchFamily="49" charset="-122"/>
              </a:rPr>
              <a:t>每个同学完成一份</a:t>
            </a:r>
            <a:r>
              <a:rPr lang="zh-CN" altLang="en-US" sz="2000" b="1" dirty="0">
                <a:solidFill>
                  <a:srgbClr val="FFFF00"/>
                </a:solidFill>
                <a:latin typeface="楷体" panose="02010609060101010101" pitchFamily="49" charset="-122"/>
                <a:ea typeface="楷体" panose="02010609060101010101" pitchFamily="49" charset="-122"/>
              </a:rPr>
              <a:t>个人总结报告</a:t>
            </a: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30%</a:t>
            </a:r>
            <a:r>
              <a:rPr lang="zh-CN" altLang="en-US" sz="2000" b="1" dirty="0">
                <a:latin typeface="楷体" panose="02010609060101010101" pitchFamily="49" charset="-122"/>
                <a:ea typeface="楷体" panose="02010609060101010101" pitchFamily="49" charset="-122"/>
              </a:rPr>
              <a:t>（其中</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为实验课考勤）</a:t>
            </a:r>
            <a:endParaRPr lang="en-US" altLang="zh-CN" sz="2000" b="1" dirty="0">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  </a:t>
            </a:r>
            <a:r>
              <a:rPr lang="zh-CN" altLang="en-US" sz="1800" b="1" dirty="0">
                <a:solidFill>
                  <a:srgbClr val="FFC000"/>
                </a:solidFill>
                <a:latin typeface="楷体" panose="02010609060101010101" pitchFamily="49" charset="-122"/>
                <a:ea typeface="楷体" panose="02010609060101010101" pitchFamily="49" charset="-122"/>
              </a:rPr>
              <a:t>命名格式 ：项目</a:t>
            </a:r>
            <a:r>
              <a:rPr lang="en-US" altLang="zh-CN" sz="1800" b="1" dirty="0">
                <a:solidFill>
                  <a:srgbClr val="FFC000"/>
                </a:solidFill>
                <a:latin typeface="楷体" panose="02010609060101010101" pitchFamily="49" charset="-122"/>
                <a:ea typeface="楷体" panose="02010609060101010101" pitchFamily="49" charset="-122"/>
              </a:rPr>
              <a:t>1_</a:t>
            </a:r>
            <a:r>
              <a:rPr lang="zh-CN" altLang="en-US" sz="1800" b="1" dirty="0">
                <a:solidFill>
                  <a:srgbClr val="FFC000"/>
                </a:solidFill>
                <a:latin typeface="楷体" panose="02010609060101010101" pitchFamily="49" charset="-122"/>
                <a:ea typeface="楷体" panose="02010609060101010101" pitchFamily="49" charset="-122"/>
              </a:rPr>
              <a:t>个人总结</a:t>
            </a:r>
            <a:r>
              <a:rPr lang="en-US" altLang="zh-CN" sz="1800" b="1" dirty="0">
                <a:solidFill>
                  <a:srgbClr val="FFC000"/>
                </a:solidFill>
                <a:latin typeface="楷体" panose="02010609060101010101" pitchFamily="49" charset="-122"/>
                <a:ea typeface="楷体" panose="02010609060101010101" pitchFamily="49" charset="-122"/>
              </a:rPr>
              <a:t>_XXX</a:t>
            </a:r>
            <a:r>
              <a:rPr lang="zh-CN" altLang="en-US" sz="2000" b="1" dirty="0">
                <a:solidFill>
                  <a:srgbClr val="AA6837"/>
                </a:solidFill>
                <a:latin typeface="楷体" panose="02010609060101010101" pitchFamily="49" charset="-122"/>
                <a:ea typeface="楷体" panose="02010609060101010101" pitchFamily="49" charset="-122"/>
              </a:rPr>
              <a:t> </a:t>
            </a:r>
            <a:endParaRPr lang="en-US" altLang="zh-CN" sz="2000" b="1" dirty="0">
              <a:solidFill>
                <a:srgbClr val="BFBFBF"/>
              </a:solidFill>
              <a:latin typeface="楷体" panose="02010609060101010101" pitchFamily="49" charset="-122"/>
              <a:ea typeface="楷体" panose="02010609060101010101" pitchFamily="49" charset="-122"/>
            </a:endParaRPr>
          </a:p>
          <a:p>
            <a:pPr>
              <a:buClr>
                <a:schemeClr val="tx2"/>
              </a:buClr>
              <a:buSzTx/>
              <a:buFont typeface="Arial" panose="020B0604020202020204" pitchFamily="34" charset="0"/>
            </a:pPr>
            <a:r>
              <a:rPr lang="zh-CN" altLang="en-US" sz="2000" b="1" dirty="0">
                <a:latin typeface="楷体" panose="02010609060101010101" pitchFamily="49" charset="-122"/>
                <a:ea typeface="楷体" panose="02010609060101010101" pitchFamily="49" charset="-122"/>
              </a:rPr>
              <a:t>项目报告，源程序及个人报告由组长统一收齐后打包提交</a:t>
            </a:r>
            <a:endParaRPr lang="en-US" altLang="zh-CN" sz="2000" b="1"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提交时间</a:t>
            </a:r>
            <a:r>
              <a:rPr lang="zh-CN" altLang="en-US" sz="2000" b="1" dirty="0">
                <a:solidFill>
                  <a:srgbClr val="FFC000"/>
                </a:solidFill>
                <a:latin typeface="楷体" panose="02010609060101010101" pitchFamily="49" charset="-122"/>
                <a:ea typeface="楷体" panose="02010609060101010101" pitchFamily="49" charset="-122"/>
              </a:rPr>
              <a:t>：</a:t>
            </a:r>
            <a:r>
              <a:rPr lang="en-US" altLang="zh-CN" sz="2000" b="1" dirty="0">
                <a:solidFill>
                  <a:srgbClr val="FFC000"/>
                </a:solidFill>
                <a:latin typeface="楷体" panose="02010609060101010101" pitchFamily="49" charset="-122"/>
                <a:ea typeface="楷体" panose="02010609060101010101" pitchFamily="49" charset="-122"/>
              </a:rPr>
              <a:t>12</a:t>
            </a:r>
            <a:r>
              <a:rPr lang="zh-CN" altLang="en-US" sz="2000" b="1" dirty="0">
                <a:solidFill>
                  <a:srgbClr val="FFC000"/>
                </a:solidFill>
                <a:latin typeface="楷体" panose="02010609060101010101" pitchFamily="49" charset="-122"/>
                <a:ea typeface="楷体" panose="02010609060101010101" pitchFamily="49" charset="-122"/>
              </a:rPr>
              <a:t>周周二</a:t>
            </a:r>
            <a:endParaRPr lang="en-US" altLang="zh-CN" sz="2000" b="1" dirty="0">
              <a:solidFill>
                <a:srgbClr val="FFC000"/>
              </a:solidFill>
              <a:latin typeface="楷体" panose="02010609060101010101" pitchFamily="49" charset="-122"/>
              <a:ea typeface="楷体" panose="02010609060101010101" pitchFamily="49" charset="-122"/>
            </a:endParaRPr>
          </a:p>
          <a:p>
            <a:pPr lvl="1"/>
            <a:r>
              <a:rPr lang="zh-CN" altLang="en-US" sz="2000" b="1" dirty="0">
                <a:solidFill>
                  <a:srgbClr val="FFC000"/>
                </a:solidFill>
                <a:latin typeface="楷体" panose="02010609060101010101" pitchFamily="49" charset="-122"/>
                <a:ea typeface="楷体" panose="02010609060101010101" pitchFamily="49" charset="-122"/>
              </a:rPr>
              <a:t>提交地点：课程</a:t>
            </a:r>
            <a:r>
              <a:rPr lang="en-US" altLang="zh-CN" sz="2000" b="1" dirty="0">
                <a:solidFill>
                  <a:srgbClr val="BFBFBF"/>
                </a:solidFill>
                <a:latin typeface="楷体" panose="02010609060101010101" pitchFamily="49" charset="-122"/>
                <a:ea typeface="楷体" panose="02010609060101010101" pitchFamily="49" charset="-122"/>
              </a:rPr>
              <a:t>QQ</a:t>
            </a:r>
            <a:r>
              <a:rPr lang="zh-CN" altLang="en-US" sz="2000" b="1" dirty="0">
                <a:solidFill>
                  <a:srgbClr val="BFBFBF"/>
                </a:solidFill>
                <a:latin typeface="楷体" panose="02010609060101010101" pitchFamily="49" charset="-122"/>
                <a:ea typeface="楷体" panose="02010609060101010101" pitchFamily="49" charset="-122"/>
              </a:rPr>
              <a:t>群（</a:t>
            </a:r>
            <a:r>
              <a:rPr lang="zh-CN" altLang="en-US" sz="2000" b="1" dirty="0">
                <a:latin typeface="楷体" panose="02010609060101010101" pitchFamily="49" charset="-122"/>
                <a:ea typeface="楷体" panose="02010609060101010101" pitchFamily="49" charset="-122"/>
              </a:rPr>
              <a:t>以作业的形式）</a:t>
            </a:r>
            <a:endParaRPr lang="zh-CN" altLang="en-US" sz="2000" b="1" dirty="0">
              <a:solidFill>
                <a:srgbClr val="FFC000"/>
              </a:solidFill>
              <a:latin typeface="楷体" panose="02010609060101010101" pitchFamily="49" charset="-122"/>
              <a:ea typeface="楷体" panose="02010609060101010101" pitchFamily="49" charset="-122"/>
            </a:endParaRPr>
          </a:p>
        </p:txBody>
      </p:sp>
    </p:spTree>
  </p:cSld>
  <p:clrMapOvr>
    <a:masterClrMapping/>
  </p:clrMapOvr>
  <p:transition spd="med">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539750" y="260350"/>
            <a:ext cx="7467600" cy="762000"/>
          </a:xfr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all" spc="5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j-cs"/>
              </a:rPr>
              <a:t>关于成绩说明</a:t>
            </a:r>
            <a:endParaRPr kumimoji="0" lang="zh-CN" altLang="en-US" sz="4000" b="1" i="0" u="none" strike="noStrike" kern="1200" cap="all" spc="5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j-cs"/>
            </a:endParaRPr>
          </a:p>
        </p:txBody>
      </p:sp>
      <p:sp>
        <p:nvSpPr>
          <p:cNvPr id="22531" name="内容占位符 2"/>
          <p:cNvSpPr>
            <a:spLocks noGrp="1"/>
          </p:cNvSpPr>
          <p:nvPr>
            <p:ph sz="quarter" idx="13"/>
          </p:nvPr>
        </p:nvSpPr>
        <p:spPr>
          <a:xfrm>
            <a:off x="250825" y="1196975"/>
            <a:ext cx="8642350" cy="4897438"/>
          </a:xfr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Char char="•"/>
              <a:defRPr/>
            </a:pP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按期完成程序验收（即运行结果正确），得满分</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50</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（组内成员统一），延期一周扣</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5</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a:t>
            </a:r>
            <a:r>
              <a:rPr kumimoji="0" lang="en-US" altLang="zh-CN"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2</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周扣</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10</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分，以此类推。</a:t>
            </a:r>
            <a:r>
              <a:rPr kumimoji="0" lang="zh-CN" altLang="en-US"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未完成（包括验收中运行结果不正确）</a:t>
            </a:r>
            <a:r>
              <a:rPr kumimoji="0" lang="en-US" altLang="zh-CN"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分</a:t>
            </a:r>
            <a:endParaRPr kumimoji="0" lang="en-US" altLang="zh-CN"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Char char="•"/>
              <a:defRPr/>
            </a:pP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小组报告按期提交，内容完整充分，得满分</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20</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（组内成员统一），内容不够充分完整酌情扣</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1-8</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分。延期</a:t>
            </a:r>
            <a:r>
              <a:rPr kumimoji="0" lang="en-US" altLang="zh-CN"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周扣</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a:t>
            </a:r>
            <a:r>
              <a:rPr kumimoji="0" lang="en-US" altLang="zh-CN"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2</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周扣</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4</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分，以此类推。</a:t>
            </a:r>
            <a:r>
              <a:rPr kumimoji="0" lang="zh-CN" altLang="en-US"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未提交</a:t>
            </a:r>
            <a:r>
              <a:rPr kumimoji="0" lang="en-US" altLang="zh-CN"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分</a:t>
            </a:r>
            <a:endParaRPr kumimoji="0" lang="en-US" altLang="zh-CN" sz="2400" b="1" i="0" u="none" strike="noStrike" kern="1200" cap="none" spc="3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Char char="•"/>
              <a:defRPr/>
            </a:pP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个人报告满分</a:t>
            </a:r>
            <a:r>
              <a:rPr kumimoji="0" lang="en-US" altLang="zh-CN" sz="2400" b="1" i="0" u="none" strike="noStrike" kern="1200" cap="none" spc="3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25</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（按个人计分），按照个人总结中内容确定。</a:t>
            </a:r>
            <a:endParaRPr kumimoji="0" lang="en-US" altLang="zh-CN"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Char char="•"/>
              <a:defRPr/>
            </a:pP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注： 若与</a:t>
            </a:r>
            <a:r>
              <a:rPr kumimoji="0" lang="zh-CN" altLang="en-US" sz="24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小组报告中的分工不一致，会导致严重扣分。</a:t>
            </a:r>
            <a:endParaRPr kumimoji="0" lang="en-US" altLang="zh-CN" sz="24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Char char="•"/>
              <a:defRPr/>
            </a:pPr>
            <a:r>
              <a:rPr kumimoji="0" lang="zh-CN" altLang="en-US" sz="2400" b="1" i="0" u="none" strike="noStrike" kern="1200" cap="none" spc="3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未提交 </a:t>
            </a:r>
            <a:r>
              <a:rPr kumimoji="0" lang="en-US" altLang="zh-CN" sz="2400" b="1" i="0" u="none" strike="noStrike" kern="1200" cap="none" spc="3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0</a:t>
            </a:r>
            <a:r>
              <a:rPr kumimoji="0" lang="zh-CN" altLang="en-US" sz="2400" b="1" i="0" u="none" strike="noStrike" kern="1200" cap="none" spc="3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分</a:t>
            </a:r>
            <a:endParaRPr kumimoji="0" lang="en-US" altLang="zh-CN" sz="2400" b="1" i="0" u="none" strike="noStrike" kern="1200" cap="none" spc="3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Char char="•"/>
              <a:defRPr/>
            </a:pPr>
            <a:r>
              <a:rPr kumimoji="0" lang="zh-CN" altLang="en-US" sz="24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实验考勤  </a:t>
            </a:r>
            <a:r>
              <a:rPr kumimoji="0" lang="en-US" altLang="zh-CN" sz="24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5</a:t>
            </a:r>
            <a:r>
              <a:rPr kumimoji="0" lang="zh-CN" altLang="en-US" sz="24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分</a:t>
            </a:r>
            <a:r>
              <a:rPr kumimoji="0" lang="zh-CN" altLang="en-US" sz="24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（按个人计分）</a:t>
            </a:r>
            <a:endParaRPr kumimoji="0" lang="en-US" altLang="zh-CN" sz="24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spd="med">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3"/>
          </p:nvPr>
        </p:nvSpPr>
        <p:spPr>
          <a:xfrm>
            <a:off x="620713" y="1303338"/>
            <a:ext cx="7902575" cy="4251325"/>
          </a:xfrm>
        </p:spPr>
        <p:txBody>
          <a:bodyPr vert="horz" lIns="91440" tIns="45720" rIns="91440" bIns="45720" rtlCol="0">
            <a:noAutofit/>
          </a:bodyPr>
          <a:lstStyle/>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实验目的</a:t>
            </a:r>
            <a:endParaRPr kumimoji="0" lang="en-US" altLang="zh-CN"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实验内容</a:t>
            </a:r>
            <a:endParaRPr kumimoji="0" lang="en-US" altLang="zh-CN"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小组成员及分工</a:t>
            </a:r>
            <a:endParaRPr kumimoji="0" lang="en-US" altLang="zh-CN"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rPr>
              <a:t>详细说明每个人做了什么，比如编写了那些函数，</a:t>
            </a:r>
            <a:endParaRPr kumimoji="0" lang="en-US" altLang="zh-CN"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rPr>
              <a:t>”</a:t>
            </a:r>
            <a:r>
              <a:rPr kumimoji="0" lang="zh-CN" altLang="en-US"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rPr>
              <a:t>各部分都是大家一起完成的</a:t>
            </a:r>
            <a:r>
              <a:rPr kumimoji="0" lang="en-US" altLang="zh-CN"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rPr>
              <a:t>” </a:t>
            </a:r>
            <a:r>
              <a:rPr kumimoji="0" lang="zh-CN" altLang="en-US"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rPr>
              <a:t>这样笼统的说法不可以</a:t>
            </a:r>
            <a:endParaRPr kumimoji="0" lang="en-US" altLang="zh-CN" sz="1800" b="1" i="0" u="none" strike="noStrike" kern="1200" cap="none" spc="30" normalizeH="0" baseline="0" noProof="0" dirty="0">
              <a:ln>
                <a:noFill/>
              </a:ln>
              <a:solidFill>
                <a:srgbClr val="FFC0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程序主框架（主函数的流程图）</a:t>
            </a:r>
            <a:endParaRPr kumimoji="0" lang="en-US" altLang="zh-CN"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各子函数详细描述（流程图）</a:t>
            </a:r>
            <a:endParaRPr kumimoji="0" lang="en-US" altLang="zh-CN"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运行结果及分析</a:t>
            </a:r>
            <a:endParaRPr kumimoji="0" lang="en-US" altLang="zh-CN"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p:txBody>
      </p:sp>
      <p:sp>
        <p:nvSpPr>
          <p:cNvPr id="16387" name="标题 1"/>
          <p:cNvSpPr>
            <a:spLocks noGrp="1" noChangeArrowheads="1"/>
          </p:cNvSpPr>
          <p:nvPr>
            <p:ph type="title"/>
          </p:nvPr>
        </p:nvSpPr>
        <p:spPr>
          <a:xfrm>
            <a:off x="1600200" y="315913"/>
            <a:ext cx="5943600" cy="857250"/>
          </a:xfrm>
        </p:spPr>
        <p:txBody>
          <a:bodyPr vert="horz" lIns="91440" tIns="45720" rIns="91440" bIns="4572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all" spc="50" normalizeH="0" baseline="0" noProof="0" dirty="0">
                <a:ln>
                  <a:noFill/>
                </a:ln>
                <a:solidFill>
                  <a:schemeClr val="tx1"/>
                </a:solidFill>
                <a:effectLst/>
                <a:uLnTx/>
                <a:uFillTx/>
                <a:latin typeface="宋体" panose="02010600030101010101" pitchFamily="2" charset="-122"/>
                <a:ea typeface="+mj-ea"/>
                <a:cs typeface="+mj-cs"/>
              </a:rPr>
              <a:t>关于项目报告内容</a:t>
            </a:r>
            <a:endParaRPr kumimoji="0" lang="zh-CN" altLang="en-US" sz="3000" b="1" i="0" u="none" strike="noStrike" kern="1200" cap="all" spc="50" normalizeH="0" baseline="0" noProof="0" dirty="0">
              <a:ln>
                <a:noFill/>
              </a:ln>
              <a:solidFill>
                <a:schemeClr val="tx1"/>
              </a:solidFill>
              <a:effectLst/>
              <a:uLnTx/>
              <a:uFillTx/>
              <a:latin typeface="宋体" panose="02010600030101010101" pitchFamily="2" charset="-122"/>
              <a:ea typeface="+mj-ea"/>
              <a:cs typeface="+mj-cs"/>
            </a:endParaRPr>
          </a:p>
        </p:txBody>
      </p:sp>
    </p:spTree>
  </p:cSld>
  <p:clrMapOvr>
    <a:masterClrMapping/>
  </p:clrMapOvr>
  <p:transition spd="med">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3"/>
          </p:nvPr>
        </p:nvSpPr>
        <p:spPr>
          <a:xfrm>
            <a:off x="107950" y="1052513"/>
            <a:ext cx="9063038" cy="4968875"/>
          </a:xfrm>
        </p:spPr>
        <p:txBody>
          <a:bodyPr vert="horz" lIns="91440" tIns="45720" rIns="91440" bIns="45720" rtlCol="0">
            <a:noAutofit/>
          </a:bodyPr>
          <a:lstStyle/>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个人信息</a:t>
            </a:r>
            <a:endParaRPr kumimoji="0" lang="en-US" altLang="zh-CN"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个人分工</a:t>
            </a:r>
            <a:endParaRPr kumimoji="0" lang="en-US" altLang="zh-CN"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18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详细说明个人在项目中做了什么，要与小组报告中的分工保持一致。</a:t>
            </a:r>
            <a:endParaRPr kumimoji="0" lang="en-US" altLang="zh-CN" sz="18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个人工作中碰到的问题及解决思路</a:t>
            </a:r>
            <a:endParaRPr kumimoji="0" lang="en-US" altLang="zh-CN"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rPr>
              <a:t>详细描述在完成个人分工的时候碰到的问题，比如撰写的函数实际运行结果不是预期结果或者压根跑不起等， 若结果不是预期，请给出你的结果，并说明自己是如何根据所学理论知识去解决这个问题等</a:t>
            </a:r>
            <a:endParaRPr kumimoji="0" lang="en-US" altLang="zh-CN" sz="2000" b="1" i="0" u="none" strike="noStrike" kern="1200" cap="none" spc="30" normalizeH="0" baseline="0" noProof="0" dirty="0">
              <a:ln>
                <a:noFill/>
              </a:ln>
              <a:solidFill>
                <a:srgbClr val="FFFF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个人总结</a:t>
            </a:r>
            <a:endParaRPr kumimoji="0" lang="en-US" altLang="zh-CN"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40000"/>
              </a:lnSpc>
              <a:spcBef>
                <a:spcPct val="20000"/>
              </a:spcBef>
              <a:spcAft>
                <a:spcPts val="600"/>
              </a:spcAft>
              <a:buClr>
                <a:schemeClr val="tx2"/>
              </a:buClr>
              <a:buSzTx/>
              <a:buFont typeface="Arial" panose="020B0604020202020204" pitchFamily="34" charset="0"/>
              <a:buChar char="•"/>
              <a:defRPr/>
            </a:pPr>
            <a:r>
              <a:rPr kumimoji="0" lang="zh-CN" altLang="en-US"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从这次项目你学到了什么</a:t>
            </a:r>
            <a:endParaRPr kumimoji="0" lang="en-US" altLang="zh-CN" sz="2000" b="1" i="0" u="none" strike="noStrike" kern="1200" cap="none" spc="3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7411" name="标题 1"/>
          <p:cNvSpPr>
            <a:spLocks noGrp="1" noChangeArrowheads="1"/>
          </p:cNvSpPr>
          <p:nvPr>
            <p:ph type="title"/>
          </p:nvPr>
        </p:nvSpPr>
        <p:spPr>
          <a:xfrm>
            <a:off x="2262188" y="115888"/>
            <a:ext cx="4752975" cy="857250"/>
          </a:xfrm>
        </p:spPr>
        <p:txBody>
          <a:bodyPr vert="horz" lIns="91440" tIns="45720" rIns="91440" bIns="45720" rtlCol="0" anchor="b" anchorCtr="0">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all" spc="5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j-cs"/>
              </a:rPr>
              <a:t>关于个人总结内容要求</a:t>
            </a:r>
            <a:endParaRPr kumimoji="0" lang="zh-CN" altLang="en-US" sz="3000" b="1" i="0" u="none" strike="noStrike" kern="1200" cap="all" spc="5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j-cs"/>
            </a:endParaRPr>
          </a:p>
        </p:txBody>
      </p:sp>
    </p:spTree>
  </p:cSld>
  <p:clrMapOvr>
    <a:masterClrMapping/>
  </p:clrMapOvr>
  <p:transition spd="med">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323850" y="1341438"/>
            <a:ext cx="7467600" cy="769938"/>
          </a:xfr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all" spc="50" normalizeH="0" baseline="0" noProof="0" dirty="0">
                <a:ln>
                  <a:noFill/>
                </a:ln>
                <a:solidFill>
                  <a:srgbClr val="66FFFF"/>
                </a:solidFill>
                <a:effectLst/>
                <a:uLnTx/>
                <a:uFillTx/>
                <a:latin typeface="微软简仿宋" pitchFamily="2" charset="-122"/>
                <a:ea typeface="微软简仿宋" pitchFamily="2" charset="-122"/>
                <a:cs typeface="+mj-cs"/>
              </a:rPr>
              <a:t>实验目的</a:t>
            </a:r>
            <a:endParaRPr kumimoji="0" lang="zh-CN" altLang="en-US" sz="3000" b="1" i="0" u="none" strike="noStrike" kern="1200" cap="all" spc="50" normalizeH="0" baseline="0" noProof="0" dirty="0">
              <a:ln>
                <a:noFill/>
              </a:ln>
              <a:solidFill>
                <a:srgbClr val="66FFFF"/>
              </a:solidFill>
              <a:effectLst/>
              <a:uLnTx/>
              <a:uFillTx/>
              <a:latin typeface="+mj-lt"/>
              <a:ea typeface="+mj-ea"/>
              <a:cs typeface="+mj-cs"/>
            </a:endParaRPr>
          </a:p>
        </p:txBody>
      </p:sp>
      <p:sp>
        <p:nvSpPr>
          <p:cNvPr id="14339" name="内容占位符 2"/>
          <p:cNvSpPr>
            <a:spLocks noGrp="1"/>
          </p:cNvSpPr>
          <p:nvPr>
            <p:ph sz="quarter" idx="13"/>
          </p:nvPr>
        </p:nvSpPr>
        <p:spPr>
          <a:xfrm>
            <a:off x="250825" y="2276475"/>
            <a:ext cx="8497888" cy="3816350"/>
          </a:xfrm>
        </p:spPr>
        <p:txBody>
          <a:bodyPr vert="horz" lIns="91440" tIns="45720" rIns="91440" bIns="45720" rtlCol="0">
            <a:normAutofit fontScale="92500"/>
          </a:bodyPr>
          <a:lstStyle/>
          <a:p>
            <a:pPr marL="514350" marR="0" lvl="0" indent="-514350" algn="l" defTabSz="914400" rtl="0" eaLnBrk="1" fontAlgn="auto" latinLnBrk="0" hangingPunct="1">
              <a:lnSpc>
                <a:spcPct val="150000"/>
              </a:lnSpc>
              <a:spcBef>
                <a:spcPct val="20000"/>
              </a:spcBef>
              <a:spcAft>
                <a:spcPts val="600"/>
              </a:spcAft>
              <a:buClr>
                <a:schemeClr val="tx2"/>
              </a:buClr>
              <a:buSzTx/>
              <a:buFont typeface="Arial Black" panose="020B0A04020102020204" pitchFamily="34" charset="0"/>
              <a:buAutoNum type="arabicPeriod"/>
              <a:defRPr/>
            </a:pP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利用</a:t>
            </a:r>
            <a:r>
              <a:rPr kumimoji="0" lang="en-US"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Stack</a:t>
            </a:r>
            <a:r>
              <a:rPr kumimoji="0" lang="zh-CN"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开发一款简单的表达式求值软件。</a:t>
            </a:r>
            <a:endParaRPr kumimoji="0" lang="zh-CN"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1" fontAlgn="auto" latinLnBrk="0" hangingPunct="1">
              <a:lnSpc>
                <a:spcPct val="150000"/>
              </a:lnSpc>
              <a:spcBef>
                <a:spcPct val="20000"/>
              </a:spcBef>
              <a:spcAft>
                <a:spcPts val="600"/>
              </a:spcAft>
              <a:buClr>
                <a:schemeClr val="tx2"/>
              </a:buClr>
              <a:buSzTx/>
              <a:buFont typeface="Arial Black" panose="020B0A04020102020204" pitchFamily="34" charset="0"/>
              <a:buAutoNum type="arabicPeriod"/>
              <a:defRPr/>
            </a:pP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熟练掌握</a:t>
            </a:r>
            <a:r>
              <a:rPr kumimoji="0" lang="en-US"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Stack</a:t>
            </a: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的逻辑结构、存储结构、基本操作</a:t>
            </a:r>
            <a:endParaRPr kumimoji="0" lang="en-US"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1" fontAlgn="auto" latinLnBrk="0" hangingPunct="1">
              <a:lnSpc>
                <a:spcPct val="150000"/>
              </a:lnSpc>
              <a:spcBef>
                <a:spcPct val="20000"/>
              </a:spcBef>
              <a:spcAft>
                <a:spcPts val="600"/>
              </a:spcAft>
              <a:buClr>
                <a:schemeClr val="tx2"/>
              </a:buClr>
              <a:buSzTx/>
              <a:buFont typeface="Arial Black" panose="020B0A04020102020204" pitchFamily="34" charset="0"/>
              <a:buAutoNum type="arabicPeriod"/>
              <a:defRPr/>
            </a:pP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灵活运用</a:t>
            </a:r>
            <a:r>
              <a:rPr kumimoji="0" lang="en-US"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Stack</a:t>
            </a: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的各种基本操作</a:t>
            </a:r>
            <a:endParaRPr kumimoji="0" lang="en-US"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1" fontAlgn="auto" latinLnBrk="0" hangingPunct="1">
              <a:lnSpc>
                <a:spcPct val="150000"/>
              </a:lnSpc>
              <a:spcBef>
                <a:spcPct val="20000"/>
              </a:spcBef>
              <a:spcAft>
                <a:spcPts val="600"/>
              </a:spcAft>
              <a:buClr>
                <a:schemeClr val="tx2"/>
              </a:buClr>
              <a:buSzTx/>
              <a:buFont typeface="Arial Black" panose="020B0A04020102020204" pitchFamily="34" charset="0"/>
              <a:buAutoNum type="arabicPeriod"/>
              <a:defRPr/>
            </a:pP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熟练掌握如何编辑、编译、链接和运行一个</a:t>
            </a:r>
            <a:r>
              <a:rPr kumimoji="0" lang="en-US" altLang="zh-CN"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程序;</a:t>
            </a:r>
            <a:endParaRPr kumimoji="0" lang="zh-CN" altLang="en-US" sz="2800" b="1" i="0" u="none" strike="noStrike" kern="1200" cap="none" spc="3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1" fontAlgn="auto" latinLnBrk="0" hangingPunct="1">
              <a:lnSpc>
                <a:spcPct val="150000"/>
              </a:lnSpc>
              <a:spcBef>
                <a:spcPct val="20000"/>
              </a:spcBef>
              <a:spcAft>
                <a:spcPts val="600"/>
              </a:spcAft>
              <a:buClr>
                <a:schemeClr val="tx2"/>
              </a:buClr>
              <a:buSzTx/>
              <a:buFont typeface="Arial Black" panose="020B0A04020102020204" pitchFamily="34" charset="0"/>
              <a:buAutoNum type="arabicPeriod"/>
              <a:defRPr/>
            </a:pPr>
            <a:endParaRPr kumimoji="0" lang="en-US" altLang="zh-CN" sz="2800" b="1" i="0" u="none" strike="noStrike" kern="1200" cap="none" spc="30" normalizeH="0" baseline="0" noProof="0" dirty="0">
              <a:ln>
                <a:noFill/>
              </a:ln>
              <a:solidFill>
                <a:schemeClr val="tx1"/>
              </a:solidFill>
              <a:effectLst/>
              <a:uLnTx/>
              <a:uFillTx/>
              <a:latin typeface="微软简仿宋" pitchFamily="2" charset="-122"/>
              <a:ea typeface="微软简仿宋" pitchFamily="2" charset="-122"/>
              <a:cs typeface="+mn-cs"/>
            </a:endParaRPr>
          </a:p>
        </p:txBody>
      </p:sp>
    </p:spTree>
  </p:cSld>
  <p:clrMapOvr>
    <a:masterClrMapping/>
  </p:clrMapOvr>
  <p:transition spd="med">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323850" y="188913"/>
            <a:ext cx="8496300" cy="1130300"/>
          </a:xfr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2800" b="1" i="0" u="none" strike="noStrike" kern="1200" cap="none" spc="50" normalizeH="0" baseline="0" noProof="0" dirty="0">
                <a:ln>
                  <a:noFill/>
                </a:ln>
                <a:solidFill>
                  <a:schemeClr val="tx1"/>
                </a:solidFill>
                <a:effectLst/>
                <a:uLnTx/>
                <a:uFillTx/>
                <a:latin typeface="+mj-lt"/>
                <a:ea typeface="+mj-ea"/>
                <a:cs typeface="Times New Roman" panose="02020603050405020304" pitchFamily="18" charset="0"/>
              </a:rPr>
            </a:br>
            <a:r>
              <a:rPr kumimoji="0" lang="zh-CN" altLang="en-US" sz="3000" b="1" i="0" u="none" strike="noStrike" kern="1200" cap="all" spc="50" normalizeH="0" baseline="0" noProof="0" dirty="0">
                <a:ln>
                  <a:noFill/>
                </a:ln>
                <a:solidFill>
                  <a:srgbClr val="66FFFF"/>
                </a:solidFill>
                <a:effectLst/>
                <a:uLnTx/>
                <a:uFillTx/>
                <a:latin typeface="+mj-lt"/>
                <a:ea typeface="+mj-ea"/>
                <a:cs typeface="+mj-cs"/>
              </a:rPr>
              <a:t>实验内容及要求（功能）</a:t>
            </a:r>
            <a:endParaRPr kumimoji="0" lang="zh-CN" altLang="en-US" sz="3000" b="1" i="0" u="none" strike="noStrike" kern="1200" cap="all" spc="50" normalizeH="0" baseline="0" noProof="0" dirty="0">
              <a:ln>
                <a:noFill/>
              </a:ln>
              <a:solidFill>
                <a:srgbClr val="66FFFF"/>
              </a:solidFill>
              <a:effectLst/>
              <a:uLnTx/>
              <a:uFillTx/>
              <a:latin typeface="+mj-lt"/>
              <a:ea typeface="+mj-ea"/>
              <a:cs typeface="+mj-cs"/>
            </a:endParaRPr>
          </a:p>
        </p:txBody>
      </p:sp>
      <p:sp>
        <p:nvSpPr>
          <p:cNvPr id="15363" name="内容占位符 2"/>
          <p:cNvSpPr>
            <a:spLocks noGrp="1"/>
          </p:cNvSpPr>
          <p:nvPr>
            <p:ph sz="quarter" idx="13"/>
          </p:nvPr>
        </p:nvSpPr>
        <p:spPr>
          <a:xfrm>
            <a:off x="179388" y="1843088"/>
            <a:ext cx="8243888" cy="3889375"/>
          </a:xfrm>
        </p:spPr>
        <p:txBody>
          <a:bodyPr vert="horz" lIns="91440" tIns="45720" rIns="91440" bIns="45720" rtlCol="0">
            <a:normAutofit fontScale="92500" lnSpcReduction="10000"/>
          </a:bodyPr>
          <a:lstStyle/>
          <a:p>
            <a:pPr marL="514350" marR="0" lvl="0" indent="-514350" algn="l" defTabSz="914400" rtl="0" eaLnBrk="1" fontAlgn="auto" latinLnBrk="0" hangingPunct="1">
              <a:lnSpc>
                <a:spcPct val="150000"/>
              </a:lnSpc>
              <a:spcBef>
                <a:spcPct val="20000"/>
              </a:spcBef>
              <a:spcAft>
                <a:spcPts val="600"/>
              </a:spcAft>
              <a:buClr>
                <a:schemeClr val="tx2"/>
              </a:buClr>
              <a:buSzTx/>
              <a:buFont typeface="+mj-lt"/>
              <a:buAutoNum type="arabicPeriod"/>
              <a:defRPr/>
            </a:pPr>
            <a:r>
              <a:rPr kumimoji="0" lang="zh-CN" altLang="en-US" sz="2800" b="1" i="0" u="none" strike="noStrike" kern="1200" cap="none" spc="30" normalizeH="0" baseline="0" noProof="0" dirty="0">
                <a:ln>
                  <a:noFill/>
                </a:ln>
                <a:solidFill>
                  <a:schemeClr val="tx1"/>
                </a:solidFill>
                <a:effectLst/>
                <a:uLnTx/>
                <a:uFillTx/>
                <a:latin typeface="+mj-ea"/>
                <a:ea typeface="+mj-ea"/>
                <a:cs typeface="+mn-cs"/>
              </a:rPr>
              <a:t>友好的用户界面</a:t>
            </a:r>
            <a:r>
              <a:rPr kumimoji="0" lang="zh-CN" altLang="en-US"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给出简单用户帮助</a:t>
            </a:r>
            <a:endParaRPr kumimoji="0" lang="en-US" altLang="zh-CN" sz="2800" b="1" i="0" u="none" strike="noStrike" kern="1200" cap="none" spc="30" normalizeH="0" baseline="0" noProof="0" dirty="0">
              <a:ln>
                <a:noFill/>
              </a:ln>
              <a:solidFill>
                <a:schemeClr val="tx1"/>
              </a:solidFill>
              <a:effectLst/>
              <a:uLnTx/>
              <a:uFillTx/>
              <a:latin typeface="+mj-ea"/>
              <a:ea typeface="+mj-ea"/>
              <a:cs typeface="+mn-cs"/>
            </a:endParaRPr>
          </a:p>
          <a:p>
            <a:pPr marL="514350" marR="0" lvl="0" indent="-514350" algn="l" defTabSz="914400" rtl="0" eaLnBrk="1" fontAlgn="auto" latinLnBrk="0" hangingPunct="1">
              <a:lnSpc>
                <a:spcPct val="150000"/>
              </a:lnSpc>
              <a:spcBef>
                <a:spcPct val="20000"/>
              </a:spcBef>
              <a:spcAft>
                <a:spcPts val="600"/>
              </a:spcAft>
              <a:buClr>
                <a:schemeClr val="tx2"/>
              </a:buClr>
              <a:buSzTx/>
              <a:buFont typeface="+mj-lt"/>
              <a:buAutoNum type="arabicPeriod"/>
              <a:defRPr/>
            </a:pP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通过键盘输入表达式</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 </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表达式可包含加</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、减</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、乘</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、除</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en-US" sz="2800" b="0" i="0" u="none" strike="noStrike" kern="1200" cap="none" spc="30" normalizeH="0" baseline="0" noProof="0" dirty="0">
                <a:ln>
                  <a:noFill/>
                </a:ln>
                <a:solidFill>
                  <a:schemeClr val="tx1"/>
                </a:solidFill>
                <a:effectLst/>
                <a:uLnTx/>
                <a:uFillTx/>
                <a:latin typeface="+mj-ea"/>
                <a:ea typeface="+mj-ea"/>
                <a:cs typeface="+mn-cs"/>
              </a:rPr>
              <a:t>求模（</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en-US" sz="2800" b="0" i="0" u="none" strike="noStrike" kern="1200" cap="none" spc="30" normalizeH="0" baseline="0" noProof="0" dirty="0">
                <a:ln>
                  <a:noFill/>
                </a:ln>
                <a:solidFill>
                  <a:schemeClr val="tx1"/>
                </a:solidFill>
                <a:effectLst/>
                <a:uLnTx/>
                <a:uFillTx/>
                <a:latin typeface="+mj-ea"/>
                <a:ea typeface="+mj-ea"/>
                <a:cs typeface="+mn-cs"/>
              </a:rPr>
              <a:t>） 、</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开方</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(&amp;)</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和乘方</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 </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运算，并能使用括号，最后</a:t>
            </a:r>
            <a:r>
              <a:rPr kumimoji="0" lang="zh-CN" altLang="en-US" sz="2800" b="0" i="0" u="none" strike="noStrike" kern="1200" cap="none" spc="30" normalizeH="0" baseline="0" noProof="0" dirty="0">
                <a:ln>
                  <a:noFill/>
                </a:ln>
                <a:solidFill>
                  <a:schemeClr val="tx1"/>
                </a:solidFill>
                <a:effectLst/>
                <a:uLnTx/>
                <a:uFillTx/>
                <a:latin typeface="+mj-ea"/>
                <a:ea typeface="+mj-ea"/>
                <a:cs typeface="+mn-cs"/>
              </a:rPr>
              <a:t>请</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以“</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”结束（</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a:t>
            </a:r>
            <a:r>
              <a:rPr kumimoji="0" lang="en-US" altLang="zh-CN" sz="2800" b="0" i="0" u="none" strike="noStrike" kern="1200" cap="none" spc="30" normalizeH="0" baseline="0" noProof="0" dirty="0">
                <a:ln>
                  <a:noFill/>
                </a:ln>
                <a:solidFill>
                  <a:schemeClr val="tx1"/>
                </a:solidFill>
                <a:effectLst/>
                <a:uLnTx/>
                <a:uFillTx/>
                <a:latin typeface="+mj-ea"/>
                <a:ea typeface="+mj-ea"/>
                <a:cs typeface="+mn-cs"/>
                <a:sym typeface="+mn-ea"/>
              </a:rPr>
              <a:t>&amp;b=a^(1/b)</a:t>
            </a:r>
            <a:r>
              <a:rPr kumimoji="0" lang="zh-CN" altLang="zh-CN" sz="2800" b="0" i="0" u="none" strike="noStrike" kern="1200" cap="none" spc="30" normalizeH="0" baseline="0" noProof="0" dirty="0">
                <a:ln>
                  <a:noFill/>
                </a:ln>
                <a:solidFill>
                  <a:schemeClr val="tx1"/>
                </a:solidFill>
                <a:effectLst/>
                <a:uLnTx/>
                <a:uFillTx/>
                <a:latin typeface="+mj-ea"/>
                <a:ea typeface="+mj-ea"/>
                <a:cs typeface="+mn-cs"/>
              </a:rPr>
              <a:t>）</a:t>
            </a:r>
            <a:endParaRPr kumimoji="0" lang="en-US" altLang="zh-CN" sz="2800" b="0" i="0" u="none" strike="noStrike" kern="1200" cap="none" spc="30" normalizeH="0" baseline="0" noProof="0" dirty="0">
              <a:ln>
                <a:noFill/>
              </a:ln>
              <a:solidFill>
                <a:schemeClr val="tx1"/>
              </a:solidFill>
              <a:effectLst/>
              <a:uLnTx/>
              <a:uFillTx/>
              <a:latin typeface="+mj-ea"/>
              <a:ea typeface="+mj-ea"/>
              <a:cs typeface="+mn-cs"/>
            </a:endParaRPr>
          </a:p>
          <a:p>
            <a:pPr marL="400050" marR="0" lvl="1" indent="0" algn="l" defTabSz="914400" rtl="0" eaLnBrk="1" fontAlgn="auto" latinLnBrk="0" hangingPunct="1">
              <a:lnSpc>
                <a:spcPct val="150000"/>
              </a:lnSpc>
              <a:spcBef>
                <a:spcPct val="20000"/>
              </a:spcBef>
              <a:spcAft>
                <a:spcPts val="600"/>
              </a:spcAft>
              <a:buClr>
                <a:schemeClr val="tx2"/>
              </a:buClr>
              <a:buSzTx/>
              <a:buFont typeface="Arial" panose="020B0604020202020204" pitchFamily="34" charset="0"/>
              <a:buNone/>
              <a:defRPr/>
            </a:pPr>
            <a:r>
              <a:rPr kumimoji="0" lang="en-US" altLang="zh-CN" sz="2800" b="1" i="0" u="none" strike="noStrike" kern="1200" cap="none" spc="30" normalizeH="0" baseline="0" noProof="0" dirty="0">
                <a:ln>
                  <a:noFill/>
                </a:ln>
                <a:solidFill>
                  <a:schemeClr val="tx1"/>
                </a:solidFill>
                <a:effectLst/>
                <a:uLnTx/>
                <a:uFillTx/>
                <a:latin typeface="+mj-ea"/>
                <a:ea typeface="+mj-ea"/>
                <a:cs typeface="+mn-cs"/>
              </a:rPr>
              <a:t> Ex.</a:t>
            </a:r>
            <a:r>
              <a:rPr kumimoji="0" lang="zh-CN" altLang="en-US" sz="2800" b="1" i="0" u="none" strike="noStrike" kern="1200" cap="none" spc="30" normalizeH="0" baseline="0" noProof="0" dirty="0">
                <a:ln>
                  <a:noFill/>
                </a:ln>
                <a:solidFill>
                  <a:schemeClr val="tx1"/>
                </a:solidFill>
                <a:effectLst/>
                <a:uLnTx/>
                <a:uFillTx/>
                <a:latin typeface="+mj-ea"/>
                <a:ea typeface="+mj-ea"/>
                <a:cs typeface="+mn-cs"/>
              </a:rPr>
              <a:t>     </a:t>
            </a:r>
            <a:r>
              <a:rPr kumimoji="0" lang="en-US" altLang="zh-CN" sz="2800" b="1" i="0" u="none" strike="noStrike" kern="1200" cap="none" spc="30" normalizeH="0" baseline="0" noProof="0" dirty="0">
                <a:ln>
                  <a:noFill/>
                </a:ln>
                <a:solidFill>
                  <a:schemeClr val="tx1"/>
                </a:solidFill>
                <a:effectLst/>
                <a:uLnTx/>
                <a:uFillTx/>
                <a:latin typeface="+mj-ea"/>
                <a:ea typeface="+mj-ea"/>
                <a:cs typeface="+mn-cs"/>
              </a:rPr>
              <a:t>-2*3^</a:t>
            </a:r>
            <a:r>
              <a:rPr kumimoji="0" lang="en-US" altLang="zh-CN" sz="2800" b="1" i="0" u="none" strike="noStrike" kern="1200" cap="none" spc="30" normalizeH="0" baseline="30000" noProof="0" dirty="0">
                <a:ln>
                  <a:noFill/>
                </a:ln>
                <a:solidFill>
                  <a:schemeClr val="tx1"/>
                </a:solidFill>
                <a:effectLst/>
                <a:uLnTx/>
                <a:uFillTx/>
                <a:latin typeface="+mj-ea"/>
                <a:ea typeface="+mj-ea"/>
                <a:cs typeface="+mn-cs"/>
              </a:rPr>
              <a:t>5 </a:t>
            </a:r>
            <a:r>
              <a:rPr kumimoji="0" lang="en-US" altLang="zh-CN" sz="2800" b="1" i="0" u="none" strike="noStrike" kern="1200" cap="none" spc="30" normalizeH="0" baseline="0" noProof="0" dirty="0">
                <a:ln>
                  <a:noFill/>
                </a:ln>
                <a:solidFill>
                  <a:schemeClr val="tx1"/>
                </a:solidFill>
                <a:effectLst/>
                <a:uLnTx/>
                <a:uFillTx/>
                <a:latin typeface="+mj-ea"/>
                <a:ea typeface="+mj-ea"/>
                <a:cs typeface="+mn-cs"/>
              </a:rPr>
              <a:t>+ 23 /</a:t>
            </a:r>
            <a:r>
              <a:rPr kumimoji="0" lang="zh-CN" altLang="en-US" sz="2800" b="1" i="0" u="none" strike="noStrike" kern="1200" cap="none" spc="30" normalizeH="0" baseline="0" noProof="0" dirty="0">
                <a:ln>
                  <a:noFill/>
                </a:ln>
                <a:solidFill>
                  <a:schemeClr val="tx1"/>
                </a:solidFill>
                <a:effectLst/>
                <a:uLnTx/>
                <a:uFillTx/>
                <a:latin typeface="+mj-ea"/>
                <a:ea typeface="+mj-ea"/>
                <a:cs typeface="+mn-cs"/>
              </a:rPr>
              <a:t>（</a:t>
            </a:r>
            <a:r>
              <a:rPr kumimoji="0" lang="en-US" altLang="zh-CN" sz="2800" b="1" i="0" u="none" strike="noStrike" kern="1200" cap="none" spc="30" normalizeH="0" baseline="0" noProof="0" dirty="0">
                <a:ln>
                  <a:noFill/>
                </a:ln>
                <a:solidFill>
                  <a:schemeClr val="tx1"/>
                </a:solidFill>
                <a:effectLst/>
                <a:uLnTx/>
                <a:uFillTx/>
                <a:latin typeface="+mj-ea"/>
                <a:ea typeface="+mj-ea"/>
                <a:cs typeface="+mn-cs"/>
              </a:rPr>
              <a:t>45+67</a:t>
            </a:r>
            <a:r>
              <a:rPr kumimoji="0" lang="zh-CN" altLang="en-US" sz="2800" b="1" i="0" u="none" strike="noStrike" kern="1200" cap="none" spc="30" normalizeH="0" baseline="0" noProof="0" dirty="0">
                <a:ln>
                  <a:noFill/>
                </a:ln>
                <a:solidFill>
                  <a:schemeClr val="tx1"/>
                </a:solidFill>
                <a:effectLst/>
                <a:uLnTx/>
                <a:uFillTx/>
                <a:latin typeface="+mj-ea"/>
                <a:ea typeface="+mj-ea"/>
                <a:cs typeface="+mn-cs"/>
              </a:rPr>
              <a:t>）</a:t>
            </a:r>
            <a:r>
              <a:rPr kumimoji="0" lang="en-US" altLang="zh-CN" sz="2800" b="1" i="0" u="none" strike="noStrike" kern="1200" cap="none" spc="30" normalizeH="0" baseline="0" noProof="0" dirty="0">
                <a:ln>
                  <a:noFill/>
                </a:ln>
                <a:solidFill>
                  <a:schemeClr val="tx1"/>
                </a:solidFill>
                <a:effectLst/>
                <a:uLnTx/>
                <a:uFillTx/>
                <a:latin typeface="+mj-ea"/>
                <a:ea typeface="+mj-ea"/>
                <a:cs typeface="+mn-cs"/>
              </a:rPr>
              <a:t>- 17%3/8</a:t>
            </a:r>
            <a:r>
              <a:rPr kumimoji="0" lang="en-US" altLang="zh-CN" sz="2800" b="0" i="0" u="none" strike="noStrike" kern="1200" cap="none" spc="30" normalizeH="0" baseline="0" noProof="0" dirty="0">
                <a:ln>
                  <a:noFill/>
                </a:ln>
                <a:solidFill>
                  <a:schemeClr val="tx1"/>
                </a:solidFill>
                <a:effectLst/>
                <a:uLnTx/>
                <a:uFillTx/>
                <a:latin typeface="+mj-ea"/>
                <a:ea typeface="+mj-ea"/>
                <a:cs typeface="+mn-cs"/>
              </a:rPr>
              <a:t>&amp;2</a:t>
            </a:r>
            <a:endParaRPr kumimoji="0" lang="en-US" altLang="zh-CN" sz="2800" b="1" i="0" u="none" strike="noStrike" kern="1200" cap="none" spc="30" normalizeH="0" baseline="0" noProof="0" dirty="0">
              <a:ln>
                <a:noFill/>
              </a:ln>
              <a:solidFill>
                <a:schemeClr val="tx1"/>
              </a:solidFill>
              <a:effectLst/>
              <a:uLnTx/>
              <a:uFillTx/>
              <a:latin typeface="+mj-ea"/>
              <a:ea typeface="+mj-ea"/>
              <a:cs typeface="+mn-cs"/>
            </a:endParaRPr>
          </a:p>
          <a:p>
            <a:pPr marL="514350" marR="0" lvl="0" indent="-514350" algn="l" defTabSz="914400" rtl="0" eaLnBrk="1" fontAlgn="auto" latinLnBrk="0" hangingPunct="1">
              <a:lnSpc>
                <a:spcPct val="150000"/>
              </a:lnSpc>
              <a:spcBef>
                <a:spcPct val="20000"/>
              </a:spcBef>
              <a:spcAft>
                <a:spcPts val="600"/>
              </a:spcAft>
              <a:buClr>
                <a:schemeClr val="tx2"/>
              </a:buClr>
              <a:buSzTx/>
              <a:buFont typeface="+mj-lt"/>
              <a:buAutoNum type="arabicPeriod"/>
              <a:defRPr/>
            </a:pPr>
            <a:r>
              <a:rPr kumimoji="0" lang="zh-CN" altLang="en-US" sz="2800" b="1" i="0" u="none" strike="noStrike" kern="1200" cap="none" spc="30" normalizeH="0" baseline="0" noProof="0" dirty="0">
                <a:ln>
                  <a:noFill/>
                </a:ln>
                <a:solidFill>
                  <a:schemeClr val="tx1"/>
                </a:solidFill>
                <a:effectLst/>
                <a:uLnTx/>
                <a:uFillTx/>
                <a:latin typeface="+mj-ea"/>
                <a:ea typeface="+mj-ea"/>
                <a:cs typeface="+mn-cs"/>
              </a:rPr>
              <a:t>计算表达式，并在显示器上输出结果</a:t>
            </a:r>
            <a:endParaRPr kumimoji="0" lang="en-US" altLang="zh-CN" sz="2800" b="1" i="0" u="none" strike="noStrike" kern="1200" cap="none" spc="30" normalizeH="0" baseline="0" noProof="0" dirty="0">
              <a:ln>
                <a:noFill/>
              </a:ln>
              <a:solidFill>
                <a:schemeClr val="tx1"/>
              </a:solidFill>
              <a:effectLst/>
              <a:uLnTx/>
              <a:uFillTx/>
              <a:latin typeface="+mj-ea"/>
              <a:ea typeface="+mj-ea"/>
              <a:cs typeface="+mn-cs"/>
            </a:endParaRPr>
          </a:p>
        </p:txBody>
      </p:sp>
    </p:spTree>
  </p:cSld>
  <p:clrMapOvr>
    <a:masterClrMapping/>
  </p:clrMapOvr>
  <p:transition spd="med">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250825" y="0"/>
            <a:ext cx="8497888" cy="836613"/>
          </a:xfr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all" spc="50" normalizeH="0" baseline="0" noProof="0" dirty="0">
                <a:ln>
                  <a:noFill/>
                </a:ln>
                <a:solidFill>
                  <a:srgbClr val="66FFFF"/>
                </a:solidFill>
                <a:effectLst/>
                <a:uLnTx/>
                <a:uFillTx/>
                <a:latin typeface="+mj-lt"/>
                <a:ea typeface="+mj-ea"/>
                <a:cs typeface="+mj-cs"/>
              </a:rPr>
              <a:t>程序思路（建议）</a:t>
            </a:r>
            <a:endParaRPr kumimoji="0" lang="zh-CN" altLang="en-US" sz="2800" b="1" i="0" u="none" strike="noStrike" kern="1200" cap="all" spc="50" normalizeH="0" baseline="0" noProof="0" dirty="0">
              <a:ln>
                <a:noFill/>
              </a:ln>
              <a:solidFill>
                <a:srgbClr val="66FFFF"/>
              </a:solidFill>
              <a:effectLst/>
              <a:uLnTx/>
              <a:uFillTx/>
              <a:latin typeface="+mj-lt"/>
              <a:ea typeface="+mj-ea"/>
              <a:cs typeface="+mj-cs"/>
            </a:endParaRPr>
          </a:p>
        </p:txBody>
      </p:sp>
      <p:sp>
        <p:nvSpPr>
          <p:cNvPr id="9219" name="Rectangle 3"/>
          <p:cNvSpPr>
            <a:spLocks noChangeArrowheads="1"/>
          </p:cNvSpPr>
          <p:nvPr/>
        </p:nvSpPr>
        <p:spPr bwMode="auto">
          <a:xfrm>
            <a:off x="0" y="443071"/>
            <a:ext cx="9144000" cy="6925945"/>
          </a:xfrm>
          <a:prstGeom prst="rect">
            <a:avLst/>
          </a:prstGeom>
          <a:noFill/>
          <a:ln>
            <a:noFill/>
          </a:ln>
        </p:spPr>
        <p:txBody>
          <a:bodyPr anchor="ctr">
            <a:spAutoFit/>
          </a:bodyPr>
          <a:lstStyle>
            <a:lvl1pPr marL="342900" indent="-34290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1pPr>
            <a:lvl2pPr marL="800100" indent="-34290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2pPr>
            <a:lvl3pPr marL="1257300" indent="-34290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3pPr>
            <a:lvl4pPr marL="1600200" indent="-22860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4pPr>
            <a:lvl5pPr marL="2057400" indent="-22860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5pPr>
            <a:lvl6pPr marL="25146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6pPr>
            <a:lvl7pPr marL="29718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7pPr>
            <a:lvl8pPr marL="34290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8pPr>
            <a:lvl9pPr marL="3886200" indent="-228600" eaLnBrk="0" fontAlgn="base" hangingPunct="0">
              <a:spcBef>
                <a:spcPct val="20000"/>
              </a:spcBef>
              <a:spcAft>
                <a:spcPts val="600"/>
              </a:spcAft>
              <a:buClr>
                <a:schemeClr val="tx2"/>
              </a:buClr>
              <a:buFont typeface="Arial" panose="020B0604020202020204" pitchFamily="34" charset="0"/>
              <a:buChar char="•"/>
              <a:defRPr sz="1700">
                <a:solidFill>
                  <a:schemeClr val="tx1"/>
                </a:solidFill>
                <a:latin typeface="Arial Narrow" panose="020B0606020202030204" pitchFamily="34" charset="0"/>
              </a:defRPr>
            </a:lvl9pPr>
          </a:lstStyle>
          <a:p>
            <a:pPr marL="342900" marR="0" lvl="0" indent="-342900" algn="l" defTabSz="914400" rtl="0" eaLnBrk="0" fontAlgn="base" latinLnBrk="0" hangingPunct="0">
              <a:lnSpc>
                <a:spcPct val="130000"/>
              </a:lnSpc>
              <a:spcBef>
                <a:spcPct val="50000"/>
              </a:spcBef>
              <a:spcAft>
                <a:spcPct val="0"/>
              </a:spcAft>
              <a:buClrTx/>
              <a:buSzTx/>
              <a:buFont typeface="Arial Narrow" panose="020B0606020202030204" pitchFamily="34" charset="0"/>
              <a:buAutoNum type="arabicPeriod"/>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建立两个栈（</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optr</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opnd</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），分别用来存储运算符和操作数。</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arabicPeriod"/>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通过键盘输入一个表达式</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如： </a:t>
            </a:r>
            <a:r>
              <a:rPr kumimoji="0" lang="en-US" altLang="zh-CN" sz="1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-2*3^</a:t>
            </a:r>
            <a:r>
              <a:rPr kumimoji="0" lang="en-US" altLang="zh-CN" sz="1800" b="1" i="0" u="none" strike="noStrike" kern="1200" cap="none" spc="0" normalizeH="0" baseline="30000" noProof="0" dirty="0">
                <a:ln>
                  <a:noFill/>
                </a:ln>
                <a:solidFill>
                  <a:schemeClr val="tx1"/>
                </a:solidFill>
                <a:effectLst/>
                <a:uLnTx/>
                <a:uFillTx/>
                <a:latin typeface="+mj-ea"/>
                <a:ea typeface="宋体" panose="02010600030101010101" pitchFamily="2" charset="-122"/>
                <a:cs typeface="+mn-cs"/>
              </a:rPr>
              <a:t>5 </a:t>
            </a:r>
            <a:r>
              <a:rPr kumimoji="0" lang="en-US" altLang="zh-CN" sz="1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+ 23 /</a:t>
            </a:r>
            <a:r>
              <a:rPr kumimoji="0" lang="zh-CN" altLang="en-US" sz="1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a:t>
            </a:r>
            <a:r>
              <a:rPr kumimoji="0" lang="en-US" altLang="zh-CN" sz="1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45+67</a:t>
            </a:r>
            <a:r>
              <a:rPr kumimoji="0" lang="zh-CN" altLang="en-US" sz="1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a:t>
            </a:r>
            <a:r>
              <a:rPr kumimoji="0" lang="en-US" altLang="zh-CN" sz="1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- 17%3/8</a:t>
            </a:r>
            <a:r>
              <a:rPr kumimoji="0" lang="en-US" altLang="zh-CN" sz="1800" b="0"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&amp;2</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arabicPeriod"/>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逐个判断表达式中的字符为</a:t>
            </a:r>
            <a:r>
              <a:rPr kumimoji="0" lang="zh-CN" altLang="en-US" sz="1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数字</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运算符</a:t>
            </a:r>
            <a:r>
              <a:rPr kumimoji="0" lang="en-US" altLang="zh-CN"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(+,-,*,/,%,^,&amp;,(,),=)</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还是</a:t>
            </a:r>
            <a:r>
              <a:rPr kumimoji="0" lang="zh-CN" altLang="en-US" sz="1800" b="1" i="0" u="none" strike="noStrike" kern="1200" cap="none" spc="0" normalizeH="0" baseline="0" noProof="0" dirty="0">
                <a:ln>
                  <a:noFill/>
                </a:ln>
                <a:solidFill>
                  <a:srgbClr val="FF99FF"/>
                </a:solidFill>
                <a:effectLst/>
                <a:uLnTx/>
                <a:uFillTx/>
                <a:latin typeface="Times New Roman" panose="02020603050405020304" pitchFamily="18" charset="0"/>
                <a:ea typeface="宋体" panose="02010600030101010101" pitchFamily="2" charset="-122"/>
                <a:cs typeface="+mn-cs"/>
              </a:rPr>
              <a:t>其他非法字符</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直到碰到</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字符，</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marR="0" lvl="1" indent="-342900" algn="l" defTabSz="914400" rtl="0" eaLnBrk="0" fontAlgn="base" latinLnBrk="0" hangingPunct="0">
              <a:lnSpc>
                <a:spcPct val="130000"/>
              </a:lnSpc>
              <a:spcBef>
                <a:spcPct val="0"/>
              </a:spcBef>
              <a:spcAft>
                <a:spcPct val="0"/>
              </a:spcAft>
              <a:buClrTx/>
              <a:buSzTx/>
              <a:buFontTx/>
              <a:buAutoNum type="circleNumDbPlain"/>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若为</a:t>
            </a:r>
            <a:r>
              <a:rPr kumimoji="0" lang="zh-CN" altLang="en-US" sz="1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数字</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将其</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push</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进操作数栈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opnd</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继续处理下一个字符</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marR="0" lvl="1" indent="-342900" algn="l" defTabSz="914400" rtl="0" eaLnBrk="0" fontAlgn="base" latinLnBrk="0" hangingPunct="0">
              <a:lnSpc>
                <a:spcPct val="130000"/>
              </a:lnSpc>
              <a:spcBef>
                <a:spcPct val="0"/>
              </a:spcBef>
              <a:spcAft>
                <a:spcPct val="0"/>
              </a:spcAft>
              <a:buClrTx/>
              <a:buSzTx/>
              <a:buFontTx/>
              <a:buAutoNum type="circleNumDbPlain"/>
              <a:defRPr/>
            </a:pP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若为</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运算符</a:t>
            </a:r>
            <a:r>
              <a:rPr kumimoji="0" lang="en-US" altLang="zh-CN"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比较此运算符的</a:t>
            </a:r>
            <a:r>
              <a:rPr kumimoji="0" lang="zh-CN" altLang="en-US" sz="1800" b="1" i="0" u="none" strike="noStrike" kern="1200" cap="none" spc="0" normalizeH="0" baseline="0" noProof="0" dirty="0">
                <a:ln>
                  <a:noFill/>
                </a:ln>
                <a:solidFill>
                  <a:srgbClr val="FF99FF"/>
                </a:solidFill>
                <a:effectLst/>
                <a:uLnTx/>
                <a:uFillTx/>
                <a:latin typeface="Times New Roman" panose="02020603050405020304" pitchFamily="18" charset="0"/>
                <a:ea typeface="宋体" panose="02010600030101010101" pitchFamily="2" charset="-122"/>
                <a:cs typeface="+mn-cs"/>
              </a:rPr>
              <a:t>栈外优先级</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与运算符栈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optr</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中最顶端元素的</a:t>
            </a:r>
            <a:r>
              <a:rPr kumimoji="0" lang="zh-CN" altLang="en-US" sz="1800" b="1" i="0" u="none" strike="noStrike" kern="1200" cap="none" spc="0" normalizeH="0" baseline="0" noProof="0" dirty="0">
                <a:ln>
                  <a:noFill/>
                </a:ln>
                <a:solidFill>
                  <a:srgbClr val="FF99FF"/>
                </a:solidFill>
                <a:effectLst/>
                <a:uLnTx/>
                <a:uFillTx/>
                <a:latin typeface="Times New Roman" panose="02020603050405020304" pitchFamily="18" charset="0"/>
                <a:ea typeface="宋体" panose="02010600030101010101" pitchFamily="2" charset="-122"/>
                <a:cs typeface="+mn-cs"/>
              </a:rPr>
              <a:t>栈内优先级</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a:t>
            </a:r>
            <a:r>
              <a:rPr kumimoji="0"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高低</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0" lang="en-US" altLang="zh-CN" sz="1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1257300" marR="0" lvl="2"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alphaLcParenR"/>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若栈内优先级</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低于</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栈外优先级（</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optr</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不会为空，最开始把</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压进</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则将当前字符</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push</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入运算符栈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optr</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继续处理下一个字符 </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257300" marR="0" lvl="2"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alphaLcParenR"/>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若栈内优先级</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高于</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栈外优先级</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从操作数栈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opnd</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出</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个操作数</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从运算符栈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optr</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出最顶端运算符进行计算</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并将计算结果</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push</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进操作数栈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opnd</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继续处理当前字符（注：在</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情况且要</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时，表达式经过</a:t>
            </a:r>
            <a:r>
              <a:rPr lang="zh-CN" altLang="en-US" sz="1800" b="1" noProof="0" dirty="0">
                <a:ln>
                  <a:noFill/>
                </a:ln>
                <a:effectLst/>
                <a:uLnTx/>
                <a:uFillTx/>
                <a:latin typeface="Times New Roman" panose="02020603050405020304" pitchFamily="18" charset="0"/>
                <a:sym typeface="+mn-ea"/>
              </a:rPr>
              <a:t>截止目前之前的</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所有处理后为</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栈顶数</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，此时不应</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 2</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操作数，只</a:t>
            </a:r>
            <a:r>
              <a:rPr lang="en-US" altLang="zh-CN" sz="1800" b="1" noProof="0" dirty="0">
                <a:ln>
                  <a:noFill/>
                </a:ln>
                <a:effectLst/>
                <a:uLnTx/>
                <a:uFillTx/>
                <a:latin typeface="Times New Roman" panose="02020603050405020304" pitchFamily="18" charset="0"/>
                <a:sym typeface="+mn-ea"/>
              </a:rPr>
              <a:t>pop“)”</a:t>
            </a:r>
            <a:r>
              <a:rPr lang="zh-CN" altLang="en-US" sz="1800" b="1" noProof="0" dirty="0">
                <a:ln>
                  <a:noFill/>
                </a:ln>
                <a:effectLst/>
                <a:uLnTx/>
                <a:uFillTx/>
                <a:latin typeface="Times New Roman" panose="02020603050405020304" pitchFamily="18" charset="0"/>
                <a:sym typeface="+mn-ea"/>
              </a:rPr>
              <a:t>，</a:t>
            </a:r>
            <a:r>
              <a:rPr lang="en-US" altLang="zh-CN" sz="1800" b="1" noProof="0" dirty="0">
                <a:ln>
                  <a:noFill/>
                </a:ln>
                <a:effectLst/>
                <a:uLnTx/>
                <a:uFillTx/>
                <a:latin typeface="Times New Roman" panose="02020603050405020304" pitchFamily="18" charset="0"/>
                <a:sym typeface="+mn-ea"/>
              </a:rPr>
              <a:t>do nothing</a:t>
            </a:r>
            <a:r>
              <a:rPr lang="zh-CN" altLang="en-US" sz="1800" b="1" noProof="0" dirty="0">
                <a:ln>
                  <a:noFill/>
                </a:ln>
                <a:effectLst/>
                <a:uLnTx/>
                <a:uFillTx/>
                <a:latin typeface="Times New Roman" panose="02020603050405020304" pitchFamily="18" charset="0"/>
                <a:sym typeface="+mn-ea"/>
              </a:rPr>
              <a:t>；而只要正确完整写了（），不会在</a:t>
            </a:r>
            <a:r>
              <a:rPr lang="en-US" altLang="zh-CN" sz="1800" b="1" noProof="0" dirty="0">
                <a:ln>
                  <a:noFill/>
                </a:ln>
                <a:effectLst/>
                <a:uLnTx/>
                <a:uFillTx/>
                <a:latin typeface="Times New Roman" panose="02020603050405020304" pitchFamily="18" charset="0"/>
                <a:sym typeface="+mn-ea"/>
              </a:rPr>
              <a:t>b</a:t>
            </a:r>
            <a:r>
              <a:rPr lang="zh-CN" altLang="en-US" sz="1800" b="1" noProof="0" dirty="0">
                <a:ln>
                  <a:noFill/>
                </a:ln>
                <a:effectLst/>
                <a:uLnTx/>
                <a:uFillTx/>
                <a:latin typeface="Times New Roman" panose="02020603050405020304" pitchFamily="18" charset="0"/>
                <a:sym typeface="+mn-ea"/>
              </a:rPr>
              <a:t>中出现</a:t>
            </a:r>
            <a:r>
              <a:rPr lang="en-US" altLang="zh-CN" sz="1800" b="1" noProof="0" dirty="0">
                <a:ln>
                  <a:noFill/>
                </a:ln>
                <a:effectLst/>
                <a:uLnTx/>
                <a:uFillTx/>
                <a:latin typeface="Times New Roman" panose="02020603050405020304" pitchFamily="18" charset="0"/>
                <a:sym typeface="+mn-ea"/>
              </a:rPr>
              <a:t>pop</a:t>
            </a:r>
            <a:r>
              <a:rPr lang="en-US" altLang="zh-CN" sz="1800" b="1" noProof="0" dirty="0">
                <a:ln>
                  <a:noFill/>
                </a:ln>
                <a:effectLst/>
                <a:uLnTx/>
                <a:uFillTx/>
                <a:latin typeface="Times New Roman" panose="02020603050405020304" pitchFamily="18" charset="0"/>
                <a:sym typeface="+mn-ea"/>
              </a:rPr>
              <a:t>“(”</a:t>
            </a:r>
            <a:r>
              <a:rPr lang="zh-CN" altLang="en-US" sz="1800" b="1" noProof="0" dirty="0">
                <a:ln>
                  <a:noFill/>
                </a:ln>
                <a:effectLst/>
                <a:uLnTx/>
                <a:uFillTx/>
                <a:latin typeface="Times New Roman" panose="02020603050405020304" pitchFamily="18" charset="0"/>
                <a:sym typeface="+mn-ea"/>
              </a:rPr>
              <a:t>的情况，</a:t>
            </a:r>
            <a:r>
              <a:rPr lang="en-US" altLang="zh-CN" sz="1800" b="1" noProof="0" dirty="0">
                <a:ln>
                  <a:noFill/>
                </a:ln>
                <a:effectLst/>
                <a:uLnTx/>
                <a:uFillTx/>
                <a:latin typeface="Times New Roman" panose="02020603050405020304" pitchFamily="18" charset="0"/>
                <a:sym typeface="+mn-ea"/>
              </a:rPr>
              <a:t>pop</a:t>
            </a:r>
            <a:r>
              <a:rPr lang="en-US" altLang="zh-CN" sz="1800" b="1" noProof="0" dirty="0">
                <a:ln>
                  <a:noFill/>
                </a:ln>
                <a:effectLst/>
                <a:uLnTx/>
                <a:uFillTx/>
                <a:latin typeface="Times New Roman" panose="02020603050405020304" pitchFamily="18" charset="0"/>
                <a:sym typeface="+mn-ea"/>
              </a:rPr>
              <a:t>“(”</a:t>
            </a:r>
            <a:r>
              <a:rPr lang="zh-CN" altLang="en-US" sz="1800" b="1" noProof="0" dirty="0">
                <a:ln>
                  <a:noFill/>
                </a:ln>
                <a:effectLst/>
                <a:uLnTx/>
                <a:uFillTx/>
                <a:latin typeface="Times New Roman" panose="02020603050405020304" pitchFamily="18" charset="0"/>
                <a:sym typeface="+mn-ea"/>
              </a:rPr>
              <a:t>只出现在</a:t>
            </a:r>
            <a:r>
              <a:rPr lang="en-US" altLang="zh-CN" sz="1800" b="1" noProof="0" dirty="0">
                <a:ln>
                  <a:noFill/>
                </a:ln>
                <a:effectLst/>
                <a:uLnTx/>
                <a:uFillTx/>
                <a:latin typeface="Times New Roman" panose="02020603050405020304" pitchFamily="18" charset="0"/>
                <a:sym typeface="+mn-ea"/>
              </a:rPr>
              <a:t>c</a:t>
            </a:r>
            <a:r>
              <a:rPr lang="zh-CN" altLang="en-US" sz="1800" b="1" noProof="0" dirty="0">
                <a:ln>
                  <a:noFill/>
                </a:ln>
                <a:effectLst/>
                <a:uLnTx/>
                <a:uFillTx/>
                <a:latin typeface="Times New Roman" panose="02020603050405020304" pitchFamily="18" charset="0"/>
                <a:sym typeface="+mn-ea"/>
              </a:rPr>
              <a:t>中，即若当前判断的字符为</a:t>
            </a:r>
            <a:r>
              <a:rPr lang="en-US" altLang="zh-CN" sz="1800" b="1" noProof="0" dirty="0">
                <a:ln>
                  <a:noFill/>
                </a:ln>
                <a:effectLst/>
                <a:uLnTx/>
                <a:uFillTx/>
                <a:latin typeface="Times New Roman" panose="02020603050405020304" pitchFamily="18" charset="0"/>
                <a:sym typeface="+mn-ea"/>
              </a:rPr>
              <a:t>“)”</a:t>
            </a:r>
            <a:r>
              <a:rPr lang="zh-CN" altLang="en-US" sz="1800" b="1" noProof="0" dirty="0">
                <a:ln>
                  <a:noFill/>
                </a:ln>
                <a:effectLst/>
                <a:uLnTx/>
                <a:uFillTx/>
                <a:latin typeface="Times New Roman" panose="02020603050405020304" pitchFamily="18" charset="0"/>
                <a:sym typeface="+mn-ea"/>
              </a:rPr>
              <a:t>，会</a:t>
            </a:r>
            <a:r>
              <a:rPr lang="en-US" altLang="zh-CN" sz="1800" b="1" noProof="0" dirty="0">
                <a:ln>
                  <a:noFill/>
                </a:ln>
                <a:effectLst/>
                <a:uLnTx/>
                <a:uFillTx/>
                <a:latin typeface="Times New Roman" panose="02020603050405020304" pitchFamily="18" charset="0"/>
                <a:sym typeface="+mn-ea"/>
              </a:rPr>
              <a:t>pop</a:t>
            </a:r>
            <a:r>
              <a:rPr lang="zh-CN" altLang="en-US" sz="1800" b="1" noProof="0" dirty="0">
                <a:ln>
                  <a:noFill/>
                </a:ln>
                <a:effectLst/>
                <a:uLnTx/>
                <a:uFillTx/>
                <a:latin typeface="Times New Roman" panose="02020603050405020304" pitchFamily="18" charset="0"/>
                <a:sym typeface="+mn-ea"/>
              </a:rPr>
              <a:t>到此</a:t>
            </a:r>
            <a:r>
              <a:rPr lang="en-US" altLang="zh-CN" sz="1800" b="1" noProof="0" dirty="0">
                <a:ln>
                  <a:noFill/>
                </a:ln>
                <a:effectLst/>
                <a:uLnTx/>
                <a:uFillTx/>
                <a:latin typeface="Times New Roman" panose="02020603050405020304" pitchFamily="18" charset="0"/>
                <a:sym typeface="+mn-ea"/>
              </a:rPr>
              <a:t>“)”</a:t>
            </a:r>
            <a:r>
              <a:rPr lang="zh-CN" altLang="en-US" sz="1800" b="1" noProof="0" dirty="0">
                <a:ln>
                  <a:noFill/>
                </a:ln>
                <a:effectLst/>
                <a:uLnTx/>
                <a:uFillTx/>
                <a:latin typeface="Times New Roman" panose="02020603050405020304" pitchFamily="18" charset="0"/>
                <a:sym typeface="+mn-ea"/>
              </a:rPr>
              <a:t>对应的</a:t>
            </a:r>
            <a:r>
              <a:rPr lang="en-US" altLang="zh-CN" sz="1800" b="1" noProof="0" dirty="0">
                <a:ln>
                  <a:noFill/>
                </a:ln>
                <a:effectLst/>
                <a:uLnTx/>
                <a:uFillTx/>
                <a:latin typeface="Times New Roman" panose="02020603050405020304" pitchFamily="18" charset="0"/>
                <a:sym typeface="+mn-ea"/>
              </a:rPr>
              <a:t>“(”</a:t>
            </a:r>
            <a:r>
              <a:rPr lang="zh-CN" altLang="en-US" sz="1800" b="1" noProof="0" dirty="0">
                <a:ln>
                  <a:noFill/>
                </a:ln>
                <a:effectLst/>
                <a:uLnTx/>
                <a:uFillTx/>
                <a:latin typeface="Times New Roman" panose="02020603050405020304" pitchFamily="18" charset="0"/>
                <a:sym typeface="+mn-ea"/>
              </a:rPr>
              <a:t>为止</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1257300" marR="0" lvl="2"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alphaLcParenR"/>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若栈内优先级</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等于</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栈外优先级</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从运算符栈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optr</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出最顶端运算符</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继续处理下一个字符</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marR="0" lvl="1"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circleNumDbPlain"/>
              <a:defRPr/>
            </a:pP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若为</a:t>
            </a:r>
            <a:r>
              <a:rPr kumimoji="0" lang="zh-CN" altLang="en-US" sz="1800" b="1" i="0" u="none" strike="noStrike" kern="1200" cap="none" spc="0" normalizeH="0" baseline="0" noProof="0" dirty="0">
                <a:ln>
                  <a:noFill/>
                </a:ln>
                <a:solidFill>
                  <a:srgbClr val="FF99FF"/>
                </a:solidFill>
                <a:effectLst/>
                <a:uLnTx/>
                <a:uFillTx/>
                <a:latin typeface="Times New Roman" panose="02020603050405020304" pitchFamily="18" charset="0"/>
                <a:ea typeface="宋体" panose="02010600030101010101" pitchFamily="2" charset="-122"/>
                <a:cs typeface="+mn-cs"/>
              </a:rPr>
              <a:t>其他字符</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输出提示表达式非法</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退出程序</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30000"/>
              </a:lnSpc>
              <a:spcBef>
                <a:spcPct val="0"/>
              </a:spcBef>
              <a:spcAft>
                <a:spcPct val="0"/>
              </a:spcAft>
              <a:buClrTx/>
              <a:buSzTx/>
              <a:buFont typeface="Arial Narrow" panose="020B0606020202030204" pitchFamily="34" charset="0"/>
              <a:buAutoNum type="arabicPeriod"/>
              <a:defRPr/>
            </a:pP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输出最终运算结果</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即操作数栈</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opnd</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中的栈顶元素</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188" y="158750"/>
            <a:ext cx="7924800" cy="720725"/>
          </a:xfrm>
        </p:spPr>
        <p:txBody>
          <a:bodyPr vert="horz" lIns="91440" tIns="45720" rIns="91440" bIns="4572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zh-CN" sz="3200" b="1" i="0" u="none" strike="noStrike" kern="1200" cap="none" spc="50" normalizeH="0" baseline="0" noProof="0" dirty="0">
                <a:ln>
                  <a:noFill/>
                </a:ln>
                <a:solidFill>
                  <a:schemeClr val="tx1"/>
                </a:solidFill>
                <a:effectLst/>
                <a:uLnTx/>
                <a:uFillTx/>
                <a:latin typeface="+mj-lt"/>
                <a:ea typeface="+mj-ea"/>
                <a:cs typeface="Times New Roman" panose="02020603050405020304" pitchFamily="18" charset="0"/>
              </a:rPr>
            </a:br>
            <a:r>
              <a:rPr kumimoji="0" lang="zh-CN" altLang="en-US" sz="3000" b="0" i="0" u="none" strike="noStrike" kern="1200" cap="all" spc="50" normalizeH="0" baseline="0" noProof="0" dirty="0">
                <a:ln>
                  <a:noFill/>
                </a:ln>
                <a:solidFill>
                  <a:schemeClr val="tx1"/>
                </a:solidFill>
                <a:effectLst/>
                <a:uLnTx/>
                <a:uFillTx/>
                <a:latin typeface="+mj-lt"/>
                <a:ea typeface="+mj-ea"/>
                <a:cs typeface="+mj-cs"/>
              </a:rPr>
              <a:t>栈内</a:t>
            </a:r>
            <a:r>
              <a:rPr kumimoji="0" lang="en-US" altLang="zh-CN" sz="3000" b="0" i="0" u="none" strike="noStrike" kern="1200" cap="all" spc="50" normalizeH="0" baseline="0" noProof="0" dirty="0">
                <a:ln>
                  <a:noFill/>
                </a:ln>
                <a:solidFill>
                  <a:schemeClr val="tx1"/>
                </a:solidFill>
                <a:effectLst/>
                <a:uLnTx/>
                <a:uFillTx/>
                <a:latin typeface="+mj-lt"/>
                <a:ea typeface="+mj-ea"/>
                <a:cs typeface="+mj-cs"/>
              </a:rPr>
              <a:t>/</a:t>
            </a:r>
            <a:r>
              <a:rPr kumimoji="0" lang="zh-CN" altLang="en-US" sz="3000" b="0" i="0" u="none" strike="noStrike" kern="1200" cap="all" spc="50" normalizeH="0" baseline="0" noProof="0" dirty="0">
                <a:ln>
                  <a:noFill/>
                </a:ln>
                <a:solidFill>
                  <a:schemeClr val="tx1"/>
                </a:solidFill>
                <a:effectLst/>
                <a:uLnTx/>
                <a:uFillTx/>
                <a:latin typeface="+mj-lt"/>
                <a:ea typeface="+mj-ea"/>
                <a:cs typeface="+mj-cs"/>
              </a:rPr>
              <a:t>栈外优先级表</a:t>
            </a:r>
            <a:endParaRPr kumimoji="0" lang="zh-CN" altLang="en-US" sz="3000" b="0" i="0" u="none" strike="noStrike" kern="1200" cap="all" spc="50" normalizeH="0" baseline="0" noProof="0" dirty="0">
              <a:ln>
                <a:noFill/>
              </a:ln>
              <a:solidFill>
                <a:schemeClr val="tx1"/>
              </a:solidFill>
              <a:effectLst/>
              <a:uLnTx/>
              <a:uFillTx/>
              <a:latin typeface="+mj-lt"/>
              <a:ea typeface="+mj-ea"/>
              <a:cs typeface="+mj-cs"/>
            </a:endParaRPr>
          </a:p>
        </p:txBody>
      </p:sp>
      <p:graphicFrame>
        <p:nvGraphicFramePr>
          <p:cNvPr id="4" name="内容占位符 3"/>
          <p:cNvGraphicFramePr>
            <a:graphicFrameLocks noGrp="1"/>
          </p:cNvGraphicFramePr>
          <p:nvPr>
            <p:ph sz="quarter" idx="1"/>
          </p:nvPr>
        </p:nvGraphicFramePr>
        <p:xfrm>
          <a:off x="1260475" y="1209675"/>
          <a:ext cx="6624638" cy="4189413"/>
        </p:xfrm>
        <a:graphic>
          <a:graphicData uri="http://schemas.openxmlformats.org/drawingml/2006/table">
            <a:tbl>
              <a:tblPr/>
              <a:tblGrid>
                <a:gridCol w="2208212"/>
                <a:gridCol w="2208213"/>
                <a:gridCol w="2208212"/>
              </a:tblGrid>
              <a:tr h="51872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a:ln>
                            <a:noFill/>
                          </a:ln>
                          <a:solidFill>
                            <a:srgbClr val="002060"/>
                          </a:solidFill>
                          <a:effectLst/>
                          <a:latin typeface="Arial Narrow" panose="020B0606020202030204" pitchFamily="34" charset="0"/>
                          <a:ea typeface="方正姚体" panose="02010601030101010101" pitchFamily="2" charset="-122"/>
                        </a:rPr>
                        <a:t>运算符</a:t>
                      </a:r>
                      <a:endParaRPr kumimoji="0" 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a:ln>
                            <a:noFill/>
                          </a:ln>
                          <a:solidFill>
                            <a:srgbClr val="002060"/>
                          </a:solidFill>
                          <a:effectLst/>
                          <a:latin typeface="Arial Narrow" panose="020B0606020202030204" pitchFamily="34" charset="0"/>
                          <a:ea typeface="方正姚体" panose="02010601030101010101" pitchFamily="2" charset="-122"/>
                        </a:rPr>
                        <a:t>栈内优先级</a:t>
                      </a:r>
                      <a:endParaRPr kumimoji="0" 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a:ln>
                            <a:noFill/>
                          </a:ln>
                          <a:solidFill>
                            <a:srgbClr val="002060"/>
                          </a:solidFill>
                          <a:effectLst/>
                          <a:latin typeface="Arial Narrow" panose="020B0606020202030204" pitchFamily="34" charset="0"/>
                          <a:ea typeface="方正姚体" panose="02010601030101010101" pitchFamily="2" charset="-122"/>
                        </a:rPr>
                        <a:t>栈外优先级</a:t>
                      </a:r>
                      <a:endParaRPr kumimoji="0" 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28419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（求模）</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a:ln>
                            <a:noFill/>
                          </a:ln>
                          <a:solidFill>
                            <a:srgbClr val="002060"/>
                          </a:solidFill>
                          <a:effectLst/>
                          <a:latin typeface="Times New Roman" panose="02020603050405020304" pitchFamily="18" charset="0"/>
                          <a:ea typeface="方正姚体" panose="02010601030101010101" pitchFamily="2" charset="-122"/>
                          <a:cs typeface="Times New Roman" panose="02020603050405020304" pitchFamily="18" charset="0"/>
                        </a:rPr>
                        <a:t>（</a:t>
                      </a:r>
                      <a:endParaRPr kumimoji="0" lang="zh-CN" sz="1800" b="1" i="0" u="none" strike="noStrike" cap="none" normalizeH="0" baseline="0" dirty="0">
                        <a:ln>
                          <a:noFill/>
                        </a:ln>
                        <a:solidFill>
                          <a:srgbClr val="002060"/>
                        </a:solidFill>
                        <a:effectLst/>
                        <a:latin typeface="Times New Roman" panose="02020603050405020304" pitchFamily="18" charset="0"/>
                        <a:ea typeface="方正姚体" panose="02010601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a:ln>
                            <a:noFill/>
                          </a:ln>
                          <a:solidFill>
                            <a:srgbClr val="002060"/>
                          </a:solidFill>
                          <a:effectLst/>
                          <a:latin typeface="Times New Roman" panose="02020603050405020304" pitchFamily="18" charset="0"/>
                          <a:ea typeface="方正姚体" panose="02010601030101010101" pitchFamily="2" charset="-122"/>
                          <a:cs typeface="Times New Roman" panose="02020603050405020304" pitchFamily="18" charset="0"/>
                        </a:rPr>
                        <a:t>）</a:t>
                      </a:r>
                      <a:endParaRPr kumimoji="0" lang="zh-CN" sz="1800" b="1" i="0" u="none" strike="noStrike" cap="none" normalizeH="0" baseline="0" dirty="0">
                        <a:ln>
                          <a:noFill/>
                        </a:ln>
                        <a:solidFill>
                          <a:srgbClr val="002060"/>
                        </a:solidFill>
                        <a:effectLst/>
                        <a:latin typeface="Times New Roman" panose="02020603050405020304" pitchFamily="18" charset="0"/>
                        <a:ea typeface="方正姚体" panose="02010601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8897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（乘方）</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r>
              <a:tr h="3746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&amp;</a:t>
                      </a:r>
                      <a:r>
                        <a:rPr kumimoji="0" lang="zh-CN" altLang="en-US"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（开方）</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800" b="1" i="0" u="none" strike="noStrike" cap="none" normalizeH="0" baseline="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1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bl>
          </a:graphicData>
        </a:graphic>
      </p:graphicFrame>
      <p:sp>
        <p:nvSpPr>
          <p:cNvPr id="10293" name="文本框 2"/>
          <p:cNvSpPr txBox="1"/>
          <p:nvPr/>
        </p:nvSpPr>
        <p:spPr>
          <a:xfrm>
            <a:off x="1263650" y="5545138"/>
            <a:ext cx="5256213" cy="369887"/>
          </a:xfrm>
          <a:prstGeom prst="rect">
            <a:avLst/>
          </a:prstGeom>
          <a:noFill/>
          <a:ln w="9525">
            <a:noFill/>
          </a:ln>
        </p:spPr>
        <p:txBody>
          <a:bodyPr anchor="t" anchorCtr="0">
            <a:spAutoFit/>
          </a:bodyPr>
          <a:p>
            <a:pPr eaLnBrk="0" hangingPunct="0">
              <a:spcBef>
                <a:spcPct val="50000"/>
              </a:spcBef>
              <a:buClrTx/>
              <a:buFontTx/>
            </a:pPr>
            <a:r>
              <a:rPr lang="zh-CN" altLang="en-US" b="1" dirty="0">
                <a:latin typeface="宋体" panose="02010600030101010101" pitchFamily="2" charset="-122"/>
              </a:rPr>
              <a:t>注：值越大，优先级越高</a:t>
            </a:r>
            <a:endParaRPr lang="zh-CN" altLang="en-US" b="1" dirty="0">
              <a:latin typeface="宋体" panose="02010600030101010101" pitchFamily="2" charset="-122"/>
            </a:endParaRPr>
          </a:p>
        </p:txBody>
      </p:sp>
    </p:spTree>
  </p:cSld>
  <p:clrMapOvr>
    <a:masterClrMapping/>
  </p:clrMapOvr>
  <p:transition spd="med">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3"/>
          </p:nvPr>
        </p:nvSpPr>
        <p:spPr>
          <a:xfrm>
            <a:off x="684213" y="1341438"/>
            <a:ext cx="7924800" cy="3960813"/>
          </a:xfr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anose="020B0604020202020204" pitchFamily="34" charset="0"/>
              <a:buChar char="•"/>
              <a:defRPr/>
            </a:pP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若读入字符为数字或</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小数点</a:t>
            </a: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用下列</a:t>
            </a: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2</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种方案读入操作数：</a:t>
            </a:r>
            <a:endPar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600"/>
              </a:spcAft>
              <a:buClr>
                <a:schemeClr val="tx2"/>
              </a:buClr>
              <a:buSzTx/>
              <a:buFont typeface="Arial" panose="020B0604020202020204" pitchFamily="34" charset="0"/>
              <a:buChar char="•"/>
              <a:defRPr/>
            </a:pP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方案一：</a:t>
            </a:r>
            <a:endPar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800" b="1" i="0" u="none" strike="noStrike" kern="1200" cap="none" spc="3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cin.putback</a:t>
            </a: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3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ch</a:t>
            </a: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1800" b="1" i="0" u="none" strike="noStrike" kern="1200" cap="none" spc="3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cin</a:t>
            </a: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&gt;&gt;operand;   </a:t>
            </a:r>
            <a:endPar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600"/>
              </a:spcAft>
              <a:buClr>
                <a:schemeClr val="tx2"/>
              </a:buClr>
              <a:buSzTx/>
              <a:buFont typeface="Arial" panose="020B0604020202020204" pitchFamily="34" charset="0"/>
              <a:buChar char="•"/>
              <a:defRPr/>
            </a:pP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方案二：</a:t>
            </a:r>
            <a:endPar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marR="0" lvl="1" indent="-342900" algn="l" defTabSz="914400" rtl="0" eaLnBrk="1" fontAlgn="auto" latinLnBrk="0" hangingPunct="1">
              <a:lnSpc>
                <a:spcPct val="100000"/>
              </a:lnSpc>
              <a:spcBef>
                <a:spcPct val="20000"/>
              </a:spcBef>
              <a:spcAft>
                <a:spcPts val="600"/>
              </a:spcAft>
              <a:buClr>
                <a:schemeClr val="tx2"/>
              </a:buClr>
              <a:buSzTx/>
              <a:buFont typeface="+mj-ea"/>
              <a:buAutoNum type="circleNumDbPlain"/>
              <a:defRPr/>
            </a:pP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若为数字，将</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其数值修正为</a:t>
            </a:r>
            <a:r>
              <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double</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型并放入到栈中，再判断下一个字符</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是否为</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数</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字</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，若又为数字则取出前一个数将它们转换为一个两位数后再放入到栈中，直到出现非数字</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或小数点字符；</a:t>
            </a:r>
            <a:endParaRPr kumimoji="0" lang="en-US"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marR="0" lvl="1" indent="-342900" algn="l" defTabSz="914400" rtl="0" eaLnBrk="1" fontAlgn="auto" latinLnBrk="0" hangingPunct="1">
              <a:lnSpc>
                <a:spcPct val="100000"/>
              </a:lnSpc>
              <a:spcBef>
                <a:spcPct val="20000"/>
              </a:spcBef>
              <a:spcAft>
                <a:spcPts val="600"/>
              </a:spcAft>
              <a:buClr>
                <a:schemeClr val="tx2"/>
              </a:buClr>
              <a:buSzTx/>
              <a:buFont typeface="+mj-ea"/>
              <a:buAutoNum type="circleNumDbPlain"/>
              <a:defRPr/>
            </a:pP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若为小数点字符，则按照小数转换原则将后续出现的数字与栈中前一个</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数</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进行</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转换后再放入到栈中</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，直到</a:t>
            </a:r>
            <a:r>
              <a:rPr kumimoji="0" lang="zh-CN" altLang="zh-CN"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出现非数字</a:t>
            </a:r>
            <a:r>
              <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字符。</a:t>
            </a:r>
            <a:endParaRPr kumimoji="0" lang="zh-CN" altLang="en-US" sz="1800" b="1" i="0" u="none" strike="noStrike" kern="1200" cap="none" spc="3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 name="标题 2"/>
          <p:cNvSpPr>
            <a:spLocks noGrp="1"/>
          </p:cNvSpPr>
          <p:nvPr>
            <p:ph type="title"/>
          </p:nvPr>
        </p:nvSpPr>
        <p:spPr>
          <a:xfrm>
            <a:off x="539750" y="260350"/>
            <a:ext cx="7924800" cy="711200"/>
          </a:xfrm>
        </p:spPr>
        <p:txBody>
          <a:bodyPr vert="horz" lIns="91440" tIns="45720" rIns="91440" bIns="45720"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0" i="0" u="none" strike="noStrike" kern="1200" cap="all" spc="50" normalizeH="0" baseline="0" noProof="0" dirty="0">
                <a:ln>
                  <a:noFill/>
                </a:ln>
                <a:solidFill>
                  <a:srgbClr val="66FFFF"/>
                </a:solidFill>
                <a:effectLst/>
                <a:uLnTx/>
                <a:uFillTx/>
                <a:latin typeface="+mj-lt"/>
                <a:ea typeface="+mj-ea"/>
                <a:cs typeface="+mj-cs"/>
              </a:rPr>
              <a:t>表达式中数字的处理（建议）</a:t>
            </a:r>
            <a:endParaRPr kumimoji="0" lang="zh-CN" altLang="en-US" sz="3000" b="0" i="0" u="none" strike="noStrike" kern="1200" cap="all" spc="50" normalizeH="0" baseline="0" noProof="0" dirty="0">
              <a:ln>
                <a:noFill/>
              </a:ln>
              <a:solidFill>
                <a:srgbClr val="66FFFF"/>
              </a:solidFill>
              <a:effectLst/>
              <a:uLnTx/>
              <a:uFillTx/>
              <a:latin typeface="+mj-lt"/>
              <a:ea typeface="+mj-ea"/>
              <a:cs typeface="+mj-cs"/>
            </a:endParaRPr>
          </a:p>
        </p:txBody>
      </p:sp>
    </p:spTree>
  </p:cSld>
  <p:clrMapOvr>
    <a:masterClrMapping/>
  </p:clrMapOvr>
  <p:transition spd="med">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4213" y="4763"/>
            <a:ext cx="7924800" cy="692150"/>
          </a:xfrm>
        </p:spPr>
        <p:txBody>
          <a:bodyPr vert="horz" lIns="91440" tIns="45720" rIns="91440" bIns="4572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50" normalizeH="0" baseline="0" noProof="0" dirty="0">
                <a:ln>
                  <a:noFill/>
                </a:ln>
                <a:solidFill>
                  <a:srgbClr val="66FFFF"/>
                </a:solidFill>
                <a:effectLst/>
                <a:uLnTx/>
                <a:uFillTx/>
                <a:latin typeface="+mj-lt"/>
                <a:ea typeface="+mj-ea"/>
                <a:cs typeface="Times New Roman" panose="02020603050405020304" pitchFamily="18" charset="0"/>
              </a:rPr>
              <a:t>主要</a:t>
            </a:r>
            <a:r>
              <a:rPr kumimoji="0" lang="zh-CN" altLang="en-US" sz="3000" b="0" i="0" u="none" strike="noStrike" kern="1200" cap="all" spc="50" normalizeH="0" baseline="0" noProof="0" dirty="0">
                <a:ln>
                  <a:noFill/>
                </a:ln>
                <a:solidFill>
                  <a:srgbClr val="66FFFF"/>
                </a:solidFill>
                <a:effectLst/>
                <a:uLnTx/>
                <a:uFillTx/>
                <a:latin typeface="+mj-lt"/>
                <a:ea typeface="+mj-ea"/>
                <a:cs typeface="+mj-cs"/>
              </a:rPr>
              <a:t>函数（建议）</a:t>
            </a:r>
            <a:endParaRPr kumimoji="0" lang="zh-CN" altLang="en-US" sz="3000" b="0" i="0" u="none" strike="noStrike" kern="1200" cap="all" spc="50" normalizeH="0" baseline="0" noProof="0" dirty="0">
              <a:ln>
                <a:noFill/>
              </a:ln>
              <a:solidFill>
                <a:srgbClr val="66FFFF"/>
              </a:solidFill>
              <a:effectLst/>
              <a:uLnTx/>
              <a:uFillTx/>
              <a:latin typeface="+mj-lt"/>
              <a:ea typeface="+mj-ea"/>
              <a:cs typeface="+mj-cs"/>
            </a:endParaRPr>
          </a:p>
        </p:txBody>
      </p:sp>
      <p:sp>
        <p:nvSpPr>
          <p:cNvPr id="3" name="内容占位符 2"/>
          <p:cNvSpPr>
            <a:spLocks noGrp="1"/>
          </p:cNvSpPr>
          <p:nvPr>
            <p:ph sz="quarter" idx="13"/>
          </p:nvPr>
        </p:nvSpPr>
        <p:spPr>
          <a:xfrm>
            <a:off x="539750" y="908050"/>
            <a:ext cx="7924800" cy="5400675"/>
          </a:xfrm>
        </p:spPr>
        <p:txBody>
          <a:bodyPr vert="horz" lIns="91440" tIns="45720" rIns="91440" bIns="45720" rtlCol="0">
            <a:noAutofit/>
          </a:bodyPr>
          <a:lstStyle/>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int</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isp</a:t>
            </a:r>
            <a:r>
              <a:rPr kumimoji="0" lang="zh-CN" altLang="en-US"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char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ch</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获取并返回操作符 </a:t>
            </a:r>
            <a:r>
              <a:rPr kumimoji="0" lang="en-US" altLang="zh-CN" sz="1800" b="1" i="0" u="none" strike="noStrike" kern="1200" cap="none" spc="30" normalizeH="0" baseline="0" noProof="0" dirty="0" err="1">
                <a:ln>
                  <a:noFill/>
                </a:ln>
                <a:solidFill>
                  <a:srgbClr val="92D050"/>
                </a:solidFill>
                <a:effectLst/>
                <a:uLnTx/>
                <a:uFillTx/>
                <a:latin typeface="Times New Roman" panose="02020603050405020304" pitchFamily="18" charset="0"/>
                <a:ea typeface="+mn-ea"/>
                <a:cs typeface="Times New Roman" panose="02020603050405020304" pitchFamily="18" charset="0"/>
              </a:rPr>
              <a:t>ch</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的栈内优先级</a:t>
            </a:r>
            <a:endPar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int</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osp</a:t>
            </a:r>
            <a:r>
              <a:rPr kumimoji="0" lang="zh-CN" altLang="en-US"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char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ch</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获取并返回操作符 </a:t>
            </a:r>
            <a:r>
              <a:rPr kumimoji="0" lang="en-US" altLang="zh-CN" sz="1800" b="1" i="0" u="none" strike="noStrike" kern="1200" cap="none" spc="30" normalizeH="0" baseline="0" noProof="0" dirty="0" err="1">
                <a:ln>
                  <a:noFill/>
                </a:ln>
                <a:solidFill>
                  <a:srgbClr val="92D050"/>
                </a:solidFill>
                <a:effectLst/>
                <a:uLnTx/>
                <a:uFillTx/>
                <a:latin typeface="Times New Roman" panose="02020603050405020304" pitchFamily="18" charset="0"/>
                <a:ea typeface="+mn-ea"/>
                <a:cs typeface="Times New Roman" panose="02020603050405020304" pitchFamily="18" charset="0"/>
              </a:rPr>
              <a:t>ch</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的栈外优先级</a:t>
            </a:r>
            <a:endPar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bool</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cal</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char op, double x, double y, double &amp; r)</a:t>
            </a:r>
            <a:r>
              <a:rPr kumimoji="0" lang="en-US" altLang="zh-CN" sz="1800" b="1" i="0" u="none" strike="noStrike" kern="1200" cap="none" spc="3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计算</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r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x op y</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计算成功，返回</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true.</a:t>
            </a:r>
            <a:endPar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void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GetNextchar</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(char &amp;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ch</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rPr>
              <a:t>从输入的表达式中获取一个字符</a:t>
            </a:r>
            <a:endPar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bool</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isdigit</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(char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800" b="1" i="0" u="none" strike="noStrike" kern="1200" cap="none" spc="30" normalizeH="0" baseline="0" noProof="0" dirty="0" err="1">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是否为数字</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0-9</a:t>
            </a:r>
            <a:endPar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bool</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IsOperator</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(char </a:t>
            </a:r>
            <a:r>
              <a:rPr kumimoji="0" lang="en-US" altLang="zh-CN" sz="18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8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判断</a:t>
            </a:r>
            <a:r>
              <a:rPr kumimoji="0" lang="en-US" altLang="zh-CN" sz="1800" b="1" i="0" u="none" strike="noStrike" kern="1200" cap="none" spc="30" normalizeH="0" baseline="0" noProof="0" dirty="0" err="1">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zh-CN" altLang="en-US"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是否为操作符</a:t>
            </a:r>
            <a:endParaRPr kumimoji="0" lang="en-US" altLang="zh-CN" sz="1800" b="1" i="0" u="none" strike="noStrike" kern="1200" cap="none" spc="30" normalizeH="0" baseline="0" noProof="0" dirty="0">
              <a:ln>
                <a:noFill/>
              </a:ln>
              <a:solidFill>
                <a:srgbClr val="92D05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en-US" altLang="zh-CN" sz="1800" b="1" i="0" u="none" strike="noStrike" kern="1200" cap="none" spc="30" normalizeH="0" baseline="0" noProof="0" dirty="0" err="1">
                <a:ln>
                  <a:noFill/>
                </a:ln>
                <a:solidFill>
                  <a:schemeClr val="tx1"/>
                </a:solidFill>
                <a:effectLst/>
                <a:uLnTx/>
                <a:uFillTx/>
                <a:latin typeface="+mn-lt"/>
                <a:ea typeface="+mn-ea"/>
                <a:cs typeface="+mn-cs"/>
              </a:rPr>
              <a:t>bool</a:t>
            </a:r>
            <a:r>
              <a:rPr kumimoji="0" lang="en-US" altLang="zh-CN" sz="1800" b="1" i="0" u="none" strike="noStrike" kern="1200" cap="none" spc="30" normalizeH="0" baseline="0" noProof="0" dirty="0">
                <a:ln>
                  <a:noFill/>
                </a:ln>
                <a:solidFill>
                  <a:schemeClr val="tx1"/>
                </a:solidFill>
                <a:effectLst/>
                <a:uLnTx/>
                <a:uFillTx/>
                <a:latin typeface="+mn-lt"/>
                <a:ea typeface="+mn-ea"/>
                <a:cs typeface="+mn-cs"/>
              </a:rPr>
              <a:t> Get2Operands(</a:t>
            </a:r>
            <a:r>
              <a:rPr kumimoji="0" lang="en-US" altLang="zh-CN" sz="1800" b="1" i="0" u="none" strike="noStrike" kern="1200" cap="none" spc="30" normalizeH="0" baseline="0" noProof="0" dirty="0" err="1">
                <a:ln>
                  <a:noFill/>
                </a:ln>
                <a:solidFill>
                  <a:schemeClr val="tx1"/>
                </a:solidFill>
                <a:effectLst/>
                <a:uLnTx/>
                <a:uFillTx/>
                <a:latin typeface="+mn-lt"/>
                <a:ea typeface="+mn-ea"/>
                <a:cs typeface="+mn-cs"/>
              </a:rPr>
              <a:t>LStack</a:t>
            </a:r>
            <a:r>
              <a:rPr kumimoji="0" lang="en-US" altLang="zh-CN" sz="1800" b="1" i="0" u="none" strike="noStrike" kern="1200" cap="none" spc="30" normalizeH="0" baseline="0" noProof="0" dirty="0">
                <a:ln>
                  <a:noFill/>
                </a:ln>
                <a:solidFill>
                  <a:schemeClr val="tx1"/>
                </a:solidFill>
                <a:effectLst/>
                <a:uLnTx/>
                <a:uFillTx/>
                <a:latin typeface="+mn-lt"/>
                <a:ea typeface="+mn-ea"/>
                <a:cs typeface="+mn-cs"/>
              </a:rPr>
              <a:t> &amp; </a:t>
            </a:r>
            <a:r>
              <a:rPr kumimoji="0" lang="en-US" altLang="zh-CN" sz="1800" b="1" i="0" u="none" strike="noStrike" kern="1200" cap="none" spc="30" normalizeH="0" baseline="0" noProof="0" dirty="0" err="1">
                <a:ln>
                  <a:noFill/>
                </a:ln>
                <a:solidFill>
                  <a:schemeClr val="tx1"/>
                </a:solidFill>
                <a:effectLst/>
                <a:uLnTx/>
                <a:uFillTx/>
                <a:latin typeface="+mn-lt"/>
                <a:ea typeface="+mn-ea"/>
                <a:cs typeface="+mn-cs"/>
              </a:rPr>
              <a:t>opnd</a:t>
            </a:r>
            <a:r>
              <a:rPr kumimoji="0" lang="en-US" altLang="zh-CN" sz="1800" b="1" i="0" u="none" strike="noStrike" kern="1200" cap="none" spc="30" normalizeH="0" baseline="0" noProof="0" dirty="0">
                <a:ln>
                  <a:noFill/>
                </a:ln>
                <a:solidFill>
                  <a:schemeClr val="tx1"/>
                </a:solidFill>
                <a:effectLst/>
                <a:uLnTx/>
                <a:uFillTx/>
                <a:latin typeface="+mn-lt"/>
                <a:ea typeface="+mn-ea"/>
                <a:cs typeface="+mn-cs"/>
              </a:rPr>
              <a:t>,  double &amp;x, double &amp;y</a:t>
            </a:r>
            <a:r>
              <a:rPr kumimoji="0" lang="en-US" altLang="zh-CN" sz="1800" b="1" i="0" u="none" strike="noStrike" kern="1200" cap="none" spc="30" normalizeH="0" baseline="0" noProof="0" dirty="0">
                <a:ln>
                  <a:noFill/>
                </a:ln>
                <a:solidFill>
                  <a:srgbClr val="92D050"/>
                </a:solidFill>
                <a:effectLst/>
                <a:uLnTx/>
                <a:uFillTx/>
                <a:latin typeface="+mn-lt"/>
                <a:ea typeface="+mn-ea"/>
                <a:cs typeface="+mn-cs"/>
              </a:rPr>
              <a:t>)   //</a:t>
            </a:r>
            <a:r>
              <a:rPr kumimoji="0" lang="zh-CN" altLang="en-US" sz="1800" b="1" i="0" u="none" strike="noStrike" kern="1200" cap="none" spc="30" normalizeH="0" baseline="0" noProof="0" dirty="0">
                <a:ln>
                  <a:noFill/>
                </a:ln>
                <a:solidFill>
                  <a:srgbClr val="92D050"/>
                </a:solidFill>
                <a:effectLst/>
                <a:uLnTx/>
                <a:uFillTx/>
                <a:latin typeface="+mn-lt"/>
                <a:ea typeface="+mn-ea"/>
                <a:cs typeface="+mn-cs"/>
              </a:rPr>
              <a:t>从操作数栈中取</a:t>
            </a:r>
            <a:r>
              <a:rPr kumimoji="0" lang="en-US" altLang="zh-CN" sz="1800" b="1" i="0" u="none" strike="noStrike" kern="1200" cap="none" spc="30" normalizeH="0" baseline="0" noProof="0" dirty="0">
                <a:ln>
                  <a:noFill/>
                </a:ln>
                <a:solidFill>
                  <a:srgbClr val="92D050"/>
                </a:solidFill>
                <a:effectLst/>
                <a:uLnTx/>
                <a:uFillTx/>
                <a:latin typeface="+mn-lt"/>
                <a:ea typeface="+mn-ea"/>
                <a:cs typeface="+mn-cs"/>
              </a:rPr>
              <a:t>2</a:t>
            </a:r>
            <a:r>
              <a:rPr kumimoji="0" lang="zh-CN" altLang="en-US" sz="1800" b="1" i="0" u="none" strike="noStrike" kern="1200" cap="none" spc="30" normalizeH="0" baseline="0" noProof="0" dirty="0">
                <a:ln>
                  <a:noFill/>
                </a:ln>
                <a:solidFill>
                  <a:srgbClr val="92D050"/>
                </a:solidFill>
                <a:effectLst/>
                <a:uLnTx/>
                <a:uFillTx/>
                <a:latin typeface="+mn-lt"/>
                <a:ea typeface="+mn-ea"/>
                <a:cs typeface="+mn-cs"/>
              </a:rPr>
              <a:t>个操作数</a:t>
            </a:r>
            <a:endParaRPr kumimoji="0" lang="en-US" altLang="zh-CN" sz="1800" b="1" i="0" u="none" strike="noStrike" kern="1200" cap="none" spc="30" normalizeH="0" baseline="0" noProof="0" dirty="0">
              <a:ln>
                <a:noFill/>
              </a:ln>
              <a:solidFill>
                <a:srgbClr val="92D050"/>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endParaRPr kumimoji="0" lang="en-US" altLang="zh-CN" sz="1800" b="1" i="0" u="none" strike="noStrike" kern="1200" cap="none" spc="3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ts val="600"/>
              </a:spcAft>
              <a:buClr>
                <a:schemeClr val="tx2"/>
              </a:buClr>
              <a:buSzTx/>
              <a:buFont typeface="Arial" panose="020B0604020202020204" pitchFamily="34" charset="0"/>
              <a:buChar char="•"/>
              <a:defRPr/>
            </a:pP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关于</a:t>
            </a:r>
            <a:r>
              <a:rPr kumimoji="0" lang="en-US" altLang="zh-CN" sz="1800" b="1" i="0" u="none" strike="noStrike" kern="1200" cap="none" spc="30" normalizeH="0" baseline="0" noProof="0" dirty="0">
                <a:ln>
                  <a:noFill/>
                </a:ln>
                <a:solidFill>
                  <a:srgbClr val="FFFF00"/>
                </a:solidFill>
                <a:effectLst/>
                <a:uLnTx/>
                <a:uFillTx/>
                <a:latin typeface="+mn-lt"/>
                <a:ea typeface="+mn-ea"/>
                <a:cs typeface="+mn-cs"/>
              </a:rPr>
              <a:t>Stack</a:t>
            </a: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操作，可选择</a:t>
            </a:r>
            <a:r>
              <a:rPr kumimoji="0" lang="en-US" altLang="zh-CN" sz="1800" b="1" i="0" u="none" strike="noStrike" kern="1200" cap="none" spc="30" normalizeH="0" baseline="0" noProof="0" dirty="0" err="1">
                <a:ln>
                  <a:noFill/>
                </a:ln>
                <a:solidFill>
                  <a:srgbClr val="FFFF00"/>
                </a:solidFill>
                <a:effectLst/>
                <a:uLnTx/>
                <a:uFillTx/>
                <a:latin typeface="+mn-lt"/>
                <a:ea typeface="+mn-ea"/>
                <a:cs typeface="+mn-cs"/>
              </a:rPr>
              <a:t>AStack</a:t>
            </a: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，也可选择</a:t>
            </a:r>
            <a:r>
              <a:rPr kumimoji="0" lang="en-US" altLang="zh-CN" sz="1800" b="1" i="0" u="none" strike="noStrike" kern="1200" cap="none" spc="30" normalizeH="0" baseline="0" noProof="0" dirty="0" err="1">
                <a:ln>
                  <a:noFill/>
                </a:ln>
                <a:solidFill>
                  <a:srgbClr val="FFFF00"/>
                </a:solidFill>
                <a:effectLst/>
                <a:uLnTx/>
                <a:uFillTx/>
                <a:latin typeface="+mn-lt"/>
                <a:ea typeface="+mn-ea"/>
                <a:cs typeface="+mn-cs"/>
              </a:rPr>
              <a:t>LStack</a:t>
            </a: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 将其内容放入一个</a:t>
            </a:r>
            <a:r>
              <a:rPr kumimoji="0" lang="en-US" altLang="zh-CN" sz="1800" b="1" i="0" u="none" strike="noStrike" kern="1200" cap="none" spc="30" normalizeH="0" baseline="0" noProof="0" dirty="0">
                <a:ln>
                  <a:noFill/>
                </a:ln>
                <a:solidFill>
                  <a:srgbClr val="FFFF00"/>
                </a:solidFill>
                <a:effectLst/>
                <a:uLnTx/>
                <a:uFillTx/>
                <a:latin typeface="+mn-lt"/>
                <a:ea typeface="+mn-ea"/>
                <a:cs typeface="+mn-cs"/>
              </a:rPr>
              <a:t>.h</a:t>
            </a: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文件并包含在</a:t>
            </a:r>
            <a:r>
              <a:rPr kumimoji="0" lang="en-US" altLang="zh-CN" sz="1800" b="1" i="0" u="none" strike="noStrike" kern="1200" cap="none" spc="30" normalizeH="0" baseline="0" noProof="0" dirty="0">
                <a:ln>
                  <a:noFill/>
                </a:ln>
                <a:solidFill>
                  <a:srgbClr val="FFFF00"/>
                </a:solidFill>
                <a:effectLst/>
                <a:uLnTx/>
                <a:uFillTx/>
                <a:latin typeface="+mn-lt"/>
                <a:ea typeface="+mn-ea"/>
                <a:cs typeface="+mn-cs"/>
              </a:rPr>
              <a:t>main</a:t>
            </a: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函数所在的</a:t>
            </a:r>
            <a:r>
              <a:rPr kumimoji="0" lang="en-US" altLang="zh-CN" sz="1800" b="1" i="0" u="none" strike="noStrike" kern="1200" cap="none" spc="30" normalizeH="0" baseline="0" noProof="0" dirty="0">
                <a:ln>
                  <a:noFill/>
                </a:ln>
                <a:solidFill>
                  <a:srgbClr val="FFFF00"/>
                </a:solidFill>
                <a:effectLst/>
                <a:uLnTx/>
                <a:uFillTx/>
                <a:latin typeface="+mn-lt"/>
                <a:ea typeface="+mn-ea"/>
                <a:cs typeface="+mn-cs"/>
              </a:rPr>
              <a:t>.</a:t>
            </a:r>
            <a:r>
              <a:rPr kumimoji="0" lang="en-US" altLang="zh-CN" sz="1800" b="1" i="0" u="none" strike="noStrike" kern="1200" cap="none" spc="30" normalizeH="0" baseline="0" noProof="0" dirty="0" err="1">
                <a:ln>
                  <a:noFill/>
                </a:ln>
                <a:solidFill>
                  <a:srgbClr val="FFFF00"/>
                </a:solidFill>
                <a:effectLst/>
                <a:uLnTx/>
                <a:uFillTx/>
                <a:latin typeface="+mn-lt"/>
                <a:ea typeface="+mn-ea"/>
                <a:cs typeface="+mn-cs"/>
              </a:rPr>
              <a:t>cpp</a:t>
            </a:r>
            <a:r>
              <a:rPr kumimoji="0" lang="zh-CN" altLang="en-US" sz="1800" b="1" i="0" u="none" strike="noStrike" kern="1200" cap="none" spc="30" normalizeH="0" baseline="0" noProof="0" dirty="0">
                <a:ln>
                  <a:noFill/>
                </a:ln>
                <a:solidFill>
                  <a:srgbClr val="FFFF00"/>
                </a:solidFill>
                <a:effectLst/>
                <a:uLnTx/>
                <a:uFillTx/>
                <a:latin typeface="+mn-lt"/>
                <a:ea typeface="+mn-ea"/>
                <a:cs typeface="+mn-cs"/>
              </a:rPr>
              <a:t>文件</a:t>
            </a:r>
            <a:endParaRPr kumimoji="0" lang="en-US" altLang="zh-CN" sz="1800" b="1" i="0" u="none" strike="noStrike" kern="1200" cap="none" spc="30" normalizeH="0" baseline="0" noProof="0" dirty="0">
              <a:ln>
                <a:noFill/>
              </a:ln>
              <a:solidFill>
                <a:srgbClr val="FFFF00"/>
              </a:solidFill>
              <a:effectLst/>
              <a:uLnTx/>
              <a:uFillTx/>
              <a:latin typeface="+mn-lt"/>
              <a:ea typeface="+mn-ea"/>
              <a:cs typeface="+mn-cs"/>
            </a:endParaRPr>
          </a:p>
        </p:txBody>
      </p:sp>
    </p:spTree>
  </p:cSld>
  <p:clrMapOvr>
    <a:masterClrMapping/>
  </p:clrMapOvr>
  <p:transition spd="med">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950" y="44450"/>
            <a:ext cx="8928100" cy="576263"/>
          </a:xfrm>
        </p:spPr>
        <p:txBody>
          <a:bodyPr vert="horz" lIns="91440" tIns="45720" rIns="91440" bIns="45720" rtlCol="0" anchor="b"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000" b="0" i="0" u="none" strike="noStrike" kern="1200" cap="all" spc="50" normalizeH="0" baseline="0" noProof="0" dirty="0">
                <a:ln>
                  <a:noFill/>
                </a:ln>
                <a:solidFill>
                  <a:srgbClr val="66FFFF"/>
                </a:solidFill>
                <a:effectLst/>
                <a:uLnTx/>
                <a:uFillTx/>
                <a:latin typeface="+mj-lt"/>
                <a:ea typeface="+mj-ea"/>
                <a:cs typeface="+mj-cs"/>
              </a:rPr>
              <a:t>Main</a:t>
            </a:r>
            <a:r>
              <a:rPr kumimoji="0" lang="zh-CN" altLang="en-US" sz="3000" b="0" i="0" u="none" strike="noStrike" kern="1200" cap="all" spc="50" normalizeH="0" baseline="0" noProof="0" dirty="0">
                <a:ln>
                  <a:noFill/>
                </a:ln>
                <a:solidFill>
                  <a:srgbClr val="66FFFF"/>
                </a:solidFill>
                <a:effectLst/>
                <a:uLnTx/>
                <a:uFillTx/>
                <a:latin typeface="+mj-lt"/>
                <a:ea typeface="+mj-ea"/>
                <a:cs typeface="+mj-cs"/>
              </a:rPr>
              <a:t>函数框架（建议）</a:t>
            </a:r>
            <a:endParaRPr kumimoji="0" lang="zh-CN" altLang="en-US" sz="3000" b="0" i="0" u="none" strike="noStrike" kern="1200" cap="all" spc="50" normalizeH="0" baseline="0" noProof="0" dirty="0">
              <a:ln>
                <a:noFill/>
              </a:ln>
              <a:solidFill>
                <a:srgbClr val="66FFFF"/>
              </a:solidFill>
              <a:effectLst/>
              <a:uLnTx/>
              <a:uFillTx/>
              <a:latin typeface="+mj-lt"/>
              <a:ea typeface="+mj-ea"/>
              <a:cs typeface="+mj-cs"/>
            </a:endParaRPr>
          </a:p>
        </p:txBody>
      </p:sp>
      <p:sp>
        <p:nvSpPr>
          <p:cNvPr id="3" name="内容占位符 2"/>
          <p:cNvSpPr>
            <a:spLocks noGrp="1"/>
          </p:cNvSpPr>
          <p:nvPr>
            <p:ph sz="quarter" idx="13"/>
          </p:nvPr>
        </p:nvSpPr>
        <p:spPr>
          <a:xfrm>
            <a:off x="107950" y="692150"/>
            <a:ext cx="9036050" cy="6049963"/>
          </a:xfrm>
        </p:spPr>
        <p:txBody>
          <a:bodyPr vert="horz" lIns="91440" tIns="45720" rIns="91440" bIns="45720" rtlCol="0">
            <a:noAutofit/>
          </a:bodyPr>
          <a:lstStyle/>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main</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LStack</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&lt;double&gt; OPND;   </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操作数栈定义；</a:t>
            </a:r>
            <a:endPar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LStack</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&lt;char&gt;   OPTR</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操作符栈定义；</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OPTR.push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prior_char</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prior_char</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表示当前处理字符的前一个字符，如为数，则其值</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GetNextchar</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OPTR.topValue</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OPTR_top</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while(</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OPTR_top</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 ) </a:t>
            </a:r>
            <a:r>
              <a:rPr kumimoji="0" lang="en-US" altLang="zh-CN" sz="1400" b="1" i="0" u="none" strike="noStrike" kern="1200" cap="none" spc="3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kern="1200" cap="none" spc="3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if(</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isdigit</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cin.putback</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cin</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&gt;&gt;operand;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OPND.push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(operand);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prior_char</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GetNextChar</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不对吧！）</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else if(!</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IsOperator</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cout</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&lt;&lt;“</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表括达式中出现非法字符</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!”&lt;&lt;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endl</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return; }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else </a:t>
            </a:r>
            <a:r>
              <a:rPr kumimoji="0" lang="en-US" altLang="zh-CN" sz="1400" b="1" i="0" u="none" strike="noStrike" kern="1200" cap="none" spc="3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kern="1200" cap="none" spc="3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1400" b="1" i="0" u="none" strike="noStrike" kern="1200" cap="none" spc="30" normalizeH="0" baseline="0" noProof="0" dirty="0" err="1">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prior_char</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prior_char</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=='(')&amp;&amp;(</a:t>
            </a:r>
            <a:r>
              <a:rPr kumimoji="0" lang="en-US" altLang="zh-CN" sz="1400" b="1" i="0" u="none" strike="noStrike" kern="1200" cap="none" spc="30" normalizeH="0" baseline="0" noProof="0" dirty="0" err="1">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err="1">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OPND.push</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即最开始或在</a:t>
            </a:r>
            <a:r>
              <a:rPr kumimoji="0" lang="en-US" altLang="zh-CN"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kern="1200" cap="none" spc="3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下一个输入正负数</a:t>
            </a:r>
            <a:r>
              <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400" b="1" i="0" u="none" strike="noStrike" kern="1200" cap="none" spc="30" normalizeH="0" baseline="0" noProof="0" dirty="0">
              <a:ln>
                <a:noFill/>
              </a:ln>
              <a:solidFill>
                <a:srgbClr val="FFC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if (</a:t>
            </a:r>
            <a:r>
              <a:rPr kumimoji="0" lang="zh-CN"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栈内优先级</a:t>
            </a:r>
            <a:r>
              <a:rPr kumimoji="0" lang="zh-CN" altLang="zh-CN" sz="1400" b="1" i="0" u="none" strike="noStrike" kern="1200" cap="none" spc="3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低于</a:t>
            </a:r>
            <a:r>
              <a:rPr kumimoji="0" lang="zh-CN"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栈外优先级</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else if(</a:t>
            </a:r>
            <a:r>
              <a:rPr kumimoji="0" lang="zh-CN"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栈内优先级</a:t>
            </a:r>
            <a:r>
              <a:rPr kumimoji="0" lang="zh-CN" altLang="en-US" sz="1400" b="1" i="0" u="none" strike="noStrike" kern="1200" cap="none" spc="3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高</a:t>
            </a:r>
            <a:r>
              <a:rPr kumimoji="0" lang="zh-CN" altLang="zh-CN" sz="1400" b="1" i="0" u="none" strike="noStrike" kern="1200" cap="none" spc="3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于</a:t>
            </a:r>
            <a:r>
              <a:rPr kumimoji="0" lang="zh-CN"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栈外优先级</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else  {……}  </a:t>
            </a:r>
            <a:r>
              <a:rPr kumimoji="0" lang="en-US" altLang="zh-CN" sz="1400" b="1" i="0" u="none" strike="noStrike" kern="1200" cap="none" spc="3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kern="1200" cap="none" spc="3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if ( !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OPTR.topValue</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OPTR_top</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cout</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&lt;&lt;"</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表括达式有错</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!"&lt;&lt;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endl</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return;  }   </a:t>
            </a:r>
            <a:r>
              <a:rPr kumimoji="0" lang="en-US" altLang="zh-CN" sz="1400" b="1" i="0" u="none" strike="noStrike" kern="1200" cap="none" spc="3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kern="1200" cap="none" spc="3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OPND.length</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1)  {  </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cout</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&lt;&lt;"</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表括达式有错</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!"&lt;&lt;</a:t>
            </a:r>
            <a:r>
              <a:rPr kumimoji="0" lang="en-US" altLang="zh-CN" sz="1400" b="1" i="0" u="none" strike="noStrike" kern="1200" cap="none" spc="3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endl</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return;  }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输出结果</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ts val="600"/>
              </a:spcAft>
              <a:buClr>
                <a:schemeClr val="tx2"/>
              </a:buClr>
              <a:buSzTx/>
              <a:buFont typeface="Arial" panose="020B0604020202020204" pitchFamily="34" charset="0"/>
              <a:buNone/>
              <a:defRPr/>
            </a:pPr>
            <a:endParaRPr kumimoji="0" lang="zh-CN" altLang="en-US" sz="1400" b="1" i="0" u="none" strike="noStrike" kern="1200" cap="none" spc="3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txBox="1"/>
          <p:nvPr/>
        </p:nvSpPr>
        <p:spPr>
          <a:xfrm>
            <a:off x="611188" y="115888"/>
            <a:ext cx="7467600" cy="1077912"/>
          </a:xfrm>
          <a:prstGeom prst="rect">
            <a:avLst/>
          </a:prstGeom>
          <a:noFill/>
          <a:ln w="9525">
            <a:noFill/>
          </a:ln>
        </p:spPr>
        <p:txBody>
          <a:bodyPr anchor="b" anchorCtr="0">
            <a:spAutoFit/>
          </a:bodyPr>
          <a:p>
            <a:pPr algn="ctr" eaLnBrk="0" hangingPunct="0">
              <a:buClrTx/>
              <a:buFontTx/>
            </a:pPr>
            <a:br>
              <a:rPr lang="en-US" altLang="zh-CN" sz="3200" b="1" dirty="0">
                <a:latin typeface="宋体" panose="02010600030101010101" pitchFamily="2" charset="-122"/>
              </a:rPr>
            </a:br>
            <a:r>
              <a:rPr lang="zh-CN" altLang="en-US" sz="3200" b="1" dirty="0">
                <a:solidFill>
                  <a:schemeClr val="tx2"/>
                </a:solidFill>
                <a:latin typeface="Arial Black" panose="020B0A04020102020204" pitchFamily="34" charset="0"/>
              </a:rPr>
              <a:t>用户界面（建议）</a:t>
            </a:r>
            <a:endParaRPr lang="zh-CN" altLang="en-US" sz="3200" b="1" dirty="0">
              <a:solidFill>
                <a:schemeClr val="tx2"/>
              </a:solidFill>
              <a:latin typeface="Arial Black" panose="020B0A04020102020204" pitchFamily="34" charset="0"/>
            </a:endParaRPr>
          </a:p>
        </p:txBody>
      </p:sp>
      <p:pic>
        <p:nvPicPr>
          <p:cNvPr id="14338" name="Picture 3"/>
          <p:cNvPicPr>
            <a:picLocks noChangeAspect="1"/>
          </p:cNvPicPr>
          <p:nvPr/>
        </p:nvPicPr>
        <p:blipFill>
          <a:blip r:embed="rId1"/>
          <a:srcRect r="64999" b="59259"/>
          <a:stretch>
            <a:fillRect/>
          </a:stretch>
        </p:blipFill>
        <p:spPr>
          <a:xfrm>
            <a:off x="582613" y="1341438"/>
            <a:ext cx="7845425" cy="5137150"/>
          </a:xfrm>
          <a:prstGeom prst="rect">
            <a:avLst/>
          </a:prstGeom>
          <a:noFill/>
          <a:ln w="3175">
            <a:noFill/>
          </a:ln>
        </p:spPr>
      </p:pic>
    </p:spTree>
  </p:cSld>
  <p:clrMapOvr>
    <a:masterClrMapping/>
  </p:clrMapOvr>
  <p:transition spd="med">
    <p:cover dir="r"/>
  </p:transition>
</p:sld>
</file>

<file path=ppt/tags/tag1.xml><?xml version="1.0" encoding="utf-8"?>
<p:tagLst xmlns:p="http://schemas.openxmlformats.org/presentationml/2006/main">
  <p:tag name="commondata" val="eyJoZGlkIjoiZjI2ODcwZWY1MzIxM2ZiOTM2ZmRhZDdiYzA2N2I5NjAifQ=="/>
</p:tagLst>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Horizon</Template>
  <TotalTime>0</TotalTime>
  <Words>3397</Words>
  <Application>WPS 演示</Application>
  <PresentationFormat>全屏显示(4:3)</PresentationFormat>
  <Paragraphs>198</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Arial Narrow</vt:lpstr>
      <vt:lpstr>Times New Roman</vt:lpstr>
      <vt:lpstr>隶书</vt:lpstr>
      <vt:lpstr>微软简仿宋</vt:lpstr>
      <vt:lpstr>仿宋</vt:lpstr>
      <vt:lpstr>Arial Black</vt:lpstr>
      <vt:lpstr>微软雅黑</vt:lpstr>
      <vt:lpstr>方正姚体</vt:lpstr>
      <vt:lpstr>楷体</vt:lpstr>
      <vt:lpstr>华文隶书</vt:lpstr>
      <vt:lpstr>Arial Unicode MS</vt:lpstr>
      <vt:lpstr>极目远眺</vt:lpstr>
      <vt:lpstr>PowerPoint 演示文稿</vt:lpstr>
      <vt:lpstr>实验目的</vt:lpstr>
      <vt:lpstr> 实验内容及要求（功能）</vt:lpstr>
      <vt:lpstr>程序思路（建议）</vt:lpstr>
      <vt:lpstr> 栈内/栈外优先级表</vt:lpstr>
      <vt:lpstr>表达式中数字的处理（建议）</vt:lpstr>
      <vt:lpstr>主要函数（建议）</vt:lpstr>
      <vt:lpstr>Main函数框架（建议）</vt:lpstr>
      <vt:lpstr>PowerPoint 演示文稿</vt:lpstr>
      <vt:lpstr>PowerPoint 演示文稿</vt:lpstr>
      <vt:lpstr>分组，程序验收及报告提交</vt:lpstr>
      <vt:lpstr>关于成绩说明</vt:lpstr>
      <vt:lpstr>关于项目报告内容</vt:lpstr>
      <vt:lpstr>关于个人总结内容要求</vt:lpstr>
    </vt:vector>
  </TitlesOfParts>
  <Company>111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C语言概述</dc:title>
  <dc:creator>aaa</dc:creator>
  <cp:lastModifiedBy>葬仪社大使</cp:lastModifiedBy>
  <cp:revision>507</cp:revision>
  <cp:lastPrinted>2019-01-17T05:58:00Z</cp:lastPrinted>
  <dcterms:created xsi:type="dcterms:W3CDTF">2002-08-06T01:06:00Z</dcterms:created>
  <dcterms:modified xsi:type="dcterms:W3CDTF">2024-09-16T19:17:20Z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9E8ACA1A34194224B2524E6067C183B3_12</vt:lpwstr>
  </property>
  <property fmtid="{D5CDD505-2E9C-101B-9397-08002B2CF9AE}" pid="3" name="KSOProductBuildVer">
    <vt:lpwstr>2052-12.1.0.17857</vt:lpwstr>
  </property>
</Properties>
</file>