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33" r:id="rId1"/>
  </p:sldMasterIdLst>
  <p:notesMasterIdLst>
    <p:notesMasterId r:id="rId32"/>
  </p:notesMasterIdLst>
  <p:sldIdLst>
    <p:sldId id="256" r:id="rId2"/>
    <p:sldId id="257" r:id="rId3"/>
    <p:sldId id="258" r:id="rId4"/>
    <p:sldId id="271" r:id="rId5"/>
    <p:sldId id="264" r:id="rId6"/>
    <p:sldId id="265" r:id="rId7"/>
    <p:sldId id="272" r:id="rId8"/>
    <p:sldId id="259" r:id="rId9"/>
    <p:sldId id="266" r:id="rId10"/>
    <p:sldId id="267" r:id="rId11"/>
    <p:sldId id="268" r:id="rId12"/>
    <p:sldId id="273" r:id="rId13"/>
    <p:sldId id="260" r:id="rId14"/>
    <p:sldId id="269" r:id="rId15"/>
    <p:sldId id="270" r:id="rId16"/>
    <p:sldId id="274" r:id="rId17"/>
    <p:sldId id="262" r:id="rId18"/>
    <p:sldId id="284" r:id="rId19"/>
    <p:sldId id="276" r:id="rId20"/>
    <p:sldId id="285" r:id="rId21"/>
    <p:sldId id="277" r:id="rId22"/>
    <p:sldId id="286" r:id="rId23"/>
    <p:sldId id="278" r:id="rId24"/>
    <p:sldId id="275" r:id="rId25"/>
    <p:sldId id="279" r:id="rId26"/>
    <p:sldId id="280" r:id="rId27"/>
    <p:sldId id="263" r:id="rId28"/>
    <p:sldId id="281" r:id="rId29"/>
    <p:sldId id="282" r:id="rId30"/>
    <p:sldId id="283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lou" initials="W" lastIdx="1" clrIdx="0">
    <p:extLst>
      <p:ext uri="{19B8F6BF-5375-455C-9EA6-DF929625EA0E}">
        <p15:presenceInfo xmlns:p15="http://schemas.microsoft.com/office/powerpoint/2012/main" userId="Willo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1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A55E2-8F07-4E9D-93BF-4F73DFC71070}" type="datetimeFigureOut">
              <a:rPr lang="fr-FR" smtClean="0"/>
              <a:t>30/05/2017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0E9F5-E567-43AD-9A89-E4A741296B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626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0E9F5-E567-43AD-9A89-E4A741296BD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99038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0E9F5-E567-43AD-9A89-E4A741296BD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2780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0E9F5-E567-43AD-9A89-E4A741296BD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41628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0E9F5-E567-43AD-9A89-E4A741296BD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04089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0E9F5-E567-43AD-9A89-E4A741296BD2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977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0E9F5-E567-43AD-9A89-E4A741296BD2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7534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0E9F5-E567-43AD-9A89-E4A741296BD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77573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0E9F5-E567-43AD-9A89-E4A741296BD2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94932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0E9F5-E567-43AD-9A89-E4A741296BD2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8913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0E9F5-E567-43AD-9A89-E4A741296BD2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56740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0E9F5-E567-43AD-9A89-E4A741296BD2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5140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Nous poserons le </a:t>
            </a:r>
          </a:p>
          <a:p>
            <a:r>
              <a:rPr lang="fr-FR" dirty="0" smtClean="0"/>
              <a:t>Nous</a:t>
            </a:r>
            <a:r>
              <a:rPr lang="fr-FR" baseline="0" dirty="0" smtClean="0"/>
              <a:t> vous montrerons</a:t>
            </a:r>
            <a:endParaRPr lang="fr-FR" dirty="0" smtClean="0"/>
          </a:p>
          <a:p>
            <a:r>
              <a:rPr lang="fr-FR" dirty="0" smtClean="0"/>
              <a:t>Nous</a:t>
            </a:r>
            <a:r>
              <a:rPr lang="fr-FR" baseline="0" dirty="0" smtClean="0"/>
              <a:t> vous présenterons</a:t>
            </a:r>
            <a:endParaRPr lang="fr-FR" dirty="0" smtClean="0"/>
          </a:p>
          <a:p>
            <a:r>
              <a:rPr lang="fr-FR" dirty="0" smtClean="0"/>
              <a:t>Vous</a:t>
            </a:r>
            <a:r>
              <a:rPr lang="fr-FR" baseline="0" dirty="0" smtClean="0"/>
              <a:t> découvrirez</a:t>
            </a:r>
          </a:p>
          <a:p>
            <a:r>
              <a:rPr lang="fr-FR" baseline="0" dirty="0" smtClean="0"/>
              <a:t>Nous évoquerons</a:t>
            </a:r>
          </a:p>
          <a:p>
            <a:r>
              <a:rPr lang="fr-FR" baseline="0" dirty="0" smtClean="0"/>
              <a:t>Nous finirons avec quelques comment sur …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0E9F5-E567-43AD-9A89-E4A741296BD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74492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0E9F5-E567-43AD-9A89-E4A741296BD2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08854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0E9F5-E567-43AD-9A89-E4A741296BD2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22549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0E9F5-E567-43AD-9A89-E4A741296BD2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2248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0E9F5-E567-43AD-9A89-E4A741296BD2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6266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0E9F5-E567-43AD-9A89-E4A741296BD2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51064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0E9F5-E567-43AD-9A89-E4A741296BD2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89773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0E9F5-E567-43AD-9A89-E4A741296BD2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3415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0E9F5-E567-43AD-9A89-E4A741296BD2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67697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0E9F5-E567-43AD-9A89-E4A741296BD2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48849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0E9F5-E567-43AD-9A89-E4A741296BD2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668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0E9F5-E567-43AD-9A89-E4A741296BD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5237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0E9F5-E567-43AD-9A89-E4A741296BD2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6628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0E9F5-E567-43AD-9A89-E4A741296BD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2868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0E9F5-E567-43AD-9A89-E4A741296BD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112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0E9F5-E567-43AD-9A89-E4A741296BD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8309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0E9F5-E567-43AD-9A89-E4A741296BD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398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0E9F5-E567-43AD-9A89-E4A741296BD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396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0E9F5-E567-43AD-9A89-E4A741296BD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7123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2936-7AEB-4E54-B15C-F3B107C5A508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MORICE Rénald - POUCHOUS Wilfried : Projet M1 2016/2017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59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07D33-6531-47EE-91DC-132B6AF73CFB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MORICE Rénald - POUCHOUS Wilfried : Projet M1 2016/2017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708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66196-C8F9-4F38-913D-F1D4AC0C0E89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MORICE Rénald - POUCHOUS Wilfried : Projet M1 2016/2017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647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5260-A291-413D-A15A-A8465F169A69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MORICE Rénald - POUCHOUS Wilfried : Projet M1 2016/2017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1781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4277-E305-4303-B095-50CAB0127B54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MORICE Rénald - POUCHOUS Wilfried : Projet M1 2016/2017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245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F9F8-2A9C-4F53-90AD-42057683115E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MORICE Rénald - POUCHOUS Wilfried : Projet M1 2016/2017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669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49F0-F281-4447-A18D-B1EE0FAD337B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MORICE Rénald - POUCHOUS Wilfried : Projet M1 2016/2017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260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93322-4A96-402A-8D12-58351A867589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MORICE Rénald - POUCHOUS Wilfried : Projet M1 2016/2017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7408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1F9C-79A5-40B4-A37A-B4DE52AEBA46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MORICE Rénald - POUCHOUS Wilfried : Projet M1 2016/2017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33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1FA5-B32A-4FAE-A831-20F8BCE19B43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MORICE Rénald - POUCHOUS Wilfried : Projet M1 2016/2017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66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7316-F386-48BD-ACF4-C0F07A341820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MORICE Rénald - POUCHOUS Wilfried : Projet M1 2016/2017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761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D3EF-429E-4500-9867-6CAE268D5C8C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MORICE Rénald - POUCHOUS Wilfried : Projet M1 2016/2017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315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5CDA-C726-4B1E-980F-B277B3715D10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MORICE Rénald - POUCHOUS Wilfried : Projet M1 2016/2017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695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76CB-A646-43D7-B6C7-6DB2E6326EC2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MORICE Rénald - POUCHOUS Wilfried : Projet M1 2016/2017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599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1EED0-D3C4-49F9-8E39-85C86A9D4DA7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MORICE Rénald - POUCHOUS Wilfried : Projet M1 2016/2017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18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ECDFF-F92D-47DA-B36D-5767A11F4F8E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MORICE Rénald - POUCHOUS Wilfried : Projet M1 2016/2017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521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E64E-6654-4FB0-A10D-692218ACB038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MORICE Rénald - POUCHOUS Wilfried : Projet M1 2016/2017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508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C9C076A-22C8-49BB-8D15-EABABB6F06DA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dirty="0" smtClean="0"/>
              <a:t>MORICE Rénald - POUCHOUS Wilfried : Projet M1 2016/2017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0964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  <p:sldLayoutId id="2147483750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2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11322" y="214184"/>
            <a:ext cx="8825658" cy="1278924"/>
          </a:xfrm>
        </p:spPr>
        <p:txBody>
          <a:bodyPr anchor="ctr">
            <a:normAutofit fontScale="92500" lnSpcReduction="20000"/>
          </a:bodyPr>
          <a:lstStyle/>
          <a:p>
            <a:pPr algn="ctr"/>
            <a:r>
              <a:rPr lang="fr-FR" sz="4400" dirty="0" smtClean="0"/>
              <a:t>MONITORING D’ACTIVITE</a:t>
            </a:r>
          </a:p>
          <a:p>
            <a:pPr algn="ctr"/>
            <a:r>
              <a:rPr lang="fr-FR" sz="1500" dirty="0" smtClean="0"/>
              <a:t>ISEN Brest - Projet </a:t>
            </a:r>
            <a:r>
              <a:rPr lang="fr-FR" sz="1500" dirty="0"/>
              <a:t>M1</a:t>
            </a:r>
          </a:p>
          <a:p>
            <a:pPr algn="ctr"/>
            <a:r>
              <a:rPr lang="fr-FR" sz="1500" dirty="0"/>
              <a:t>Année scolaire </a:t>
            </a:r>
            <a:r>
              <a:rPr lang="fr-FR" sz="1500" dirty="0" smtClean="0"/>
              <a:t>2016/2017</a:t>
            </a:r>
            <a:endParaRPr lang="fr-FR" sz="15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855" y="1628002"/>
            <a:ext cx="7062291" cy="3980489"/>
          </a:xfrm>
          <a:prstGeom prst="rect">
            <a:avLst/>
          </a:prstGeom>
        </p:spPr>
      </p:pic>
      <p:sp>
        <p:nvSpPr>
          <p:cNvPr id="5" name="Sous-titre 2"/>
          <p:cNvSpPr txBox="1">
            <a:spLocks/>
          </p:cNvSpPr>
          <p:nvPr/>
        </p:nvSpPr>
        <p:spPr>
          <a:xfrm>
            <a:off x="486032" y="5743385"/>
            <a:ext cx="10676238" cy="8614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sz="1400" dirty="0" err="1" smtClean="0"/>
              <a:t>Morice</a:t>
            </a:r>
            <a:r>
              <a:rPr lang="fr-FR" sz="1400" dirty="0" smtClean="0"/>
              <a:t> </a:t>
            </a:r>
            <a:r>
              <a:rPr lang="fr-FR" sz="1400" dirty="0"/>
              <a:t>Rénald </a:t>
            </a:r>
            <a:r>
              <a:rPr lang="fr-FR" sz="1400" dirty="0" smtClean="0"/>
              <a:t>		Option </a:t>
            </a:r>
            <a:r>
              <a:rPr lang="fr-FR" sz="1400" dirty="0"/>
              <a:t>: Robotique</a:t>
            </a:r>
          </a:p>
          <a:p>
            <a:r>
              <a:rPr lang="fr-FR" sz="1400" dirty="0" err="1"/>
              <a:t>Pouchous</a:t>
            </a:r>
            <a:r>
              <a:rPr lang="fr-FR" sz="1400" dirty="0"/>
              <a:t> Wilfried </a:t>
            </a:r>
            <a:r>
              <a:rPr lang="fr-FR" sz="1400" dirty="0" smtClean="0"/>
              <a:t>	Option </a:t>
            </a:r>
            <a:r>
              <a:rPr lang="fr-FR" sz="1400" dirty="0"/>
              <a:t>: Technologies </a:t>
            </a:r>
            <a:r>
              <a:rPr lang="fr-FR" sz="1400" dirty="0" smtClean="0"/>
              <a:t>Biomédicales					Proposé </a:t>
            </a:r>
            <a:r>
              <a:rPr lang="fr-FR" sz="1400" dirty="0"/>
              <a:t>par : </a:t>
            </a:r>
            <a:r>
              <a:rPr lang="fr-FR" sz="1400" dirty="0" smtClean="0"/>
              <a:t>Aron Michaël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09224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b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10</a:t>
            </a:fld>
            <a:endParaRPr lang="en-US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230660" y="6330961"/>
            <a:ext cx="10210436" cy="304801"/>
          </a:xfrm>
        </p:spPr>
        <p:txBody>
          <a:bodyPr/>
          <a:lstStyle/>
          <a:p>
            <a:r>
              <a:rPr lang="en-US" sz="1600" dirty="0" smtClean="0">
                <a:solidFill>
                  <a:schemeClr val="accent1">
                    <a:alpha val="60000"/>
                  </a:schemeClr>
                </a:solidFill>
              </a:rPr>
              <a:t>MORICE Rénald - POUCHOUS Wilfried : Projet M1 2016/2017</a:t>
            </a:r>
            <a:endParaRPr lang="en-US" sz="1600" dirty="0">
              <a:solidFill>
                <a:schemeClr val="accent1">
                  <a:alpha val="60000"/>
                </a:schemeClr>
              </a:solidFill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646111" y="452717"/>
            <a:ext cx="5455689" cy="610699"/>
          </a:xfrm>
        </p:spPr>
        <p:txBody>
          <a:bodyPr/>
          <a:lstStyle/>
          <a:p>
            <a:r>
              <a:rPr lang="fr-FR" sz="2800" dirty="0" smtClean="0">
                <a:solidFill>
                  <a:schemeClr val="accent1"/>
                </a:solidFill>
              </a:rPr>
              <a:t>2.3 Page des activités</a:t>
            </a:r>
            <a:r>
              <a:rPr lang="fr-FR" sz="2800" dirty="0">
                <a:solidFill>
                  <a:schemeClr val="accent1"/>
                </a:solidFill>
              </a:rPr>
              <a:t/>
            </a:r>
            <a:br>
              <a:rPr lang="fr-FR" sz="2800" dirty="0">
                <a:solidFill>
                  <a:schemeClr val="accent1"/>
                </a:solidFill>
              </a:rPr>
            </a:br>
            <a:endParaRPr lang="fr-FR" sz="2800" dirty="0"/>
          </a:p>
        </p:txBody>
      </p:sp>
      <p:sp>
        <p:nvSpPr>
          <p:cNvPr id="15" name="Espace réservé du contenu 2"/>
          <p:cNvSpPr>
            <a:spLocks noGrp="1"/>
          </p:cNvSpPr>
          <p:nvPr>
            <p:ph idx="1"/>
          </p:nvPr>
        </p:nvSpPr>
        <p:spPr>
          <a:xfrm>
            <a:off x="646111" y="2331439"/>
            <a:ext cx="5455688" cy="2731498"/>
          </a:xfrm>
        </p:spPr>
        <p:txBody>
          <a:bodyPr>
            <a:normAutofit fontScale="92500" lnSpcReduction="20000"/>
          </a:bodyPr>
          <a:lstStyle/>
          <a:p>
            <a:r>
              <a:rPr lang="fr-FR" sz="2400" dirty="0" smtClean="0">
                <a:solidFill>
                  <a:schemeClr val="accent1"/>
                </a:solidFill>
              </a:rPr>
              <a:t>Tableau de toutes les activités</a:t>
            </a:r>
          </a:p>
          <a:p>
            <a:pPr marL="0" indent="0">
              <a:buNone/>
            </a:pPr>
            <a:endParaRPr lang="fr-FR" sz="2400" dirty="0" smtClean="0">
              <a:solidFill>
                <a:schemeClr val="accent1"/>
              </a:solidFill>
            </a:endParaRPr>
          </a:p>
          <a:p>
            <a:r>
              <a:rPr lang="fr-FR" sz="2400" dirty="0" smtClean="0">
                <a:solidFill>
                  <a:schemeClr val="accent1"/>
                </a:solidFill>
              </a:rPr>
              <a:t>Formulaire de filtrage du tableau</a:t>
            </a:r>
          </a:p>
          <a:p>
            <a:endParaRPr lang="fr-FR" sz="2400" dirty="0"/>
          </a:p>
          <a:p>
            <a:endParaRPr lang="fr-FR" sz="2400" dirty="0" smtClean="0"/>
          </a:p>
          <a:p>
            <a:pPr marL="0" indent="0" algn="ctr">
              <a:buNone/>
            </a:pPr>
            <a:r>
              <a:rPr lang="fr-FR" sz="2400" i="1" dirty="0" smtClean="0">
                <a:solidFill>
                  <a:srgbClr val="FF9933"/>
                </a:solidFill>
              </a:rPr>
              <a:t>Remarque </a:t>
            </a:r>
            <a:r>
              <a:rPr lang="fr-FR" sz="2400" i="1" dirty="0" smtClean="0">
                <a:solidFill>
                  <a:schemeClr val="accent1"/>
                </a:solidFill>
              </a:rPr>
              <a:t>: page similaire dédiée aux anomalies sonores</a:t>
            </a:r>
            <a:endParaRPr lang="fr-FR" sz="500" i="1" dirty="0" smtClean="0">
              <a:solidFill>
                <a:schemeClr val="accent1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220" y="0"/>
            <a:ext cx="3617510" cy="686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09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b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11</a:t>
            </a:fld>
            <a:endParaRPr lang="en-US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230660" y="6330961"/>
            <a:ext cx="10210436" cy="304801"/>
          </a:xfrm>
        </p:spPr>
        <p:txBody>
          <a:bodyPr/>
          <a:lstStyle/>
          <a:p>
            <a:r>
              <a:rPr lang="en-US" sz="1600" dirty="0" smtClean="0">
                <a:solidFill>
                  <a:schemeClr val="accent1">
                    <a:alpha val="60000"/>
                  </a:schemeClr>
                </a:solidFill>
              </a:rPr>
              <a:t>MORICE Rénald - POUCHOUS Wilfried : Projet M1 2016/2017</a:t>
            </a:r>
            <a:endParaRPr lang="en-US" sz="1600" dirty="0">
              <a:solidFill>
                <a:schemeClr val="accent1">
                  <a:alpha val="60000"/>
                </a:schemeClr>
              </a:solidFill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4210560" cy="610698"/>
          </a:xfrm>
        </p:spPr>
        <p:txBody>
          <a:bodyPr/>
          <a:lstStyle/>
          <a:p>
            <a:r>
              <a:rPr lang="fr-FR" sz="2800" dirty="0" smtClean="0">
                <a:solidFill>
                  <a:schemeClr val="accent1"/>
                </a:solidFill>
              </a:rPr>
              <a:t>2.4 </a:t>
            </a:r>
            <a:r>
              <a:rPr lang="fr-FR" sz="2800" dirty="0">
                <a:solidFill>
                  <a:schemeClr val="accent1"/>
                </a:solidFill>
              </a:rPr>
              <a:t>Responsive Design</a:t>
            </a:r>
            <a:r>
              <a:rPr lang="fr-FR" sz="2800" i="1" dirty="0"/>
              <a:t/>
            </a:r>
            <a:br>
              <a:rPr lang="fr-FR" sz="2800" i="1" dirty="0"/>
            </a:br>
            <a:r>
              <a:rPr lang="fr-FR" sz="2800" dirty="0">
                <a:solidFill>
                  <a:schemeClr val="accent1"/>
                </a:solidFill>
              </a:rPr>
              <a:t/>
            </a:r>
            <a:br>
              <a:rPr lang="fr-FR" sz="2800" dirty="0">
                <a:solidFill>
                  <a:schemeClr val="accent1"/>
                </a:solidFill>
              </a:rPr>
            </a:br>
            <a:endParaRPr lang="fr-FR" sz="2800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2" y="1143950"/>
            <a:ext cx="3032297" cy="4043062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281" y="2207365"/>
            <a:ext cx="3029194" cy="403892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067" y="0"/>
            <a:ext cx="3121839" cy="6858000"/>
          </a:xfrm>
          <a:prstGeom prst="rect">
            <a:avLst/>
          </a:prstGeom>
        </p:spPr>
      </p:pic>
      <p:cxnSp>
        <p:nvCxnSpPr>
          <p:cNvPr id="10" name="Connecteur droit avec flèche 9"/>
          <p:cNvCxnSpPr/>
          <p:nvPr/>
        </p:nvCxnSpPr>
        <p:spPr>
          <a:xfrm flipV="1">
            <a:off x="2821674" y="295729"/>
            <a:ext cx="4518240" cy="17515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6120714" y="3319848"/>
            <a:ext cx="1219200" cy="26196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50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b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12</a:t>
            </a:fld>
            <a:endParaRPr lang="en-US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230660" y="6330961"/>
            <a:ext cx="10210436" cy="304801"/>
          </a:xfrm>
        </p:spPr>
        <p:txBody>
          <a:bodyPr/>
          <a:lstStyle/>
          <a:p>
            <a:r>
              <a:rPr lang="en-US" sz="1600" dirty="0" smtClean="0">
                <a:solidFill>
                  <a:schemeClr val="accent1">
                    <a:alpha val="60000"/>
                  </a:schemeClr>
                </a:solidFill>
              </a:rPr>
              <a:t>MORICE Rénald - POUCHOUS Wilfried : Projet M1 2016/2017</a:t>
            </a:r>
            <a:endParaRPr lang="en-US" sz="1600" dirty="0">
              <a:solidFill>
                <a:schemeClr val="accent1">
                  <a:alpha val="60000"/>
                </a:schemeClr>
              </a:solidFill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1260571" y="2964318"/>
            <a:ext cx="9670858" cy="929365"/>
          </a:xfrm>
        </p:spPr>
        <p:txBody>
          <a:bodyPr/>
          <a:lstStyle/>
          <a:p>
            <a:r>
              <a:rPr lang="fr-FR" sz="4400" dirty="0" smtClean="0">
                <a:solidFill>
                  <a:schemeClr val="accent1"/>
                </a:solidFill>
              </a:rPr>
              <a:t>3. </a:t>
            </a:r>
            <a:r>
              <a:rPr lang="fr-FR" sz="4400" dirty="0">
                <a:solidFill>
                  <a:schemeClr val="accent1"/>
                </a:solidFill>
              </a:rPr>
              <a:t>Architecture de développement</a:t>
            </a:r>
          </a:p>
        </p:txBody>
      </p:sp>
    </p:spTree>
    <p:extLst>
      <p:ext uri="{BB962C8B-B14F-4D97-AF65-F5344CB8AC3E}">
        <p14:creationId xmlns:p14="http://schemas.microsoft.com/office/powerpoint/2010/main" val="158440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b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13</a:t>
            </a:fld>
            <a:endParaRPr lang="en-US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230660" y="6330961"/>
            <a:ext cx="10210436" cy="304801"/>
          </a:xfrm>
        </p:spPr>
        <p:txBody>
          <a:bodyPr/>
          <a:lstStyle/>
          <a:p>
            <a:r>
              <a:rPr lang="en-US" sz="1600" dirty="0" smtClean="0">
                <a:solidFill>
                  <a:schemeClr val="accent1">
                    <a:alpha val="60000"/>
                  </a:schemeClr>
                </a:solidFill>
              </a:rPr>
              <a:t>MORICE Rénald - POUCHOUS Wilfried : Projet M1 2016/2017</a:t>
            </a:r>
            <a:endParaRPr lang="en-US" sz="1600" dirty="0">
              <a:solidFill>
                <a:schemeClr val="accent1">
                  <a:alpha val="60000"/>
                </a:schemeClr>
              </a:solidFill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3868223" cy="610698"/>
          </a:xfrm>
        </p:spPr>
        <p:txBody>
          <a:bodyPr/>
          <a:lstStyle/>
          <a:p>
            <a:r>
              <a:rPr lang="fr-FR" sz="2800" dirty="0" smtClean="0">
                <a:solidFill>
                  <a:schemeClr val="accent1"/>
                </a:solidFill>
              </a:rPr>
              <a:t>3.1 Vue d’ensemble</a:t>
            </a:r>
            <a:endParaRPr lang="fr-FR" sz="2800" dirty="0">
              <a:solidFill>
                <a:schemeClr val="accent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925" y="1063416"/>
            <a:ext cx="7489100" cy="514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34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b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14</a:t>
            </a:fld>
            <a:endParaRPr lang="en-US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230660" y="6330961"/>
            <a:ext cx="10210436" cy="304801"/>
          </a:xfrm>
        </p:spPr>
        <p:txBody>
          <a:bodyPr/>
          <a:lstStyle/>
          <a:p>
            <a:r>
              <a:rPr lang="en-US" sz="1600" dirty="0" smtClean="0">
                <a:solidFill>
                  <a:schemeClr val="accent1">
                    <a:alpha val="60000"/>
                  </a:schemeClr>
                </a:solidFill>
              </a:rPr>
              <a:t>MORICE Rénald - POUCHOUS Wilfried : Projet M1 2016/2017</a:t>
            </a:r>
            <a:endParaRPr lang="en-US" sz="1600" dirty="0">
              <a:solidFill>
                <a:schemeClr val="accent1">
                  <a:alpha val="60000"/>
                </a:schemeClr>
              </a:solidFill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6710278" cy="610698"/>
          </a:xfrm>
        </p:spPr>
        <p:txBody>
          <a:bodyPr/>
          <a:lstStyle/>
          <a:p>
            <a:r>
              <a:rPr lang="fr-FR" sz="2800" dirty="0" smtClean="0">
                <a:solidFill>
                  <a:schemeClr val="accent1"/>
                </a:solidFill>
              </a:rPr>
              <a:t>3.2 Fichiers connecteurs</a:t>
            </a:r>
            <a:endParaRPr lang="fr-FR" sz="2800" dirty="0">
              <a:solidFill>
                <a:schemeClr val="accent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42" y="1968842"/>
            <a:ext cx="4795236" cy="329618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391" y="1968842"/>
            <a:ext cx="5549699" cy="329618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787611" y="2568237"/>
            <a:ext cx="1713470" cy="14580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3501081" y="3179805"/>
            <a:ext cx="283381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60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b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15</a:t>
            </a:fld>
            <a:endParaRPr lang="en-US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230660" y="6330961"/>
            <a:ext cx="10210436" cy="304801"/>
          </a:xfrm>
        </p:spPr>
        <p:txBody>
          <a:bodyPr/>
          <a:lstStyle/>
          <a:p>
            <a:r>
              <a:rPr lang="en-US" sz="1600" dirty="0" smtClean="0">
                <a:solidFill>
                  <a:schemeClr val="accent1">
                    <a:alpha val="60000"/>
                  </a:schemeClr>
                </a:solidFill>
              </a:rPr>
              <a:t>MORICE Rénald - POUCHOUS Wilfried : Projet M1 2016/2017</a:t>
            </a:r>
            <a:endParaRPr lang="en-US" sz="1600" dirty="0">
              <a:solidFill>
                <a:schemeClr val="accent1">
                  <a:alpha val="60000"/>
                </a:schemeClr>
              </a:solidFill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6932699" cy="610698"/>
          </a:xfrm>
        </p:spPr>
        <p:txBody>
          <a:bodyPr/>
          <a:lstStyle/>
          <a:p>
            <a:r>
              <a:rPr lang="fr-FR" sz="2800" dirty="0" smtClean="0">
                <a:solidFill>
                  <a:schemeClr val="accent1"/>
                </a:solidFill>
              </a:rPr>
              <a:t>3.3 Communication entre programmes</a:t>
            </a:r>
            <a:endParaRPr lang="fr-FR" sz="2800" dirty="0">
              <a:solidFill>
                <a:schemeClr val="accent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42" y="1968842"/>
            <a:ext cx="4795236" cy="329618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81038" y="3599935"/>
            <a:ext cx="4595812" cy="10873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02" y="1547400"/>
            <a:ext cx="5548403" cy="4139067"/>
          </a:xfrm>
          <a:prstGeom prst="rect">
            <a:avLst/>
          </a:prstGeom>
        </p:spPr>
      </p:pic>
      <p:cxnSp>
        <p:nvCxnSpPr>
          <p:cNvPr id="13" name="Connecteur droit avec flèche 12"/>
          <p:cNvCxnSpPr/>
          <p:nvPr/>
        </p:nvCxnSpPr>
        <p:spPr>
          <a:xfrm flipV="1">
            <a:off x="5276850" y="3303373"/>
            <a:ext cx="852101" cy="7002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69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b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16</a:t>
            </a:fld>
            <a:endParaRPr lang="en-US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230660" y="6330961"/>
            <a:ext cx="10210436" cy="304801"/>
          </a:xfrm>
        </p:spPr>
        <p:txBody>
          <a:bodyPr/>
          <a:lstStyle/>
          <a:p>
            <a:r>
              <a:rPr lang="en-US" sz="1600" dirty="0" smtClean="0">
                <a:solidFill>
                  <a:schemeClr val="accent1">
                    <a:alpha val="60000"/>
                  </a:schemeClr>
                </a:solidFill>
              </a:rPr>
              <a:t>MORICE Rénald - POUCHOUS Wilfried : Projet M1 2016/2017</a:t>
            </a:r>
            <a:endParaRPr lang="en-US" sz="1600" dirty="0">
              <a:solidFill>
                <a:schemeClr val="accent1">
                  <a:alpha val="60000"/>
                </a:schemeClr>
              </a:solidFill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2706175" y="2964318"/>
            <a:ext cx="6779650" cy="929365"/>
          </a:xfrm>
        </p:spPr>
        <p:txBody>
          <a:bodyPr/>
          <a:lstStyle/>
          <a:p>
            <a:r>
              <a:rPr lang="fr-FR" sz="4400" dirty="0">
                <a:solidFill>
                  <a:schemeClr val="accent1"/>
                </a:solidFill>
              </a:rPr>
              <a:t>4</a:t>
            </a:r>
            <a:r>
              <a:rPr lang="fr-FR" sz="4400" dirty="0" smtClean="0">
                <a:solidFill>
                  <a:schemeClr val="accent1"/>
                </a:solidFill>
              </a:rPr>
              <a:t>. </a:t>
            </a:r>
            <a:r>
              <a:rPr lang="fr-FR" sz="4400" dirty="0">
                <a:solidFill>
                  <a:schemeClr val="accent1"/>
                </a:solidFill>
              </a:rPr>
              <a:t>D</a:t>
            </a:r>
            <a:r>
              <a:rPr lang="fr-FR" sz="4400" dirty="0" smtClean="0">
                <a:solidFill>
                  <a:schemeClr val="accent1"/>
                </a:solidFill>
              </a:rPr>
              <a:t>ifférentes </a:t>
            </a:r>
            <a:r>
              <a:rPr lang="fr-FR" sz="4400" dirty="0">
                <a:solidFill>
                  <a:schemeClr val="accent1"/>
                </a:solidFill>
              </a:rPr>
              <a:t>détections</a:t>
            </a:r>
          </a:p>
        </p:txBody>
      </p:sp>
    </p:spTree>
    <p:extLst>
      <p:ext uri="{BB962C8B-B14F-4D97-AF65-F5344CB8AC3E}">
        <p14:creationId xmlns:p14="http://schemas.microsoft.com/office/powerpoint/2010/main" val="73288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b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17</a:t>
            </a:fld>
            <a:endParaRPr lang="en-US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230660" y="6330961"/>
            <a:ext cx="10210436" cy="304801"/>
          </a:xfrm>
        </p:spPr>
        <p:txBody>
          <a:bodyPr/>
          <a:lstStyle/>
          <a:p>
            <a:r>
              <a:rPr lang="en-US" sz="1600" dirty="0" smtClean="0">
                <a:solidFill>
                  <a:schemeClr val="accent1">
                    <a:alpha val="60000"/>
                  </a:schemeClr>
                </a:solidFill>
              </a:rPr>
              <a:t>MORICE Rénald - POUCHOUS Wilfried : Projet M1 2016/2017</a:t>
            </a:r>
            <a:endParaRPr lang="en-US" sz="1600" dirty="0">
              <a:solidFill>
                <a:schemeClr val="accent1">
                  <a:alpha val="60000"/>
                </a:schemeClr>
              </a:solidFill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9198104" cy="1054806"/>
          </a:xfrm>
        </p:spPr>
        <p:txBody>
          <a:bodyPr/>
          <a:lstStyle/>
          <a:p>
            <a:r>
              <a:rPr lang="fr-FR" sz="2800" dirty="0" smtClean="0">
                <a:solidFill>
                  <a:schemeClr val="accent1"/>
                </a:solidFill>
              </a:rPr>
              <a:t>4.1 Technologies utilisées</a:t>
            </a:r>
            <a:endParaRPr lang="fr-FR" sz="2800" dirty="0">
              <a:solidFill>
                <a:schemeClr val="accent1"/>
              </a:solidFill>
            </a:endParaRPr>
          </a:p>
        </p:txBody>
      </p:sp>
      <p:sp>
        <p:nvSpPr>
          <p:cNvPr id="12" name="Espace réservé du contenu 2"/>
          <p:cNvSpPr txBox="1">
            <a:spLocks/>
          </p:cNvSpPr>
          <p:nvPr/>
        </p:nvSpPr>
        <p:spPr>
          <a:xfrm>
            <a:off x="646112" y="1699592"/>
            <a:ext cx="8061283" cy="34588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fr-FR" sz="2400" dirty="0" smtClean="0">
                <a:solidFill>
                  <a:schemeClr val="accent1"/>
                </a:solidFill>
              </a:rPr>
              <a:t>Pour l’ensemble des programmes :</a:t>
            </a:r>
          </a:p>
          <a:p>
            <a:r>
              <a:rPr lang="fr-FR" sz="2400" dirty="0" smtClean="0">
                <a:solidFill>
                  <a:schemeClr val="accent1"/>
                </a:solidFill>
              </a:rPr>
              <a:t>C++</a:t>
            </a:r>
          </a:p>
          <a:p>
            <a:r>
              <a:rPr lang="fr-FR" sz="2400" dirty="0" err="1" smtClean="0">
                <a:solidFill>
                  <a:schemeClr val="accent1"/>
                </a:solidFill>
              </a:rPr>
              <a:t>Qt</a:t>
            </a:r>
            <a:endParaRPr lang="fr-FR" sz="24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fr-FR" sz="24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fr-FR" sz="24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fr-FR" sz="2400" dirty="0">
                <a:solidFill>
                  <a:schemeClr val="accent1"/>
                </a:solidFill>
              </a:rPr>
              <a:t>Pour </a:t>
            </a:r>
            <a:r>
              <a:rPr lang="fr-FR" sz="2400" dirty="0" smtClean="0">
                <a:solidFill>
                  <a:schemeClr val="accent1"/>
                </a:solidFill>
              </a:rPr>
              <a:t>la détection TV et la détection de localisation :</a:t>
            </a:r>
          </a:p>
          <a:p>
            <a:r>
              <a:rPr lang="fr-FR" sz="2400" dirty="0" err="1" smtClean="0">
                <a:solidFill>
                  <a:schemeClr val="accent1"/>
                </a:solidFill>
              </a:rPr>
              <a:t>OpenCV</a:t>
            </a:r>
            <a:endParaRPr lang="fr-FR" sz="1800" i="1" dirty="0" smtClean="0">
              <a:solidFill>
                <a:schemeClr val="accent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279" y="4131867"/>
            <a:ext cx="1309460" cy="161281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001" y="2004066"/>
            <a:ext cx="2087963" cy="1391975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7002" y="1854518"/>
            <a:ext cx="2018013" cy="169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90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b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18</a:t>
            </a:fld>
            <a:endParaRPr lang="en-US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230660" y="6330961"/>
            <a:ext cx="10210436" cy="304801"/>
          </a:xfrm>
        </p:spPr>
        <p:txBody>
          <a:bodyPr/>
          <a:lstStyle/>
          <a:p>
            <a:r>
              <a:rPr lang="en-US" sz="1600" dirty="0" smtClean="0">
                <a:solidFill>
                  <a:schemeClr val="accent1">
                    <a:alpha val="60000"/>
                  </a:schemeClr>
                </a:solidFill>
              </a:rPr>
              <a:t>MORICE Rénald - POUCHOUS Wilfried : Projet M1 2016/2017</a:t>
            </a:r>
            <a:endParaRPr lang="en-US" sz="1600" dirty="0">
              <a:solidFill>
                <a:schemeClr val="accent1">
                  <a:alpha val="60000"/>
                </a:schemeClr>
              </a:solidFill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9198104" cy="1054806"/>
          </a:xfrm>
        </p:spPr>
        <p:txBody>
          <a:bodyPr/>
          <a:lstStyle/>
          <a:p>
            <a:r>
              <a:rPr lang="fr-FR" sz="2800" dirty="0" smtClean="0">
                <a:solidFill>
                  <a:schemeClr val="accent1"/>
                </a:solidFill>
              </a:rPr>
              <a:t>4.2 </a:t>
            </a:r>
            <a:r>
              <a:rPr lang="fr-FR" sz="2800" dirty="0">
                <a:solidFill>
                  <a:schemeClr val="accent1"/>
                </a:solidFill>
              </a:rPr>
              <a:t>Détection de la localisation de la personne </a:t>
            </a:r>
            <a:r>
              <a:rPr lang="fr-FR" sz="2800" dirty="0" smtClean="0">
                <a:solidFill>
                  <a:schemeClr val="accent1"/>
                </a:solidFill>
              </a:rPr>
              <a:t>dans    	 la pièce</a:t>
            </a:r>
            <a:endParaRPr lang="fr-FR" sz="2800" dirty="0">
              <a:solidFill>
                <a:schemeClr val="accent1"/>
              </a:solidFill>
            </a:endParaRPr>
          </a:p>
        </p:txBody>
      </p:sp>
      <p:pic>
        <p:nvPicPr>
          <p:cNvPr id="10" name="Imag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2" y="1913311"/>
            <a:ext cx="7080740" cy="4011862"/>
          </a:xfrm>
          <a:prstGeom prst="rect">
            <a:avLst/>
          </a:prstGeom>
        </p:spPr>
      </p:pic>
      <p:sp>
        <p:nvSpPr>
          <p:cNvPr id="11" name="Espace réservé du contenu 2"/>
          <p:cNvSpPr>
            <a:spLocks noGrp="1"/>
          </p:cNvSpPr>
          <p:nvPr>
            <p:ph idx="1"/>
          </p:nvPr>
        </p:nvSpPr>
        <p:spPr>
          <a:xfrm>
            <a:off x="7994821" y="4139730"/>
            <a:ext cx="3698789" cy="17854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b="1" dirty="0" smtClean="0">
                <a:solidFill>
                  <a:schemeClr val="accent1"/>
                </a:solidFill>
              </a:rPr>
              <a:t>Changement de zone :</a:t>
            </a:r>
          </a:p>
          <a:p>
            <a:pPr marL="0" indent="0" algn="just">
              <a:buNone/>
            </a:pPr>
            <a:r>
              <a:rPr lang="fr-FR" dirty="0" smtClean="0">
                <a:solidFill>
                  <a:schemeClr val="accent1"/>
                </a:solidFill>
              </a:rPr>
              <a:t>Enregistrement créé pour la zone précédente avec une </a:t>
            </a:r>
            <a:r>
              <a:rPr lang="fr-FR" dirty="0" smtClean="0">
                <a:solidFill>
                  <a:srgbClr val="FF9933"/>
                </a:solidFill>
              </a:rPr>
              <a:t>date de début </a:t>
            </a:r>
            <a:r>
              <a:rPr lang="fr-FR" dirty="0" smtClean="0">
                <a:solidFill>
                  <a:schemeClr val="accent1"/>
                </a:solidFill>
              </a:rPr>
              <a:t>et une </a:t>
            </a:r>
            <a:r>
              <a:rPr lang="fr-FR" dirty="0" smtClean="0">
                <a:solidFill>
                  <a:srgbClr val="FF9933"/>
                </a:solidFill>
              </a:rPr>
              <a:t>date de fin</a:t>
            </a:r>
            <a:endParaRPr lang="fr-FR" dirty="0">
              <a:solidFill>
                <a:srgbClr val="FF9933"/>
              </a:solidFill>
            </a:endParaRPr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7994821" y="1907206"/>
            <a:ext cx="3830595" cy="17380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fr-FR" b="1" dirty="0" smtClean="0">
                <a:solidFill>
                  <a:schemeClr val="accent1"/>
                </a:solidFill>
              </a:rPr>
              <a:t>Détection de la personne :</a:t>
            </a:r>
          </a:p>
          <a:p>
            <a:pPr marL="0" indent="0" algn="ctr">
              <a:buFont typeface="Wingdings 3" charset="2"/>
              <a:buNone/>
            </a:pPr>
            <a:r>
              <a:rPr lang="fr-FR" dirty="0" smtClean="0">
                <a:solidFill>
                  <a:srgbClr val="FF9933"/>
                </a:solidFill>
              </a:rPr>
              <a:t>HOG</a:t>
            </a:r>
          </a:p>
          <a:p>
            <a:pPr marL="0" indent="0" algn="ctr">
              <a:buFont typeface="Wingdings 3" charset="2"/>
              <a:buNone/>
            </a:pPr>
            <a:r>
              <a:rPr lang="fr-FR" i="1" dirty="0" smtClean="0">
                <a:solidFill>
                  <a:schemeClr val="accent1"/>
                </a:solidFill>
              </a:rPr>
              <a:t>(Histogramme des gradients orientés)</a:t>
            </a:r>
            <a:endParaRPr lang="fr-FR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93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b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19</a:t>
            </a:fld>
            <a:endParaRPr lang="en-US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230660" y="6330961"/>
            <a:ext cx="10210436" cy="304801"/>
          </a:xfrm>
        </p:spPr>
        <p:txBody>
          <a:bodyPr/>
          <a:lstStyle/>
          <a:p>
            <a:r>
              <a:rPr lang="en-US" sz="1600" dirty="0" smtClean="0">
                <a:solidFill>
                  <a:schemeClr val="accent1">
                    <a:alpha val="60000"/>
                  </a:schemeClr>
                </a:solidFill>
              </a:rPr>
              <a:t>MORICE Rénald - POUCHOUS Wilfried : Projet M1 2016/2017</a:t>
            </a:r>
            <a:endParaRPr lang="en-US" sz="1600" dirty="0">
              <a:solidFill>
                <a:schemeClr val="accent1">
                  <a:alpha val="60000"/>
                </a:schemeClr>
              </a:solidFill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5655834" cy="610698"/>
          </a:xfrm>
        </p:spPr>
        <p:txBody>
          <a:bodyPr/>
          <a:lstStyle/>
          <a:p>
            <a:r>
              <a:rPr lang="fr-FR" sz="2800" dirty="0" smtClean="0">
                <a:solidFill>
                  <a:schemeClr val="accent1"/>
                </a:solidFill>
              </a:rPr>
              <a:t>4.3 </a:t>
            </a:r>
            <a:r>
              <a:rPr lang="fr-FR" sz="2800" dirty="0">
                <a:solidFill>
                  <a:schemeClr val="accent1"/>
                </a:solidFill>
              </a:rPr>
              <a:t>Détection du visionnage </a:t>
            </a:r>
            <a:r>
              <a:rPr lang="fr-FR" sz="2800" dirty="0" smtClean="0">
                <a:solidFill>
                  <a:schemeClr val="accent1"/>
                </a:solidFill>
              </a:rPr>
              <a:t>TV</a:t>
            </a:r>
            <a:endParaRPr lang="fr-FR" sz="2800" dirty="0">
              <a:solidFill>
                <a:schemeClr val="accent1"/>
              </a:solidFill>
            </a:endParaRPr>
          </a:p>
        </p:txBody>
      </p:sp>
      <p:pic>
        <p:nvPicPr>
          <p:cNvPr id="10" name="Imag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18" y="2400758"/>
            <a:ext cx="4591685" cy="2581275"/>
          </a:xfrm>
          <a:prstGeom prst="rect">
            <a:avLst/>
          </a:prstGeom>
        </p:spPr>
      </p:pic>
      <p:pic>
        <p:nvPicPr>
          <p:cNvPr id="11" name="Image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0739" y="3268563"/>
            <a:ext cx="666750" cy="85725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60" y="2400758"/>
            <a:ext cx="4600322" cy="2592860"/>
          </a:xfrm>
          <a:prstGeom prst="rect">
            <a:avLst/>
          </a:prstGeom>
        </p:spPr>
      </p:pic>
      <p:cxnSp>
        <p:nvCxnSpPr>
          <p:cNvPr id="13" name="Connecteur droit avec flèche 12"/>
          <p:cNvCxnSpPr>
            <a:stCxn id="12" idx="3"/>
            <a:endCxn id="10" idx="1"/>
          </p:cNvCxnSpPr>
          <p:nvPr/>
        </p:nvCxnSpPr>
        <p:spPr>
          <a:xfrm flipV="1">
            <a:off x="4830982" y="3691396"/>
            <a:ext cx="884036" cy="57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V="1">
            <a:off x="9475594" y="3685603"/>
            <a:ext cx="1723782" cy="6056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234615" y="4125813"/>
            <a:ext cx="240979" cy="3308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58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b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2</a:t>
            </a:fld>
            <a:endParaRPr lang="en-US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230660" y="6330961"/>
            <a:ext cx="10210436" cy="304801"/>
          </a:xfrm>
        </p:spPr>
        <p:txBody>
          <a:bodyPr/>
          <a:lstStyle/>
          <a:p>
            <a:r>
              <a:rPr lang="en-US" sz="1600" dirty="0" smtClean="0">
                <a:solidFill>
                  <a:schemeClr val="accent1">
                    <a:alpha val="60000"/>
                  </a:schemeClr>
                </a:solidFill>
              </a:rPr>
              <a:t>MORICE Rénald - POUCHOUS Wilfried : Projet M1 2016/2017</a:t>
            </a:r>
            <a:endParaRPr lang="en-US" sz="1600" dirty="0">
              <a:solidFill>
                <a:schemeClr val="accent1">
                  <a:alpha val="60000"/>
                </a:schemeClr>
              </a:solidFill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pPr algn="ctr"/>
            <a:r>
              <a:rPr lang="fr-FR" sz="4000" dirty="0" smtClean="0">
                <a:solidFill>
                  <a:schemeClr val="accent1"/>
                </a:solidFill>
              </a:rPr>
              <a:t>SOMMAIRE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2611116" y="1996924"/>
            <a:ext cx="6969769" cy="346643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2800" dirty="0" smtClean="0">
                <a:solidFill>
                  <a:schemeClr val="accent1"/>
                </a:solidFill>
              </a:rPr>
              <a:t>Mise en contexte du projet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800" dirty="0">
                <a:solidFill>
                  <a:schemeClr val="accent1"/>
                </a:solidFill>
              </a:rPr>
              <a:t>I</a:t>
            </a:r>
            <a:r>
              <a:rPr lang="fr-FR" sz="2800" dirty="0" smtClean="0">
                <a:solidFill>
                  <a:schemeClr val="accent1"/>
                </a:solidFill>
              </a:rPr>
              <a:t>nterface du monitoring d’activité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800" dirty="0" smtClean="0">
                <a:solidFill>
                  <a:schemeClr val="accent1"/>
                </a:solidFill>
              </a:rPr>
              <a:t>Architecture de développement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800" dirty="0" smtClean="0">
                <a:solidFill>
                  <a:schemeClr val="accent1"/>
                </a:solidFill>
              </a:rPr>
              <a:t>Différentes détections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800" dirty="0" smtClean="0">
                <a:solidFill>
                  <a:schemeClr val="accent1"/>
                </a:solidFill>
              </a:rPr>
              <a:t>Améliorations futures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800" dirty="0" smtClean="0">
                <a:solidFill>
                  <a:schemeClr val="accent1"/>
                </a:solidFill>
              </a:rPr>
              <a:t>Retour sur la gestion de projet</a:t>
            </a:r>
          </a:p>
        </p:txBody>
      </p:sp>
    </p:spTree>
    <p:extLst>
      <p:ext uri="{BB962C8B-B14F-4D97-AF65-F5344CB8AC3E}">
        <p14:creationId xmlns:p14="http://schemas.microsoft.com/office/powerpoint/2010/main" val="4610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b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20</a:t>
            </a:fld>
            <a:endParaRPr lang="en-US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230660" y="6330961"/>
            <a:ext cx="10210436" cy="304801"/>
          </a:xfrm>
        </p:spPr>
        <p:txBody>
          <a:bodyPr/>
          <a:lstStyle/>
          <a:p>
            <a:r>
              <a:rPr lang="en-US" sz="1600" dirty="0" smtClean="0">
                <a:solidFill>
                  <a:schemeClr val="accent1">
                    <a:alpha val="60000"/>
                  </a:schemeClr>
                </a:solidFill>
              </a:rPr>
              <a:t>MORICE Rénald - POUCHOUS Wilfried : Projet M1 2016/2017</a:t>
            </a:r>
            <a:endParaRPr lang="en-US" sz="1600" dirty="0">
              <a:solidFill>
                <a:schemeClr val="accent1">
                  <a:alpha val="60000"/>
                </a:schemeClr>
              </a:solidFill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5655834" cy="610698"/>
          </a:xfrm>
        </p:spPr>
        <p:txBody>
          <a:bodyPr/>
          <a:lstStyle/>
          <a:p>
            <a:r>
              <a:rPr lang="fr-FR" sz="2800" dirty="0" smtClean="0">
                <a:solidFill>
                  <a:schemeClr val="accent1"/>
                </a:solidFill>
              </a:rPr>
              <a:t>4.3 </a:t>
            </a:r>
            <a:r>
              <a:rPr lang="fr-FR" sz="2800" dirty="0">
                <a:solidFill>
                  <a:schemeClr val="accent1"/>
                </a:solidFill>
              </a:rPr>
              <a:t>Détection du visionnage </a:t>
            </a:r>
            <a:r>
              <a:rPr lang="fr-FR" sz="2800" dirty="0" smtClean="0">
                <a:solidFill>
                  <a:schemeClr val="accent1"/>
                </a:solidFill>
              </a:rPr>
              <a:t>TV</a:t>
            </a:r>
            <a:endParaRPr lang="fr-FR" sz="2800" dirty="0">
              <a:solidFill>
                <a:schemeClr val="accent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339" y="1536382"/>
            <a:ext cx="10058400" cy="432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74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b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21</a:t>
            </a:fld>
            <a:endParaRPr lang="en-US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230660" y="6330961"/>
            <a:ext cx="10210436" cy="304801"/>
          </a:xfrm>
        </p:spPr>
        <p:txBody>
          <a:bodyPr/>
          <a:lstStyle/>
          <a:p>
            <a:r>
              <a:rPr lang="en-US" sz="1600" dirty="0" smtClean="0">
                <a:solidFill>
                  <a:schemeClr val="accent1">
                    <a:alpha val="60000"/>
                  </a:schemeClr>
                </a:solidFill>
              </a:rPr>
              <a:t>MORICE Rénald - POUCHOUS Wilfried : Projet M1 2016/2017</a:t>
            </a:r>
            <a:endParaRPr lang="en-US" sz="1600" dirty="0">
              <a:solidFill>
                <a:schemeClr val="accent1">
                  <a:alpha val="60000"/>
                </a:schemeClr>
              </a:solidFill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646111" y="452717"/>
            <a:ext cx="4341003" cy="987893"/>
          </a:xfrm>
        </p:spPr>
        <p:txBody>
          <a:bodyPr/>
          <a:lstStyle/>
          <a:p>
            <a:r>
              <a:rPr lang="fr-FR" sz="2800" dirty="0" smtClean="0">
                <a:solidFill>
                  <a:schemeClr val="accent1"/>
                </a:solidFill>
              </a:rPr>
              <a:t>4.4 </a:t>
            </a:r>
            <a:r>
              <a:rPr lang="fr-FR" sz="2800" dirty="0">
                <a:solidFill>
                  <a:schemeClr val="accent1"/>
                </a:solidFill>
              </a:rPr>
              <a:t>Détection </a:t>
            </a:r>
            <a:r>
              <a:rPr lang="fr-FR" sz="2800" dirty="0" smtClean="0">
                <a:solidFill>
                  <a:schemeClr val="accent1"/>
                </a:solidFill>
              </a:rPr>
              <a:t/>
            </a:r>
            <a:br>
              <a:rPr lang="fr-FR" sz="2800" dirty="0" smtClean="0">
                <a:solidFill>
                  <a:schemeClr val="accent1"/>
                </a:solidFill>
              </a:rPr>
            </a:br>
            <a:r>
              <a:rPr lang="fr-FR" sz="2800" dirty="0" smtClean="0">
                <a:solidFill>
                  <a:schemeClr val="accent1"/>
                </a:solidFill>
              </a:rPr>
              <a:t>      d’anomalies </a:t>
            </a:r>
            <a:r>
              <a:rPr lang="fr-FR" sz="2800" dirty="0">
                <a:solidFill>
                  <a:schemeClr val="accent1"/>
                </a:solidFill>
              </a:rPr>
              <a:t>sonores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115" y="168102"/>
            <a:ext cx="5304198" cy="6076596"/>
          </a:xfrm>
          <a:prstGeom prst="rect">
            <a:avLst/>
          </a:prstGeom>
        </p:spPr>
      </p:pic>
      <p:sp>
        <p:nvSpPr>
          <p:cNvPr id="11" name="Espace réservé du contenu 2"/>
          <p:cNvSpPr>
            <a:spLocks noGrp="1"/>
          </p:cNvSpPr>
          <p:nvPr>
            <p:ph idx="1"/>
          </p:nvPr>
        </p:nvSpPr>
        <p:spPr>
          <a:xfrm>
            <a:off x="714127" y="1996600"/>
            <a:ext cx="3883752" cy="37783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b="1" dirty="0" smtClean="0">
                <a:solidFill>
                  <a:schemeClr val="accent1"/>
                </a:solidFill>
              </a:rPr>
              <a:t>Configuration d’anomalies sonores</a:t>
            </a:r>
          </a:p>
          <a:p>
            <a:pPr marL="0" indent="0" algn="just">
              <a:buNone/>
            </a:pPr>
            <a:r>
              <a:rPr lang="fr-FR" dirty="0" smtClean="0">
                <a:solidFill>
                  <a:schemeClr val="accent1"/>
                </a:solidFill>
              </a:rPr>
              <a:t>Permet de définir ce que doit être une anomalie sonore grâce à :</a:t>
            </a:r>
          </a:p>
          <a:p>
            <a:pPr>
              <a:buFont typeface="Century Gothic" panose="020B0502020202020204" pitchFamily="34" charset="0"/>
              <a:buChar char="►"/>
            </a:pPr>
            <a:r>
              <a:rPr lang="fr-FR" dirty="0">
                <a:solidFill>
                  <a:srgbClr val="FF9933"/>
                </a:solidFill>
              </a:rPr>
              <a:t>u</a:t>
            </a:r>
            <a:r>
              <a:rPr lang="fr-FR" dirty="0" smtClean="0">
                <a:solidFill>
                  <a:srgbClr val="FF9933"/>
                </a:solidFill>
              </a:rPr>
              <a:t>ne plage horaire</a:t>
            </a:r>
          </a:p>
          <a:p>
            <a:pPr>
              <a:buFont typeface="Century Gothic" panose="020B0502020202020204" pitchFamily="34" charset="0"/>
              <a:buChar char="►"/>
            </a:pPr>
            <a:r>
              <a:rPr lang="fr-FR" dirty="0">
                <a:solidFill>
                  <a:srgbClr val="FF9933"/>
                </a:solidFill>
              </a:rPr>
              <a:t>u</a:t>
            </a:r>
            <a:r>
              <a:rPr lang="fr-FR" dirty="0" smtClean="0">
                <a:solidFill>
                  <a:srgbClr val="FF9933"/>
                </a:solidFill>
              </a:rPr>
              <a:t>n seuil (en dB) de déclenchement</a:t>
            </a:r>
          </a:p>
          <a:p>
            <a:pPr>
              <a:buFont typeface="Century Gothic" panose="020B0502020202020204" pitchFamily="34" charset="0"/>
              <a:buChar char="►"/>
            </a:pPr>
            <a:r>
              <a:rPr lang="fr-FR" dirty="0" smtClean="0">
                <a:solidFill>
                  <a:srgbClr val="FF9933"/>
                </a:solidFill>
              </a:rPr>
              <a:t>une durée minimale effective</a:t>
            </a:r>
            <a:endParaRPr lang="fr-FR" dirty="0">
              <a:solidFill>
                <a:srgbClr val="FF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31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b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22</a:t>
            </a:fld>
            <a:endParaRPr lang="en-US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230660" y="6330961"/>
            <a:ext cx="10210436" cy="304801"/>
          </a:xfrm>
        </p:spPr>
        <p:txBody>
          <a:bodyPr/>
          <a:lstStyle/>
          <a:p>
            <a:r>
              <a:rPr lang="en-US" sz="1600" dirty="0" smtClean="0">
                <a:solidFill>
                  <a:schemeClr val="accent1">
                    <a:alpha val="60000"/>
                  </a:schemeClr>
                </a:solidFill>
              </a:rPr>
              <a:t>MORICE Rénald - POUCHOUS Wilfried : Projet M1 2016/2017</a:t>
            </a:r>
            <a:endParaRPr lang="en-US" sz="1600" dirty="0">
              <a:solidFill>
                <a:schemeClr val="accent1">
                  <a:alpha val="60000"/>
                </a:schemeClr>
              </a:solidFill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646111" y="452717"/>
            <a:ext cx="6177383" cy="610699"/>
          </a:xfrm>
        </p:spPr>
        <p:txBody>
          <a:bodyPr/>
          <a:lstStyle/>
          <a:p>
            <a:r>
              <a:rPr lang="fr-FR" sz="2800" dirty="0" smtClean="0">
                <a:solidFill>
                  <a:schemeClr val="accent1"/>
                </a:solidFill>
              </a:rPr>
              <a:t>4.4 </a:t>
            </a:r>
            <a:r>
              <a:rPr lang="fr-FR" sz="2800" dirty="0">
                <a:solidFill>
                  <a:schemeClr val="accent1"/>
                </a:solidFill>
              </a:rPr>
              <a:t>Détection </a:t>
            </a:r>
            <a:r>
              <a:rPr lang="fr-FR" sz="2800" dirty="0" smtClean="0">
                <a:solidFill>
                  <a:schemeClr val="accent1"/>
                </a:solidFill>
              </a:rPr>
              <a:t>d’anomalies </a:t>
            </a:r>
            <a:r>
              <a:rPr lang="fr-FR" sz="2800" dirty="0">
                <a:solidFill>
                  <a:schemeClr val="accent1"/>
                </a:solidFill>
              </a:rPr>
              <a:t>sonores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141" y="1359577"/>
            <a:ext cx="8103719" cy="467522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069806" y="1802606"/>
            <a:ext cx="452438" cy="5453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801" y="1829053"/>
            <a:ext cx="499209" cy="49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6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b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23</a:t>
            </a:fld>
            <a:endParaRPr lang="en-US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230660" y="6330961"/>
            <a:ext cx="10210436" cy="304801"/>
          </a:xfrm>
        </p:spPr>
        <p:txBody>
          <a:bodyPr/>
          <a:lstStyle/>
          <a:p>
            <a:r>
              <a:rPr lang="en-US" sz="1600" dirty="0" smtClean="0">
                <a:solidFill>
                  <a:schemeClr val="accent1">
                    <a:alpha val="60000"/>
                  </a:schemeClr>
                </a:solidFill>
              </a:rPr>
              <a:t>MORICE Rénald - POUCHOUS Wilfried : Projet M1 2016/2017</a:t>
            </a:r>
            <a:endParaRPr lang="en-US" sz="1600" dirty="0">
              <a:solidFill>
                <a:schemeClr val="accent1">
                  <a:alpha val="60000"/>
                </a:schemeClr>
              </a:solidFill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2872969" y="2964318"/>
            <a:ext cx="6446063" cy="929365"/>
          </a:xfrm>
        </p:spPr>
        <p:txBody>
          <a:bodyPr/>
          <a:lstStyle/>
          <a:p>
            <a:r>
              <a:rPr lang="fr-FR" sz="4400" dirty="0">
                <a:solidFill>
                  <a:schemeClr val="accent1"/>
                </a:solidFill>
              </a:rPr>
              <a:t>5</a:t>
            </a:r>
            <a:r>
              <a:rPr lang="fr-FR" sz="4400" dirty="0" smtClean="0">
                <a:solidFill>
                  <a:schemeClr val="accent1"/>
                </a:solidFill>
              </a:rPr>
              <a:t>. </a:t>
            </a:r>
            <a:r>
              <a:rPr lang="fr-FR" sz="4400" dirty="0">
                <a:solidFill>
                  <a:schemeClr val="accent1"/>
                </a:solidFill>
              </a:rPr>
              <a:t>Améliorations futures</a:t>
            </a:r>
          </a:p>
        </p:txBody>
      </p:sp>
    </p:spTree>
    <p:extLst>
      <p:ext uri="{BB962C8B-B14F-4D97-AF65-F5344CB8AC3E}">
        <p14:creationId xmlns:p14="http://schemas.microsoft.com/office/powerpoint/2010/main" val="305340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b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24</a:t>
            </a:fld>
            <a:endParaRPr lang="en-US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230660" y="6330961"/>
            <a:ext cx="10210436" cy="304801"/>
          </a:xfrm>
        </p:spPr>
        <p:txBody>
          <a:bodyPr/>
          <a:lstStyle/>
          <a:p>
            <a:r>
              <a:rPr lang="en-US" sz="1600" dirty="0" smtClean="0">
                <a:solidFill>
                  <a:schemeClr val="accent1">
                    <a:alpha val="60000"/>
                  </a:schemeClr>
                </a:solidFill>
              </a:rPr>
              <a:t>MORICE Rénald - POUCHOUS Wilfried : Projet M1 2016/2017</a:t>
            </a:r>
            <a:endParaRPr lang="en-US" sz="1600" dirty="0">
              <a:solidFill>
                <a:schemeClr val="accent1">
                  <a:alpha val="60000"/>
                </a:schemeClr>
              </a:solidFill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6710278" cy="610698"/>
          </a:xfrm>
        </p:spPr>
        <p:txBody>
          <a:bodyPr/>
          <a:lstStyle/>
          <a:p>
            <a:r>
              <a:rPr lang="fr-FR" sz="2800" dirty="0" smtClean="0">
                <a:solidFill>
                  <a:schemeClr val="accent1"/>
                </a:solidFill>
              </a:rPr>
              <a:t>5.1 Améliorations interface web </a:t>
            </a:r>
            <a:endParaRPr lang="fr-FR" sz="2800" dirty="0">
              <a:solidFill>
                <a:schemeClr val="accent1"/>
              </a:solidFill>
            </a:endParaRPr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646112" y="2931918"/>
            <a:ext cx="9075858" cy="1530541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accent1"/>
                </a:solidFill>
              </a:rPr>
              <a:t>Intégrer le monitoring d’activité dans le </a:t>
            </a:r>
            <a:r>
              <a:rPr lang="fr-FR" dirty="0">
                <a:solidFill>
                  <a:schemeClr val="accent1"/>
                </a:solidFill>
              </a:rPr>
              <a:t>site existant du </a:t>
            </a:r>
            <a:r>
              <a:rPr lang="fr-FR" dirty="0" smtClean="0">
                <a:solidFill>
                  <a:schemeClr val="accent1"/>
                </a:solidFill>
              </a:rPr>
              <a:t>LaboVision</a:t>
            </a:r>
          </a:p>
          <a:p>
            <a:endParaRPr lang="fr-FR" dirty="0">
              <a:solidFill>
                <a:schemeClr val="accent1"/>
              </a:solidFill>
            </a:endParaRPr>
          </a:p>
          <a:p>
            <a:r>
              <a:rPr lang="fr-FR" dirty="0" smtClean="0">
                <a:solidFill>
                  <a:schemeClr val="accent1"/>
                </a:solidFill>
              </a:rPr>
              <a:t>Proposer des statistiques sur les données recueillies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870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b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25</a:t>
            </a:fld>
            <a:endParaRPr lang="en-US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230660" y="6330961"/>
            <a:ext cx="10210436" cy="304801"/>
          </a:xfrm>
        </p:spPr>
        <p:txBody>
          <a:bodyPr/>
          <a:lstStyle/>
          <a:p>
            <a:r>
              <a:rPr lang="en-US" sz="1600" dirty="0" smtClean="0">
                <a:solidFill>
                  <a:schemeClr val="accent1">
                    <a:alpha val="60000"/>
                  </a:schemeClr>
                </a:solidFill>
              </a:rPr>
              <a:t>MORICE Rénald - POUCHOUS Wilfried : Projet M1 2016/2017</a:t>
            </a:r>
            <a:endParaRPr lang="en-US" sz="1600" dirty="0">
              <a:solidFill>
                <a:schemeClr val="accent1">
                  <a:alpha val="60000"/>
                </a:schemeClr>
              </a:solidFill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5828829" cy="610698"/>
          </a:xfrm>
        </p:spPr>
        <p:txBody>
          <a:bodyPr/>
          <a:lstStyle/>
          <a:p>
            <a:r>
              <a:rPr lang="fr-FR" sz="2800" dirty="0" smtClean="0">
                <a:solidFill>
                  <a:schemeClr val="accent1"/>
                </a:solidFill>
              </a:rPr>
              <a:t>5.2 Améliorations des détections</a:t>
            </a:r>
            <a:endParaRPr lang="fr-FR" sz="2800" dirty="0">
              <a:solidFill>
                <a:schemeClr val="accent1"/>
              </a:solidFill>
            </a:endParaRP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4193066" y="1746422"/>
            <a:ext cx="3781169" cy="42856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2000" b="1" dirty="0">
                <a:solidFill>
                  <a:schemeClr val="accent1"/>
                </a:solidFill>
              </a:rPr>
              <a:t>Détection du visionnage </a:t>
            </a:r>
            <a:r>
              <a:rPr lang="fr-FR" sz="2000" b="1" dirty="0" smtClean="0">
                <a:solidFill>
                  <a:schemeClr val="accent1"/>
                </a:solidFill>
              </a:rPr>
              <a:t>TV</a:t>
            </a:r>
            <a:endParaRPr lang="fr-FR" sz="2000" b="1" dirty="0" smtClean="0">
              <a:solidFill>
                <a:schemeClr val="accent1"/>
              </a:solidFill>
            </a:endParaRPr>
          </a:p>
          <a:p>
            <a:endParaRPr lang="fr-FR" sz="2000" i="1" dirty="0">
              <a:solidFill>
                <a:schemeClr val="accent1"/>
              </a:solidFill>
            </a:endParaRPr>
          </a:p>
          <a:p>
            <a:endParaRPr lang="fr-FR" sz="2000" i="1" dirty="0" smtClean="0">
              <a:solidFill>
                <a:schemeClr val="accent1"/>
              </a:solidFill>
            </a:endParaRPr>
          </a:p>
          <a:p>
            <a:endParaRPr lang="fr-FR" sz="2000" i="1" dirty="0" smtClean="0">
              <a:solidFill>
                <a:schemeClr val="accent1"/>
              </a:solidFill>
            </a:endParaRPr>
          </a:p>
          <a:p>
            <a:endParaRPr lang="fr-FR" sz="2000" i="1" dirty="0">
              <a:solidFill>
                <a:schemeClr val="accent1"/>
              </a:solidFill>
            </a:endParaRPr>
          </a:p>
          <a:p>
            <a:pPr marL="342900" indent="-342900">
              <a:buFont typeface="Century Gothic" panose="020B0502020202020204" pitchFamily="34" charset="0"/>
              <a:buChar char="►"/>
            </a:pPr>
            <a:r>
              <a:rPr lang="fr-FR" sz="2000" dirty="0" smtClean="0">
                <a:solidFill>
                  <a:schemeClr val="accent1"/>
                </a:solidFill>
              </a:rPr>
              <a:t>Vérifier si la personne regarde la TV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411897" y="1746421"/>
            <a:ext cx="3781169" cy="42856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2000" b="1" dirty="0">
                <a:solidFill>
                  <a:schemeClr val="accent1"/>
                </a:solidFill>
              </a:rPr>
              <a:t>Détection </a:t>
            </a:r>
            <a:r>
              <a:rPr lang="fr-FR" sz="2000" b="1" dirty="0" smtClean="0">
                <a:solidFill>
                  <a:schemeClr val="accent1"/>
                </a:solidFill>
              </a:rPr>
              <a:t>de la localisation de la personne dans </a:t>
            </a:r>
            <a:r>
              <a:rPr lang="fr-FR" sz="2000" b="1" dirty="0">
                <a:solidFill>
                  <a:schemeClr val="accent1"/>
                </a:solidFill>
              </a:rPr>
              <a:t>la </a:t>
            </a:r>
            <a:r>
              <a:rPr lang="fr-FR" sz="2000" b="1" dirty="0" smtClean="0">
                <a:solidFill>
                  <a:schemeClr val="accent1"/>
                </a:solidFill>
              </a:rPr>
              <a:t>pièce</a:t>
            </a:r>
          </a:p>
          <a:p>
            <a:endParaRPr lang="fr-FR" sz="2000" i="1" dirty="0" smtClean="0">
              <a:solidFill>
                <a:schemeClr val="accent1"/>
              </a:solidFill>
            </a:endParaRPr>
          </a:p>
          <a:p>
            <a:endParaRPr lang="fr-FR" sz="2000" i="1" dirty="0">
              <a:solidFill>
                <a:schemeClr val="accent1"/>
              </a:solidFill>
            </a:endParaRPr>
          </a:p>
          <a:p>
            <a:pPr marL="342900" indent="-342900">
              <a:buFont typeface="Century Gothic" panose="020B0502020202020204" pitchFamily="34" charset="0"/>
              <a:buChar char="►"/>
            </a:pPr>
            <a:r>
              <a:rPr lang="fr-FR" sz="2000" dirty="0" smtClean="0">
                <a:solidFill>
                  <a:schemeClr val="accent1"/>
                </a:solidFill>
              </a:rPr>
              <a:t>Cas où la personne s’absente de la pièce</a:t>
            </a:r>
          </a:p>
          <a:p>
            <a:pPr marL="342900" indent="-342900">
              <a:buFont typeface="Century Gothic" panose="020B0502020202020204" pitchFamily="34" charset="0"/>
              <a:buChar char="►"/>
            </a:pPr>
            <a:endParaRPr lang="fr-FR" sz="2000" dirty="0">
              <a:solidFill>
                <a:schemeClr val="accent1"/>
              </a:solidFill>
            </a:endParaRPr>
          </a:p>
          <a:p>
            <a:pPr marL="342900" indent="-342900">
              <a:buFont typeface="Century Gothic" panose="020B0502020202020204" pitchFamily="34" charset="0"/>
              <a:buChar char="►"/>
            </a:pPr>
            <a:r>
              <a:rPr lang="fr-FR" sz="2000" dirty="0" smtClean="0">
                <a:solidFill>
                  <a:schemeClr val="accent1"/>
                </a:solidFill>
              </a:rPr>
              <a:t>Différencier position assise et allongée de la personne dans le lit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12" name="Titre 1"/>
          <p:cNvSpPr txBox="1">
            <a:spLocks/>
          </p:cNvSpPr>
          <p:nvPr/>
        </p:nvSpPr>
        <p:spPr>
          <a:xfrm>
            <a:off x="7974235" y="1746421"/>
            <a:ext cx="3781169" cy="42919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2000" b="1" dirty="0" smtClean="0">
                <a:solidFill>
                  <a:schemeClr val="accent1"/>
                </a:solidFill>
              </a:rPr>
              <a:t>Détection d’anomalies sonores</a:t>
            </a:r>
          </a:p>
          <a:p>
            <a:endParaRPr lang="fr-FR" sz="2000" i="1" dirty="0">
              <a:solidFill>
                <a:schemeClr val="accent1"/>
              </a:solidFill>
            </a:endParaRPr>
          </a:p>
          <a:p>
            <a:endParaRPr lang="fr-FR" sz="2000" i="1" dirty="0" smtClean="0">
              <a:solidFill>
                <a:schemeClr val="accent1"/>
              </a:solidFill>
            </a:endParaRPr>
          </a:p>
          <a:p>
            <a:endParaRPr lang="fr-FR" sz="2000" i="1" dirty="0">
              <a:solidFill>
                <a:schemeClr val="accent1"/>
              </a:solidFill>
            </a:endParaRPr>
          </a:p>
          <a:p>
            <a:pPr marL="342900" indent="-342900">
              <a:buFont typeface="Century Gothic" panose="020B0502020202020204" pitchFamily="34" charset="0"/>
              <a:buChar char="►"/>
            </a:pPr>
            <a:r>
              <a:rPr lang="fr-FR" sz="2000" dirty="0" smtClean="0">
                <a:solidFill>
                  <a:schemeClr val="accent1"/>
                </a:solidFill>
              </a:rPr>
              <a:t>Poser un micro permanent dans la salle</a:t>
            </a:r>
          </a:p>
          <a:p>
            <a:endParaRPr lang="fr-FR" sz="2000" dirty="0" smtClean="0">
              <a:solidFill>
                <a:schemeClr val="accent1"/>
              </a:solidFill>
            </a:endParaRPr>
          </a:p>
          <a:p>
            <a:pPr marL="342900" indent="-342900">
              <a:buFont typeface="Century Gothic" panose="020B0502020202020204" pitchFamily="34" charset="0"/>
              <a:buChar char="►"/>
            </a:pPr>
            <a:r>
              <a:rPr lang="fr-FR" sz="2000" dirty="0" smtClean="0">
                <a:solidFill>
                  <a:schemeClr val="accent1"/>
                </a:solidFill>
              </a:rPr>
              <a:t>Enregistrer le son des anomalies</a:t>
            </a:r>
          </a:p>
          <a:p>
            <a:pPr marL="342900" indent="-342900">
              <a:buFont typeface="Century Gothic" panose="020B0502020202020204" pitchFamily="34" charset="0"/>
              <a:buChar char="►"/>
            </a:pPr>
            <a:endParaRPr lang="fr-FR" sz="2000" i="1" dirty="0" smtClean="0"/>
          </a:p>
        </p:txBody>
      </p:sp>
    </p:spTree>
    <p:extLst>
      <p:ext uri="{BB962C8B-B14F-4D97-AF65-F5344CB8AC3E}">
        <p14:creationId xmlns:p14="http://schemas.microsoft.com/office/powerpoint/2010/main" val="416934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b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26</a:t>
            </a:fld>
            <a:endParaRPr lang="en-US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230660" y="6330961"/>
            <a:ext cx="10210436" cy="304801"/>
          </a:xfrm>
        </p:spPr>
        <p:txBody>
          <a:bodyPr/>
          <a:lstStyle/>
          <a:p>
            <a:r>
              <a:rPr lang="en-US" sz="1600" dirty="0" smtClean="0">
                <a:solidFill>
                  <a:schemeClr val="accent1">
                    <a:alpha val="60000"/>
                  </a:schemeClr>
                </a:solidFill>
              </a:rPr>
              <a:t>MORICE Rénald - POUCHOUS Wilfried : Projet M1 2016/2017</a:t>
            </a:r>
            <a:endParaRPr lang="en-US" sz="1600" dirty="0">
              <a:solidFill>
                <a:schemeClr val="accent1">
                  <a:alpha val="60000"/>
                </a:schemeClr>
              </a:solidFill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1605360" y="2964318"/>
            <a:ext cx="8981280" cy="929365"/>
          </a:xfrm>
        </p:spPr>
        <p:txBody>
          <a:bodyPr/>
          <a:lstStyle/>
          <a:p>
            <a:r>
              <a:rPr lang="fr-FR" sz="4400" dirty="0" smtClean="0">
                <a:solidFill>
                  <a:schemeClr val="accent1"/>
                </a:solidFill>
              </a:rPr>
              <a:t>6. </a:t>
            </a:r>
            <a:r>
              <a:rPr lang="fr-FR" sz="4400" dirty="0">
                <a:solidFill>
                  <a:schemeClr val="accent1"/>
                </a:solidFill>
              </a:rPr>
              <a:t>Retour sur la gestion de projet</a:t>
            </a:r>
          </a:p>
        </p:txBody>
      </p:sp>
    </p:spTree>
    <p:extLst>
      <p:ext uri="{BB962C8B-B14F-4D97-AF65-F5344CB8AC3E}">
        <p14:creationId xmlns:p14="http://schemas.microsoft.com/office/powerpoint/2010/main" val="192394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b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27</a:t>
            </a:fld>
            <a:endParaRPr lang="en-US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230660" y="6330961"/>
            <a:ext cx="10210436" cy="304801"/>
          </a:xfrm>
        </p:spPr>
        <p:txBody>
          <a:bodyPr/>
          <a:lstStyle/>
          <a:p>
            <a:r>
              <a:rPr lang="en-US" sz="1600" dirty="0" smtClean="0">
                <a:solidFill>
                  <a:schemeClr val="accent1">
                    <a:alpha val="60000"/>
                  </a:schemeClr>
                </a:solidFill>
              </a:rPr>
              <a:t>MORICE Rénald - POUCHOUS Wilfried : Projet M1 2016/2017</a:t>
            </a:r>
            <a:endParaRPr lang="en-US" sz="1600" dirty="0">
              <a:solidFill>
                <a:schemeClr val="accent1">
                  <a:alpha val="60000"/>
                </a:schemeClr>
              </a:solidFill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4548505" cy="610698"/>
          </a:xfrm>
        </p:spPr>
        <p:txBody>
          <a:bodyPr/>
          <a:lstStyle/>
          <a:p>
            <a:r>
              <a:rPr lang="fr-FR" sz="2800" dirty="0" smtClean="0">
                <a:solidFill>
                  <a:schemeClr val="accent1"/>
                </a:solidFill>
              </a:rPr>
              <a:t>6.1 Cahier des charges</a:t>
            </a:r>
            <a:endParaRPr lang="fr-FR" sz="2800" dirty="0">
              <a:solidFill>
                <a:schemeClr val="accent1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067" y="0"/>
            <a:ext cx="3121839" cy="6858000"/>
          </a:xfrm>
          <a:prstGeom prst="rect">
            <a:avLst/>
          </a:prstGeom>
        </p:spPr>
      </p:pic>
      <p:pic>
        <p:nvPicPr>
          <p:cNvPr id="11" name="Image 10"/>
          <p:cNvPicPr/>
          <p:nvPr/>
        </p:nvPicPr>
        <p:blipFill>
          <a:blip r:embed="rId4"/>
          <a:stretch>
            <a:fillRect/>
          </a:stretch>
        </p:blipFill>
        <p:spPr>
          <a:xfrm>
            <a:off x="1323348" y="1063416"/>
            <a:ext cx="3850674" cy="511962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Connecteur droit avec flèche 11"/>
          <p:cNvCxnSpPr>
            <a:endCxn id="10" idx="1"/>
          </p:cNvCxnSpPr>
          <p:nvPr/>
        </p:nvCxnSpPr>
        <p:spPr>
          <a:xfrm>
            <a:off x="5194617" y="3429000"/>
            <a:ext cx="20834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01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b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28</a:t>
            </a:fld>
            <a:endParaRPr lang="en-US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230660" y="6330961"/>
            <a:ext cx="10210436" cy="304801"/>
          </a:xfrm>
        </p:spPr>
        <p:txBody>
          <a:bodyPr/>
          <a:lstStyle/>
          <a:p>
            <a:r>
              <a:rPr lang="en-US" sz="1600" dirty="0" smtClean="0">
                <a:solidFill>
                  <a:schemeClr val="accent1">
                    <a:alpha val="60000"/>
                  </a:schemeClr>
                </a:solidFill>
              </a:rPr>
              <a:t>MORICE Rénald - POUCHOUS Wilfried : Projet M1 2016/2017</a:t>
            </a:r>
            <a:endParaRPr lang="en-US" sz="1600" dirty="0">
              <a:solidFill>
                <a:schemeClr val="accent1">
                  <a:alpha val="60000"/>
                </a:schemeClr>
              </a:solidFill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646112" y="452717"/>
            <a:ext cx="3611563" cy="966507"/>
          </a:xfrm>
        </p:spPr>
        <p:txBody>
          <a:bodyPr/>
          <a:lstStyle/>
          <a:p>
            <a:r>
              <a:rPr lang="fr-FR" sz="2800" dirty="0" smtClean="0">
                <a:solidFill>
                  <a:schemeClr val="accent1"/>
                </a:solidFill>
              </a:rPr>
              <a:t>6.2 Communication </a:t>
            </a:r>
            <a:br>
              <a:rPr lang="fr-FR" sz="2800" dirty="0" smtClean="0">
                <a:solidFill>
                  <a:schemeClr val="accent1"/>
                </a:solidFill>
              </a:rPr>
            </a:br>
            <a:r>
              <a:rPr lang="fr-FR" sz="2800" dirty="0">
                <a:solidFill>
                  <a:schemeClr val="accent1"/>
                </a:solidFill>
              </a:rPr>
              <a:t> </a:t>
            </a:r>
            <a:r>
              <a:rPr lang="fr-FR" sz="2800" dirty="0" smtClean="0">
                <a:solidFill>
                  <a:schemeClr val="accent1"/>
                </a:solidFill>
              </a:rPr>
              <a:t>     avec le client</a:t>
            </a:r>
            <a:endParaRPr lang="fr-FR" sz="2800" dirty="0">
              <a:solidFill>
                <a:schemeClr val="accent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150" y="101611"/>
            <a:ext cx="4301218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6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b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29</a:t>
            </a:fld>
            <a:endParaRPr lang="en-US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230660" y="6330961"/>
            <a:ext cx="10210436" cy="304801"/>
          </a:xfrm>
        </p:spPr>
        <p:txBody>
          <a:bodyPr/>
          <a:lstStyle/>
          <a:p>
            <a:r>
              <a:rPr lang="en-US" sz="1600" dirty="0" smtClean="0">
                <a:solidFill>
                  <a:schemeClr val="accent1">
                    <a:alpha val="60000"/>
                  </a:schemeClr>
                </a:solidFill>
              </a:rPr>
              <a:t>MORICE Rénald - POUCHOUS Wilfried : Projet M1 2016/2017</a:t>
            </a:r>
            <a:endParaRPr lang="en-US" sz="1600" dirty="0">
              <a:solidFill>
                <a:schemeClr val="accent1">
                  <a:alpha val="60000"/>
                </a:schemeClr>
              </a:solidFill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2845664" y="2964318"/>
            <a:ext cx="6500672" cy="1261693"/>
          </a:xfrm>
        </p:spPr>
        <p:txBody>
          <a:bodyPr/>
          <a:lstStyle/>
          <a:p>
            <a:r>
              <a:rPr lang="fr-FR" sz="7200" dirty="0" smtClean="0">
                <a:solidFill>
                  <a:schemeClr val="accent1"/>
                </a:solidFill>
              </a:rPr>
              <a:t>CONCLUSION</a:t>
            </a:r>
            <a:endParaRPr lang="fr-FR" sz="7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47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b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3</a:t>
            </a:fld>
            <a:endParaRPr lang="en-US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230660" y="6330961"/>
            <a:ext cx="10210436" cy="304801"/>
          </a:xfrm>
        </p:spPr>
        <p:txBody>
          <a:bodyPr/>
          <a:lstStyle/>
          <a:p>
            <a:r>
              <a:rPr lang="en-US" sz="1600" dirty="0" smtClean="0">
                <a:solidFill>
                  <a:schemeClr val="accent1">
                    <a:alpha val="60000"/>
                  </a:schemeClr>
                </a:solidFill>
              </a:rPr>
              <a:t>MORICE Rénald - POUCHOUS Wilfried : Projet M1 2016/2017</a:t>
            </a:r>
            <a:endParaRPr lang="en-US" sz="1600" dirty="0">
              <a:solidFill>
                <a:schemeClr val="accent1">
                  <a:alpha val="60000"/>
                </a:schemeClr>
              </a:solidFill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1942960" y="2964318"/>
            <a:ext cx="8306080" cy="929365"/>
          </a:xfrm>
        </p:spPr>
        <p:txBody>
          <a:bodyPr/>
          <a:lstStyle/>
          <a:p>
            <a:r>
              <a:rPr lang="fr-FR" sz="4400" dirty="0" smtClean="0">
                <a:solidFill>
                  <a:schemeClr val="accent1"/>
                </a:solidFill>
              </a:rPr>
              <a:t>1. Mise en contexte du projet </a:t>
            </a:r>
            <a:endParaRPr lang="fr-FR" sz="4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37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b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30</a:t>
            </a:fld>
            <a:endParaRPr lang="en-US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230660" y="6330961"/>
            <a:ext cx="10210436" cy="304801"/>
          </a:xfrm>
        </p:spPr>
        <p:txBody>
          <a:bodyPr/>
          <a:lstStyle/>
          <a:p>
            <a:r>
              <a:rPr lang="en-US" sz="1600" dirty="0" smtClean="0">
                <a:solidFill>
                  <a:schemeClr val="accent1">
                    <a:alpha val="60000"/>
                  </a:schemeClr>
                </a:solidFill>
              </a:rPr>
              <a:t>MORICE Rénald - POUCHOUS Wilfried : Projet M1 2016/2017</a:t>
            </a:r>
            <a:endParaRPr lang="en-US" sz="1600" dirty="0">
              <a:solidFill>
                <a:schemeClr val="accent1">
                  <a:alpha val="60000"/>
                </a:schemeClr>
              </a:solidFill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2572010" y="2964318"/>
            <a:ext cx="7047980" cy="1261693"/>
          </a:xfrm>
        </p:spPr>
        <p:txBody>
          <a:bodyPr/>
          <a:lstStyle/>
          <a:p>
            <a:r>
              <a:rPr lang="fr-FR" sz="7200" dirty="0" smtClean="0">
                <a:solidFill>
                  <a:schemeClr val="accent1"/>
                </a:solidFill>
              </a:rPr>
              <a:t>Des questions </a:t>
            </a:r>
            <a:r>
              <a:rPr lang="fr-FR" sz="80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fr-FR" sz="80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29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b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4</a:t>
            </a:fld>
            <a:endParaRPr lang="en-US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230660" y="6330961"/>
            <a:ext cx="10210436" cy="304801"/>
          </a:xfrm>
        </p:spPr>
        <p:txBody>
          <a:bodyPr/>
          <a:lstStyle/>
          <a:p>
            <a:r>
              <a:rPr lang="en-US" sz="1600" dirty="0" smtClean="0">
                <a:solidFill>
                  <a:schemeClr val="accent1">
                    <a:alpha val="60000"/>
                  </a:schemeClr>
                </a:solidFill>
              </a:rPr>
              <a:t>MORICE Rénald - POUCHOUS Wilfried : Projet M1 2016/2017</a:t>
            </a:r>
            <a:endParaRPr lang="en-US" sz="1600" dirty="0">
              <a:solidFill>
                <a:schemeClr val="accent1">
                  <a:alpha val="60000"/>
                </a:schemeClr>
              </a:solidFill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4357209" cy="610698"/>
          </a:xfrm>
        </p:spPr>
        <p:txBody>
          <a:bodyPr/>
          <a:lstStyle/>
          <a:p>
            <a:r>
              <a:rPr lang="fr-FR" sz="2800" dirty="0" smtClean="0">
                <a:solidFill>
                  <a:schemeClr val="accent1"/>
                </a:solidFill>
              </a:rPr>
              <a:t>1.1 </a:t>
            </a:r>
            <a:r>
              <a:rPr lang="fr-FR" sz="2800" dirty="0">
                <a:solidFill>
                  <a:schemeClr val="accent1"/>
                </a:solidFill>
              </a:rPr>
              <a:t>Plan du </a:t>
            </a:r>
            <a:r>
              <a:rPr lang="fr-FR" sz="2800" dirty="0" smtClean="0">
                <a:solidFill>
                  <a:schemeClr val="accent1"/>
                </a:solidFill>
              </a:rPr>
              <a:t>LaboVision</a:t>
            </a:r>
            <a:endParaRPr lang="fr-FR" sz="2800" dirty="0">
              <a:solidFill>
                <a:schemeClr val="accent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141" y="1359577"/>
            <a:ext cx="8103719" cy="467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67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b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5</a:t>
            </a:fld>
            <a:endParaRPr lang="en-US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230660" y="6330961"/>
            <a:ext cx="10210436" cy="304801"/>
          </a:xfrm>
        </p:spPr>
        <p:txBody>
          <a:bodyPr/>
          <a:lstStyle/>
          <a:p>
            <a:r>
              <a:rPr lang="en-US" sz="1600" dirty="0" smtClean="0">
                <a:solidFill>
                  <a:schemeClr val="accent1">
                    <a:alpha val="60000"/>
                  </a:schemeClr>
                </a:solidFill>
              </a:rPr>
              <a:t>MORICE Rénald - POUCHOUS Wilfried : Projet M1 2016/2017</a:t>
            </a:r>
            <a:endParaRPr lang="en-US" sz="1600" dirty="0">
              <a:solidFill>
                <a:schemeClr val="accent1">
                  <a:alpha val="60000"/>
                </a:schemeClr>
              </a:solidFill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6710278" cy="610698"/>
          </a:xfrm>
        </p:spPr>
        <p:txBody>
          <a:bodyPr/>
          <a:lstStyle/>
          <a:p>
            <a:r>
              <a:rPr lang="fr-FR" sz="2800" dirty="0" smtClean="0">
                <a:solidFill>
                  <a:schemeClr val="accent1"/>
                </a:solidFill>
              </a:rPr>
              <a:t>1.2 </a:t>
            </a:r>
            <a:r>
              <a:rPr lang="fr-FR" sz="2800" dirty="0">
                <a:solidFill>
                  <a:schemeClr val="accent1"/>
                </a:solidFill>
              </a:rPr>
              <a:t>Photo du LaboVision (Caméra 1</a:t>
            </a:r>
            <a:r>
              <a:rPr lang="fr-FR" sz="2800" dirty="0" smtClean="0">
                <a:solidFill>
                  <a:schemeClr val="accent1"/>
                </a:solidFill>
              </a:rPr>
              <a:t>)</a:t>
            </a:r>
            <a:endParaRPr lang="fr-FR" sz="2800" dirty="0">
              <a:solidFill>
                <a:schemeClr val="accent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507" y="1510042"/>
            <a:ext cx="7760987" cy="437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70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b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6</a:t>
            </a:fld>
            <a:endParaRPr lang="en-US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230660" y="6330961"/>
            <a:ext cx="10210436" cy="304801"/>
          </a:xfrm>
        </p:spPr>
        <p:txBody>
          <a:bodyPr/>
          <a:lstStyle/>
          <a:p>
            <a:r>
              <a:rPr lang="en-US" sz="1600" dirty="0" smtClean="0">
                <a:solidFill>
                  <a:schemeClr val="accent1">
                    <a:alpha val="60000"/>
                  </a:schemeClr>
                </a:solidFill>
              </a:rPr>
              <a:t>MORICE Rénald - POUCHOUS Wilfried : Projet M1 2016/2017</a:t>
            </a:r>
            <a:endParaRPr lang="en-US" sz="1600" b="1" dirty="0">
              <a:solidFill>
                <a:schemeClr val="accent1">
                  <a:alpha val="60000"/>
                </a:schemeClr>
              </a:solidFill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6710278" cy="610698"/>
          </a:xfrm>
        </p:spPr>
        <p:txBody>
          <a:bodyPr/>
          <a:lstStyle/>
          <a:p>
            <a:r>
              <a:rPr lang="fr-FR" sz="2800" dirty="0" smtClean="0">
                <a:solidFill>
                  <a:schemeClr val="accent1"/>
                </a:solidFill>
              </a:rPr>
              <a:t>1.3 Indicateurs d’activité</a:t>
            </a:r>
            <a:endParaRPr lang="fr-FR" sz="2800" dirty="0">
              <a:solidFill>
                <a:schemeClr val="accent1"/>
              </a:solidFill>
            </a:endParaRPr>
          </a:p>
        </p:txBody>
      </p:sp>
      <p:sp>
        <p:nvSpPr>
          <p:cNvPr id="12" name="Titre 1"/>
          <p:cNvSpPr txBox="1">
            <a:spLocks/>
          </p:cNvSpPr>
          <p:nvPr/>
        </p:nvSpPr>
        <p:spPr>
          <a:xfrm>
            <a:off x="4193066" y="1746422"/>
            <a:ext cx="3781169" cy="42856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2000" b="1" dirty="0">
                <a:solidFill>
                  <a:schemeClr val="accent1"/>
                </a:solidFill>
              </a:rPr>
              <a:t>Détection du visionnage </a:t>
            </a:r>
            <a:r>
              <a:rPr lang="fr-FR" sz="2000" b="1" dirty="0" smtClean="0">
                <a:solidFill>
                  <a:schemeClr val="accent1"/>
                </a:solidFill>
              </a:rPr>
              <a:t>TV</a:t>
            </a:r>
            <a:endParaRPr lang="fr-FR" sz="2000" b="1" dirty="0">
              <a:solidFill>
                <a:schemeClr val="accent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329" y="2611395"/>
            <a:ext cx="1129588" cy="112958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411" y="3683125"/>
            <a:ext cx="1423510" cy="142351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611" y="2611395"/>
            <a:ext cx="1129588" cy="112958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199" y="3683125"/>
            <a:ext cx="1202911" cy="1202911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3840" y="3403579"/>
            <a:ext cx="1433029" cy="1433029"/>
          </a:xfrm>
          <a:prstGeom prst="rect">
            <a:avLst/>
          </a:prstGeom>
        </p:spPr>
      </p:pic>
      <p:sp>
        <p:nvSpPr>
          <p:cNvPr id="17" name="Titre 1"/>
          <p:cNvSpPr txBox="1">
            <a:spLocks/>
          </p:cNvSpPr>
          <p:nvPr/>
        </p:nvSpPr>
        <p:spPr>
          <a:xfrm>
            <a:off x="411897" y="1746421"/>
            <a:ext cx="3781169" cy="42856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2000" b="1" dirty="0">
                <a:solidFill>
                  <a:schemeClr val="accent1"/>
                </a:solidFill>
              </a:rPr>
              <a:t>Détection </a:t>
            </a:r>
            <a:r>
              <a:rPr lang="fr-FR" sz="2000" b="1" dirty="0" smtClean="0">
                <a:solidFill>
                  <a:schemeClr val="accent1"/>
                </a:solidFill>
              </a:rPr>
              <a:t>de la localisation de la personne dans </a:t>
            </a:r>
            <a:r>
              <a:rPr lang="fr-FR" sz="2000" b="1" dirty="0">
                <a:solidFill>
                  <a:schemeClr val="accent1"/>
                </a:solidFill>
              </a:rPr>
              <a:t>la pièce</a:t>
            </a:r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7974235" y="1746421"/>
            <a:ext cx="3781169" cy="42919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2000" b="1" dirty="0" smtClean="0">
                <a:solidFill>
                  <a:schemeClr val="accent1"/>
                </a:solidFill>
              </a:rPr>
              <a:t>Détection d’anomalies sonores</a:t>
            </a:r>
          </a:p>
        </p:txBody>
      </p:sp>
    </p:spTree>
    <p:extLst>
      <p:ext uri="{BB962C8B-B14F-4D97-AF65-F5344CB8AC3E}">
        <p14:creationId xmlns:p14="http://schemas.microsoft.com/office/powerpoint/2010/main" val="8657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b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7</a:t>
            </a:fld>
            <a:endParaRPr lang="en-US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230660" y="6330961"/>
            <a:ext cx="10210436" cy="304801"/>
          </a:xfrm>
        </p:spPr>
        <p:txBody>
          <a:bodyPr/>
          <a:lstStyle/>
          <a:p>
            <a:r>
              <a:rPr lang="en-US" sz="1600" dirty="0" smtClean="0">
                <a:solidFill>
                  <a:schemeClr val="accent1">
                    <a:alpha val="60000"/>
                  </a:schemeClr>
                </a:solidFill>
              </a:rPr>
              <a:t>MORICE Rénald - POUCHOUS Wilfried : Projet M1 2016/2017</a:t>
            </a:r>
            <a:endParaRPr lang="en-US" sz="1600" dirty="0">
              <a:solidFill>
                <a:schemeClr val="accent1">
                  <a:alpha val="60000"/>
                </a:schemeClr>
              </a:solidFill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1110049" y="2964318"/>
            <a:ext cx="9971903" cy="929365"/>
          </a:xfrm>
        </p:spPr>
        <p:txBody>
          <a:bodyPr/>
          <a:lstStyle/>
          <a:p>
            <a:r>
              <a:rPr lang="fr-FR" sz="4400" dirty="0">
                <a:solidFill>
                  <a:schemeClr val="accent1"/>
                </a:solidFill>
              </a:rPr>
              <a:t>2</a:t>
            </a:r>
            <a:r>
              <a:rPr lang="fr-FR" sz="4400" dirty="0" smtClean="0">
                <a:solidFill>
                  <a:schemeClr val="accent1"/>
                </a:solidFill>
              </a:rPr>
              <a:t>. </a:t>
            </a:r>
            <a:r>
              <a:rPr lang="fr-FR" sz="4400" dirty="0">
                <a:solidFill>
                  <a:schemeClr val="accent1"/>
                </a:solidFill>
              </a:rPr>
              <a:t>I</a:t>
            </a:r>
            <a:r>
              <a:rPr lang="fr-FR" sz="4400" dirty="0" smtClean="0">
                <a:solidFill>
                  <a:schemeClr val="accent1"/>
                </a:solidFill>
              </a:rPr>
              <a:t>nterface </a:t>
            </a:r>
            <a:r>
              <a:rPr lang="fr-FR" sz="4400" dirty="0">
                <a:solidFill>
                  <a:schemeClr val="accent1"/>
                </a:solidFill>
              </a:rPr>
              <a:t>du monitoring </a:t>
            </a:r>
            <a:r>
              <a:rPr lang="fr-FR" sz="4400" dirty="0" smtClean="0">
                <a:solidFill>
                  <a:schemeClr val="accent1"/>
                </a:solidFill>
              </a:rPr>
              <a:t>d’activité</a:t>
            </a:r>
            <a:endParaRPr lang="fr-FR" sz="4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72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b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8</a:t>
            </a:fld>
            <a:endParaRPr lang="en-US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230660" y="6330961"/>
            <a:ext cx="10210436" cy="304801"/>
          </a:xfrm>
        </p:spPr>
        <p:txBody>
          <a:bodyPr/>
          <a:lstStyle/>
          <a:p>
            <a:r>
              <a:rPr lang="en-US" sz="1600" dirty="0" smtClean="0">
                <a:solidFill>
                  <a:schemeClr val="accent1">
                    <a:alpha val="60000"/>
                  </a:schemeClr>
                </a:solidFill>
              </a:rPr>
              <a:t>MORICE Rénald - POUCHOUS Wilfried : Projet M1 2016/2017</a:t>
            </a:r>
            <a:endParaRPr lang="en-US" sz="1600" dirty="0">
              <a:solidFill>
                <a:schemeClr val="accent1">
                  <a:alpha val="60000"/>
                </a:schemeClr>
              </a:solidFill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646112" y="452717"/>
            <a:ext cx="3794083" cy="610699"/>
          </a:xfrm>
        </p:spPr>
        <p:txBody>
          <a:bodyPr/>
          <a:lstStyle/>
          <a:p>
            <a:r>
              <a:rPr lang="fr-FR" sz="2800" dirty="0" smtClean="0">
                <a:solidFill>
                  <a:schemeClr val="accent1"/>
                </a:solidFill>
              </a:rPr>
              <a:t>2.1 Page d’accueil</a:t>
            </a:r>
            <a:endParaRPr lang="fr-FR" sz="2800" dirty="0">
              <a:solidFill>
                <a:schemeClr val="accent1"/>
              </a:solidFill>
            </a:endParaRPr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1087393" y="2186393"/>
            <a:ext cx="5758250" cy="2954018"/>
          </a:xfrm>
        </p:spPr>
        <p:txBody>
          <a:bodyPr>
            <a:normAutofit/>
          </a:bodyPr>
          <a:lstStyle/>
          <a:p>
            <a:r>
              <a:rPr lang="fr-FR" sz="2400" dirty="0" smtClean="0">
                <a:solidFill>
                  <a:schemeClr val="accent1"/>
                </a:solidFill>
              </a:rPr>
              <a:t>Décomposition en 5 sections :</a:t>
            </a:r>
            <a:endParaRPr lang="fr-FR" sz="500" dirty="0" smtClean="0">
              <a:solidFill>
                <a:schemeClr val="accent1"/>
              </a:solidFill>
            </a:endParaRPr>
          </a:p>
          <a:p>
            <a:pPr lvl="1">
              <a:spcBef>
                <a:spcPts val="1600"/>
              </a:spcBef>
            </a:pPr>
            <a:r>
              <a:rPr lang="fr-FR" sz="2000" dirty="0" smtClean="0">
                <a:solidFill>
                  <a:schemeClr val="accent1"/>
                </a:solidFill>
              </a:rPr>
              <a:t>Données en direct</a:t>
            </a:r>
          </a:p>
          <a:p>
            <a:pPr lvl="1"/>
            <a:r>
              <a:rPr lang="fr-FR" sz="2000" dirty="0" smtClean="0">
                <a:solidFill>
                  <a:schemeClr val="accent1"/>
                </a:solidFill>
              </a:rPr>
              <a:t>Résumé du jour</a:t>
            </a:r>
          </a:p>
          <a:p>
            <a:pPr lvl="1"/>
            <a:r>
              <a:rPr lang="fr-FR" sz="2000" dirty="0" smtClean="0">
                <a:solidFill>
                  <a:schemeClr val="accent1"/>
                </a:solidFill>
              </a:rPr>
              <a:t>Activités</a:t>
            </a:r>
          </a:p>
          <a:p>
            <a:pPr lvl="1"/>
            <a:r>
              <a:rPr lang="fr-FR" sz="2000" dirty="0" smtClean="0">
                <a:solidFill>
                  <a:schemeClr val="accent1"/>
                </a:solidFill>
              </a:rPr>
              <a:t>Anomalies sonores</a:t>
            </a:r>
          </a:p>
          <a:p>
            <a:pPr lvl="1"/>
            <a:r>
              <a:rPr lang="fr-FR" sz="2000" dirty="0" smtClean="0">
                <a:solidFill>
                  <a:schemeClr val="accent1"/>
                </a:solidFill>
              </a:rPr>
              <a:t>Configuration des anomalies sonores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067" y="0"/>
            <a:ext cx="31218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b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9</a:t>
            </a:fld>
            <a:endParaRPr lang="en-US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230660" y="6330961"/>
            <a:ext cx="10210436" cy="304801"/>
          </a:xfrm>
        </p:spPr>
        <p:txBody>
          <a:bodyPr/>
          <a:lstStyle/>
          <a:p>
            <a:r>
              <a:rPr lang="en-US" sz="1600" dirty="0" smtClean="0">
                <a:solidFill>
                  <a:schemeClr val="accent1">
                    <a:alpha val="60000"/>
                  </a:schemeClr>
                </a:solidFill>
              </a:rPr>
              <a:t>MORICE Rénald - POUCHOUS Wilfried : Projet M1 2016/2017</a:t>
            </a:r>
            <a:endParaRPr lang="en-US" sz="1600" dirty="0">
              <a:solidFill>
                <a:schemeClr val="accent1">
                  <a:alpha val="60000"/>
                </a:schemeClr>
              </a:solidFill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4528884" cy="610698"/>
          </a:xfrm>
        </p:spPr>
        <p:txBody>
          <a:bodyPr/>
          <a:lstStyle/>
          <a:p>
            <a:r>
              <a:rPr lang="fr-FR" sz="2800" dirty="0" smtClean="0">
                <a:solidFill>
                  <a:schemeClr val="accent1"/>
                </a:solidFill>
              </a:rPr>
              <a:t>2.2 </a:t>
            </a:r>
            <a:r>
              <a:rPr lang="fr-FR" sz="2800" dirty="0">
                <a:solidFill>
                  <a:schemeClr val="accent1"/>
                </a:solidFill>
              </a:rPr>
              <a:t>Technologies </a:t>
            </a:r>
            <a:r>
              <a:rPr lang="fr-FR" sz="2800" dirty="0" smtClean="0">
                <a:solidFill>
                  <a:schemeClr val="accent1"/>
                </a:solidFill>
              </a:rPr>
              <a:t>utilisées</a:t>
            </a:r>
            <a:endParaRPr lang="fr-FR" sz="2800" dirty="0">
              <a:solidFill>
                <a:schemeClr val="accent1"/>
              </a:solidFill>
            </a:endParaRPr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728984" y="1305068"/>
            <a:ext cx="5758250" cy="1738997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accent1"/>
                </a:solidFill>
              </a:rPr>
              <a:t>HTML5 / CSS3 / JavaScript / </a:t>
            </a:r>
            <a:r>
              <a:rPr lang="fr-FR" dirty="0" err="1" smtClean="0">
                <a:solidFill>
                  <a:schemeClr val="accent1"/>
                </a:solidFill>
              </a:rPr>
              <a:t>JQuery</a:t>
            </a:r>
            <a:endParaRPr lang="fr-FR" dirty="0" smtClean="0">
              <a:solidFill>
                <a:schemeClr val="accent1"/>
              </a:solidFill>
            </a:endParaRPr>
          </a:p>
          <a:p>
            <a:r>
              <a:rPr lang="fr-FR" dirty="0" smtClean="0">
                <a:solidFill>
                  <a:schemeClr val="accent1"/>
                </a:solidFill>
              </a:rPr>
              <a:t>PHP</a:t>
            </a:r>
            <a:endParaRPr lang="fr-FR" dirty="0">
              <a:solidFill>
                <a:schemeClr val="accent1"/>
              </a:solidFill>
            </a:endParaRPr>
          </a:p>
          <a:p>
            <a:r>
              <a:rPr lang="fr-FR" dirty="0" smtClean="0">
                <a:solidFill>
                  <a:schemeClr val="accent1"/>
                </a:solidFill>
              </a:rPr>
              <a:t>Skeleton JS </a:t>
            </a:r>
            <a:r>
              <a:rPr lang="fr-FR" i="1" dirty="0" smtClean="0">
                <a:solidFill>
                  <a:schemeClr val="accent1"/>
                </a:solidFill>
              </a:rPr>
              <a:t>(contrainte client)</a:t>
            </a:r>
          </a:p>
          <a:p>
            <a:r>
              <a:rPr lang="fr-FR" dirty="0" smtClean="0">
                <a:solidFill>
                  <a:schemeClr val="accent1"/>
                </a:solidFill>
              </a:rPr>
              <a:t>Highcharts JS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067" y="0"/>
            <a:ext cx="3121839" cy="68580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307" y="3518793"/>
            <a:ext cx="1065756" cy="1065756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162" y="3609141"/>
            <a:ext cx="1665072" cy="899139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221" y="3518793"/>
            <a:ext cx="1088423" cy="1088423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757" y="5028581"/>
            <a:ext cx="2878898" cy="499009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31" y="3472432"/>
            <a:ext cx="1112117" cy="1112117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59" y="4674755"/>
            <a:ext cx="1206659" cy="1206659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291" y="4748807"/>
            <a:ext cx="1153787" cy="115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60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Personnalisé 2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FFFFF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646</TotalTime>
  <Words>716</Words>
  <Application>Microsoft Office PowerPoint</Application>
  <PresentationFormat>Grand écran</PresentationFormat>
  <Paragraphs>192</Paragraphs>
  <Slides>30</Slides>
  <Notes>30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Century Gothic</vt:lpstr>
      <vt:lpstr>Wingdings 3</vt:lpstr>
      <vt:lpstr>Ion</vt:lpstr>
      <vt:lpstr>Présentation PowerPoint</vt:lpstr>
      <vt:lpstr>SOMMAIRE</vt:lpstr>
      <vt:lpstr>1. Mise en contexte du projet </vt:lpstr>
      <vt:lpstr>1.1 Plan du LaboVision</vt:lpstr>
      <vt:lpstr>1.2 Photo du LaboVision (Caméra 1)</vt:lpstr>
      <vt:lpstr>1.3 Indicateurs d’activité</vt:lpstr>
      <vt:lpstr>2. Interface du monitoring d’activité</vt:lpstr>
      <vt:lpstr>2.1 Page d’accueil</vt:lpstr>
      <vt:lpstr>2.2 Technologies utilisées</vt:lpstr>
      <vt:lpstr>2.3 Page des activités </vt:lpstr>
      <vt:lpstr>2.4 Responsive Design  </vt:lpstr>
      <vt:lpstr>3. Architecture de développement</vt:lpstr>
      <vt:lpstr>3.1 Vue d’ensemble</vt:lpstr>
      <vt:lpstr>3.2 Fichiers connecteurs</vt:lpstr>
      <vt:lpstr>3.3 Communication entre programmes</vt:lpstr>
      <vt:lpstr>4. Différentes détections</vt:lpstr>
      <vt:lpstr>4.1 Technologies utilisées</vt:lpstr>
      <vt:lpstr>4.2 Détection de la localisation de la personne dans      la pièce</vt:lpstr>
      <vt:lpstr>4.3 Détection du visionnage TV</vt:lpstr>
      <vt:lpstr>4.3 Détection du visionnage TV</vt:lpstr>
      <vt:lpstr>4.4 Détection        d’anomalies sonores</vt:lpstr>
      <vt:lpstr>4.4 Détection d’anomalies sonores</vt:lpstr>
      <vt:lpstr>5. Améliorations futures</vt:lpstr>
      <vt:lpstr>5.1 Améliorations interface web </vt:lpstr>
      <vt:lpstr>5.2 Améliorations des détections</vt:lpstr>
      <vt:lpstr>6. Retour sur la gestion de projet</vt:lpstr>
      <vt:lpstr>6.1 Cahier des charges</vt:lpstr>
      <vt:lpstr>6.2 Communication        avec le client</vt:lpstr>
      <vt:lpstr>CONCLUSION</vt:lpstr>
      <vt:lpstr>Des questions 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Willou</dc:creator>
  <cp:lastModifiedBy>renald</cp:lastModifiedBy>
  <cp:revision>33</cp:revision>
  <dcterms:created xsi:type="dcterms:W3CDTF">2017-05-29T17:52:32Z</dcterms:created>
  <dcterms:modified xsi:type="dcterms:W3CDTF">2017-05-30T20:34:38Z</dcterms:modified>
</cp:coreProperties>
</file>