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267" r:id="rId6"/>
    <p:sldId id="257" r:id="rId7"/>
    <p:sldId id="293" r:id="rId8"/>
    <p:sldId id="291" r:id="rId9"/>
    <p:sldId id="296" r:id="rId10"/>
    <p:sldId id="258" r:id="rId11"/>
    <p:sldId id="259" r:id="rId12"/>
    <p:sldId id="295" r:id="rId13"/>
    <p:sldId id="268" r:id="rId14"/>
    <p:sldId id="275" r:id="rId15"/>
    <p:sldId id="270" r:id="rId16"/>
    <p:sldId id="285" r:id="rId17"/>
    <p:sldId id="305" r:id="rId18"/>
    <p:sldId id="297" r:id="rId19"/>
    <p:sldId id="307" r:id="rId20"/>
    <p:sldId id="316" r:id="rId21"/>
    <p:sldId id="309" r:id="rId22"/>
    <p:sldId id="312" r:id="rId23"/>
    <p:sldId id="303" r:id="rId24"/>
    <p:sldId id="317" r:id="rId25"/>
    <p:sldId id="321" r:id="rId26"/>
    <p:sldId id="315" r:id="rId27"/>
    <p:sldId id="314" r:id="rId28"/>
    <p:sldId id="319" r:id="rId29"/>
    <p:sldId id="310" r:id="rId30"/>
    <p:sldId id="306" r:id="rId31"/>
    <p:sldId id="290" r:id="rId32"/>
    <p:sldId id="320"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53E4CA-F723-7E6E-133D-9D490B83B351}" name="Weihan Weng" initials="WW" userId="S::whweng@uw.edu::f4a0ad95-7a60-42d5-83b2-56331f3013d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AA00"/>
    <a:srgbClr val="FFECC5"/>
    <a:srgbClr val="FFD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1FA23-F29C-8A02-DA07-EBCEF9C45D77}" v="7" dt="2024-03-05T18:30:49.286"/>
    <p1510:client id="{1676BD5E-241D-4C51-A77E-34D00D5A9518}" v="1786" dt="2024-03-06T00:29:40.680"/>
    <p1510:client id="{37FF0863-80C1-837E-245D-7F54848910E1}" v="205" vWet="206" dt="2024-03-05T06:19:35.831"/>
    <p1510:client id="{50B5122D-F967-46A7-C383-EC393255B3CF}" v="291" dt="2024-03-05T03:55:35.516"/>
    <p1510:client id="{5A682D72-5FBF-E26D-491F-AEA24CEFB8FF}" v="235" dt="2024-03-05T03:58:19.709"/>
    <p1510:client id="{AFA78D9E-AFE3-B6E2-99BE-AFBF1312552F}" v="475" dt="2024-03-05T03:43:12.669"/>
    <p1510:client id="{D5F73047-4704-D343-5306-2035BB1A1594}" v="79" dt="2024-03-05T23:51:35.184"/>
    <p1510:client id="{F39F964F-707D-1643-A641-A45423A07402}" v="2718" dt="2024-03-06T00:56:04.194"/>
    <p1510:client id="{FA033F22-4662-23EE-DA1E-66CCA7B8EF93}" v="100" dt="2024-03-05T04:53:23.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79"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D9587-C31A-46F0-87C2-D04B26A17C94}"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0E69C-0437-4107-BD87-59958C238236}" type="slidenum">
              <a:rPr lang="en-US" smtClean="0"/>
              <a:t>‹#›</a:t>
            </a:fld>
            <a:endParaRPr lang="en-US"/>
          </a:p>
        </p:txBody>
      </p:sp>
    </p:spTree>
    <p:extLst>
      <p:ext uri="{BB962C8B-B14F-4D97-AF65-F5344CB8AC3E}">
        <p14:creationId xmlns:p14="http://schemas.microsoft.com/office/powerpoint/2010/main" val="30903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12529"/>
                </a:solidFill>
              </a:rPr>
              <a:t>The goal is to develop predictive models to identify individuals at high risk of obesity.</a:t>
            </a:r>
            <a:endParaRPr lang="zh-TW" altLang="en-US"/>
          </a:p>
          <a:p>
            <a:r>
              <a:rPr lang="en-US">
                <a:solidFill>
                  <a:srgbClr val="212529"/>
                </a:solidFill>
              </a:rPr>
              <a:t>43% of adults are </a:t>
            </a:r>
            <a:r>
              <a:rPr lang="en-US" b="0" i="0">
                <a:solidFill>
                  <a:srgbClr val="212529"/>
                </a:solidFill>
                <a:effectLst/>
              </a:rPr>
              <a:t>overweight and </a:t>
            </a:r>
            <a:r>
              <a:rPr lang="en-US">
                <a:solidFill>
                  <a:srgbClr val="212529"/>
                </a:solidFill>
              </a:rPr>
              <a:t>16% are living</a:t>
            </a:r>
            <a:r>
              <a:rPr lang="en-US" b="0" i="0">
                <a:solidFill>
                  <a:srgbClr val="212529"/>
                </a:solidFill>
                <a:effectLst/>
              </a:rPr>
              <a:t> with obesity</a:t>
            </a:r>
            <a:endParaRPr lang="en-US"/>
          </a:p>
        </p:txBody>
      </p:sp>
      <p:sp>
        <p:nvSpPr>
          <p:cNvPr id="4" name="Slide Number Placeholder 3"/>
          <p:cNvSpPr>
            <a:spLocks noGrp="1"/>
          </p:cNvSpPr>
          <p:nvPr>
            <p:ph type="sldNum" sz="quarter" idx="5"/>
          </p:nvPr>
        </p:nvSpPr>
        <p:spPr/>
        <p:txBody>
          <a:bodyPr/>
          <a:lstStyle/>
          <a:p>
            <a:fld id="{5A70E69C-0437-4107-BD87-59958C238236}" type="slidenum">
              <a:rPr lang="en-US" smtClean="0"/>
              <a:t>3</a:t>
            </a:fld>
            <a:endParaRPr lang="en-US"/>
          </a:p>
        </p:txBody>
      </p:sp>
    </p:spTree>
    <p:extLst>
      <p:ext uri="{BB962C8B-B14F-4D97-AF65-F5344CB8AC3E}">
        <p14:creationId xmlns:p14="http://schemas.microsoft.com/office/powerpoint/2010/main" val="129762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70E69C-0437-4107-BD87-59958C238236}" type="slidenum">
              <a:rPr lang="en-US" smtClean="0"/>
              <a:t>7</a:t>
            </a:fld>
            <a:endParaRPr lang="en-US"/>
          </a:p>
        </p:txBody>
      </p:sp>
    </p:spTree>
    <p:extLst>
      <p:ext uri="{BB962C8B-B14F-4D97-AF65-F5344CB8AC3E}">
        <p14:creationId xmlns:p14="http://schemas.microsoft.com/office/powerpoint/2010/main" val="259063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a typeface="+mn-lt"/>
                <a:cs typeface="+mn-lt"/>
              </a:rPr>
              <a:t>Consequently, our analysis is expected to be more representative for the younger demographic group.</a:t>
            </a:r>
            <a:endParaRPr lang="en-US"/>
          </a:p>
        </p:txBody>
      </p:sp>
      <p:sp>
        <p:nvSpPr>
          <p:cNvPr id="4" name="Slide Number Placeholder 3"/>
          <p:cNvSpPr>
            <a:spLocks noGrp="1"/>
          </p:cNvSpPr>
          <p:nvPr>
            <p:ph type="sldNum" sz="quarter" idx="5"/>
          </p:nvPr>
        </p:nvSpPr>
        <p:spPr/>
        <p:txBody>
          <a:bodyPr/>
          <a:lstStyle/>
          <a:p>
            <a:fld id="{5A70E69C-0437-4107-BD87-59958C238236}" type="slidenum">
              <a:rPr lang="en-US" smtClean="0"/>
              <a:t>10</a:t>
            </a:fld>
            <a:endParaRPr lang="en-US"/>
          </a:p>
        </p:txBody>
      </p:sp>
    </p:spTree>
    <p:extLst>
      <p:ext uri="{BB962C8B-B14F-4D97-AF65-F5344CB8AC3E}">
        <p14:creationId xmlns:p14="http://schemas.microsoft.com/office/powerpoint/2010/main" val="54125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err="1"/>
              <a:t>Insufficient_Weight</a:t>
            </a:r>
            <a:r>
              <a:rPr lang="en-US" sz="1200"/>
              <a:t>  &lt; 18.5 </a:t>
            </a:r>
          </a:p>
          <a:p>
            <a:r>
              <a:rPr lang="en-US" sz="1200"/>
              <a:t>18.5 &lt;= </a:t>
            </a:r>
            <a:r>
              <a:rPr lang="en-US" sz="1200" err="1"/>
              <a:t>Normal_Weight</a:t>
            </a:r>
            <a:r>
              <a:rPr lang="en-US" sz="1200"/>
              <a:t> &lt; 24.9 </a:t>
            </a:r>
          </a:p>
          <a:p>
            <a:r>
              <a:rPr lang="en-US" sz="1200"/>
              <a:t>24.9 &lt;= </a:t>
            </a:r>
            <a:r>
              <a:rPr lang="en-US" sz="1200" err="1"/>
              <a:t>Overweight_Level_I_and_II</a:t>
            </a:r>
            <a:r>
              <a:rPr lang="en-US" sz="1200"/>
              <a:t> &lt; 29.9</a:t>
            </a:r>
          </a:p>
          <a:p>
            <a:r>
              <a:rPr lang="en-US" sz="1200"/>
              <a:t>29.9 &lt;= </a:t>
            </a:r>
            <a:r>
              <a:rPr lang="en-US" sz="1200" err="1"/>
              <a:t>Obesity_Type_I</a:t>
            </a:r>
            <a:r>
              <a:rPr lang="en-US" sz="1200"/>
              <a:t>: &lt; 34.9</a:t>
            </a:r>
          </a:p>
          <a:p>
            <a:r>
              <a:rPr lang="en-US" sz="1200"/>
              <a:t>34.9 &lt; </a:t>
            </a:r>
            <a:r>
              <a:rPr lang="en-US" sz="1200" err="1"/>
              <a:t>Obesity_Type_II_and_III</a:t>
            </a:r>
            <a:endParaRPr lang="en-US" sz="1200"/>
          </a:p>
          <a:p>
            <a:endParaRPr lang="en-US"/>
          </a:p>
        </p:txBody>
      </p:sp>
      <p:sp>
        <p:nvSpPr>
          <p:cNvPr id="4" name="Slide Number Placeholder 3"/>
          <p:cNvSpPr>
            <a:spLocks noGrp="1"/>
          </p:cNvSpPr>
          <p:nvPr>
            <p:ph type="sldNum" sz="quarter" idx="5"/>
          </p:nvPr>
        </p:nvSpPr>
        <p:spPr/>
        <p:txBody>
          <a:bodyPr/>
          <a:lstStyle/>
          <a:p>
            <a:fld id="{5A70E69C-0437-4107-BD87-59958C238236}" type="slidenum">
              <a:rPr lang="en-US" smtClean="0"/>
              <a:t>17</a:t>
            </a:fld>
            <a:endParaRPr lang="en-US"/>
          </a:p>
        </p:txBody>
      </p:sp>
    </p:spTree>
    <p:extLst>
      <p:ext uri="{BB962C8B-B14F-4D97-AF65-F5344CB8AC3E}">
        <p14:creationId xmlns:p14="http://schemas.microsoft.com/office/powerpoint/2010/main" val="186282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B1DEA-ABBB-9D1D-2335-3C556ED39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6F9F8-829D-C4A1-F4BB-D83AC2385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CA860-744E-EFD2-67AA-1C93880DCE5E}"/>
              </a:ext>
            </a:extLst>
          </p:cNvPr>
          <p:cNvSpPr>
            <a:spLocks noGrp="1"/>
          </p:cNvSpPr>
          <p:nvPr>
            <p:ph type="body" idx="1"/>
          </p:nvPr>
        </p:nvSpPr>
        <p:spPr/>
        <p:txBody>
          <a:bodyPr/>
          <a:lstStyle/>
          <a:p>
            <a:r>
              <a:rPr lang="en-US" sz="1200" err="1"/>
              <a:t>Insufficient_Weight</a:t>
            </a:r>
            <a:r>
              <a:rPr lang="en-US" sz="1200"/>
              <a:t>  &lt; 18.5 </a:t>
            </a:r>
          </a:p>
          <a:p>
            <a:r>
              <a:rPr lang="en-US" sz="1200"/>
              <a:t>18.5 &lt;= </a:t>
            </a:r>
            <a:r>
              <a:rPr lang="en-US" sz="1200" err="1"/>
              <a:t>Normal_Weight</a:t>
            </a:r>
            <a:r>
              <a:rPr lang="en-US" sz="1200"/>
              <a:t> &lt; 24.9 </a:t>
            </a:r>
          </a:p>
          <a:p>
            <a:r>
              <a:rPr lang="en-US" sz="1200"/>
              <a:t>24.9 &lt;= </a:t>
            </a:r>
            <a:r>
              <a:rPr lang="en-US" sz="1200" err="1"/>
              <a:t>Overweight_Level_I_and_II</a:t>
            </a:r>
            <a:r>
              <a:rPr lang="en-US" sz="1200"/>
              <a:t> &lt; 29.9</a:t>
            </a:r>
          </a:p>
          <a:p>
            <a:r>
              <a:rPr lang="en-US" sz="1200"/>
              <a:t>29.9 &lt;= </a:t>
            </a:r>
            <a:r>
              <a:rPr lang="en-US" sz="1200" err="1"/>
              <a:t>Obesity_Type_I</a:t>
            </a:r>
            <a:r>
              <a:rPr lang="en-US" sz="1200"/>
              <a:t>: &lt; 34.9</a:t>
            </a:r>
          </a:p>
          <a:p>
            <a:r>
              <a:rPr lang="en-US" sz="1200"/>
              <a:t>34.9 &lt; </a:t>
            </a:r>
            <a:r>
              <a:rPr lang="en-US" sz="1200" err="1"/>
              <a:t>Obesity_Type_II_and_III</a:t>
            </a:r>
            <a:endParaRPr lang="en-US" sz="1200"/>
          </a:p>
          <a:p>
            <a:endParaRPr lang="en-US"/>
          </a:p>
        </p:txBody>
      </p:sp>
      <p:sp>
        <p:nvSpPr>
          <p:cNvPr id="4" name="Slide Number Placeholder 3">
            <a:extLst>
              <a:ext uri="{FF2B5EF4-FFF2-40B4-BE49-F238E27FC236}">
                <a16:creationId xmlns:a16="http://schemas.microsoft.com/office/drawing/2014/main" id="{4CF67DA8-07A5-B611-DDB9-10D4E7662FFC}"/>
              </a:ext>
            </a:extLst>
          </p:cNvPr>
          <p:cNvSpPr>
            <a:spLocks noGrp="1"/>
          </p:cNvSpPr>
          <p:nvPr>
            <p:ph type="sldNum" sz="quarter" idx="5"/>
          </p:nvPr>
        </p:nvSpPr>
        <p:spPr/>
        <p:txBody>
          <a:bodyPr/>
          <a:lstStyle/>
          <a:p>
            <a:fld id="{5A70E69C-0437-4107-BD87-59958C238236}" type="slidenum">
              <a:rPr lang="en-US" smtClean="0"/>
              <a:t>22</a:t>
            </a:fld>
            <a:endParaRPr lang="en-US"/>
          </a:p>
        </p:txBody>
      </p:sp>
    </p:spTree>
    <p:extLst>
      <p:ext uri="{BB962C8B-B14F-4D97-AF65-F5344CB8AC3E}">
        <p14:creationId xmlns:p14="http://schemas.microsoft.com/office/powerpoint/2010/main" val="124440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spcBef>
                <a:spcPts val="1000"/>
              </a:spcBef>
              <a:buFont typeface="Arial"/>
              <a:buNone/>
            </a:pPr>
            <a:endParaRPr lang="en-US"/>
          </a:p>
        </p:txBody>
      </p:sp>
      <p:sp>
        <p:nvSpPr>
          <p:cNvPr id="4" name="Slide Number Placeholder 3"/>
          <p:cNvSpPr>
            <a:spLocks noGrp="1"/>
          </p:cNvSpPr>
          <p:nvPr>
            <p:ph type="sldNum" sz="quarter" idx="5"/>
          </p:nvPr>
        </p:nvSpPr>
        <p:spPr/>
        <p:txBody>
          <a:bodyPr/>
          <a:lstStyle/>
          <a:p>
            <a:fld id="{5A70E69C-0437-4107-BD87-59958C238236}" type="slidenum">
              <a:rPr lang="en-US" smtClean="0"/>
              <a:t>24</a:t>
            </a:fld>
            <a:endParaRPr lang="en-US"/>
          </a:p>
        </p:txBody>
      </p:sp>
    </p:spTree>
    <p:extLst>
      <p:ext uri="{BB962C8B-B14F-4D97-AF65-F5344CB8AC3E}">
        <p14:creationId xmlns:p14="http://schemas.microsoft.com/office/powerpoint/2010/main" val="379180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How are you addressing it: What methodology are you applying? Why does it fit? </a:t>
            </a:r>
          </a:p>
          <a:p>
            <a:pPr marL="285750" indent="-285750">
              <a:lnSpc>
                <a:spcPct val="90000"/>
              </a:lnSpc>
              <a:spcBef>
                <a:spcPts val="1000"/>
              </a:spcBef>
              <a:buFont typeface="Arial"/>
              <a:buChar char="•"/>
            </a:pPr>
            <a:r>
              <a:rPr lang="en-US"/>
              <a:t>Model details: What model are you using (e.g. if it's a regression model, write down specification (what variables are included).</a:t>
            </a:r>
          </a:p>
          <a:p>
            <a:pPr marL="285750" indent="-285750">
              <a:lnSpc>
                <a:spcPct val="90000"/>
              </a:lnSpc>
              <a:spcBef>
                <a:spcPts val="1000"/>
              </a:spcBef>
              <a:buFont typeface="Arial"/>
              <a:buChar char="•"/>
            </a:pPr>
            <a:r>
              <a:rPr lang="en-US"/>
              <a:t>Assumptions: Does your data satisfy the assumptions of the proposed model?</a:t>
            </a:r>
          </a:p>
          <a:p>
            <a:pPr marL="285750" indent="-285750">
              <a:lnSpc>
                <a:spcPct val="90000"/>
              </a:lnSpc>
              <a:spcBef>
                <a:spcPts val="1000"/>
              </a:spcBef>
              <a:buFont typeface="Arial"/>
              <a:buChar char="•"/>
            </a:pPr>
            <a:r>
              <a:rPr lang="en-US"/>
              <a:t>Result: Model output with visualization (if appropriate) and interpretation of the results.</a:t>
            </a:r>
          </a:p>
        </p:txBody>
      </p:sp>
      <p:sp>
        <p:nvSpPr>
          <p:cNvPr id="4" name="Slide Number Placeholder 3"/>
          <p:cNvSpPr>
            <a:spLocks noGrp="1"/>
          </p:cNvSpPr>
          <p:nvPr>
            <p:ph type="sldNum" sz="quarter" idx="5"/>
          </p:nvPr>
        </p:nvSpPr>
        <p:spPr/>
        <p:txBody>
          <a:bodyPr/>
          <a:lstStyle/>
          <a:p>
            <a:fld id="{5A70E69C-0437-4107-BD87-59958C238236}" type="slidenum">
              <a:rPr lang="en-US" smtClean="0"/>
              <a:t>25</a:t>
            </a:fld>
            <a:endParaRPr lang="en-US"/>
          </a:p>
        </p:txBody>
      </p:sp>
    </p:spTree>
    <p:extLst>
      <p:ext uri="{BB962C8B-B14F-4D97-AF65-F5344CB8AC3E}">
        <p14:creationId xmlns:p14="http://schemas.microsoft.com/office/powerpoint/2010/main" val="309326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8D698-5F4A-4721-8E03-D8C61FE7CAAE}"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65C3C1-A8E6-4FC3-B8D0-3869EE2559ED}"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98A1E-E979-4531-A012-AF88FAAA776E}"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F3E85-CC48-40B1-8497-9BFEEBF6BD2A}"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9D42F-D558-4885-B9A6-5AFBB9209B96}"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4A9E9B-A32F-4D14-A54E-A984BF801FBD}"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CE9F9-7C5B-42D3-8755-6D064479640F}" type="datetime1">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1488575E-A98A-4486-8311-2082E53B328A}" type="datetime1">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0A3D7-1715-4B6F-A943-7937686992A3}" type="datetime1">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DC5B1D-522B-41E0-8214-427157A18C0F}"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8FD2F6-8872-44F0-B5B1-76AA57756DD1}"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Dmnd">
          <a:fgClr>
            <a:srgbClr val="FFCC0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CACAF-86BB-4927-8573-3E405A24CF6E}" type="datetime1">
              <a:rPr lang="en-US" smtClean="0"/>
              <a:t>3/30/2024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62535"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1.svg"/><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hyperlink" Target="https://www.kaggle.com/datasets/aravindpcoder/obesity-or-cvd-risk-classifyregressorcluster/data" TargetMode="External"/><Relationship Id="rId10" Type="http://schemas.openxmlformats.org/officeDocument/2006/relationships/image" Target="../media/image12.png"/><Relationship Id="rId4" Type="http://schemas.openxmlformats.org/officeDocument/2006/relationships/image" Target="../media/image7.sv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877" y="872349"/>
            <a:ext cx="9144000" cy="1117283"/>
          </a:xfrm>
        </p:spPr>
        <p:txBody>
          <a:bodyPr>
            <a:normAutofit/>
          </a:bodyPr>
          <a:lstStyle/>
          <a:p>
            <a:pPr algn="r"/>
            <a:r>
              <a:rPr lang="en-US" sz="5400">
                <a:latin typeface="Abadi" panose="020B0604020104020204" pitchFamily="34" charset="0"/>
              </a:rPr>
              <a:t>Detecting Obesity Level </a:t>
            </a:r>
          </a:p>
        </p:txBody>
      </p:sp>
      <p:sp>
        <p:nvSpPr>
          <p:cNvPr id="4" name="TextBox 3">
            <a:extLst>
              <a:ext uri="{FF2B5EF4-FFF2-40B4-BE49-F238E27FC236}">
                <a16:creationId xmlns:a16="http://schemas.microsoft.com/office/drawing/2014/main" id="{55E1E71D-8440-2E94-54EA-B311717C0A2E}"/>
              </a:ext>
            </a:extLst>
          </p:cNvPr>
          <p:cNvSpPr txBox="1"/>
          <p:nvPr/>
        </p:nvSpPr>
        <p:spPr>
          <a:xfrm>
            <a:off x="6309079" y="2840027"/>
            <a:ext cx="5592798" cy="646331"/>
          </a:xfrm>
          <a:prstGeom prst="rect">
            <a:avLst/>
          </a:prstGeom>
          <a:noFill/>
        </p:spPr>
        <p:txBody>
          <a:bodyPr wrap="square" rtlCol="0">
            <a:spAutoFit/>
          </a:bodyPr>
          <a:lstStyle/>
          <a:p>
            <a:pPr algn="r"/>
            <a:r>
              <a:rPr lang="en-US" dirty="0"/>
              <a:t>BUS AN 516 | Team 9 | Hyewon Jeong, </a:t>
            </a:r>
            <a:r>
              <a:rPr lang="en-US" dirty="0" err="1"/>
              <a:t>Samvit</a:t>
            </a:r>
            <a:r>
              <a:rPr lang="en-US" dirty="0"/>
              <a:t> </a:t>
            </a:r>
            <a:r>
              <a:rPr lang="en-US" dirty="0" err="1"/>
              <a:t>Patankar</a:t>
            </a:r>
            <a:r>
              <a:rPr lang="en-US" dirty="0"/>
              <a:t>, Lucy Tsai, Weihan W</a:t>
            </a:r>
            <a:r>
              <a:rPr lang="en-US" altLang="zh-CN" dirty="0"/>
              <a:t>e</a:t>
            </a:r>
            <a:r>
              <a:rPr lang="en-US" dirty="0"/>
              <a:t>ng, </a:t>
            </a:r>
            <a:r>
              <a:rPr lang="en-US" dirty="0" err="1"/>
              <a:t>Yoey</a:t>
            </a:r>
            <a:r>
              <a:rPr lang="en-US" dirty="0"/>
              <a:t> Zhang</a:t>
            </a:r>
          </a:p>
        </p:txBody>
      </p:sp>
      <p:sp>
        <p:nvSpPr>
          <p:cNvPr id="8" name="Subtitle 7">
            <a:extLst>
              <a:ext uri="{FF2B5EF4-FFF2-40B4-BE49-F238E27FC236}">
                <a16:creationId xmlns:a16="http://schemas.microsoft.com/office/drawing/2014/main" id="{D51C043B-AE8B-3FB9-E9D8-1D186AFA7302}"/>
              </a:ext>
            </a:extLst>
          </p:cNvPr>
          <p:cNvSpPr>
            <a:spLocks noGrp="1"/>
          </p:cNvSpPr>
          <p:nvPr>
            <p:ph type="subTitle" idx="1"/>
          </p:nvPr>
        </p:nvSpPr>
        <p:spPr>
          <a:xfrm>
            <a:off x="7516566" y="1989632"/>
            <a:ext cx="4385311" cy="965360"/>
          </a:xfrm>
        </p:spPr>
        <p:txBody>
          <a:bodyPr>
            <a:normAutofit/>
          </a:bodyPr>
          <a:lstStyle/>
          <a:p>
            <a:pPr algn="r"/>
            <a:r>
              <a:rPr lang="en-US"/>
              <a:t>With Predictive Modeling</a:t>
            </a:r>
          </a:p>
        </p:txBody>
      </p:sp>
      <p:pic>
        <p:nvPicPr>
          <p:cNvPr id="14" name="Picture 13">
            <a:extLst>
              <a:ext uri="{FF2B5EF4-FFF2-40B4-BE49-F238E27FC236}">
                <a16:creationId xmlns:a16="http://schemas.microsoft.com/office/drawing/2014/main" id="{749595C0-B118-35F8-DD89-BEBE3CAA5109}"/>
              </a:ext>
            </a:extLst>
          </p:cNvPr>
          <p:cNvPicPr>
            <a:picLocks noChangeAspect="1"/>
          </p:cNvPicPr>
          <p:nvPr/>
        </p:nvPicPr>
        <p:blipFill rotWithShape="1">
          <a:blip r:embed="rId2"/>
          <a:srcRect b="13977"/>
          <a:stretch/>
        </p:blipFill>
        <p:spPr>
          <a:xfrm>
            <a:off x="-381000" y="1122363"/>
            <a:ext cx="6797040" cy="5847072"/>
          </a:xfrm>
          <a:prstGeom prst="rect">
            <a:avLst/>
          </a:prstGeom>
        </p:spPr>
      </p:pic>
      <p:sp>
        <p:nvSpPr>
          <p:cNvPr id="3" name="Slide Number Placeholder 2">
            <a:extLst>
              <a:ext uri="{FF2B5EF4-FFF2-40B4-BE49-F238E27FC236}">
                <a16:creationId xmlns:a16="http://schemas.microsoft.com/office/drawing/2014/main" id="{DF797AE0-819B-B6E2-D610-D62FA0E65EA2}"/>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a:rPr>
              <a:t>Exploration – Descriptive Statistics</a:t>
            </a:r>
          </a:p>
        </p:txBody>
      </p:sp>
      <p:sp>
        <p:nvSpPr>
          <p:cNvPr id="5" name="Content Placeholder 2">
            <a:extLst>
              <a:ext uri="{FF2B5EF4-FFF2-40B4-BE49-F238E27FC236}">
                <a16:creationId xmlns:a16="http://schemas.microsoft.com/office/drawing/2014/main" id="{47864EC8-4481-E569-313A-1641C7DFEDE4}"/>
              </a:ext>
            </a:extLst>
          </p:cNvPr>
          <p:cNvSpPr txBox="1">
            <a:spLocks/>
          </p:cNvSpPr>
          <p:nvPr/>
        </p:nvSpPr>
        <p:spPr>
          <a:xfrm>
            <a:off x="838200" y="1825625"/>
            <a:ext cx="1088079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Calibri"/>
                <a:cs typeface="Calibri"/>
              </a:rPr>
              <a:t>Genders are evenly distributed.</a:t>
            </a:r>
          </a:p>
          <a:p>
            <a:r>
              <a:rPr lang="en-US" sz="2400">
                <a:ea typeface="Calibri"/>
                <a:cs typeface="Calibri"/>
              </a:rPr>
              <a:t>Age ranges</a:t>
            </a:r>
            <a:r>
              <a:rPr lang="en-US" sz="2400">
                <a:ea typeface="+mn-lt"/>
                <a:cs typeface="+mn-lt"/>
              </a:rPr>
              <a:t> from 14 to 61, with a mean age of 24.3. </a:t>
            </a:r>
          </a:p>
          <a:p>
            <a:r>
              <a:rPr lang="en-US" sz="2400">
                <a:ea typeface="+mn-lt"/>
                <a:cs typeface="+mn-lt"/>
              </a:rPr>
              <a:t>The dataset predominantly comprises younger individuals, possibly due to the online survey method. </a:t>
            </a:r>
            <a:endParaRPr lang="zh-CN" altLang="en-US" sz="2400">
              <a:ea typeface="+mn-lt"/>
              <a:cs typeface="+mn-lt"/>
            </a:endParaRPr>
          </a:p>
        </p:txBody>
      </p:sp>
      <p:grpSp>
        <p:nvGrpSpPr>
          <p:cNvPr id="3" name="Group 2">
            <a:extLst>
              <a:ext uri="{FF2B5EF4-FFF2-40B4-BE49-F238E27FC236}">
                <a16:creationId xmlns:a16="http://schemas.microsoft.com/office/drawing/2014/main" id="{EAD8E35C-279C-67AA-B127-B67ADF673CEC}"/>
              </a:ext>
            </a:extLst>
          </p:cNvPr>
          <p:cNvGrpSpPr/>
          <p:nvPr/>
        </p:nvGrpSpPr>
        <p:grpSpPr>
          <a:xfrm>
            <a:off x="2371845" y="3811404"/>
            <a:ext cx="7448310" cy="2788997"/>
            <a:chOff x="2314678" y="3811404"/>
            <a:chExt cx="7448310" cy="2788997"/>
          </a:xfrm>
        </p:grpSpPr>
        <p:pic>
          <p:nvPicPr>
            <p:cNvPr id="10" name="圖片 9" descr="一張含有 文字, 螢幕擷取畫面, 圓形, 字型 的圖片&#10;&#10;自動產生的描述">
              <a:extLst>
                <a:ext uri="{FF2B5EF4-FFF2-40B4-BE49-F238E27FC236}">
                  <a16:creationId xmlns:a16="http://schemas.microsoft.com/office/drawing/2014/main" id="{4B5F764D-1A26-BE5B-5B68-215BFFBA962B}"/>
                </a:ext>
              </a:extLst>
            </p:cNvPr>
            <p:cNvPicPr>
              <a:picLocks noChangeAspect="1"/>
            </p:cNvPicPr>
            <p:nvPr/>
          </p:nvPicPr>
          <p:blipFill>
            <a:blip r:embed="rId3"/>
            <a:stretch>
              <a:fillRect/>
            </a:stretch>
          </p:blipFill>
          <p:spPr>
            <a:xfrm>
              <a:off x="2314678" y="3813521"/>
              <a:ext cx="2707997" cy="2786880"/>
            </a:xfrm>
            <a:prstGeom prst="rect">
              <a:avLst/>
            </a:prstGeom>
          </p:spPr>
        </p:pic>
        <p:pic>
          <p:nvPicPr>
            <p:cNvPr id="11" name="圖片 10" descr="一張含有 文字, 圖表, 繪圖, 行 的圖片&#10;&#10;自動產生的描述">
              <a:extLst>
                <a:ext uri="{FF2B5EF4-FFF2-40B4-BE49-F238E27FC236}">
                  <a16:creationId xmlns:a16="http://schemas.microsoft.com/office/drawing/2014/main" id="{1102DF10-2625-CE12-0F7D-A60DEA98CC28}"/>
                </a:ext>
              </a:extLst>
            </p:cNvPr>
            <p:cNvPicPr>
              <a:picLocks noChangeAspect="1"/>
            </p:cNvPicPr>
            <p:nvPr/>
          </p:nvPicPr>
          <p:blipFill>
            <a:blip r:embed="rId4"/>
            <a:stretch>
              <a:fillRect/>
            </a:stretch>
          </p:blipFill>
          <p:spPr>
            <a:xfrm>
              <a:off x="5502447" y="3811404"/>
              <a:ext cx="4260541" cy="2753730"/>
            </a:xfrm>
            <a:prstGeom prst="rect">
              <a:avLst/>
            </a:prstGeom>
          </p:spPr>
        </p:pic>
      </p:grpSp>
    </p:spTree>
    <p:extLst>
      <p:ext uri="{BB962C8B-B14F-4D97-AF65-F5344CB8AC3E}">
        <p14:creationId xmlns:p14="http://schemas.microsoft.com/office/powerpoint/2010/main" val="120183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a:rPr>
              <a:t>Exploration – Descriptive Statistics</a:t>
            </a:r>
          </a:p>
        </p:txBody>
      </p:sp>
      <p:sp>
        <p:nvSpPr>
          <p:cNvPr id="5" name="Content Placeholder 2">
            <a:extLst>
              <a:ext uri="{FF2B5EF4-FFF2-40B4-BE49-F238E27FC236}">
                <a16:creationId xmlns:a16="http://schemas.microsoft.com/office/drawing/2014/main" id="{47864EC8-4481-E569-313A-1641C7DFEDE4}"/>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ea typeface="Calibri"/>
                <a:cs typeface="Calibri"/>
              </a:rPr>
              <a:t>Distribution of weight level</a:t>
            </a:r>
          </a:p>
        </p:txBody>
      </p:sp>
      <p:pic>
        <p:nvPicPr>
          <p:cNvPr id="6" name="圖片 5" descr="一張含有 文字, 螢幕擷取畫面, 圖表, 繪圖 的圖片&#10;&#10;自動產生的描述">
            <a:extLst>
              <a:ext uri="{FF2B5EF4-FFF2-40B4-BE49-F238E27FC236}">
                <a16:creationId xmlns:a16="http://schemas.microsoft.com/office/drawing/2014/main" id="{9456F820-A2CA-3F2B-4B2B-1BA0E60FB515}"/>
              </a:ext>
            </a:extLst>
          </p:cNvPr>
          <p:cNvPicPr>
            <a:picLocks noChangeAspect="1"/>
          </p:cNvPicPr>
          <p:nvPr/>
        </p:nvPicPr>
        <p:blipFill>
          <a:blip r:embed="rId2"/>
          <a:stretch>
            <a:fillRect/>
          </a:stretch>
        </p:blipFill>
        <p:spPr>
          <a:xfrm>
            <a:off x="1150582" y="2610726"/>
            <a:ext cx="6540140" cy="3882149"/>
          </a:xfrm>
          <a:prstGeom prst="rect">
            <a:avLst/>
          </a:prstGeom>
        </p:spPr>
      </p:pic>
      <p:pic>
        <p:nvPicPr>
          <p:cNvPr id="3" name="圖片 2" descr="一張含有 黑色, 黑暗 的圖片&#10;&#10;自動產生的描述">
            <a:extLst>
              <a:ext uri="{FF2B5EF4-FFF2-40B4-BE49-F238E27FC236}">
                <a16:creationId xmlns:a16="http://schemas.microsoft.com/office/drawing/2014/main" id="{E20F11AD-E871-4EEB-1BF5-A76B7B8DCDF2}"/>
              </a:ext>
            </a:extLst>
          </p:cNvPr>
          <p:cNvPicPr>
            <a:picLocks noChangeAspect="1"/>
          </p:cNvPicPr>
          <p:nvPr/>
        </p:nvPicPr>
        <p:blipFill>
          <a:blip r:embed="rId3"/>
          <a:stretch>
            <a:fillRect/>
          </a:stretch>
        </p:blipFill>
        <p:spPr>
          <a:xfrm>
            <a:off x="8260585" y="3144701"/>
            <a:ext cx="3283169" cy="1713186"/>
          </a:xfrm>
          <a:prstGeom prst="rect">
            <a:avLst/>
          </a:prstGeom>
        </p:spPr>
      </p:pic>
    </p:spTree>
    <p:extLst>
      <p:ext uri="{BB962C8B-B14F-4D97-AF65-F5344CB8AC3E}">
        <p14:creationId xmlns:p14="http://schemas.microsoft.com/office/powerpoint/2010/main" val="192148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E5FE-27DC-6ABC-CC3B-EABABECBF027}"/>
              </a:ext>
            </a:extLst>
          </p:cNvPr>
          <p:cNvSpPr>
            <a:spLocks noGrp="1"/>
          </p:cNvSpPr>
          <p:nvPr>
            <p:ph type="title"/>
          </p:nvPr>
        </p:nvSpPr>
        <p:spPr>
          <a:xfrm>
            <a:off x="838200" y="365125"/>
            <a:ext cx="11202837" cy="1352640"/>
          </a:xfrm>
        </p:spPr>
        <p:txBody>
          <a:bodyPr/>
          <a:lstStyle/>
          <a:p>
            <a:r>
              <a:rPr lang="en-US">
                <a:latin typeface="Abadi"/>
              </a:rPr>
              <a:t>Exploration – Descriptive Statistics</a:t>
            </a:r>
          </a:p>
        </p:txBody>
      </p:sp>
      <p:sp>
        <p:nvSpPr>
          <p:cNvPr id="6" name="Content Placeholder 2">
            <a:extLst>
              <a:ext uri="{FF2B5EF4-FFF2-40B4-BE49-F238E27FC236}">
                <a16:creationId xmlns:a16="http://schemas.microsoft.com/office/drawing/2014/main" id="{E5E3D6CF-2552-BC5A-AEAA-0142A3E28272}"/>
              </a:ext>
            </a:extLst>
          </p:cNvPr>
          <p:cNvSpPr txBox="1">
            <a:spLocks/>
          </p:cNvSpPr>
          <p:nvPr/>
        </p:nvSpPr>
        <p:spPr>
          <a:xfrm>
            <a:off x="838200" y="1717765"/>
            <a:ext cx="5206584"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ea typeface="+mn-lt"/>
                <a:cs typeface="+mn-lt"/>
              </a:rPr>
              <a:t>Insights:</a:t>
            </a:r>
            <a:r>
              <a:rPr lang="en-US" sz="2400">
                <a:ea typeface="+mn-lt"/>
                <a:cs typeface="+mn-lt"/>
              </a:rPr>
              <a:t> Splitting the gender categories for obesity distribution reveals a higher prevalence of males in other obesity categories, with noticeable gender bias observed in obesity types II and III.</a:t>
            </a:r>
          </a:p>
          <a:p>
            <a:r>
              <a:rPr lang="en-US" sz="2400" b="1">
                <a:ea typeface="+mn-lt"/>
                <a:cs typeface="+mn-lt"/>
              </a:rPr>
              <a:t>Conclusion:</a:t>
            </a:r>
            <a:r>
              <a:rPr lang="en-US" sz="2400">
                <a:ea typeface="+mn-lt"/>
                <a:cs typeface="+mn-lt"/>
              </a:rPr>
              <a:t> The data suggests a higher count of females in lower obesity levels. Combining obesity type II and III into one category, as well as grouping overweight categories together, would reduce model complexity.</a:t>
            </a:r>
          </a:p>
        </p:txBody>
      </p:sp>
      <p:pic>
        <p:nvPicPr>
          <p:cNvPr id="4" name="Picture 3">
            <a:extLst>
              <a:ext uri="{FF2B5EF4-FFF2-40B4-BE49-F238E27FC236}">
                <a16:creationId xmlns:a16="http://schemas.microsoft.com/office/drawing/2014/main" id="{3CEEBDFD-A496-D8A8-0615-83B0AB8E99CF}"/>
              </a:ext>
            </a:extLst>
          </p:cNvPr>
          <p:cNvPicPr>
            <a:picLocks noChangeAspect="1"/>
          </p:cNvPicPr>
          <p:nvPr/>
        </p:nvPicPr>
        <p:blipFill>
          <a:blip r:embed="rId2"/>
          <a:stretch>
            <a:fillRect/>
          </a:stretch>
        </p:blipFill>
        <p:spPr>
          <a:xfrm>
            <a:off x="7042013" y="1414950"/>
            <a:ext cx="3813399" cy="2556936"/>
          </a:xfrm>
          <a:prstGeom prst="rect">
            <a:avLst/>
          </a:prstGeom>
        </p:spPr>
      </p:pic>
      <p:pic>
        <p:nvPicPr>
          <p:cNvPr id="8" name="Content Placeholder 4" descr="A graph of different colored bars&#10;&#10;Description automatically generated">
            <a:extLst>
              <a:ext uri="{FF2B5EF4-FFF2-40B4-BE49-F238E27FC236}">
                <a16:creationId xmlns:a16="http://schemas.microsoft.com/office/drawing/2014/main" id="{3C3A1E9B-9733-D3FB-B247-CD20F77458ED}"/>
              </a:ext>
            </a:extLst>
          </p:cNvPr>
          <p:cNvPicPr>
            <a:picLocks noChangeAspect="1"/>
          </p:cNvPicPr>
          <p:nvPr/>
        </p:nvPicPr>
        <p:blipFill>
          <a:blip r:embed="rId3"/>
          <a:stretch>
            <a:fillRect/>
          </a:stretch>
        </p:blipFill>
        <p:spPr>
          <a:xfrm>
            <a:off x="7042013" y="4082257"/>
            <a:ext cx="3813399" cy="2511532"/>
          </a:xfrm>
          <a:prstGeom prst="rect">
            <a:avLst/>
          </a:prstGeom>
        </p:spPr>
      </p:pic>
      <p:sp>
        <p:nvSpPr>
          <p:cNvPr id="9" name="TextBox 8">
            <a:extLst>
              <a:ext uri="{FF2B5EF4-FFF2-40B4-BE49-F238E27FC236}">
                <a16:creationId xmlns:a16="http://schemas.microsoft.com/office/drawing/2014/main" id="{BEC00FB9-9F10-E3CF-C339-6ADC53687D3F}"/>
              </a:ext>
            </a:extLst>
          </p:cNvPr>
          <p:cNvSpPr txBox="1"/>
          <p:nvPr/>
        </p:nvSpPr>
        <p:spPr>
          <a:xfrm>
            <a:off x="8606537" y="1548488"/>
            <a:ext cx="76716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i="1">
                <a:solidFill>
                  <a:srgbClr val="FFCC66"/>
                </a:solidFill>
                <a:cs typeface="Calibri"/>
              </a:rPr>
              <a:t>Before</a:t>
            </a:r>
          </a:p>
        </p:txBody>
      </p:sp>
      <p:sp>
        <p:nvSpPr>
          <p:cNvPr id="10" name="TextBox 9">
            <a:extLst>
              <a:ext uri="{FF2B5EF4-FFF2-40B4-BE49-F238E27FC236}">
                <a16:creationId xmlns:a16="http://schemas.microsoft.com/office/drawing/2014/main" id="{7AB8CDB4-92E9-8A86-6CB8-7F59A3D7F68D}"/>
              </a:ext>
            </a:extLst>
          </p:cNvPr>
          <p:cNvSpPr txBox="1"/>
          <p:nvPr/>
        </p:nvSpPr>
        <p:spPr>
          <a:xfrm>
            <a:off x="8592669" y="4263008"/>
            <a:ext cx="7810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i="1">
                <a:solidFill>
                  <a:srgbClr val="FFCC66"/>
                </a:solidFill>
                <a:cs typeface="Calibri"/>
              </a:rPr>
              <a:t>After</a:t>
            </a:r>
          </a:p>
        </p:txBody>
      </p:sp>
    </p:spTree>
    <p:extLst>
      <p:ext uri="{BB962C8B-B14F-4D97-AF65-F5344CB8AC3E}">
        <p14:creationId xmlns:p14="http://schemas.microsoft.com/office/powerpoint/2010/main" val="383155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E5FE-27DC-6ABC-CC3B-EABABECBF027}"/>
              </a:ext>
            </a:extLst>
          </p:cNvPr>
          <p:cNvSpPr>
            <a:spLocks noGrp="1"/>
          </p:cNvSpPr>
          <p:nvPr>
            <p:ph type="title"/>
          </p:nvPr>
        </p:nvSpPr>
        <p:spPr>
          <a:xfrm>
            <a:off x="838201" y="365125"/>
            <a:ext cx="9845040" cy="1339940"/>
          </a:xfrm>
        </p:spPr>
        <p:txBody>
          <a:bodyPr/>
          <a:lstStyle/>
          <a:p>
            <a:r>
              <a:rPr lang="en-US">
                <a:latin typeface="Abadi"/>
              </a:rPr>
              <a:t>Exploration – Descriptive Statistics</a:t>
            </a:r>
          </a:p>
        </p:txBody>
      </p:sp>
      <p:sp>
        <p:nvSpPr>
          <p:cNvPr id="3" name="Content Placeholder 2">
            <a:extLst>
              <a:ext uri="{FF2B5EF4-FFF2-40B4-BE49-F238E27FC236}">
                <a16:creationId xmlns:a16="http://schemas.microsoft.com/office/drawing/2014/main" id="{8B38EFE3-82F3-8C09-15DA-D23F2D8F18B9}"/>
              </a:ext>
            </a:extLst>
          </p:cNvPr>
          <p:cNvSpPr>
            <a:spLocks noGrp="1"/>
          </p:cNvSpPr>
          <p:nvPr>
            <p:ph idx="1"/>
          </p:nvPr>
        </p:nvSpPr>
        <p:spPr>
          <a:xfrm>
            <a:off x="838200" y="1825625"/>
            <a:ext cx="4613910" cy="4668838"/>
          </a:xfrm>
        </p:spPr>
        <p:txBody>
          <a:bodyPr vert="horz" lIns="91440" tIns="45720" rIns="91440" bIns="45720" rtlCol="0" anchor="t">
            <a:normAutofit/>
          </a:bodyPr>
          <a:lstStyle/>
          <a:p>
            <a:r>
              <a:rPr lang="en-US" sz="2400" b="1">
                <a:ea typeface="+mn-lt"/>
                <a:cs typeface="+mn-lt"/>
              </a:rPr>
              <a:t>Insights:</a:t>
            </a:r>
            <a:r>
              <a:rPr lang="en-US" sz="2400">
                <a:ea typeface="+mn-lt"/>
                <a:cs typeface="+mn-lt"/>
              </a:rPr>
              <a:t> Height and Weight show a strong positive correlation, which is expected as taller individuals generally weigh more. </a:t>
            </a:r>
          </a:p>
          <a:p>
            <a:r>
              <a:rPr lang="en-US" sz="2400" b="1">
                <a:ea typeface="+mn-lt"/>
                <a:cs typeface="+mn-lt"/>
              </a:rPr>
              <a:t>Conclusion:</a:t>
            </a:r>
            <a:r>
              <a:rPr lang="en-US" sz="2400">
                <a:ea typeface="+mn-lt"/>
                <a:cs typeface="+mn-lt"/>
              </a:rPr>
              <a:t> Either Height or Weight can be dropped from our key variables, and we decided to remove Weight. Height tends to remain relatively constant for adults, while weight can fluctuate due to various factors.</a:t>
            </a:r>
            <a:endParaRPr lang="en-US" sz="2400">
              <a:ea typeface="Calibri"/>
              <a:cs typeface="Calibri"/>
            </a:endParaRPr>
          </a:p>
        </p:txBody>
      </p:sp>
      <p:pic>
        <p:nvPicPr>
          <p:cNvPr id="4" name="Picture 3" descr="A table with numbers and a red and yellow background&#10;&#10;Description automatically generated">
            <a:extLst>
              <a:ext uri="{FF2B5EF4-FFF2-40B4-BE49-F238E27FC236}">
                <a16:creationId xmlns:a16="http://schemas.microsoft.com/office/drawing/2014/main" id="{49E91B60-2E9B-2EE1-948B-613C76F9A89B}"/>
              </a:ext>
            </a:extLst>
          </p:cNvPr>
          <p:cNvPicPr>
            <a:picLocks noChangeAspect="1"/>
          </p:cNvPicPr>
          <p:nvPr/>
        </p:nvPicPr>
        <p:blipFill>
          <a:blip r:embed="rId2"/>
          <a:stretch>
            <a:fillRect/>
          </a:stretch>
        </p:blipFill>
        <p:spPr>
          <a:xfrm>
            <a:off x="5703570" y="2434590"/>
            <a:ext cx="6009538" cy="2458851"/>
          </a:xfrm>
          <a:prstGeom prst="rect">
            <a:avLst/>
          </a:prstGeom>
        </p:spPr>
      </p:pic>
    </p:spTree>
    <p:extLst>
      <p:ext uri="{BB962C8B-B14F-4D97-AF65-F5344CB8AC3E}">
        <p14:creationId xmlns:p14="http://schemas.microsoft.com/office/powerpoint/2010/main" val="17130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a:rPr>
              <a:t>Exploration – Key Variables</a:t>
            </a:r>
            <a:endParaRPr lang="en-US"/>
          </a:p>
        </p:txBody>
      </p:sp>
      <p:grpSp>
        <p:nvGrpSpPr>
          <p:cNvPr id="41" name="Group 40">
            <a:extLst>
              <a:ext uri="{FF2B5EF4-FFF2-40B4-BE49-F238E27FC236}">
                <a16:creationId xmlns:a16="http://schemas.microsoft.com/office/drawing/2014/main" id="{1037CCC2-A082-873B-5325-0E0EB279C249}"/>
              </a:ext>
            </a:extLst>
          </p:cNvPr>
          <p:cNvGrpSpPr/>
          <p:nvPr/>
        </p:nvGrpSpPr>
        <p:grpSpPr>
          <a:xfrm>
            <a:off x="579810" y="1692048"/>
            <a:ext cx="11032379" cy="4252110"/>
            <a:chOff x="579810" y="1662628"/>
            <a:chExt cx="11032379" cy="4252110"/>
          </a:xfrm>
        </p:grpSpPr>
        <p:grpSp>
          <p:nvGrpSpPr>
            <p:cNvPr id="39" name="Group 38">
              <a:extLst>
                <a:ext uri="{FF2B5EF4-FFF2-40B4-BE49-F238E27FC236}">
                  <a16:creationId xmlns:a16="http://schemas.microsoft.com/office/drawing/2014/main" id="{E6176D4A-AACD-08F5-7C33-588BE4752E24}"/>
                </a:ext>
              </a:extLst>
            </p:cNvPr>
            <p:cNvGrpSpPr/>
            <p:nvPr/>
          </p:nvGrpSpPr>
          <p:grpSpPr>
            <a:xfrm>
              <a:off x="2417399" y="1698208"/>
              <a:ext cx="5055885" cy="523220"/>
              <a:chOff x="2417399" y="1698208"/>
              <a:chExt cx="5055885" cy="523220"/>
            </a:xfrm>
          </p:grpSpPr>
          <p:sp>
            <p:nvSpPr>
              <p:cNvPr id="34" name="Rectangle: Rounded Corners 33">
                <a:extLst>
                  <a:ext uri="{FF2B5EF4-FFF2-40B4-BE49-F238E27FC236}">
                    <a16:creationId xmlns:a16="http://schemas.microsoft.com/office/drawing/2014/main" id="{57EE2E82-BFD4-E33F-BA7A-140E4B40A63B}"/>
                  </a:ext>
                </a:extLst>
              </p:cNvPr>
              <p:cNvSpPr/>
              <p:nvPr/>
            </p:nvSpPr>
            <p:spPr>
              <a:xfrm>
                <a:off x="2417399" y="1698208"/>
                <a:ext cx="5055885"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17" name="TextBox 16">
                <a:extLst>
                  <a:ext uri="{FF2B5EF4-FFF2-40B4-BE49-F238E27FC236}">
                    <a16:creationId xmlns:a16="http://schemas.microsoft.com/office/drawing/2014/main" id="{9FB16FDC-5AE1-8208-2E67-3E07C2CCA279}"/>
                  </a:ext>
                </a:extLst>
              </p:cNvPr>
              <p:cNvSpPr txBox="1"/>
              <p:nvPr/>
            </p:nvSpPr>
            <p:spPr>
              <a:xfrm>
                <a:off x="3753647" y="1749315"/>
                <a:ext cx="2383385" cy="400110"/>
              </a:xfrm>
              <a:prstGeom prst="rect">
                <a:avLst/>
              </a:prstGeom>
              <a:noFill/>
            </p:spPr>
            <p:txBody>
              <a:bodyPr wrap="square" rtlCol="0">
                <a:spAutoFit/>
              </a:bodyPr>
              <a:lstStyle/>
              <a:p>
                <a:pPr algn="ctr"/>
                <a:r>
                  <a:rPr lang="en-US" sz="2000" i="1"/>
                  <a:t>Eating Habits</a:t>
                </a:r>
              </a:p>
            </p:txBody>
          </p:sp>
        </p:grpSp>
        <p:grpSp>
          <p:nvGrpSpPr>
            <p:cNvPr id="40" name="Group 39">
              <a:extLst>
                <a:ext uri="{FF2B5EF4-FFF2-40B4-BE49-F238E27FC236}">
                  <a16:creationId xmlns:a16="http://schemas.microsoft.com/office/drawing/2014/main" id="{5928FA0C-4F08-484D-0793-928A1F5BC709}"/>
                </a:ext>
              </a:extLst>
            </p:cNvPr>
            <p:cNvGrpSpPr/>
            <p:nvPr/>
          </p:nvGrpSpPr>
          <p:grpSpPr>
            <a:xfrm>
              <a:off x="7595494" y="1698208"/>
              <a:ext cx="4016693" cy="523220"/>
              <a:chOff x="7595494" y="1698208"/>
              <a:chExt cx="4016693" cy="523220"/>
            </a:xfrm>
          </p:grpSpPr>
          <p:sp>
            <p:nvSpPr>
              <p:cNvPr id="35" name="Rectangle: Rounded Corners 34">
                <a:extLst>
                  <a:ext uri="{FF2B5EF4-FFF2-40B4-BE49-F238E27FC236}">
                    <a16:creationId xmlns:a16="http://schemas.microsoft.com/office/drawing/2014/main" id="{1E7B4A38-09E6-5D9E-A75C-603EAF12F1D9}"/>
                  </a:ext>
                </a:extLst>
              </p:cNvPr>
              <p:cNvSpPr/>
              <p:nvPr/>
            </p:nvSpPr>
            <p:spPr>
              <a:xfrm>
                <a:off x="7595494" y="1698208"/>
                <a:ext cx="4016693"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43" name="TextBox 42">
                <a:extLst>
                  <a:ext uri="{FF2B5EF4-FFF2-40B4-BE49-F238E27FC236}">
                    <a16:creationId xmlns:a16="http://schemas.microsoft.com/office/drawing/2014/main" id="{B3814347-9245-BC23-1DBB-3E546D8EC795}"/>
                  </a:ext>
                </a:extLst>
              </p:cNvPr>
              <p:cNvSpPr txBox="1"/>
              <p:nvPr/>
            </p:nvSpPr>
            <p:spPr>
              <a:xfrm>
                <a:off x="8412149" y="1749315"/>
                <a:ext cx="2383385" cy="400110"/>
              </a:xfrm>
              <a:prstGeom prst="rect">
                <a:avLst/>
              </a:prstGeom>
              <a:noFill/>
            </p:spPr>
            <p:txBody>
              <a:bodyPr wrap="square" rtlCol="0">
                <a:spAutoFit/>
              </a:bodyPr>
              <a:lstStyle/>
              <a:p>
                <a:pPr algn="ctr"/>
                <a:r>
                  <a:rPr lang="en-US" sz="2000" i="1"/>
                  <a:t>Physical Condition </a:t>
                </a:r>
              </a:p>
            </p:txBody>
          </p:sp>
        </p:grpSp>
        <p:grpSp>
          <p:nvGrpSpPr>
            <p:cNvPr id="55" name="Group 54">
              <a:extLst>
                <a:ext uri="{FF2B5EF4-FFF2-40B4-BE49-F238E27FC236}">
                  <a16:creationId xmlns:a16="http://schemas.microsoft.com/office/drawing/2014/main" id="{D3515D28-AE5A-49E5-067B-9C049370E5C5}"/>
                </a:ext>
              </a:extLst>
            </p:cNvPr>
            <p:cNvGrpSpPr/>
            <p:nvPr/>
          </p:nvGrpSpPr>
          <p:grpSpPr>
            <a:xfrm>
              <a:off x="579813" y="2305738"/>
              <a:ext cx="1715376" cy="523220"/>
              <a:chOff x="579813" y="2305738"/>
              <a:chExt cx="1715376" cy="523220"/>
            </a:xfrm>
            <a:solidFill>
              <a:srgbClr val="FFDC97"/>
            </a:solidFill>
          </p:grpSpPr>
          <p:sp>
            <p:nvSpPr>
              <p:cNvPr id="4" name="Rectangle: Rounded Corners 3">
                <a:extLst>
                  <a:ext uri="{FF2B5EF4-FFF2-40B4-BE49-F238E27FC236}">
                    <a16:creationId xmlns:a16="http://schemas.microsoft.com/office/drawing/2014/main" id="{1B938DE0-FFAF-23F1-FB3E-1F0FB592F71D}"/>
                  </a:ext>
                </a:extLst>
              </p:cNvPr>
              <p:cNvSpPr/>
              <p:nvPr/>
            </p:nvSpPr>
            <p:spPr>
              <a:xfrm>
                <a:off x="579813" y="2305738"/>
                <a:ext cx="1715376"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3D8479C6-3C58-1D92-DBA9-C87E5737D061}"/>
                  </a:ext>
                </a:extLst>
              </p:cNvPr>
              <p:cNvSpPr txBox="1"/>
              <p:nvPr/>
            </p:nvSpPr>
            <p:spPr>
              <a:xfrm>
                <a:off x="903709" y="2381417"/>
                <a:ext cx="1020874" cy="369332"/>
              </a:xfrm>
              <a:prstGeom prst="rect">
                <a:avLst/>
              </a:prstGeom>
              <a:grpFill/>
            </p:spPr>
            <p:txBody>
              <a:bodyPr wrap="square" rtlCol="0">
                <a:spAutoFit/>
              </a:bodyPr>
              <a:lstStyle/>
              <a:p>
                <a:pPr algn="ctr"/>
                <a:r>
                  <a:rPr lang="en-US"/>
                  <a:t>Gender</a:t>
                </a:r>
              </a:p>
            </p:txBody>
          </p:sp>
        </p:grpSp>
        <p:grpSp>
          <p:nvGrpSpPr>
            <p:cNvPr id="56" name="Group 55">
              <a:extLst>
                <a:ext uri="{FF2B5EF4-FFF2-40B4-BE49-F238E27FC236}">
                  <a16:creationId xmlns:a16="http://schemas.microsoft.com/office/drawing/2014/main" id="{2534BECC-F91B-8586-2810-395C341DC78A}"/>
                </a:ext>
              </a:extLst>
            </p:cNvPr>
            <p:cNvGrpSpPr/>
            <p:nvPr/>
          </p:nvGrpSpPr>
          <p:grpSpPr>
            <a:xfrm>
              <a:off x="579811" y="2923051"/>
              <a:ext cx="1715378" cy="523220"/>
              <a:chOff x="579811" y="2923051"/>
              <a:chExt cx="1715378" cy="523220"/>
            </a:xfrm>
            <a:solidFill>
              <a:srgbClr val="FFDC97"/>
            </a:solidFill>
          </p:grpSpPr>
          <p:sp>
            <p:nvSpPr>
              <p:cNvPr id="9" name="Rectangle: Rounded Corners 8">
                <a:extLst>
                  <a:ext uri="{FF2B5EF4-FFF2-40B4-BE49-F238E27FC236}">
                    <a16:creationId xmlns:a16="http://schemas.microsoft.com/office/drawing/2014/main" id="{A64C4D85-4913-8DD6-0713-057223245064}"/>
                  </a:ext>
                </a:extLst>
              </p:cNvPr>
              <p:cNvSpPr/>
              <p:nvPr/>
            </p:nvSpPr>
            <p:spPr>
              <a:xfrm>
                <a:off x="579811" y="2923051"/>
                <a:ext cx="1715378"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30ECB00C-5287-5B0C-F4D7-C2CDF2CDC8AC}"/>
                  </a:ext>
                </a:extLst>
              </p:cNvPr>
              <p:cNvSpPr txBox="1"/>
              <p:nvPr/>
            </p:nvSpPr>
            <p:spPr>
              <a:xfrm>
                <a:off x="927787" y="2995783"/>
                <a:ext cx="1010834" cy="369332"/>
              </a:xfrm>
              <a:prstGeom prst="rect">
                <a:avLst/>
              </a:prstGeom>
              <a:grpFill/>
            </p:spPr>
            <p:txBody>
              <a:bodyPr wrap="square" rtlCol="0">
                <a:spAutoFit/>
              </a:bodyPr>
              <a:lstStyle/>
              <a:p>
                <a:pPr algn="ctr"/>
                <a:r>
                  <a:rPr lang="en-US"/>
                  <a:t>Age</a:t>
                </a:r>
              </a:p>
            </p:txBody>
          </p:sp>
        </p:grpSp>
        <p:grpSp>
          <p:nvGrpSpPr>
            <p:cNvPr id="57" name="Group 56">
              <a:extLst>
                <a:ext uri="{FF2B5EF4-FFF2-40B4-BE49-F238E27FC236}">
                  <a16:creationId xmlns:a16="http://schemas.microsoft.com/office/drawing/2014/main" id="{B3FD4E1B-749F-480E-F89A-46A0F9EC4541}"/>
                </a:ext>
              </a:extLst>
            </p:cNvPr>
            <p:cNvGrpSpPr/>
            <p:nvPr/>
          </p:nvGrpSpPr>
          <p:grpSpPr>
            <a:xfrm>
              <a:off x="579810" y="3543731"/>
              <a:ext cx="1715379" cy="523220"/>
              <a:chOff x="579810" y="3543731"/>
              <a:chExt cx="1715379" cy="523220"/>
            </a:xfrm>
            <a:solidFill>
              <a:srgbClr val="FFDC97"/>
            </a:solidFill>
          </p:grpSpPr>
          <p:sp>
            <p:nvSpPr>
              <p:cNvPr id="13" name="Rectangle: Rounded Corners 12">
                <a:extLst>
                  <a:ext uri="{FF2B5EF4-FFF2-40B4-BE49-F238E27FC236}">
                    <a16:creationId xmlns:a16="http://schemas.microsoft.com/office/drawing/2014/main" id="{E186B356-8EB6-7863-E435-491D748689C4}"/>
                  </a:ext>
                </a:extLst>
              </p:cNvPr>
              <p:cNvSpPr/>
              <p:nvPr/>
            </p:nvSpPr>
            <p:spPr>
              <a:xfrm>
                <a:off x="579810" y="3543731"/>
                <a:ext cx="1715379"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4F863622-1242-EFB1-B698-76477CA7BBCE}"/>
                  </a:ext>
                </a:extLst>
              </p:cNvPr>
              <p:cNvSpPr txBox="1"/>
              <p:nvPr/>
            </p:nvSpPr>
            <p:spPr>
              <a:xfrm>
                <a:off x="819145" y="3620675"/>
                <a:ext cx="1239024" cy="369332"/>
              </a:xfrm>
              <a:prstGeom prst="rect">
                <a:avLst/>
              </a:prstGeom>
              <a:grpFill/>
            </p:spPr>
            <p:txBody>
              <a:bodyPr wrap="square" rtlCol="0">
                <a:spAutoFit/>
              </a:bodyPr>
              <a:lstStyle/>
              <a:p>
                <a:pPr algn="ctr"/>
                <a:r>
                  <a:rPr lang="en-US"/>
                  <a:t>Height</a:t>
                </a:r>
              </a:p>
            </p:txBody>
          </p:sp>
        </p:grpSp>
        <p:grpSp>
          <p:nvGrpSpPr>
            <p:cNvPr id="58" name="Group 57">
              <a:extLst>
                <a:ext uri="{FF2B5EF4-FFF2-40B4-BE49-F238E27FC236}">
                  <a16:creationId xmlns:a16="http://schemas.microsoft.com/office/drawing/2014/main" id="{6F1DB07A-91FF-38F3-41B4-9A4C617E97F7}"/>
                </a:ext>
              </a:extLst>
            </p:cNvPr>
            <p:cNvGrpSpPr/>
            <p:nvPr/>
          </p:nvGrpSpPr>
          <p:grpSpPr>
            <a:xfrm>
              <a:off x="579810" y="4159661"/>
              <a:ext cx="1715380" cy="523220"/>
              <a:chOff x="579810" y="4159661"/>
              <a:chExt cx="1715380" cy="523220"/>
            </a:xfrm>
            <a:solidFill>
              <a:srgbClr val="FFDC97"/>
            </a:solidFill>
          </p:grpSpPr>
          <p:sp>
            <p:nvSpPr>
              <p:cNvPr id="14" name="Rectangle: Rounded Corners 13">
                <a:extLst>
                  <a:ext uri="{FF2B5EF4-FFF2-40B4-BE49-F238E27FC236}">
                    <a16:creationId xmlns:a16="http://schemas.microsoft.com/office/drawing/2014/main" id="{3FC5DAB7-5801-CD2B-8CDE-E5F437C7A887}"/>
                  </a:ext>
                </a:extLst>
              </p:cNvPr>
              <p:cNvSpPr/>
              <p:nvPr/>
            </p:nvSpPr>
            <p:spPr>
              <a:xfrm>
                <a:off x="579810" y="4159661"/>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8F5F0F12-26BC-E1AA-F5A2-FE11FBE580F8}"/>
                  </a:ext>
                </a:extLst>
              </p:cNvPr>
              <p:cNvSpPr txBox="1"/>
              <p:nvPr/>
            </p:nvSpPr>
            <p:spPr>
              <a:xfrm>
                <a:off x="813692" y="4234221"/>
                <a:ext cx="1203762" cy="369332"/>
              </a:xfrm>
              <a:prstGeom prst="rect">
                <a:avLst/>
              </a:prstGeom>
              <a:grpFill/>
            </p:spPr>
            <p:txBody>
              <a:bodyPr wrap="square" rtlCol="0">
                <a:spAutoFit/>
              </a:bodyPr>
              <a:lstStyle/>
              <a:p>
                <a:pPr algn="ctr"/>
                <a:r>
                  <a:rPr lang="en-US" strike="sngStrike">
                    <a:solidFill>
                      <a:srgbClr val="FF0000"/>
                    </a:solidFill>
                  </a:rPr>
                  <a:t>Weight</a:t>
                </a:r>
              </a:p>
            </p:txBody>
          </p:sp>
        </p:grpSp>
        <p:grpSp>
          <p:nvGrpSpPr>
            <p:cNvPr id="65" name="Group 64">
              <a:extLst>
                <a:ext uri="{FF2B5EF4-FFF2-40B4-BE49-F238E27FC236}">
                  <a16:creationId xmlns:a16="http://schemas.microsoft.com/office/drawing/2014/main" id="{A11129E2-4128-AFF7-786C-725405834564}"/>
                </a:ext>
              </a:extLst>
            </p:cNvPr>
            <p:cNvGrpSpPr/>
            <p:nvPr/>
          </p:nvGrpSpPr>
          <p:grpSpPr>
            <a:xfrm>
              <a:off x="2417400" y="2305738"/>
              <a:ext cx="5055885" cy="523220"/>
              <a:chOff x="2417400" y="2305738"/>
              <a:chExt cx="5055885" cy="523220"/>
            </a:xfrm>
            <a:solidFill>
              <a:srgbClr val="FFDC97"/>
            </a:solidFill>
          </p:grpSpPr>
          <p:sp>
            <p:nvSpPr>
              <p:cNvPr id="15" name="Rectangle: Rounded Corners 14">
                <a:extLst>
                  <a:ext uri="{FF2B5EF4-FFF2-40B4-BE49-F238E27FC236}">
                    <a16:creationId xmlns:a16="http://schemas.microsoft.com/office/drawing/2014/main" id="{A42C3DDC-2182-C6F7-F53A-A32E8D69DAEA}"/>
                  </a:ext>
                </a:extLst>
              </p:cNvPr>
              <p:cNvSpPr/>
              <p:nvPr/>
            </p:nvSpPr>
            <p:spPr>
              <a:xfrm>
                <a:off x="2417400" y="2305738"/>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A5531BE-9837-705D-8178-EE3A73F01D91}"/>
                  </a:ext>
                </a:extLst>
              </p:cNvPr>
              <p:cNvSpPr txBox="1"/>
              <p:nvPr/>
            </p:nvSpPr>
            <p:spPr>
              <a:xfrm>
                <a:off x="2524370" y="2397978"/>
                <a:ext cx="4901323" cy="369332"/>
              </a:xfrm>
              <a:prstGeom prst="rect">
                <a:avLst/>
              </a:prstGeom>
              <a:grpFill/>
            </p:spPr>
            <p:txBody>
              <a:bodyPr wrap="square" rtlCol="0">
                <a:spAutoFit/>
              </a:bodyPr>
              <a:lstStyle/>
              <a:p>
                <a:pPr algn="ctr"/>
                <a:r>
                  <a:rPr lang="en-US"/>
                  <a:t>Frequent consumption of high caloric food (FAVC)</a:t>
                </a:r>
              </a:p>
            </p:txBody>
          </p:sp>
        </p:grpSp>
        <p:grpSp>
          <p:nvGrpSpPr>
            <p:cNvPr id="59" name="Group 58">
              <a:extLst>
                <a:ext uri="{FF2B5EF4-FFF2-40B4-BE49-F238E27FC236}">
                  <a16:creationId xmlns:a16="http://schemas.microsoft.com/office/drawing/2014/main" id="{11D74A74-C7EF-C8DD-F48C-3D266112229C}"/>
                </a:ext>
              </a:extLst>
            </p:cNvPr>
            <p:cNvGrpSpPr/>
            <p:nvPr/>
          </p:nvGrpSpPr>
          <p:grpSpPr>
            <a:xfrm>
              <a:off x="579810" y="4778506"/>
              <a:ext cx="1715380" cy="523220"/>
              <a:chOff x="579810" y="4778506"/>
              <a:chExt cx="1715380" cy="523220"/>
            </a:xfrm>
            <a:solidFill>
              <a:srgbClr val="FFDC97"/>
            </a:solidFill>
          </p:grpSpPr>
          <p:sp>
            <p:nvSpPr>
              <p:cNvPr id="18" name="Rectangle: Rounded Corners 17">
                <a:extLst>
                  <a:ext uri="{FF2B5EF4-FFF2-40B4-BE49-F238E27FC236}">
                    <a16:creationId xmlns:a16="http://schemas.microsoft.com/office/drawing/2014/main" id="{1A3A1919-9E2B-060D-0D81-5E2E2BC9B7F8}"/>
                  </a:ext>
                </a:extLst>
              </p:cNvPr>
              <p:cNvSpPr/>
              <p:nvPr/>
            </p:nvSpPr>
            <p:spPr>
              <a:xfrm>
                <a:off x="579810" y="4778506"/>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DA5C6BA8-A93A-401F-4B33-553381CACEBB}"/>
                  </a:ext>
                </a:extLst>
              </p:cNvPr>
              <p:cNvSpPr txBox="1"/>
              <p:nvPr/>
            </p:nvSpPr>
            <p:spPr>
              <a:xfrm>
                <a:off x="648216" y="4847409"/>
                <a:ext cx="1569976" cy="369332"/>
              </a:xfrm>
              <a:prstGeom prst="rect">
                <a:avLst/>
              </a:prstGeom>
              <a:grpFill/>
            </p:spPr>
            <p:txBody>
              <a:bodyPr wrap="square" rtlCol="0">
                <a:spAutoFit/>
              </a:bodyPr>
              <a:lstStyle/>
              <a:p>
                <a:pPr algn="ctr"/>
                <a:r>
                  <a:rPr lang="en-US"/>
                  <a:t>Family history</a:t>
                </a:r>
              </a:p>
            </p:txBody>
          </p:sp>
        </p:grpSp>
        <p:grpSp>
          <p:nvGrpSpPr>
            <p:cNvPr id="64" name="Group 63">
              <a:extLst>
                <a:ext uri="{FF2B5EF4-FFF2-40B4-BE49-F238E27FC236}">
                  <a16:creationId xmlns:a16="http://schemas.microsoft.com/office/drawing/2014/main" id="{BBBC124B-7FC1-7241-2A25-226AEBFD4567}"/>
                </a:ext>
              </a:extLst>
            </p:cNvPr>
            <p:cNvGrpSpPr/>
            <p:nvPr/>
          </p:nvGrpSpPr>
          <p:grpSpPr>
            <a:xfrm>
              <a:off x="2417400" y="2911871"/>
              <a:ext cx="5055885" cy="523220"/>
              <a:chOff x="2417400" y="2911871"/>
              <a:chExt cx="5055885" cy="523220"/>
            </a:xfrm>
            <a:solidFill>
              <a:srgbClr val="FFDC97"/>
            </a:solidFill>
          </p:grpSpPr>
          <p:sp>
            <p:nvSpPr>
              <p:cNvPr id="22" name="Rectangle: Rounded Corners 21">
                <a:extLst>
                  <a:ext uri="{FF2B5EF4-FFF2-40B4-BE49-F238E27FC236}">
                    <a16:creationId xmlns:a16="http://schemas.microsoft.com/office/drawing/2014/main" id="{34E7EE8A-C80E-36C1-91F7-899CB0E06413}"/>
                  </a:ext>
                </a:extLst>
              </p:cNvPr>
              <p:cNvSpPr/>
              <p:nvPr/>
            </p:nvSpPr>
            <p:spPr>
              <a:xfrm>
                <a:off x="2417400" y="2911871"/>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47060523-D30F-4C08-417D-96CA737E721D}"/>
                  </a:ext>
                </a:extLst>
              </p:cNvPr>
              <p:cNvSpPr txBox="1"/>
              <p:nvPr/>
            </p:nvSpPr>
            <p:spPr>
              <a:xfrm>
                <a:off x="2494680" y="2985719"/>
                <a:ext cx="4901323" cy="369332"/>
              </a:xfrm>
              <a:prstGeom prst="rect">
                <a:avLst/>
              </a:prstGeom>
              <a:grpFill/>
            </p:spPr>
            <p:txBody>
              <a:bodyPr wrap="square" rtlCol="0">
                <a:spAutoFit/>
              </a:bodyPr>
              <a:lstStyle/>
              <a:p>
                <a:pPr algn="ctr"/>
                <a:r>
                  <a:rPr lang="en-US"/>
                  <a:t>Frequency of vegetables consumption (FCVC)</a:t>
                </a:r>
              </a:p>
            </p:txBody>
          </p:sp>
        </p:grpSp>
        <p:grpSp>
          <p:nvGrpSpPr>
            <p:cNvPr id="63" name="Group 62">
              <a:extLst>
                <a:ext uri="{FF2B5EF4-FFF2-40B4-BE49-F238E27FC236}">
                  <a16:creationId xmlns:a16="http://schemas.microsoft.com/office/drawing/2014/main" id="{E4951C62-C535-71E4-A641-9AD600B4BACA}"/>
                </a:ext>
              </a:extLst>
            </p:cNvPr>
            <p:cNvGrpSpPr/>
            <p:nvPr/>
          </p:nvGrpSpPr>
          <p:grpSpPr>
            <a:xfrm>
              <a:off x="2417400" y="3539309"/>
              <a:ext cx="5055885" cy="523220"/>
              <a:chOff x="2417400" y="3539309"/>
              <a:chExt cx="5055885" cy="523220"/>
            </a:xfrm>
            <a:solidFill>
              <a:srgbClr val="FFDC97"/>
            </a:solidFill>
          </p:grpSpPr>
          <p:sp>
            <p:nvSpPr>
              <p:cNvPr id="24" name="Rectangle: Rounded Corners 23">
                <a:extLst>
                  <a:ext uri="{FF2B5EF4-FFF2-40B4-BE49-F238E27FC236}">
                    <a16:creationId xmlns:a16="http://schemas.microsoft.com/office/drawing/2014/main" id="{DF9C9749-ABC0-30AF-A586-C62CEFFC5979}"/>
                  </a:ext>
                </a:extLst>
              </p:cNvPr>
              <p:cNvSpPr/>
              <p:nvPr/>
            </p:nvSpPr>
            <p:spPr>
              <a:xfrm>
                <a:off x="2417400" y="3539309"/>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80197410-7E3E-E5C1-E835-F673E31BC0D9}"/>
                  </a:ext>
                </a:extLst>
              </p:cNvPr>
              <p:cNvSpPr txBox="1"/>
              <p:nvPr/>
            </p:nvSpPr>
            <p:spPr>
              <a:xfrm>
                <a:off x="2524370" y="3624867"/>
                <a:ext cx="4901323" cy="369332"/>
              </a:xfrm>
              <a:prstGeom prst="rect">
                <a:avLst/>
              </a:prstGeom>
              <a:grpFill/>
            </p:spPr>
            <p:txBody>
              <a:bodyPr wrap="square" rtlCol="0">
                <a:spAutoFit/>
              </a:bodyPr>
              <a:lstStyle/>
              <a:p>
                <a:pPr algn="ctr"/>
                <a:r>
                  <a:rPr lang="en-US"/>
                  <a:t>Number of main meals (NCP)</a:t>
                </a:r>
              </a:p>
            </p:txBody>
          </p:sp>
        </p:grpSp>
        <p:grpSp>
          <p:nvGrpSpPr>
            <p:cNvPr id="62" name="Group 61">
              <a:extLst>
                <a:ext uri="{FF2B5EF4-FFF2-40B4-BE49-F238E27FC236}">
                  <a16:creationId xmlns:a16="http://schemas.microsoft.com/office/drawing/2014/main" id="{FAC70F56-77E6-6908-E16B-F19B8802BE65}"/>
                </a:ext>
              </a:extLst>
            </p:cNvPr>
            <p:cNvGrpSpPr/>
            <p:nvPr/>
          </p:nvGrpSpPr>
          <p:grpSpPr>
            <a:xfrm>
              <a:off x="2417400" y="4154357"/>
              <a:ext cx="5055885" cy="523220"/>
              <a:chOff x="2417400" y="4154357"/>
              <a:chExt cx="5055885" cy="523220"/>
            </a:xfrm>
            <a:solidFill>
              <a:srgbClr val="FFDC97"/>
            </a:solidFill>
          </p:grpSpPr>
          <p:sp>
            <p:nvSpPr>
              <p:cNvPr id="26" name="Rectangle: Rounded Corners 25">
                <a:extLst>
                  <a:ext uri="{FF2B5EF4-FFF2-40B4-BE49-F238E27FC236}">
                    <a16:creationId xmlns:a16="http://schemas.microsoft.com/office/drawing/2014/main" id="{03C0CF3D-1334-BA8A-00B2-0C331C49E4A7}"/>
                  </a:ext>
                </a:extLst>
              </p:cNvPr>
              <p:cNvSpPr/>
              <p:nvPr/>
            </p:nvSpPr>
            <p:spPr>
              <a:xfrm>
                <a:off x="2417400" y="4154357"/>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37C8C083-24AA-B545-2948-1425C54CFBE0}"/>
                  </a:ext>
                </a:extLst>
              </p:cNvPr>
              <p:cNvSpPr txBox="1"/>
              <p:nvPr/>
            </p:nvSpPr>
            <p:spPr>
              <a:xfrm>
                <a:off x="2781419" y="4228380"/>
                <a:ext cx="4327843" cy="375173"/>
              </a:xfrm>
              <a:prstGeom prst="rect">
                <a:avLst/>
              </a:prstGeom>
              <a:grpFill/>
            </p:spPr>
            <p:txBody>
              <a:bodyPr wrap="square" rtlCol="0">
                <a:spAutoFit/>
              </a:bodyPr>
              <a:lstStyle/>
              <a:p>
                <a:pPr algn="ctr"/>
                <a:r>
                  <a:rPr lang="en-US"/>
                  <a:t>Consumption of food between meals (CAEC)</a:t>
                </a:r>
              </a:p>
            </p:txBody>
          </p:sp>
        </p:grpSp>
        <p:grpSp>
          <p:nvGrpSpPr>
            <p:cNvPr id="60" name="Group 59">
              <a:extLst>
                <a:ext uri="{FF2B5EF4-FFF2-40B4-BE49-F238E27FC236}">
                  <a16:creationId xmlns:a16="http://schemas.microsoft.com/office/drawing/2014/main" id="{0320F649-C2BD-2708-C339-2DC4A2B11D25}"/>
                </a:ext>
              </a:extLst>
            </p:cNvPr>
            <p:cNvGrpSpPr/>
            <p:nvPr/>
          </p:nvGrpSpPr>
          <p:grpSpPr>
            <a:xfrm>
              <a:off x="2417400" y="4770743"/>
              <a:ext cx="5055885" cy="523220"/>
              <a:chOff x="2417400" y="4770743"/>
              <a:chExt cx="5055885" cy="523220"/>
            </a:xfrm>
            <a:solidFill>
              <a:srgbClr val="FFDC97"/>
            </a:solidFill>
          </p:grpSpPr>
          <p:sp>
            <p:nvSpPr>
              <p:cNvPr id="28" name="Rectangle: Rounded Corners 27">
                <a:extLst>
                  <a:ext uri="{FF2B5EF4-FFF2-40B4-BE49-F238E27FC236}">
                    <a16:creationId xmlns:a16="http://schemas.microsoft.com/office/drawing/2014/main" id="{F2E95060-092F-6454-E8AD-0B429F8E751B}"/>
                  </a:ext>
                </a:extLst>
              </p:cNvPr>
              <p:cNvSpPr/>
              <p:nvPr/>
            </p:nvSpPr>
            <p:spPr>
              <a:xfrm>
                <a:off x="2417400" y="4770743"/>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FE2A0293-DE5E-7185-4841-970916966788}"/>
                  </a:ext>
                </a:extLst>
              </p:cNvPr>
              <p:cNvSpPr txBox="1"/>
              <p:nvPr/>
            </p:nvSpPr>
            <p:spPr>
              <a:xfrm>
                <a:off x="2494680" y="4847687"/>
                <a:ext cx="4901323" cy="369332"/>
              </a:xfrm>
              <a:prstGeom prst="rect">
                <a:avLst/>
              </a:prstGeom>
              <a:grpFill/>
            </p:spPr>
            <p:txBody>
              <a:bodyPr wrap="square" rtlCol="0">
                <a:spAutoFit/>
              </a:bodyPr>
              <a:lstStyle/>
              <a:p>
                <a:pPr algn="ctr"/>
                <a:r>
                  <a:rPr lang="en-US"/>
                  <a:t>Consumption of water daily (CH20)</a:t>
                </a:r>
              </a:p>
            </p:txBody>
          </p:sp>
        </p:grpSp>
        <p:grpSp>
          <p:nvGrpSpPr>
            <p:cNvPr id="61" name="Group 60">
              <a:extLst>
                <a:ext uri="{FF2B5EF4-FFF2-40B4-BE49-F238E27FC236}">
                  <a16:creationId xmlns:a16="http://schemas.microsoft.com/office/drawing/2014/main" id="{942253F4-7CD2-82F6-8687-247478985EB9}"/>
                </a:ext>
              </a:extLst>
            </p:cNvPr>
            <p:cNvGrpSpPr/>
            <p:nvPr/>
          </p:nvGrpSpPr>
          <p:grpSpPr>
            <a:xfrm>
              <a:off x="2417400" y="5391518"/>
              <a:ext cx="5055885" cy="523220"/>
              <a:chOff x="2417400" y="5391518"/>
              <a:chExt cx="5055885" cy="523220"/>
            </a:xfrm>
            <a:solidFill>
              <a:srgbClr val="FFDC97"/>
            </a:solidFill>
          </p:grpSpPr>
          <p:sp>
            <p:nvSpPr>
              <p:cNvPr id="30" name="Rectangle: Rounded Corners 29">
                <a:extLst>
                  <a:ext uri="{FF2B5EF4-FFF2-40B4-BE49-F238E27FC236}">
                    <a16:creationId xmlns:a16="http://schemas.microsoft.com/office/drawing/2014/main" id="{E5E97BA3-CA5D-7C74-217B-5487470FCC65}"/>
                  </a:ext>
                </a:extLst>
              </p:cNvPr>
              <p:cNvSpPr/>
              <p:nvPr/>
            </p:nvSpPr>
            <p:spPr>
              <a:xfrm>
                <a:off x="2417400" y="5391518"/>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FE8E99FE-3822-54C0-52D4-AD9F55D4C1F0}"/>
                  </a:ext>
                </a:extLst>
              </p:cNvPr>
              <p:cNvSpPr txBox="1"/>
              <p:nvPr/>
            </p:nvSpPr>
            <p:spPr>
              <a:xfrm>
                <a:off x="2524370" y="5467079"/>
                <a:ext cx="4901323" cy="369332"/>
              </a:xfrm>
              <a:prstGeom prst="rect">
                <a:avLst/>
              </a:prstGeom>
              <a:grpFill/>
            </p:spPr>
            <p:txBody>
              <a:bodyPr wrap="square" rtlCol="0">
                <a:spAutoFit/>
              </a:bodyPr>
              <a:lstStyle/>
              <a:p>
                <a:pPr algn="ctr"/>
                <a:r>
                  <a:rPr lang="en-US"/>
                  <a:t>Consumption of alcohol (CALC)</a:t>
                </a:r>
              </a:p>
            </p:txBody>
          </p:sp>
        </p:grpSp>
        <p:sp>
          <p:nvSpPr>
            <p:cNvPr id="44" name="Rectangle: Rounded Corners 43">
              <a:extLst>
                <a:ext uri="{FF2B5EF4-FFF2-40B4-BE49-F238E27FC236}">
                  <a16:creationId xmlns:a16="http://schemas.microsoft.com/office/drawing/2014/main" id="{AAA72A1A-3A3A-BFF5-C818-1A8BEA0330B2}"/>
                </a:ext>
              </a:extLst>
            </p:cNvPr>
            <p:cNvSpPr/>
            <p:nvPr/>
          </p:nvSpPr>
          <p:spPr>
            <a:xfrm>
              <a:off x="7595495" y="2302492"/>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A2D5DE0D-3365-B96D-2D9C-8F2530631BAE}"/>
                </a:ext>
              </a:extLst>
            </p:cNvPr>
            <p:cNvSpPr txBox="1"/>
            <p:nvPr/>
          </p:nvSpPr>
          <p:spPr>
            <a:xfrm>
              <a:off x="7656891" y="2394732"/>
              <a:ext cx="3893900" cy="369332"/>
            </a:xfrm>
            <a:prstGeom prst="rect">
              <a:avLst/>
            </a:prstGeom>
            <a:solidFill>
              <a:srgbClr val="FFDC97"/>
            </a:solidFill>
          </p:spPr>
          <p:txBody>
            <a:bodyPr wrap="square" rtlCol="0">
              <a:spAutoFit/>
            </a:bodyPr>
            <a:lstStyle/>
            <a:p>
              <a:pPr algn="ctr"/>
              <a:r>
                <a:rPr lang="en-US"/>
                <a:t>Calories consumption monitoring (SCC)</a:t>
              </a:r>
            </a:p>
          </p:txBody>
        </p:sp>
        <p:sp>
          <p:nvSpPr>
            <p:cNvPr id="46" name="Rectangle: Rounded Corners 45">
              <a:extLst>
                <a:ext uri="{FF2B5EF4-FFF2-40B4-BE49-F238E27FC236}">
                  <a16:creationId xmlns:a16="http://schemas.microsoft.com/office/drawing/2014/main" id="{BD3AF45F-A84C-54F8-D655-F1946986E4B2}"/>
                </a:ext>
              </a:extLst>
            </p:cNvPr>
            <p:cNvSpPr/>
            <p:nvPr/>
          </p:nvSpPr>
          <p:spPr>
            <a:xfrm>
              <a:off x="7595495" y="2905576"/>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502D973F-BC0E-E27E-134F-2A6AE02CE06D}"/>
                </a:ext>
              </a:extLst>
            </p:cNvPr>
            <p:cNvSpPr txBox="1"/>
            <p:nvPr/>
          </p:nvSpPr>
          <p:spPr>
            <a:xfrm>
              <a:off x="7656891" y="2979424"/>
              <a:ext cx="3893900" cy="369332"/>
            </a:xfrm>
            <a:prstGeom prst="rect">
              <a:avLst/>
            </a:prstGeom>
            <a:solidFill>
              <a:srgbClr val="FFDC97"/>
            </a:solidFill>
          </p:spPr>
          <p:txBody>
            <a:bodyPr wrap="square" rtlCol="0">
              <a:spAutoFit/>
            </a:bodyPr>
            <a:lstStyle/>
            <a:p>
              <a:pPr algn="ctr"/>
              <a:r>
                <a:rPr lang="en-US"/>
                <a:t>Physical activity frequency (FAF)</a:t>
              </a:r>
            </a:p>
          </p:txBody>
        </p:sp>
        <p:sp>
          <p:nvSpPr>
            <p:cNvPr id="48" name="Rectangle: Rounded Corners 47">
              <a:extLst>
                <a:ext uri="{FF2B5EF4-FFF2-40B4-BE49-F238E27FC236}">
                  <a16:creationId xmlns:a16="http://schemas.microsoft.com/office/drawing/2014/main" id="{35507369-FF9D-571E-D45B-B35FAD292588}"/>
                </a:ext>
              </a:extLst>
            </p:cNvPr>
            <p:cNvSpPr/>
            <p:nvPr/>
          </p:nvSpPr>
          <p:spPr>
            <a:xfrm>
              <a:off x="7595495" y="3539309"/>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3FC22C46-F63C-D220-7788-08D0EE8B4771}"/>
                </a:ext>
              </a:extLst>
            </p:cNvPr>
            <p:cNvSpPr txBox="1"/>
            <p:nvPr/>
          </p:nvSpPr>
          <p:spPr>
            <a:xfrm>
              <a:off x="7656891" y="3624867"/>
              <a:ext cx="3893900" cy="369332"/>
            </a:xfrm>
            <a:prstGeom prst="rect">
              <a:avLst/>
            </a:prstGeom>
            <a:solidFill>
              <a:srgbClr val="FFDC97"/>
            </a:solidFill>
          </p:spPr>
          <p:txBody>
            <a:bodyPr wrap="square" rtlCol="0">
              <a:spAutoFit/>
            </a:bodyPr>
            <a:lstStyle/>
            <a:p>
              <a:pPr algn="ctr"/>
              <a:r>
                <a:rPr lang="en-US"/>
                <a:t>Time using technology devices (TUE)</a:t>
              </a:r>
            </a:p>
          </p:txBody>
        </p:sp>
        <p:sp>
          <p:nvSpPr>
            <p:cNvPr id="50" name="Rectangle: Rounded Corners 49">
              <a:extLst>
                <a:ext uri="{FF2B5EF4-FFF2-40B4-BE49-F238E27FC236}">
                  <a16:creationId xmlns:a16="http://schemas.microsoft.com/office/drawing/2014/main" id="{314B02B5-A522-A195-5267-0231825FD007}"/>
                </a:ext>
              </a:extLst>
            </p:cNvPr>
            <p:cNvSpPr/>
            <p:nvPr/>
          </p:nvSpPr>
          <p:spPr>
            <a:xfrm>
              <a:off x="7595495" y="4148087"/>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63C46918-D6C9-7371-BB48-62D8360F20D8}"/>
                </a:ext>
              </a:extLst>
            </p:cNvPr>
            <p:cNvSpPr txBox="1"/>
            <p:nvPr/>
          </p:nvSpPr>
          <p:spPr>
            <a:xfrm>
              <a:off x="7656891" y="4227951"/>
              <a:ext cx="3893900" cy="369332"/>
            </a:xfrm>
            <a:prstGeom prst="rect">
              <a:avLst/>
            </a:prstGeom>
            <a:solidFill>
              <a:srgbClr val="FFDC97"/>
            </a:solidFill>
          </p:spPr>
          <p:txBody>
            <a:bodyPr wrap="square" rtlCol="0">
              <a:spAutoFit/>
            </a:bodyPr>
            <a:lstStyle/>
            <a:p>
              <a:pPr algn="ctr"/>
              <a:r>
                <a:rPr lang="en-US"/>
                <a:t>Transportation mode used (MTRANS)</a:t>
              </a:r>
            </a:p>
          </p:txBody>
        </p:sp>
        <p:grpSp>
          <p:nvGrpSpPr>
            <p:cNvPr id="38" name="Group 37">
              <a:extLst>
                <a:ext uri="{FF2B5EF4-FFF2-40B4-BE49-F238E27FC236}">
                  <a16:creationId xmlns:a16="http://schemas.microsoft.com/office/drawing/2014/main" id="{83449F8F-1336-9D87-D6B1-1E816BF0483C}"/>
                </a:ext>
              </a:extLst>
            </p:cNvPr>
            <p:cNvGrpSpPr/>
            <p:nvPr/>
          </p:nvGrpSpPr>
          <p:grpSpPr>
            <a:xfrm>
              <a:off x="579813" y="1662628"/>
              <a:ext cx="1715376" cy="584775"/>
              <a:chOff x="579813" y="1662628"/>
              <a:chExt cx="1715376" cy="584775"/>
            </a:xfrm>
          </p:grpSpPr>
          <p:sp>
            <p:nvSpPr>
              <p:cNvPr id="32" name="Rectangle: Rounded Corners 31">
                <a:extLst>
                  <a:ext uri="{FF2B5EF4-FFF2-40B4-BE49-F238E27FC236}">
                    <a16:creationId xmlns:a16="http://schemas.microsoft.com/office/drawing/2014/main" id="{B2051BB0-06C5-ADA0-E0ED-BCDC59B69F40}"/>
                  </a:ext>
                </a:extLst>
              </p:cNvPr>
              <p:cNvSpPr/>
              <p:nvPr/>
            </p:nvSpPr>
            <p:spPr>
              <a:xfrm>
                <a:off x="579813" y="1686441"/>
                <a:ext cx="1715376"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66" name="TextBox 65">
                <a:extLst>
                  <a:ext uri="{FF2B5EF4-FFF2-40B4-BE49-F238E27FC236}">
                    <a16:creationId xmlns:a16="http://schemas.microsoft.com/office/drawing/2014/main" id="{1A732B15-BA47-AFEC-7C66-8A97EC62A6D8}"/>
                  </a:ext>
                </a:extLst>
              </p:cNvPr>
              <p:cNvSpPr txBox="1"/>
              <p:nvPr/>
            </p:nvSpPr>
            <p:spPr>
              <a:xfrm>
                <a:off x="626478" y="1662628"/>
                <a:ext cx="1632488" cy="584775"/>
              </a:xfrm>
              <a:prstGeom prst="rect">
                <a:avLst/>
              </a:prstGeom>
              <a:noFill/>
            </p:spPr>
            <p:txBody>
              <a:bodyPr wrap="square" rtlCol="0">
                <a:spAutoFit/>
              </a:bodyPr>
              <a:lstStyle/>
              <a:p>
                <a:pPr algn="ctr"/>
                <a:r>
                  <a:rPr lang="en-US" sz="1600" i="1"/>
                  <a:t>Demographics</a:t>
                </a:r>
              </a:p>
              <a:p>
                <a:pPr algn="ctr"/>
                <a:r>
                  <a:rPr lang="en-US" sz="1600" i="1"/>
                  <a:t>&amp; Health Factors</a:t>
                </a:r>
              </a:p>
            </p:txBody>
          </p:sp>
        </p:grpSp>
        <p:grpSp>
          <p:nvGrpSpPr>
            <p:cNvPr id="68" name="Group 67">
              <a:extLst>
                <a:ext uri="{FF2B5EF4-FFF2-40B4-BE49-F238E27FC236}">
                  <a16:creationId xmlns:a16="http://schemas.microsoft.com/office/drawing/2014/main" id="{8EC2FEC5-9E31-BCAE-D624-756FF40F2141}"/>
                </a:ext>
              </a:extLst>
            </p:cNvPr>
            <p:cNvGrpSpPr/>
            <p:nvPr/>
          </p:nvGrpSpPr>
          <p:grpSpPr>
            <a:xfrm>
              <a:off x="579810" y="5391518"/>
              <a:ext cx="1715380" cy="523220"/>
              <a:chOff x="579810" y="4753944"/>
              <a:chExt cx="1715380" cy="523220"/>
            </a:xfrm>
            <a:solidFill>
              <a:srgbClr val="FFDC97"/>
            </a:solidFill>
          </p:grpSpPr>
          <p:sp>
            <p:nvSpPr>
              <p:cNvPr id="69" name="Rectangle: Rounded Corners 68">
                <a:extLst>
                  <a:ext uri="{FF2B5EF4-FFF2-40B4-BE49-F238E27FC236}">
                    <a16:creationId xmlns:a16="http://schemas.microsoft.com/office/drawing/2014/main" id="{7F706ECB-72D3-8C81-6CF0-46F6316D486D}"/>
                  </a:ext>
                </a:extLst>
              </p:cNvPr>
              <p:cNvSpPr/>
              <p:nvPr/>
            </p:nvSpPr>
            <p:spPr>
              <a:xfrm>
                <a:off x="579810" y="4753944"/>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a:extLst>
                  <a:ext uri="{FF2B5EF4-FFF2-40B4-BE49-F238E27FC236}">
                    <a16:creationId xmlns:a16="http://schemas.microsoft.com/office/drawing/2014/main" id="{FB9EF197-FB22-3ED2-865F-CDA455950030}"/>
                  </a:ext>
                </a:extLst>
              </p:cNvPr>
              <p:cNvSpPr txBox="1"/>
              <p:nvPr/>
            </p:nvSpPr>
            <p:spPr>
              <a:xfrm>
                <a:off x="648216" y="4822847"/>
                <a:ext cx="1569976" cy="369332"/>
              </a:xfrm>
              <a:prstGeom prst="rect">
                <a:avLst/>
              </a:prstGeom>
              <a:grpFill/>
            </p:spPr>
            <p:txBody>
              <a:bodyPr wrap="square" rtlCol="0">
                <a:spAutoFit/>
              </a:bodyPr>
              <a:lstStyle/>
              <a:p>
                <a:pPr algn="ctr"/>
                <a:r>
                  <a:rPr lang="en-US"/>
                  <a:t>Smoke</a:t>
                </a:r>
              </a:p>
            </p:txBody>
          </p:sp>
        </p:grpSp>
      </p:grpSp>
      <p:sp>
        <p:nvSpPr>
          <p:cNvPr id="3" name="Slide Number Placeholder 2">
            <a:extLst>
              <a:ext uri="{FF2B5EF4-FFF2-40B4-BE49-F238E27FC236}">
                <a16:creationId xmlns:a16="http://schemas.microsoft.com/office/drawing/2014/main" id="{FFE35827-4027-B483-A04E-42A0DFC94BAF}"/>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10" name="TextBox 9">
            <a:extLst>
              <a:ext uri="{FF2B5EF4-FFF2-40B4-BE49-F238E27FC236}">
                <a16:creationId xmlns:a16="http://schemas.microsoft.com/office/drawing/2014/main" id="{32BF92CA-E5CE-27D4-3604-31FEF06F5112}"/>
              </a:ext>
            </a:extLst>
          </p:cNvPr>
          <p:cNvSpPr txBox="1"/>
          <p:nvPr/>
        </p:nvSpPr>
        <p:spPr>
          <a:xfrm>
            <a:off x="7595494" y="812462"/>
            <a:ext cx="3170107" cy="430887"/>
          </a:xfrm>
          <a:prstGeom prst="rect">
            <a:avLst/>
          </a:prstGeom>
          <a:noFill/>
        </p:spPr>
        <p:txBody>
          <a:bodyPr wrap="square" lIns="91440" tIns="45720" rIns="91440" bIns="45720" rtlCol="0" anchor="t">
            <a:spAutoFit/>
          </a:bodyPr>
          <a:lstStyle/>
          <a:p>
            <a:r>
              <a:rPr lang="en-US" sz="2200">
                <a:solidFill>
                  <a:srgbClr val="0D0D0D"/>
                </a:solidFill>
              </a:rPr>
              <a:t>Total Key Variables: 15/16</a:t>
            </a:r>
            <a:endParaRPr lang="en-US" sz="2200"/>
          </a:p>
        </p:txBody>
      </p:sp>
    </p:spTree>
    <p:extLst>
      <p:ext uri="{BB962C8B-B14F-4D97-AF65-F5344CB8AC3E}">
        <p14:creationId xmlns:p14="http://schemas.microsoft.com/office/powerpoint/2010/main" val="225890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9DA97-C453-1BDB-4670-7F6933E7703A}"/>
              </a:ext>
            </a:extLst>
          </p:cNvPr>
          <p:cNvSpPr/>
          <p:nvPr/>
        </p:nvSpPr>
        <p:spPr>
          <a:xfrm>
            <a:off x="0" y="3200400"/>
            <a:ext cx="4362203" cy="276253"/>
          </a:xfrm>
          <a:prstGeom prst="rect">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3C034A-6C81-2938-4BF6-9AD1AF3FFC10}"/>
              </a:ext>
            </a:extLst>
          </p:cNvPr>
          <p:cNvSpPr>
            <a:spLocks noGrp="1"/>
          </p:cNvSpPr>
          <p:nvPr>
            <p:ph type="title"/>
          </p:nvPr>
        </p:nvSpPr>
        <p:spPr>
          <a:xfrm>
            <a:off x="963460" y="2597660"/>
            <a:ext cx="10009340" cy="2678723"/>
          </a:xfrm>
        </p:spPr>
        <p:txBody>
          <a:bodyPr>
            <a:noAutofit/>
          </a:bodyPr>
          <a:lstStyle/>
          <a:p>
            <a:r>
              <a:rPr lang="en-US" sz="5400">
                <a:latin typeface="Abadi"/>
              </a:rPr>
              <a:t>Approach 1:</a:t>
            </a:r>
            <a:br>
              <a:rPr lang="en-US" sz="5400"/>
            </a:br>
            <a:r>
              <a:rPr lang="en-US" sz="5400">
                <a:latin typeface="Abadi"/>
              </a:rPr>
              <a:t>Predict obesity level by predicting BMI</a:t>
            </a:r>
          </a:p>
        </p:txBody>
      </p:sp>
      <p:sp>
        <p:nvSpPr>
          <p:cNvPr id="3" name="Slide Number Placeholder 2">
            <a:extLst>
              <a:ext uri="{FF2B5EF4-FFF2-40B4-BE49-F238E27FC236}">
                <a16:creationId xmlns:a16="http://schemas.microsoft.com/office/drawing/2014/main" id="{6FCE8B13-FB7C-2D5D-D2E5-6EDC171111F7}"/>
              </a:ext>
            </a:extLst>
          </p:cNvPr>
          <p:cNvSpPr>
            <a:spLocks noGrp="1"/>
          </p:cNvSpPr>
          <p:nvPr>
            <p:ph type="sldNum" sz="quarter" idx="12"/>
          </p:nvPr>
        </p:nvSpPr>
        <p:spPr/>
        <p:txBody>
          <a:bodyPr/>
          <a:lstStyle/>
          <a:p>
            <a:fld id="{330EA680-D336-4FF7-8B7A-9848BB0A1C32}" type="slidenum">
              <a:rPr lang="en-US" smtClean="0"/>
              <a:t>15</a:t>
            </a:fld>
            <a:endParaRPr lang="en-US"/>
          </a:p>
        </p:txBody>
      </p:sp>
      <p:sp>
        <p:nvSpPr>
          <p:cNvPr id="6" name="文字方塊 5">
            <a:extLst>
              <a:ext uri="{FF2B5EF4-FFF2-40B4-BE49-F238E27FC236}">
                <a16:creationId xmlns:a16="http://schemas.microsoft.com/office/drawing/2014/main" id="{7C6F5262-7386-B1CC-CEEC-9A31283A4DA4}"/>
              </a:ext>
            </a:extLst>
          </p:cNvPr>
          <p:cNvSpPr txBox="1"/>
          <p:nvPr/>
        </p:nvSpPr>
        <p:spPr>
          <a:xfrm>
            <a:off x="968829" y="5312229"/>
            <a:ext cx="76744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2400">
                <a:latin typeface="Abadi"/>
                <a:ea typeface="新細明體"/>
              </a:rPr>
              <a:t>Model 1: Linear Regression</a:t>
            </a:r>
            <a:r>
              <a:rPr lang="zh-TW" sz="2400">
                <a:latin typeface="Abadi"/>
                <a:ea typeface="新細明體"/>
              </a:rPr>
              <a:t>​</a:t>
            </a:r>
            <a:endParaRPr lang="zh-TW" altLang="en-US" sz="2400">
              <a:latin typeface="Abadi"/>
              <a:ea typeface="新細明體"/>
            </a:endParaRPr>
          </a:p>
        </p:txBody>
      </p:sp>
    </p:spTree>
    <p:extLst>
      <p:ext uri="{BB962C8B-B14F-4D97-AF65-F5344CB8AC3E}">
        <p14:creationId xmlns:p14="http://schemas.microsoft.com/office/powerpoint/2010/main" val="233920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5CAA3-03BC-3D99-EEBF-0A09D51D3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8C4AC-D0B4-6BEB-12EB-8C7AB0D7BD03}"/>
              </a:ext>
            </a:extLst>
          </p:cNvPr>
          <p:cNvSpPr>
            <a:spLocks noGrp="1"/>
          </p:cNvSpPr>
          <p:nvPr>
            <p:ph type="title"/>
          </p:nvPr>
        </p:nvSpPr>
        <p:spPr>
          <a:xfrm>
            <a:off x="838200" y="222621"/>
            <a:ext cx="10515600" cy="1325563"/>
          </a:xfrm>
        </p:spPr>
        <p:txBody>
          <a:bodyPr>
            <a:normAutofit/>
          </a:bodyPr>
          <a:lstStyle/>
          <a:p>
            <a:r>
              <a:rPr lang="en-US" sz="4000"/>
              <a:t>Model 1: Linear Regression for BMI predication</a:t>
            </a:r>
          </a:p>
        </p:txBody>
      </p:sp>
      <p:sp>
        <p:nvSpPr>
          <p:cNvPr id="3" name="Content Placeholder 2">
            <a:extLst>
              <a:ext uri="{FF2B5EF4-FFF2-40B4-BE49-F238E27FC236}">
                <a16:creationId xmlns:a16="http://schemas.microsoft.com/office/drawing/2014/main" id="{EA549F40-C999-FF2C-DD41-CF23DAEBFB97}"/>
              </a:ext>
            </a:extLst>
          </p:cNvPr>
          <p:cNvSpPr>
            <a:spLocks noGrp="1"/>
          </p:cNvSpPr>
          <p:nvPr>
            <p:ph idx="1"/>
          </p:nvPr>
        </p:nvSpPr>
        <p:spPr/>
        <p:txBody>
          <a:bodyPr>
            <a:normAutofit/>
          </a:bodyPr>
          <a:lstStyle/>
          <a:p>
            <a:pPr marL="0" indent="0">
              <a:buNone/>
            </a:pPr>
            <a:r>
              <a:rPr lang="en-US" dirty="0"/>
              <a:t>Model Methodology</a:t>
            </a:r>
          </a:p>
          <a:p>
            <a:pPr lvl="1"/>
            <a:r>
              <a:rPr lang="en-US" dirty="0"/>
              <a:t>BMI is calculated using the height and weight parameters present in the dataset in our original dataset.</a:t>
            </a:r>
          </a:p>
          <a:p>
            <a:pPr lvl="1"/>
            <a:r>
              <a:rPr lang="en-US" dirty="0"/>
              <a:t>This new BMI parameter is used as the target variable to predict the Obesity level of a person.</a:t>
            </a:r>
          </a:p>
          <a:p>
            <a:pPr lvl="1"/>
            <a:r>
              <a:rPr lang="en-US" dirty="0"/>
              <a:t>Linear regression is used to predict BMI with the independent variables defined. </a:t>
            </a:r>
          </a:p>
          <a:p>
            <a:pPr lvl="1"/>
            <a:r>
              <a:rPr lang="en-US" dirty="0"/>
              <a:t>As BMI can be mapped to Obesity levels, we attempted to use </a:t>
            </a:r>
            <a:r>
              <a:rPr lang="en-US" dirty="0">
                <a:solidFill>
                  <a:srgbClr val="FFAA00"/>
                </a:solidFill>
              </a:rPr>
              <a:t>a linear model </a:t>
            </a:r>
            <a:r>
              <a:rPr lang="en-US" dirty="0"/>
              <a:t>to gain better accuracy predicting a numerical target variable (BMI) and then check the classification of the actual target variable (Obesity).</a:t>
            </a:r>
          </a:p>
        </p:txBody>
      </p:sp>
      <p:sp>
        <p:nvSpPr>
          <p:cNvPr id="4" name="Slide Number Placeholder 3">
            <a:extLst>
              <a:ext uri="{FF2B5EF4-FFF2-40B4-BE49-F238E27FC236}">
                <a16:creationId xmlns:a16="http://schemas.microsoft.com/office/drawing/2014/main" id="{9D391773-C833-AB2E-FF22-D587894615CA}"/>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81823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73766-8E5C-4B7E-96DE-01F90A31EA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9725507-4233-A16F-AE9D-8C9C67D85BB4}"/>
              </a:ext>
            </a:extLst>
          </p:cNvPr>
          <p:cNvSpPr/>
          <p:nvPr/>
        </p:nvSpPr>
        <p:spPr>
          <a:xfrm>
            <a:off x="1088275" y="1452881"/>
            <a:ext cx="4438075" cy="5182498"/>
          </a:xfrm>
          <a:prstGeom prst="roundRect">
            <a:avLst>
              <a:gd name="adj" fmla="val 4325"/>
            </a:avLst>
          </a:prstGeom>
          <a:solidFill>
            <a:schemeClr val="accent4">
              <a:lumMod val="20000"/>
              <a:lumOff val="8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855D325-76CF-718A-45C2-7CE121334D5D}"/>
              </a:ext>
            </a:extLst>
          </p:cNvPr>
          <p:cNvSpPr txBox="1"/>
          <p:nvPr/>
        </p:nvSpPr>
        <p:spPr>
          <a:xfrm>
            <a:off x="2332297" y="1548184"/>
            <a:ext cx="1950027" cy="400110"/>
          </a:xfrm>
          <a:prstGeom prst="rect">
            <a:avLst/>
          </a:prstGeom>
          <a:noFill/>
        </p:spPr>
        <p:txBody>
          <a:bodyPr wrap="square" rtlCol="0">
            <a:spAutoFit/>
          </a:bodyPr>
          <a:lstStyle/>
          <a:p>
            <a:pPr algn="ctr"/>
            <a:r>
              <a:rPr lang="en-US" sz="2000" b="1">
                <a:effectLst>
                  <a:outerShdw blurRad="38100" dist="38100" dir="2700000" algn="tl">
                    <a:srgbClr val="000000">
                      <a:alpha val="43137"/>
                    </a:srgbClr>
                  </a:outerShdw>
                </a:effectLst>
              </a:rPr>
              <a:t>Model Training</a:t>
            </a:r>
          </a:p>
        </p:txBody>
      </p:sp>
      <p:sp>
        <p:nvSpPr>
          <p:cNvPr id="4" name="Rectangle: Rounded Corners 3">
            <a:extLst>
              <a:ext uri="{FF2B5EF4-FFF2-40B4-BE49-F238E27FC236}">
                <a16:creationId xmlns:a16="http://schemas.microsoft.com/office/drawing/2014/main" id="{12ECF62D-2427-1CB5-5982-4462143F2B89}"/>
              </a:ext>
            </a:extLst>
          </p:cNvPr>
          <p:cNvSpPr/>
          <p:nvPr/>
        </p:nvSpPr>
        <p:spPr>
          <a:xfrm>
            <a:off x="6349942" y="1452881"/>
            <a:ext cx="4438075" cy="5182497"/>
          </a:xfrm>
          <a:prstGeom prst="roundRect">
            <a:avLst>
              <a:gd name="adj" fmla="val 4325"/>
            </a:avLst>
          </a:prstGeom>
          <a:solidFill>
            <a:srgbClr val="FFCC66"/>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150F5A-A78C-70EF-654C-14F26AC66AF1}"/>
              </a:ext>
            </a:extLst>
          </p:cNvPr>
          <p:cNvSpPr txBox="1"/>
          <p:nvPr/>
        </p:nvSpPr>
        <p:spPr>
          <a:xfrm>
            <a:off x="7504400" y="1552815"/>
            <a:ext cx="2129156" cy="400110"/>
          </a:xfrm>
          <a:prstGeom prst="rect">
            <a:avLst/>
          </a:prstGeom>
          <a:noFill/>
        </p:spPr>
        <p:txBody>
          <a:bodyPr wrap="square" rtlCol="0">
            <a:spAutoFit/>
          </a:bodyPr>
          <a:lstStyle/>
          <a:p>
            <a:pPr algn="ctr"/>
            <a:r>
              <a:rPr lang="en-US" sz="2000" b="1">
                <a:effectLst>
                  <a:outerShdw blurRad="38100" dist="38100" dir="2700000" algn="tl">
                    <a:srgbClr val="000000">
                      <a:alpha val="43137"/>
                    </a:srgbClr>
                  </a:outerShdw>
                </a:effectLst>
              </a:rPr>
              <a:t>Model Evaluation</a:t>
            </a:r>
          </a:p>
        </p:txBody>
      </p:sp>
      <p:grpSp>
        <p:nvGrpSpPr>
          <p:cNvPr id="30" name="Group 29">
            <a:extLst>
              <a:ext uri="{FF2B5EF4-FFF2-40B4-BE49-F238E27FC236}">
                <a16:creationId xmlns:a16="http://schemas.microsoft.com/office/drawing/2014/main" id="{D0488558-1C8F-0BB9-69D8-84E600397AD9}"/>
              </a:ext>
            </a:extLst>
          </p:cNvPr>
          <p:cNvGrpSpPr/>
          <p:nvPr/>
        </p:nvGrpSpPr>
        <p:grpSpPr>
          <a:xfrm>
            <a:off x="1345411" y="2134827"/>
            <a:ext cx="3923804" cy="3173907"/>
            <a:chOff x="1345410" y="2094777"/>
            <a:chExt cx="3923804" cy="3173907"/>
          </a:xfrm>
        </p:grpSpPr>
        <p:sp>
          <p:nvSpPr>
            <p:cNvPr id="8" name="Rectangle: Rounded Corners 3">
              <a:extLst>
                <a:ext uri="{FF2B5EF4-FFF2-40B4-BE49-F238E27FC236}">
                  <a16:creationId xmlns:a16="http://schemas.microsoft.com/office/drawing/2014/main" id="{8CE00B04-4291-60AB-4E85-EFF88B39F0F6}"/>
                </a:ext>
              </a:extLst>
            </p:cNvPr>
            <p:cNvSpPr/>
            <p:nvPr/>
          </p:nvSpPr>
          <p:spPr>
            <a:xfrm>
              <a:off x="1345410" y="2094777"/>
              <a:ext cx="3923804" cy="3173907"/>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848565-B3F4-D297-BEB3-0DC0251490E4}"/>
                </a:ext>
              </a:extLst>
            </p:cNvPr>
            <p:cNvSpPr txBox="1"/>
            <p:nvPr/>
          </p:nvSpPr>
          <p:spPr>
            <a:xfrm>
              <a:off x="1925899" y="2208896"/>
              <a:ext cx="2762825" cy="369332"/>
            </a:xfrm>
            <a:prstGeom prst="rect">
              <a:avLst/>
            </a:prstGeom>
            <a:solidFill>
              <a:srgbClr val="FFDC97"/>
            </a:solidFill>
          </p:spPr>
          <p:txBody>
            <a:bodyPr wrap="square" rtlCol="0">
              <a:spAutoFit/>
            </a:bodyPr>
            <a:lstStyle/>
            <a:p>
              <a:pPr algn="ctr"/>
              <a:r>
                <a:rPr lang="en-US" altLang="zh-CN" b="1" dirty="0"/>
                <a:t>Ind</a:t>
              </a:r>
              <a:r>
                <a:rPr lang="en-US" b="1" dirty="0"/>
                <a:t>ependent Variables</a:t>
              </a:r>
            </a:p>
          </p:txBody>
        </p:sp>
        <p:sp>
          <p:nvSpPr>
            <p:cNvPr id="10" name="TextBox 9">
              <a:extLst>
                <a:ext uri="{FF2B5EF4-FFF2-40B4-BE49-F238E27FC236}">
                  <a16:creationId xmlns:a16="http://schemas.microsoft.com/office/drawing/2014/main" id="{3B7FA36F-9324-06A1-156B-37EE85EF252D}"/>
                </a:ext>
              </a:extLst>
            </p:cNvPr>
            <p:cNvSpPr txBox="1"/>
            <p:nvPr/>
          </p:nvSpPr>
          <p:spPr>
            <a:xfrm>
              <a:off x="1444434" y="2738344"/>
              <a:ext cx="3725750" cy="2462213"/>
            </a:xfrm>
            <a:prstGeom prst="rect">
              <a:avLst/>
            </a:prstGeom>
            <a:noFill/>
          </p:spPr>
          <p:txBody>
            <a:bodyPr wrap="square" rtlCol="0">
              <a:spAutoFit/>
            </a:bodyPr>
            <a:lstStyle/>
            <a:p>
              <a:r>
                <a:rPr lang="en-US" sz="1400"/>
                <a:t>gender, age, height, </a:t>
              </a:r>
              <a:r>
                <a:rPr lang="en-US" sz="1400" err="1"/>
                <a:t>family_history_with_overweight</a:t>
              </a:r>
              <a:r>
                <a:rPr lang="en-US" sz="1400"/>
                <a:t>, </a:t>
              </a:r>
              <a:r>
                <a:rPr lang="en-US" sz="1400" err="1"/>
                <a:t>requency_consumption_of_high_calorie_food</a:t>
              </a:r>
              <a:r>
                <a:rPr lang="en-US" sz="1400"/>
                <a:t>, </a:t>
              </a:r>
              <a:r>
                <a:rPr lang="en-US" sz="1400" err="1"/>
                <a:t>frequency_consumption_of_vegetables</a:t>
              </a:r>
              <a:r>
                <a:rPr lang="en-US" sz="1400"/>
                <a:t>, </a:t>
              </a:r>
              <a:r>
                <a:rPr lang="en-US" sz="1400" err="1"/>
                <a:t>number_of_main_meals</a:t>
              </a:r>
              <a:r>
                <a:rPr lang="en-US" sz="1400"/>
                <a:t>, </a:t>
              </a:r>
              <a:r>
                <a:rPr lang="en-US" sz="1400" err="1"/>
                <a:t>consumption_of_food_between_meals</a:t>
              </a:r>
              <a:r>
                <a:rPr lang="en-US" sz="1400"/>
                <a:t>, smoker, </a:t>
              </a:r>
              <a:r>
                <a:rPr lang="en-US" sz="1400" err="1"/>
                <a:t>consumption_of_water_daily</a:t>
              </a:r>
              <a:r>
                <a:rPr lang="en-US" sz="1400"/>
                <a:t>, </a:t>
              </a:r>
              <a:r>
                <a:rPr lang="en-US" sz="1400" err="1"/>
                <a:t>calorie_consumption_monitoring</a:t>
              </a:r>
              <a:r>
                <a:rPr lang="en-US" sz="1400"/>
                <a:t>, </a:t>
              </a:r>
              <a:r>
                <a:rPr lang="en-US" sz="1400" err="1"/>
                <a:t>physical_activity_frequency</a:t>
              </a:r>
              <a:r>
                <a:rPr lang="en-US" sz="1400"/>
                <a:t>, </a:t>
              </a:r>
              <a:r>
                <a:rPr lang="en-US" sz="1400" err="1"/>
                <a:t>time_using_technology_devices</a:t>
              </a:r>
              <a:r>
                <a:rPr lang="en-US" sz="1400"/>
                <a:t>, consumption_of_alcohol</a:t>
              </a:r>
            </a:p>
          </p:txBody>
        </p:sp>
      </p:grpSp>
      <p:grpSp>
        <p:nvGrpSpPr>
          <p:cNvPr id="12" name="Group 11">
            <a:extLst>
              <a:ext uri="{FF2B5EF4-FFF2-40B4-BE49-F238E27FC236}">
                <a16:creationId xmlns:a16="http://schemas.microsoft.com/office/drawing/2014/main" id="{55E03683-B81D-77B2-D7EA-370113B5EEEF}"/>
              </a:ext>
            </a:extLst>
          </p:cNvPr>
          <p:cNvGrpSpPr/>
          <p:nvPr/>
        </p:nvGrpSpPr>
        <p:grpSpPr>
          <a:xfrm>
            <a:off x="1345411" y="5435444"/>
            <a:ext cx="3923804" cy="946205"/>
            <a:chOff x="422565" y="847409"/>
            <a:chExt cx="3531918" cy="1527527"/>
          </a:xfrm>
        </p:grpSpPr>
        <p:sp>
          <p:nvSpPr>
            <p:cNvPr id="13" name="Rectangle: Rounded Corners 3">
              <a:extLst>
                <a:ext uri="{FF2B5EF4-FFF2-40B4-BE49-F238E27FC236}">
                  <a16:creationId xmlns:a16="http://schemas.microsoft.com/office/drawing/2014/main" id="{73AC379C-EEE5-1B7F-AF37-9A9F9D7B1314}"/>
                </a:ext>
              </a:extLst>
            </p:cNvPr>
            <p:cNvSpPr/>
            <p:nvPr/>
          </p:nvSpPr>
          <p:spPr>
            <a:xfrm>
              <a:off x="422565" y="847409"/>
              <a:ext cx="3531918" cy="1527527"/>
            </a:xfrm>
            <a:prstGeom prst="roundRect">
              <a:avLst>
                <a:gd name="adj" fmla="val 16296"/>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E8BA4FD-E13C-2C56-A72B-D25743EB170C}"/>
                </a:ext>
              </a:extLst>
            </p:cNvPr>
            <p:cNvSpPr txBox="1"/>
            <p:nvPr/>
          </p:nvSpPr>
          <p:spPr>
            <a:xfrm>
              <a:off x="945077" y="983284"/>
              <a:ext cx="2486891" cy="596239"/>
            </a:xfrm>
            <a:prstGeom prst="rect">
              <a:avLst/>
            </a:prstGeom>
            <a:noFill/>
          </p:spPr>
          <p:txBody>
            <a:bodyPr wrap="square" rtlCol="0">
              <a:spAutoFit/>
            </a:bodyPr>
            <a:lstStyle/>
            <a:p>
              <a:pPr algn="ctr"/>
              <a:r>
                <a:rPr lang="en-US" b="1"/>
                <a:t>Target Variable</a:t>
              </a:r>
            </a:p>
          </p:txBody>
        </p:sp>
        <p:sp>
          <p:nvSpPr>
            <p:cNvPr id="15" name="TextBox 14">
              <a:extLst>
                <a:ext uri="{FF2B5EF4-FFF2-40B4-BE49-F238E27FC236}">
                  <a16:creationId xmlns:a16="http://schemas.microsoft.com/office/drawing/2014/main" id="{6F38CB9C-20B4-C215-9428-61A87C11FE91}"/>
                </a:ext>
              </a:extLst>
            </p:cNvPr>
            <p:cNvSpPr txBox="1"/>
            <p:nvPr/>
          </p:nvSpPr>
          <p:spPr>
            <a:xfrm>
              <a:off x="567541" y="1611172"/>
              <a:ext cx="3241964" cy="546552"/>
            </a:xfrm>
            <a:prstGeom prst="rect">
              <a:avLst/>
            </a:prstGeom>
            <a:noFill/>
          </p:spPr>
          <p:txBody>
            <a:bodyPr wrap="square" rtlCol="0">
              <a:spAutoFit/>
            </a:bodyPr>
            <a:lstStyle/>
            <a:p>
              <a:pPr algn="ctr"/>
              <a:r>
                <a:rPr lang="en-US" sz="1600"/>
                <a:t>BMI</a:t>
              </a:r>
            </a:p>
          </p:txBody>
        </p:sp>
      </p:grpSp>
      <p:sp>
        <p:nvSpPr>
          <p:cNvPr id="29" name="Title 1">
            <a:extLst>
              <a:ext uri="{FF2B5EF4-FFF2-40B4-BE49-F238E27FC236}">
                <a16:creationId xmlns:a16="http://schemas.microsoft.com/office/drawing/2014/main" id="{080EE21E-BC54-E403-452C-F1FFDB27EA58}"/>
              </a:ext>
            </a:extLst>
          </p:cNvPr>
          <p:cNvSpPr>
            <a:spLocks noGrp="1"/>
          </p:cNvSpPr>
          <p:nvPr>
            <p:ph type="title"/>
          </p:nvPr>
        </p:nvSpPr>
        <p:spPr>
          <a:xfrm>
            <a:off x="838200" y="222621"/>
            <a:ext cx="10515600" cy="1325563"/>
          </a:xfrm>
        </p:spPr>
        <p:txBody>
          <a:bodyPr>
            <a:normAutofit/>
          </a:bodyPr>
          <a:lstStyle/>
          <a:p>
            <a:r>
              <a:rPr lang="en-US" sz="4000"/>
              <a:t>Model 1: Linear Regression for BMI predication</a:t>
            </a:r>
          </a:p>
        </p:txBody>
      </p:sp>
      <p:sp>
        <p:nvSpPr>
          <p:cNvPr id="31" name="Slide Number Placeholder 3">
            <a:extLst>
              <a:ext uri="{FF2B5EF4-FFF2-40B4-BE49-F238E27FC236}">
                <a16:creationId xmlns:a16="http://schemas.microsoft.com/office/drawing/2014/main" id="{9D3AD66D-BD28-ECA2-5E7B-007A0FD8FA42}"/>
              </a:ext>
            </a:extLst>
          </p:cNvPr>
          <p:cNvSpPr>
            <a:spLocks noGrp="1"/>
          </p:cNvSpPr>
          <p:nvPr>
            <p:ph type="sldNum" sz="quarter" idx="12"/>
          </p:nvPr>
        </p:nvSpPr>
        <p:spPr>
          <a:xfrm>
            <a:off x="9162535" y="6356350"/>
            <a:ext cx="2743200" cy="365125"/>
          </a:xfrm>
        </p:spPr>
        <p:txBody>
          <a:bodyPr/>
          <a:lstStyle/>
          <a:p>
            <a:fld id="{330EA680-D336-4FF7-8B7A-9848BB0A1C32}" type="slidenum">
              <a:rPr lang="en-US" smtClean="0"/>
              <a:t>17</a:t>
            </a:fld>
            <a:endParaRPr lang="en-US"/>
          </a:p>
        </p:txBody>
      </p:sp>
      <p:grpSp>
        <p:nvGrpSpPr>
          <p:cNvPr id="33" name="Group 32">
            <a:extLst>
              <a:ext uri="{FF2B5EF4-FFF2-40B4-BE49-F238E27FC236}">
                <a16:creationId xmlns:a16="http://schemas.microsoft.com/office/drawing/2014/main" id="{771A6372-FEDC-6CD7-E85C-BECC4B76945E}"/>
              </a:ext>
            </a:extLst>
          </p:cNvPr>
          <p:cNvGrpSpPr/>
          <p:nvPr/>
        </p:nvGrpSpPr>
        <p:grpSpPr>
          <a:xfrm>
            <a:off x="6607078" y="2134827"/>
            <a:ext cx="3923804" cy="3173907"/>
            <a:chOff x="1345410" y="2094777"/>
            <a:chExt cx="3923804" cy="3173907"/>
          </a:xfrm>
        </p:grpSpPr>
        <p:sp>
          <p:nvSpPr>
            <p:cNvPr id="34" name="Rectangle: Rounded Corners 3">
              <a:extLst>
                <a:ext uri="{FF2B5EF4-FFF2-40B4-BE49-F238E27FC236}">
                  <a16:creationId xmlns:a16="http://schemas.microsoft.com/office/drawing/2014/main" id="{70543852-C090-3115-DF88-FCC0FC1C8C9B}"/>
                </a:ext>
              </a:extLst>
            </p:cNvPr>
            <p:cNvSpPr/>
            <p:nvPr/>
          </p:nvSpPr>
          <p:spPr>
            <a:xfrm>
              <a:off x="1345410" y="2094777"/>
              <a:ext cx="3923804" cy="3173907"/>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8F2451F-F8E9-05B6-49A5-4919B64F147C}"/>
                </a:ext>
              </a:extLst>
            </p:cNvPr>
            <p:cNvSpPr txBox="1"/>
            <p:nvPr/>
          </p:nvSpPr>
          <p:spPr>
            <a:xfrm>
              <a:off x="1925899" y="2208896"/>
              <a:ext cx="2762825" cy="369332"/>
            </a:xfrm>
            <a:prstGeom prst="rect">
              <a:avLst/>
            </a:prstGeom>
            <a:solidFill>
              <a:srgbClr val="FFDC97"/>
            </a:solidFill>
          </p:spPr>
          <p:txBody>
            <a:bodyPr wrap="square" rtlCol="0">
              <a:spAutoFit/>
            </a:bodyPr>
            <a:lstStyle/>
            <a:p>
              <a:pPr algn="ctr"/>
              <a:r>
                <a:rPr lang="en-US" b="1"/>
                <a:t>BMI to Obesity Mapping</a:t>
              </a:r>
            </a:p>
          </p:txBody>
        </p:sp>
      </p:grpSp>
      <p:grpSp>
        <p:nvGrpSpPr>
          <p:cNvPr id="37" name="Group 36">
            <a:extLst>
              <a:ext uri="{FF2B5EF4-FFF2-40B4-BE49-F238E27FC236}">
                <a16:creationId xmlns:a16="http://schemas.microsoft.com/office/drawing/2014/main" id="{2B216ECD-331C-5F2B-3D90-CE0EA03F838A}"/>
              </a:ext>
            </a:extLst>
          </p:cNvPr>
          <p:cNvGrpSpPr/>
          <p:nvPr/>
        </p:nvGrpSpPr>
        <p:grpSpPr>
          <a:xfrm>
            <a:off x="6607078" y="5435444"/>
            <a:ext cx="3923804" cy="946205"/>
            <a:chOff x="422565" y="847409"/>
            <a:chExt cx="3531918" cy="1527527"/>
          </a:xfrm>
          <a:solidFill>
            <a:srgbClr val="FFECC5"/>
          </a:solidFill>
        </p:grpSpPr>
        <p:sp>
          <p:nvSpPr>
            <p:cNvPr id="38" name="Rectangle: Rounded Corners 3">
              <a:extLst>
                <a:ext uri="{FF2B5EF4-FFF2-40B4-BE49-F238E27FC236}">
                  <a16:creationId xmlns:a16="http://schemas.microsoft.com/office/drawing/2014/main" id="{343DB3DA-3752-CB5C-8151-7EC3DAEFFCF1}"/>
                </a:ext>
              </a:extLst>
            </p:cNvPr>
            <p:cNvSpPr/>
            <p:nvPr/>
          </p:nvSpPr>
          <p:spPr>
            <a:xfrm>
              <a:off x="422565" y="847409"/>
              <a:ext cx="3531918" cy="1527527"/>
            </a:xfrm>
            <a:prstGeom prst="roundRect">
              <a:avLst>
                <a:gd name="adj" fmla="val 1629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B7B9774-3A4E-1DA6-8618-65AF3C52D4A2}"/>
                </a:ext>
              </a:extLst>
            </p:cNvPr>
            <p:cNvSpPr txBox="1"/>
            <p:nvPr/>
          </p:nvSpPr>
          <p:spPr>
            <a:xfrm>
              <a:off x="945077" y="983284"/>
              <a:ext cx="2486891" cy="596239"/>
            </a:xfrm>
            <a:prstGeom prst="rect">
              <a:avLst/>
            </a:prstGeom>
            <a:grpFill/>
          </p:spPr>
          <p:txBody>
            <a:bodyPr wrap="square" rtlCol="0">
              <a:spAutoFit/>
            </a:bodyPr>
            <a:lstStyle/>
            <a:p>
              <a:pPr algn="ctr"/>
              <a:r>
                <a:rPr lang="en-US" b="1"/>
                <a:t>Classification Report</a:t>
              </a:r>
            </a:p>
          </p:txBody>
        </p:sp>
        <p:sp>
          <p:nvSpPr>
            <p:cNvPr id="40" name="TextBox 39">
              <a:extLst>
                <a:ext uri="{FF2B5EF4-FFF2-40B4-BE49-F238E27FC236}">
                  <a16:creationId xmlns:a16="http://schemas.microsoft.com/office/drawing/2014/main" id="{F8566B36-E3A6-1AF6-8588-4EF937DAAE77}"/>
                </a:ext>
              </a:extLst>
            </p:cNvPr>
            <p:cNvSpPr txBox="1"/>
            <p:nvPr/>
          </p:nvSpPr>
          <p:spPr>
            <a:xfrm>
              <a:off x="567541" y="1611172"/>
              <a:ext cx="3241964" cy="546552"/>
            </a:xfrm>
            <a:prstGeom prst="rect">
              <a:avLst/>
            </a:prstGeom>
            <a:grpFill/>
          </p:spPr>
          <p:txBody>
            <a:bodyPr wrap="square" rtlCol="0">
              <a:spAutoFit/>
            </a:bodyPr>
            <a:lstStyle/>
            <a:p>
              <a:pPr algn="ctr"/>
              <a:r>
                <a:rPr lang="en-US" sz="1600"/>
                <a:t>Accuracy, Precision, Recall</a:t>
              </a:r>
            </a:p>
          </p:txBody>
        </p:sp>
      </p:grpSp>
      <p:grpSp>
        <p:nvGrpSpPr>
          <p:cNvPr id="42" name="Group 41">
            <a:extLst>
              <a:ext uri="{FF2B5EF4-FFF2-40B4-BE49-F238E27FC236}">
                <a16:creationId xmlns:a16="http://schemas.microsoft.com/office/drawing/2014/main" id="{5677CE75-2EE4-B4B5-FB16-D2B1A7D43FE2}"/>
              </a:ext>
            </a:extLst>
          </p:cNvPr>
          <p:cNvGrpSpPr/>
          <p:nvPr/>
        </p:nvGrpSpPr>
        <p:grpSpPr>
          <a:xfrm>
            <a:off x="6734016" y="2764248"/>
            <a:ext cx="3669923" cy="2415329"/>
            <a:chOff x="6744449" y="2764248"/>
            <a:chExt cx="3669923" cy="2415329"/>
          </a:xfrm>
        </p:grpSpPr>
        <p:sp>
          <p:nvSpPr>
            <p:cNvPr id="7" name="Rectangle: Rounded Corners 3">
              <a:extLst>
                <a:ext uri="{FF2B5EF4-FFF2-40B4-BE49-F238E27FC236}">
                  <a16:creationId xmlns:a16="http://schemas.microsoft.com/office/drawing/2014/main" id="{67880EE5-8B73-C28E-2485-1448D0935ADE}"/>
                </a:ext>
              </a:extLst>
            </p:cNvPr>
            <p:cNvSpPr/>
            <p:nvPr/>
          </p:nvSpPr>
          <p:spPr>
            <a:xfrm>
              <a:off x="6755289" y="2764248"/>
              <a:ext cx="3655065" cy="422815"/>
            </a:xfrm>
            <a:prstGeom prst="roundRect">
              <a:avLst>
                <a:gd name="adj" fmla="val 16296"/>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53F5FF3-2BBC-6EC9-48C9-EB605C7255DA}"/>
                </a:ext>
              </a:extLst>
            </p:cNvPr>
            <p:cNvSpPr txBox="1"/>
            <p:nvPr/>
          </p:nvSpPr>
          <p:spPr>
            <a:xfrm>
              <a:off x="7201922" y="2822574"/>
              <a:ext cx="2734111" cy="307777"/>
            </a:xfrm>
            <a:prstGeom prst="rect">
              <a:avLst/>
            </a:prstGeom>
            <a:noFill/>
          </p:spPr>
          <p:txBody>
            <a:bodyPr wrap="square" rtlCol="0">
              <a:spAutoFit/>
            </a:bodyPr>
            <a:lstStyle/>
            <a:p>
              <a:pPr algn="ctr"/>
              <a:r>
                <a:rPr lang="en-US" sz="1400" err="1"/>
                <a:t>Insufficient_Weight</a:t>
              </a:r>
              <a:r>
                <a:rPr lang="en-US" sz="1400"/>
                <a:t> : BMI &lt; 18.5 </a:t>
              </a:r>
            </a:p>
          </p:txBody>
        </p:sp>
        <p:sp>
          <p:nvSpPr>
            <p:cNvPr id="19" name="Rectangle: Rounded Corners 3">
              <a:extLst>
                <a:ext uri="{FF2B5EF4-FFF2-40B4-BE49-F238E27FC236}">
                  <a16:creationId xmlns:a16="http://schemas.microsoft.com/office/drawing/2014/main" id="{47711E34-073A-F0E4-3C9D-C1D50EE5CAAB}"/>
                </a:ext>
              </a:extLst>
            </p:cNvPr>
            <p:cNvSpPr/>
            <p:nvPr/>
          </p:nvSpPr>
          <p:spPr>
            <a:xfrm>
              <a:off x="6755289" y="3260166"/>
              <a:ext cx="3655065" cy="422815"/>
            </a:xfrm>
            <a:prstGeom prst="roundRect">
              <a:avLst>
                <a:gd name="adj" fmla="val 16296"/>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3">
              <a:extLst>
                <a:ext uri="{FF2B5EF4-FFF2-40B4-BE49-F238E27FC236}">
                  <a16:creationId xmlns:a16="http://schemas.microsoft.com/office/drawing/2014/main" id="{93388F90-8811-32FA-65AC-12557E0170F1}"/>
                </a:ext>
              </a:extLst>
            </p:cNvPr>
            <p:cNvSpPr/>
            <p:nvPr/>
          </p:nvSpPr>
          <p:spPr>
            <a:xfrm>
              <a:off x="6744449" y="3756084"/>
              <a:ext cx="3655065" cy="422815"/>
            </a:xfrm>
            <a:prstGeom prst="roundRect">
              <a:avLst>
                <a:gd name="adj" fmla="val 16296"/>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3">
              <a:extLst>
                <a:ext uri="{FF2B5EF4-FFF2-40B4-BE49-F238E27FC236}">
                  <a16:creationId xmlns:a16="http://schemas.microsoft.com/office/drawing/2014/main" id="{1456F3AF-6D3E-DB61-8F3F-4249100BE034}"/>
                </a:ext>
              </a:extLst>
            </p:cNvPr>
            <p:cNvSpPr/>
            <p:nvPr/>
          </p:nvSpPr>
          <p:spPr>
            <a:xfrm>
              <a:off x="6759307" y="4252900"/>
              <a:ext cx="3655065" cy="422815"/>
            </a:xfrm>
            <a:prstGeom prst="roundRect">
              <a:avLst>
                <a:gd name="adj" fmla="val 16296"/>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3">
              <a:extLst>
                <a:ext uri="{FF2B5EF4-FFF2-40B4-BE49-F238E27FC236}">
                  <a16:creationId xmlns:a16="http://schemas.microsoft.com/office/drawing/2014/main" id="{C9DE0096-A49D-CF62-3886-489AD5E1E3AC}"/>
                </a:ext>
              </a:extLst>
            </p:cNvPr>
            <p:cNvSpPr/>
            <p:nvPr/>
          </p:nvSpPr>
          <p:spPr>
            <a:xfrm>
              <a:off x="6744449" y="4756762"/>
              <a:ext cx="3655065" cy="422815"/>
            </a:xfrm>
            <a:prstGeom prst="roundRect">
              <a:avLst>
                <a:gd name="adj" fmla="val 16296"/>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5D411CE-CD2C-E6A0-E39D-8E5A7D514A7E}"/>
                </a:ext>
              </a:extLst>
            </p:cNvPr>
            <p:cNvSpPr txBox="1"/>
            <p:nvPr/>
          </p:nvSpPr>
          <p:spPr>
            <a:xfrm>
              <a:off x="7132165" y="3326024"/>
              <a:ext cx="2901314" cy="307777"/>
            </a:xfrm>
            <a:prstGeom prst="rect">
              <a:avLst/>
            </a:prstGeom>
            <a:noFill/>
          </p:spPr>
          <p:txBody>
            <a:bodyPr wrap="square" rtlCol="0">
              <a:spAutoFit/>
            </a:bodyPr>
            <a:lstStyle/>
            <a:p>
              <a:pPr algn="ctr"/>
              <a:r>
                <a:rPr lang="en-US" sz="1400" err="1"/>
                <a:t>Normal_Weight</a:t>
              </a:r>
              <a:r>
                <a:rPr lang="en-US" sz="1400"/>
                <a:t> : 18.5 &lt;= BMI &lt; 24.9 </a:t>
              </a:r>
            </a:p>
          </p:txBody>
        </p:sp>
        <p:sp>
          <p:nvSpPr>
            <p:cNvPr id="26" name="TextBox 25">
              <a:extLst>
                <a:ext uri="{FF2B5EF4-FFF2-40B4-BE49-F238E27FC236}">
                  <a16:creationId xmlns:a16="http://schemas.microsoft.com/office/drawing/2014/main" id="{CE52BD77-D506-FAF7-AA62-B7085A1041F8}"/>
                </a:ext>
              </a:extLst>
            </p:cNvPr>
            <p:cNvSpPr txBox="1"/>
            <p:nvPr/>
          </p:nvSpPr>
          <p:spPr>
            <a:xfrm>
              <a:off x="6755289" y="3814121"/>
              <a:ext cx="3655065" cy="307777"/>
            </a:xfrm>
            <a:prstGeom prst="rect">
              <a:avLst/>
            </a:prstGeom>
            <a:noFill/>
          </p:spPr>
          <p:txBody>
            <a:bodyPr wrap="square" rtlCol="0">
              <a:spAutoFit/>
            </a:bodyPr>
            <a:lstStyle/>
            <a:p>
              <a:pPr algn="ctr"/>
              <a:r>
                <a:rPr lang="en-US" sz="1400" err="1"/>
                <a:t>Overweight_Level_I_and_II</a:t>
              </a:r>
              <a:r>
                <a:rPr lang="en-US" sz="1400"/>
                <a:t>: 24.9 &lt;= BMI &lt; 29.9</a:t>
              </a:r>
            </a:p>
          </p:txBody>
        </p:sp>
        <p:sp>
          <p:nvSpPr>
            <p:cNvPr id="27" name="TextBox 26">
              <a:extLst>
                <a:ext uri="{FF2B5EF4-FFF2-40B4-BE49-F238E27FC236}">
                  <a16:creationId xmlns:a16="http://schemas.microsoft.com/office/drawing/2014/main" id="{C96CF07C-029F-E933-C776-E29D373BC09F}"/>
                </a:ext>
              </a:extLst>
            </p:cNvPr>
            <p:cNvSpPr txBox="1"/>
            <p:nvPr/>
          </p:nvSpPr>
          <p:spPr>
            <a:xfrm>
              <a:off x="7049077" y="4310418"/>
              <a:ext cx="2901314" cy="307777"/>
            </a:xfrm>
            <a:prstGeom prst="rect">
              <a:avLst/>
            </a:prstGeom>
            <a:noFill/>
          </p:spPr>
          <p:txBody>
            <a:bodyPr wrap="square" rtlCol="0">
              <a:spAutoFit/>
            </a:bodyPr>
            <a:lstStyle/>
            <a:p>
              <a:pPr algn="ctr"/>
              <a:r>
                <a:rPr lang="en-US" sz="1400" err="1"/>
                <a:t>Obesity_Type_I</a:t>
              </a:r>
              <a:r>
                <a:rPr lang="en-US" sz="1400"/>
                <a:t>: 29.9 &lt;= BMI &lt; 34.9</a:t>
              </a:r>
            </a:p>
          </p:txBody>
        </p:sp>
        <p:sp>
          <p:nvSpPr>
            <p:cNvPr id="28" name="TextBox 27">
              <a:extLst>
                <a:ext uri="{FF2B5EF4-FFF2-40B4-BE49-F238E27FC236}">
                  <a16:creationId xmlns:a16="http://schemas.microsoft.com/office/drawing/2014/main" id="{F4E8F326-937A-370A-A646-89248EE2E9F9}"/>
                </a:ext>
              </a:extLst>
            </p:cNvPr>
            <p:cNvSpPr txBox="1"/>
            <p:nvPr/>
          </p:nvSpPr>
          <p:spPr>
            <a:xfrm>
              <a:off x="7118320" y="4831751"/>
              <a:ext cx="2901314" cy="307777"/>
            </a:xfrm>
            <a:prstGeom prst="rect">
              <a:avLst/>
            </a:prstGeom>
            <a:noFill/>
          </p:spPr>
          <p:txBody>
            <a:bodyPr wrap="square" rtlCol="0">
              <a:spAutoFit/>
            </a:bodyPr>
            <a:lstStyle/>
            <a:p>
              <a:pPr algn="ctr"/>
              <a:r>
                <a:rPr lang="en-US" sz="1400" err="1"/>
                <a:t>Obesity_Type_II_and_III</a:t>
              </a:r>
              <a:r>
                <a:rPr lang="en-US" sz="1400"/>
                <a:t>: 34.9 &lt; BMI</a:t>
              </a:r>
            </a:p>
          </p:txBody>
        </p:sp>
      </p:grpSp>
    </p:spTree>
    <p:extLst>
      <p:ext uri="{BB962C8B-B14F-4D97-AF65-F5344CB8AC3E}">
        <p14:creationId xmlns:p14="http://schemas.microsoft.com/office/powerpoint/2010/main" val="124297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BBC1-6916-0FC4-7419-3791EE167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7A49E-D171-B3C2-CAE2-7904899805F4}"/>
              </a:ext>
            </a:extLst>
          </p:cNvPr>
          <p:cNvSpPr>
            <a:spLocks noGrp="1"/>
          </p:cNvSpPr>
          <p:nvPr>
            <p:ph type="title"/>
          </p:nvPr>
        </p:nvSpPr>
        <p:spPr>
          <a:xfrm>
            <a:off x="838200" y="222621"/>
            <a:ext cx="10515600" cy="1325563"/>
          </a:xfrm>
        </p:spPr>
        <p:txBody>
          <a:bodyPr>
            <a:normAutofit/>
          </a:bodyPr>
          <a:lstStyle/>
          <a:p>
            <a:r>
              <a:rPr lang="en-US" sz="4000"/>
              <a:t>Model 1: Linear Regression for BMI predication</a:t>
            </a:r>
          </a:p>
        </p:txBody>
      </p:sp>
      <p:sp>
        <p:nvSpPr>
          <p:cNvPr id="3" name="Content Placeholder 2">
            <a:extLst>
              <a:ext uri="{FF2B5EF4-FFF2-40B4-BE49-F238E27FC236}">
                <a16:creationId xmlns:a16="http://schemas.microsoft.com/office/drawing/2014/main" id="{F08267F0-6221-2ADE-457C-D38DB08AD6E8}"/>
              </a:ext>
            </a:extLst>
          </p:cNvPr>
          <p:cNvSpPr>
            <a:spLocks noGrp="1"/>
          </p:cNvSpPr>
          <p:nvPr>
            <p:ph idx="1"/>
          </p:nvPr>
        </p:nvSpPr>
        <p:spPr/>
        <p:txBody>
          <a:bodyPr>
            <a:normAutofit/>
          </a:bodyPr>
          <a:lstStyle/>
          <a:p>
            <a:pPr marL="0" indent="0">
              <a:buNone/>
            </a:pPr>
            <a:r>
              <a:rPr lang="en-US">
                <a:solidFill>
                  <a:srgbClr val="000000"/>
                </a:solidFill>
              </a:rPr>
              <a:t>Model Assumptions</a:t>
            </a:r>
          </a:p>
          <a:p>
            <a:pPr lvl="1"/>
            <a:r>
              <a:rPr lang="en-US" b="1" i="0">
                <a:solidFill>
                  <a:srgbClr val="000000"/>
                </a:solidFill>
                <a:effectLst/>
                <a:latin typeface="Söhne"/>
              </a:rPr>
              <a:t>Linearity:</a:t>
            </a:r>
            <a:r>
              <a:rPr lang="en-US" b="0" i="0">
                <a:solidFill>
                  <a:srgbClr val="000000"/>
                </a:solidFill>
                <a:effectLst/>
                <a:latin typeface="Söhne"/>
              </a:rPr>
              <a:t> The relationship between the independent variables (predictors) and the dependent variable (response) should be </a:t>
            </a:r>
            <a:r>
              <a:rPr lang="en-US" b="0" i="0">
                <a:solidFill>
                  <a:srgbClr val="FFAA00"/>
                </a:solidFill>
                <a:effectLst/>
                <a:latin typeface="Söhne"/>
              </a:rPr>
              <a:t>linear</a:t>
            </a:r>
            <a:r>
              <a:rPr lang="en-US" b="0" i="0">
                <a:solidFill>
                  <a:srgbClr val="000000"/>
                </a:solidFill>
                <a:effectLst/>
                <a:latin typeface="Söhne"/>
              </a:rPr>
              <a:t>. This means that the change in the response variable is proportional to the change in the predictor variables.</a:t>
            </a:r>
          </a:p>
          <a:p>
            <a:pPr lvl="1"/>
            <a:r>
              <a:rPr lang="en-US" b="1" i="0">
                <a:solidFill>
                  <a:srgbClr val="000000"/>
                </a:solidFill>
                <a:effectLst/>
                <a:latin typeface="Söhne"/>
              </a:rPr>
              <a:t>No Multicollinearity:</a:t>
            </a:r>
            <a:r>
              <a:rPr lang="en-US" b="0" i="0">
                <a:solidFill>
                  <a:srgbClr val="000000"/>
                </a:solidFill>
                <a:effectLst/>
                <a:latin typeface="Söhne"/>
              </a:rPr>
              <a:t> The predictor variables </a:t>
            </a:r>
            <a:r>
              <a:rPr lang="en-US" b="0" i="0">
                <a:solidFill>
                  <a:srgbClr val="FFAA00"/>
                </a:solidFill>
                <a:effectLst/>
                <a:latin typeface="Söhne"/>
              </a:rPr>
              <a:t>should not be highly correlated with each other.</a:t>
            </a:r>
            <a:r>
              <a:rPr lang="en-US" b="0" i="0">
                <a:solidFill>
                  <a:srgbClr val="000000"/>
                </a:solidFill>
                <a:effectLst/>
                <a:latin typeface="Söhne"/>
              </a:rPr>
              <a:t> Multicollinearity can lead to unstable estimates of the regression coefficients and makes it difficult to interpret the effects of individual predictors.</a:t>
            </a:r>
            <a:endParaRPr lang="en-US">
              <a:solidFill>
                <a:srgbClr val="000000"/>
              </a:solidFill>
            </a:endParaRPr>
          </a:p>
        </p:txBody>
      </p:sp>
      <p:sp>
        <p:nvSpPr>
          <p:cNvPr id="4" name="Slide Number Placeholder 3">
            <a:extLst>
              <a:ext uri="{FF2B5EF4-FFF2-40B4-BE49-F238E27FC236}">
                <a16:creationId xmlns:a16="http://schemas.microsoft.com/office/drawing/2014/main" id="{865BECDD-0CCF-81EB-3CDC-CAB715609EC3}"/>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151726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A06F4-970B-5876-8B22-C22DD16DE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42D16-C4BB-9330-4CAD-B30B4392F388}"/>
              </a:ext>
            </a:extLst>
          </p:cNvPr>
          <p:cNvSpPr>
            <a:spLocks noGrp="1"/>
          </p:cNvSpPr>
          <p:nvPr>
            <p:ph type="title"/>
          </p:nvPr>
        </p:nvSpPr>
        <p:spPr/>
        <p:txBody>
          <a:bodyPr/>
          <a:lstStyle/>
          <a:p>
            <a:r>
              <a:rPr lang="en-US">
                <a:latin typeface="Abadi"/>
              </a:rPr>
              <a:t>Linear Model - Evaluation</a:t>
            </a:r>
            <a:endParaRPr lang="en-US"/>
          </a:p>
        </p:txBody>
      </p:sp>
      <p:sp>
        <p:nvSpPr>
          <p:cNvPr id="4" name="Slide Number Placeholder 3">
            <a:extLst>
              <a:ext uri="{FF2B5EF4-FFF2-40B4-BE49-F238E27FC236}">
                <a16:creationId xmlns:a16="http://schemas.microsoft.com/office/drawing/2014/main" id="{20DA6691-DDFC-2FC3-AC1B-EEF62D818C9F}"/>
              </a:ext>
            </a:extLst>
          </p:cNvPr>
          <p:cNvSpPr>
            <a:spLocks noGrp="1"/>
          </p:cNvSpPr>
          <p:nvPr>
            <p:ph type="sldNum" sz="quarter" idx="12"/>
          </p:nvPr>
        </p:nvSpPr>
        <p:spPr/>
        <p:txBody>
          <a:bodyPr/>
          <a:lstStyle/>
          <a:p>
            <a:fld id="{330EA680-D336-4FF7-8B7A-9848BB0A1C32}" type="slidenum">
              <a:rPr lang="en-US" smtClean="0"/>
              <a:t>19</a:t>
            </a:fld>
            <a:endParaRPr lang="en-US"/>
          </a:p>
        </p:txBody>
      </p:sp>
      <p:sp>
        <p:nvSpPr>
          <p:cNvPr id="8" name="Content Placeholder 2">
            <a:extLst>
              <a:ext uri="{FF2B5EF4-FFF2-40B4-BE49-F238E27FC236}">
                <a16:creationId xmlns:a16="http://schemas.microsoft.com/office/drawing/2014/main" id="{90443C5A-4C68-2AE8-8CBD-20DD349D7803}"/>
              </a:ext>
            </a:extLst>
          </p:cNvPr>
          <p:cNvSpPr txBox="1">
            <a:spLocks/>
          </p:cNvSpPr>
          <p:nvPr/>
        </p:nvSpPr>
        <p:spPr>
          <a:xfrm>
            <a:off x="838201" y="1770706"/>
            <a:ext cx="5078626" cy="44062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ea typeface="Calibri"/>
                <a:cs typeface="Calibri"/>
              </a:rPr>
              <a:t>Model Accuracy: </a:t>
            </a:r>
            <a:r>
              <a:rPr lang="en-US" sz="2400" b="1">
                <a:ea typeface="Calibri"/>
                <a:cs typeface="Calibri"/>
              </a:rPr>
              <a:t>37%</a:t>
            </a:r>
          </a:p>
          <a:p>
            <a:pPr marL="0" indent="0">
              <a:buNone/>
            </a:pPr>
            <a:r>
              <a:rPr lang="en-US" sz="2400">
                <a:solidFill>
                  <a:srgbClr val="000000"/>
                </a:solidFill>
                <a:ea typeface="+mn-lt"/>
                <a:cs typeface="+mn-lt"/>
              </a:rPr>
              <a:t>Weighted Precision: </a:t>
            </a:r>
            <a:r>
              <a:rPr lang="en-US" sz="2400" b="1">
                <a:solidFill>
                  <a:srgbClr val="000000"/>
                </a:solidFill>
                <a:ea typeface="+mn-lt"/>
                <a:cs typeface="+mn-lt"/>
              </a:rPr>
              <a:t>43%</a:t>
            </a:r>
          </a:p>
          <a:p>
            <a:pPr marL="0" indent="0">
              <a:buNone/>
            </a:pPr>
            <a:r>
              <a:rPr lang="en-US" sz="2400">
                <a:solidFill>
                  <a:srgbClr val="000000"/>
                </a:solidFill>
                <a:ea typeface="+mn-lt"/>
                <a:cs typeface="+mn-lt"/>
              </a:rPr>
              <a:t>Weighted Recall: </a:t>
            </a:r>
            <a:r>
              <a:rPr lang="en-US" sz="2400" b="1">
                <a:solidFill>
                  <a:srgbClr val="000000"/>
                </a:solidFill>
                <a:ea typeface="+mn-lt"/>
                <a:cs typeface="+mn-lt"/>
              </a:rPr>
              <a:t>37%</a:t>
            </a:r>
          </a:p>
          <a:p>
            <a:endParaRPr lang="en-US" sz="2400">
              <a:solidFill>
                <a:srgbClr val="000000"/>
              </a:solidFill>
              <a:ea typeface="Calibri"/>
              <a:cs typeface="Calibri"/>
            </a:endParaRPr>
          </a:p>
          <a:p>
            <a:r>
              <a:rPr lang="en-US" sz="2400">
                <a:solidFill>
                  <a:srgbClr val="000000"/>
                </a:solidFill>
                <a:ea typeface="+mn-lt"/>
                <a:cs typeface="+mn-lt"/>
              </a:rPr>
              <a:t>The model performs well in predicting only</a:t>
            </a:r>
            <a:r>
              <a:rPr lang="en-US" sz="2400" b="1">
                <a:solidFill>
                  <a:srgbClr val="000000"/>
                </a:solidFill>
                <a:ea typeface="+mn-lt"/>
                <a:cs typeface="+mn-lt"/>
              </a:rPr>
              <a:t> Obesity Type I</a:t>
            </a:r>
            <a:endParaRPr lang="en-US" sz="2400" b="1">
              <a:solidFill>
                <a:srgbClr val="000000"/>
              </a:solidFill>
              <a:ea typeface="Calibri"/>
              <a:cs typeface="Calibri"/>
            </a:endParaRPr>
          </a:p>
          <a:p>
            <a:r>
              <a:rPr lang="en-US" sz="2400">
                <a:solidFill>
                  <a:srgbClr val="000000"/>
                </a:solidFill>
                <a:ea typeface="+mn-lt"/>
                <a:cs typeface="+mn-lt"/>
              </a:rPr>
              <a:t>The model performs relatively poorly  predicting</a:t>
            </a:r>
            <a:r>
              <a:rPr lang="en-US" sz="2400" b="1">
                <a:solidFill>
                  <a:srgbClr val="000000"/>
                </a:solidFill>
                <a:ea typeface="+mn-lt"/>
                <a:cs typeface="+mn-lt"/>
              </a:rPr>
              <a:t> all other variables.</a:t>
            </a:r>
            <a:endParaRPr lang="en-US" sz="2400" b="1">
              <a:ea typeface="Calibri"/>
              <a:cs typeface="Calibri"/>
            </a:endParaRPr>
          </a:p>
        </p:txBody>
      </p:sp>
      <p:pic>
        <p:nvPicPr>
          <p:cNvPr id="7" name="Picture 6">
            <a:extLst>
              <a:ext uri="{FF2B5EF4-FFF2-40B4-BE49-F238E27FC236}">
                <a16:creationId xmlns:a16="http://schemas.microsoft.com/office/drawing/2014/main" id="{3DB44A4D-A5B4-CC41-62A6-C4FB9A14020C}"/>
              </a:ext>
            </a:extLst>
          </p:cNvPr>
          <p:cNvPicPr>
            <a:picLocks noChangeAspect="1"/>
          </p:cNvPicPr>
          <p:nvPr/>
        </p:nvPicPr>
        <p:blipFill>
          <a:blip r:embed="rId2"/>
          <a:stretch>
            <a:fillRect/>
          </a:stretch>
        </p:blipFill>
        <p:spPr>
          <a:xfrm>
            <a:off x="6275175" y="1568868"/>
            <a:ext cx="5321705" cy="4608095"/>
          </a:xfrm>
          <a:prstGeom prst="rect">
            <a:avLst/>
          </a:prstGeom>
        </p:spPr>
      </p:pic>
    </p:spTree>
    <p:extLst>
      <p:ext uri="{BB962C8B-B14F-4D97-AF65-F5344CB8AC3E}">
        <p14:creationId xmlns:p14="http://schemas.microsoft.com/office/powerpoint/2010/main" val="412436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panose="020B0604020104020204" pitchFamily="34" charset="0"/>
              </a:rPr>
              <a:t>Table of Contents</a:t>
            </a:r>
          </a:p>
        </p:txBody>
      </p:sp>
      <p:grpSp>
        <p:nvGrpSpPr>
          <p:cNvPr id="8" name="Group 7">
            <a:extLst>
              <a:ext uri="{FF2B5EF4-FFF2-40B4-BE49-F238E27FC236}">
                <a16:creationId xmlns:a16="http://schemas.microsoft.com/office/drawing/2014/main" id="{7F777A19-8D1C-5B38-6876-B923AC982D14}"/>
              </a:ext>
            </a:extLst>
          </p:cNvPr>
          <p:cNvGrpSpPr/>
          <p:nvPr/>
        </p:nvGrpSpPr>
        <p:grpSpPr>
          <a:xfrm>
            <a:off x="838200" y="1690688"/>
            <a:ext cx="7345680" cy="619128"/>
            <a:chOff x="838200" y="1690688"/>
            <a:chExt cx="7345680" cy="670560"/>
          </a:xfrm>
          <a:solidFill>
            <a:srgbClr val="FFECC5"/>
          </a:solidFill>
        </p:grpSpPr>
        <p:sp>
          <p:nvSpPr>
            <p:cNvPr id="4" name="Rectangle: Rounded Corners 3">
              <a:extLst>
                <a:ext uri="{FF2B5EF4-FFF2-40B4-BE49-F238E27FC236}">
                  <a16:creationId xmlns:a16="http://schemas.microsoft.com/office/drawing/2014/main" id="{EB884627-473A-960A-C646-E8D7AF6242AA}"/>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Box 4">
              <a:extLst>
                <a:ext uri="{FF2B5EF4-FFF2-40B4-BE49-F238E27FC236}">
                  <a16:creationId xmlns:a16="http://schemas.microsoft.com/office/drawing/2014/main" id="{E69EA1D7-D2BE-0060-063F-AA0CDC9CB242}"/>
                </a:ext>
              </a:extLst>
            </p:cNvPr>
            <p:cNvSpPr txBox="1"/>
            <p:nvPr/>
          </p:nvSpPr>
          <p:spPr>
            <a:xfrm>
              <a:off x="1188720" y="1764359"/>
              <a:ext cx="5516880" cy="461665"/>
            </a:xfrm>
            <a:prstGeom prst="rect">
              <a:avLst/>
            </a:prstGeom>
            <a:grpFill/>
          </p:spPr>
          <p:txBody>
            <a:bodyPr wrap="square" rtlCol="0">
              <a:spAutoFit/>
            </a:bodyPr>
            <a:lstStyle/>
            <a:p>
              <a:r>
                <a:rPr lang="en-US" sz="2400"/>
                <a:t>Introduction</a:t>
              </a:r>
            </a:p>
          </p:txBody>
        </p:sp>
      </p:grpSp>
      <p:grpSp>
        <p:nvGrpSpPr>
          <p:cNvPr id="9" name="Group 8">
            <a:extLst>
              <a:ext uri="{FF2B5EF4-FFF2-40B4-BE49-F238E27FC236}">
                <a16:creationId xmlns:a16="http://schemas.microsoft.com/office/drawing/2014/main" id="{FE2B85DD-1E6D-8386-ABD6-190776B041D1}"/>
              </a:ext>
            </a:extLst>
          </p:cNvPr>
          <p:cNvGrpSpPr/>
          <p:nvPr/>
        </p:nvGrpSpPr>
        <p:grpSpPr>
          <a:xfrm>
            <a:off x="838200" y="2466976"/>
            <a:ext cx="7345680" cy="619128"/>
            <a:chOff x="838200" y="1690688"/>
            <a:chExt cx="7345680" cy="670560"/>
          </a:xfrm>
          <a:solidFill>
            <a:srgbClr val="FFECC5"/>
          </a:solidFill>
        </p:grpSpPr>
        <p:sp>
          <p:nvSpPr>
            <p:cNvPr id="10" name="Rectangle: Rounded Corners 9">
              <a:extLst>
                <a:ext uri="{FF2B5EF4-FFF2-40B4-BE49-F238E27FC236}">
                  <a16:creationId xmlns:a16="http://schemas.microsoft.com/office/drawing/2014/main" id="{94A3D639-0263-904E-7088-38162CFFD6D8}"/>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50BE2E1E-89C7-1AEB-ECBA-AC3C2045BD0A}"/>
                </a:ext>
              </a:extLst>
            </p:cNvPr>
            <p:cNvSpPr txBox="1"/>
            <p:nvPr/>
          </p:nvSpPr>
          <p:spPr>
            <a:xfrm>
              <a:off x="1188720" y="1764359"/>
              <a:ext cx="5516880" cy="500016"/>
            </a:xfrm>
            <a:prstGeom prst="rect">
              <a:avLst/>
            </a:prstGeom>
            <a:grpFill/>
          </p:spPr>
          <p:txBody>
            <a:bodyPr wrap="square" rtlCol="0">
              <a:spAutoFit/>
            </a:bodyPr>
            <a:lstStyle/>
            <a:p>
              <a:r>
                <a:rPr lang="en-US" sz="2400"/>
                <a:t>Research Purpose and Questions</a:t>
              </a:r>
            </a:p>
          </p:txBody>
        </p:sp>
      </p:grpSp>
      <p:grpSp>
        <p:nvGrpSpPr>
          <p:cNvPr id="12" name="Group 11">
            <a:extLst>
              <a:ext uri="{FF2B5EF4-FFF2-40B4-BE49-F238E27FC236}">
                <a16:creationId xmlns:a16="http://schemas.microsoft.com/office/drawing/2014/main" id="{A01B8360-CB7C-637B-7021-0B68782E5F15}"/>
              </a:ext>
            </a:extLst>
          </p:cNvPr>
          <p:cNvGrpSpPr/>
          <p:nvPr/>
        </p:nvGrpSpPr>
        <p:grpSpPr>
          <a:xfrm>
            <a:off x="838200" y="3243264"/>
            <a:ext cx="7345680" cy="619128"/>
            <a:chOff x="838200" y="1690688"/>
            <a:chExt cx="7345680" cy="670560"/>
          </a:xfrm>
          <a:solidFill>
            <a:srgbClr val="FFDC97"/>
          </a:solidFill>
        </p:grpSpPr>
        <p:sp>
          <p:nvSpPr>
            <p:cNvPr id="13" name="Rectangle: Rounded Corners 12">
              <a:extLst>
                <a:ext uri="{FF2B5EF4-FFF2-40B4-BE49-F238E27FC236}">
                  <a16:creationId xmlns:a16="http://schemas.microsoft.com/office/drawing/2014/main" id="{A5CBA585-C388-68B0-1A12-09EA39ABB78F}"/>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Box 13">
              <a:extLst>
                <a:ext uri="{FF2B5EF4-FFF2-40B4-BE49-F238E27FC236}">
                  <a16:creationId xmlns:a16="http://schemas.microsoft.com/office/drawing/2014/main" id="{BE9F8136-4CE6-FE8E-5909-DAD720FAEEA2}"/>
                </a:ext>
              </a:extLst>
            </p:cNvPr>
            <p:cNvSpPr txBox="1"/>
            <p:nvPr/>
          </p:nvSpPr>
          <p:spPr>
            <a:xfrm>
              <a:off x="1188720" y="1764359"/>
              <a:ext cx="5516880" cy="500016"/>
            </a:xfrm>
            <a:prstGeom prst="rect">
              <a:avLst/>
            </a:prstGeom>
            <a:grpFill/>
          </p:spPr>
          <p:txBody>
            <a:bodyPr wrap="square" rtlCol="0">
              <a:spAutoFit/>
            </a:bodyPr>
            <a:lstStyle/>
            <a:p>
              <a:r>
                <a:rPr lang="en-US" sz="2400"/>
                <a:t>Data Overview &amp; Details</a:t>
              </a:r>
            </a:p>
          </p:txBody>
        </p:sp>
      </p:grpSp>
      <p:grpSp>
        <p:nvGrpSpPr>
          <p:cNvPr id="15" name="Group 14">
            <a:extLst>
              <a:ext uri="{FF2B5EF4-FFF2-40B4-BE49-F238E27FC236}">
                <a16:creationId xmlns:a16="http://schemas.microsoft.com/office/drawing/2014/main" id="{480EB7D6-C364-5B77-20D3-1765101FF2C8}"/>
              </a:ext>
            </a:extLst>
          </p:cNvPr>
          <p:cNvGrpSpPr/>
          <p:nvPr/>
        </p:nvGrpSpPr>
        <p:grpSpPr>
          <a:xfrm>
            <a:off x="838200" y="4019552"/>
            <a:ext cx="7345680" cy="619128"/>
            <a:chOff x="838200" y="1690688"/>
            <a:chExt cx="7345680" cy="670560"/>
          </a:xfrm>
          <a:solidFill>
            <a:srgbClr val="FFDC97"/>
          </a:solidFill>
        </p:grpSpPr>
        <p:sp>
          <p:nvSpPr>
            <p:cNvPr id="16" name="Rectangle: Rounded Corners 15">
              <a:extLst>
                <a:ext uri="{FF2B5EF4-FFF2-40B4-BE49-F238E27FC236}">
                  <a16:creationId xmlns:a16="http://schemas.microsoft.com/office/drawing/2014/main" id="{F74EF1A3-2E72-6D8F-ABC4-1E18DA70D591}"/>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a:extLst>
                <a:ext uri="{FF2B5EF4-FFF2-40B4-BE49-F238E27FC236}">
                  <a16:creationId xmlns:a16="http://schemas.microsoft.com/office/drawing/2014/main" id="{34698ADE-6610-08D0-2552-F1DA17E3790D}"/>
                </a:ext>
              </a:extLst>
            </p:cNvPr>
            <p:cNvSpPr txBox="1"/>
            <p:nvPr/>
          </p:nvSpPr>
          <p:spPr>
            <a:xfrm>
              <a:off x="1188720" y="1764359"/>
              <a:ext cx="5516880" cy="500016"/>
            </a:xfrm>
            <a:prstGeom prst="rect">
              <a:avLst/>
            </a:prstGeom>
            <a:grpFill/>
          </p:spPr>
          <p:txBody>
            <a:bodyPr wrap="square" rtlCol="0">
              <a:spAutoFit/>
            </a:bodyPr>
            <a:lstStyle/>
            <a:p>
              <a:r>
                <a:rPr lang="en-US" sz="2400"/>
                <a:t>Data Exploration</a:t>
              </a:r>
            </a:p>
          </p:txBody>
        </p:sp>
      </p:grpSp>
      <p:grpSp>
        <p:nvGrpSpPr>
          <p:cNvPr id="18" name="Group 17">
            <a:extLst>
              <a:ext uri="{FF2B5EF4-FFF2-40B4-BE49-F238E27FC236}">
                <a16:creationId xmlns:a16="http://schemas.microsoft.com/office/drawing/2014/main" id="{85479529-A8CA-0639-3E27-1E4F69E79A2A}"/>
              </a:ext>
            </a:extLst>
          </p:cNvPr>
          <p:cNvGrpSpPr/>
          <p:nvPr/>
        </p:nvGrpSpPr>
        <p:grpSpPr>
          <a:xfrm>
            <a:off x="838200" y="4832032"/>
            <a:ext cx="7345680" cy="619128"/>
            <a:chOff x="838200" y="1690688"/>
            <a:chExt cx="7345680" cy="670560"/>
          </a:xfrm>
          <a:solidFill>
            <a:srgbClr val="FFCC66"/>
          </a:solidFill>
        </p:grpSpPr>
        <p:sp>
          <p:nvSpPr>
            <p:cNvPr id="19" name="Rectangle: Rounded Corners 18">
              <a:extLst>
                <a:ext uri="{FF2B5EF4-FFF2-40B4-BE49-F238E27FC236}">
                  <a16:creationId xmlns:a16="http://schemas.microsoft.com/office/drawing/2014/main" id="{7701D604-F40E-9CC3-8861-520EFFCA4D7D}"/>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Box 19">
              <a:extLst>
                <a:ext uri="{FF2B5EF4-FFF2-40B4-BE49-F238E27FC236}">
                  <a16:creationId xmlns:a16="http://schemas.microsoft.com/office/drawing/2014/main" id="{36D264CF-572B-79C5-FE4D-D8668577E415}"/>
                </a:ext>
              </a:extLst>
            </p:cNvPr>
            <p:cNvSpPr txBox="1"/>
            <p:nvPr/>
          </p:nvSpPr>
          <p:spPr>
            <a:xfrm>
              <a:off x="1188720" y="1764359"/>
              <a:ext cx="5516880" cy="500016"/>
            </a:xfrm>
            <a:prstGeom prst="rect">
              <a:avLst/>
            </a:prstGeom>
            <a:grpFill/>
          </p:spPr>
          <p:txBody>
            <a:bodyPr wrap="square" lIns="91440" tIns="45720" rIns="91440" bIns="45720" rtlCol="0" anchor="t">
              <a:spAutoFit/>
            </a:bodyPr>
            <a:lstStyle/>
            <a:p>
              <a:r>
                <a:rPr lang="en-US" sz="2400">
                  <a:ea typeface="+mn-lt"/>
                  <a:cs typeface="+mn-lt"/>
                </a:rPr>
                <a:t>Predictive Models and Findings</a:t>
              </a:r>
              <a:endParaRPr lang="zh-TW" altLang="en-US"/>
            </a:p>
          </p:txBody>
        </p:sp>
      </p:grpSp>
      <p:grpSp>
        <p:nvGrpSpPr>
          <p:cNvPr id="21" name="Group 20">
            <a:extLst>
              <a:ext uri="{FF2B5EF4-FFF2-40B4-BE49-F238E27FC236}">
                <a16:creationId xmlns:a16="http://schemas.microsoft.com/office/drawing/2014/main" id="{63B26223-60B4-0BC7-64F0-1FFB75EB3901}"/>
              </a:ext>
            </a:extLst>
          </p:cNvPr>
          <p:cNvGrpSpPr/>
          <p:nvPr/>
        </p:nvGrpSpPr>
        <p:grpSpPr>
          <a:xfrm>
            <a:off x="838200" y="5644512"/>
            <a:ext cx="7345680" cy="619128"/>
            <a:chOff x="838200" y="1690688"/>
            <a:chExt cx="7345680" cy="670560"/>
          </a:xfrm>
          <a:solidFill>
            <a:srgbClr val="FFCC66"/>
          </a:solidFill>
        </p:grpSpPr>
        <p:sp>
          <p:nvSpPr>
            <p:cNvPr id="22" name="Rectangle: Rounded Corners 21">
              <a:extLst>
                <a:ext uri="{FF2B5EF4-FFF2-40B4-BE49-F238E27FC236}">
                  <a16:creationId xmlns:a16="http://schemas.microsoft.com/office/drawing/2014/main" id="{D76F2900-6C22-C0BE-2864-4C1D4DF2B31E}"/>
                </a:ext>
              </a:extLst>
            </p:cNvPr>
            <p:cNvSpPr/>
            <p:nvPr/>
          </p:nvSpPr>
          <p:spPr>
            <a:xfrm>
              <a:off x="838200" y="1690688"/>
              <a:ext cx="7345680" cy="67056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extBox 22">
              <a:extLst>
                <a:ext uri="{FF2B5EF4-FFF2-40B4-BE49-F238E27FC236}">
                  <a16:creationId xmlns:a16="http://schemas.microsoft.com/office/drawing/2014/main" id="{A41C6E83-2366-2705-3916-6046DCD92F06}"/>
                </a:ext>
              </a:extLst>
            </p:cNvPr>
            <p:cNvSpPr txBox="1"/>
            <p:nvPr/>
          </p:nvSpPr>
          <p:spPr>
            <a:xfrm>
              <a:off x="1188720" y="1764359"/>
              <a:ext cx="6477000" cy="500016"/>
            </a:xfrm>
            <a:prstGeom prst="rect">
              <a:avLst/>
            </a:prstGeom>
            <a:grpFill/>
          </p:spPr>
          <p:txBody>
            <a:bodyPr wrap="square" rtlCol="0">
              <a:spAutoFit/>
            </a:bodyPr>
            <a:lstStyle/>
            <a:p>
              <a:r>
                <a:rPr lang="en-US" sz="2400"/>
                <a:t>Summary</a:t>
              </a:r>
            </a:p>
          </p:txBody>
        </p:sp>
      </p:grpSp>
      <p:sp>
        <p:nvSpPr>
          <p:cNvPr id="3" name="Slide Number Placeholder 2">
            <a:extLst>
              <a:ext uri="{FF2B5EF4-FFF2-40B4-BE49-F238E27FC236}">
                <a16:creationId xmlns:a16="http://schemas.microsoft.com/office/drawing/2014/main" id="{70C873E6-88FD-85EC-7DC1-405A0183C133}"/>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85329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9DA97-C453-1BDB-4670-7F6933E7703A}"/>
              </a:ext>
            </a:extLst>
          </p:cNvPr>
          <p:cNvSpPr/>
          <p:nvPr/>
        </p:nvSpPr>
        <p:spPr>
          <a:xfrm>
            <a:off x="0" y="3200400"/>
            <a:ext cx="4362203" cy="276253"/>
          </a:xfrm>
          <a:prstGeom prst="rect">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3C034A-6C81-2938-4BF6-9AD1AF3FFC10}"/>
              </a:ext>
            </a:extLst>
          </p:cNvPr>
          <p:cNvSpPr>
            <a:spLocks noGrp="1"/>
          </p:cNvSpPr>
          <p:nvPr>
            <p:ph type="title"/>
          </p:nvPr>
        </p:nvSpPr>
        <p:spPr>
          <a:xfrm>
            <a:off x="963460" y="2867054"/>
            <a:ext cx="10451300" cy="1325563"/>
          </a:xfrm>
        </p:spPr>
        <p:txBody>
          <a:bodyPr>
            <a:noAutofit/>
          </a:bodyPr>
          <a:lstStyle/>
          <a:p>
            <a:r>
              <a:rPr lang="en-US" sz="5400">
                <a:latin typeface="Abadi"/>
              </a:rPr>
              <a:t>Approach 2:</a:t>
            </a:r>
            <a:br>
              <a:rPr lang="en-US" sz="5400"/>
            </a:br>
            <a:r>
              <a:rPr lang="en-US" sz="5400">
                <a:latin typeface="Abadi"/>
              </a:rPr>
              <a:t>Classify the different obesity levels</a:t>
            </a:r>
          </a:p>
        </p:txBody>
      </p:sp>
      <p:sp>
        <p:nvSpPr>
          <p:cNvPr id="3" name="Slide Number Placeholder 2">
            <a:extLst>
              <a:ext uri="{FF2B5EF4-FFF2-40B4-BE49-F238E27FC236}">
                <a16:creationId xmlns:a16="http://schemas.microsoft.com/office/drawing/2014/main" id="{6FCE8B13-FB7C-2D5D-D2E5-6EDC171111F7}"/>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6" name="文字方塊 5">
            <a:extLst>
              <a:ext uri="{FF2B5EF4-FFF2-40B4-BE49-F238E27FC236}">
                <a16:creationId xmlns:a16="http://schemas.microsoft.com/office/drawing/2014/main" id="{176FD816-DFEC-A69A-A7D7-6B4A099E5B79}"/>
              </a:ext>
            </a:extLst>
          </p:cNvPr>
          <p:cNvSpPr txBox="1"/>
          <p:nvPr/>
        </p:nvSpPr>
        <p:spPr>
          <a:xfrm>
            <a:off x="968829" y="4495800"/>
            <a:ext cx="76744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sz="2400">
                <a:latin typeface="Abadi"/>
                <a:ea typeface="新細明體"/>
              </a:rPr>
              <a:t>Model 2: Ordinal Logistic Regression</a:t>
            </a:r>
            <a:r>
              <a:rPr lang="zh-TW" sz="2400">
                <a:latin typeface="Abadi"/>
                <a:ea typeface="新細明體"/>
              </a:rPr>
              <a:t>​</a:t>
            </a:r>
          </a:p>
          <a:p>
            <a:r>
              <a:rPr lang="en-US" altLang="zh-TW" sz="2400">
                <a:latin typeface="Abadi"/>
                <a:ea typeface="新細明體"/>
              </a:rPr>
              <a:t>Model</a:t>
            </a:r>
            <a:r>
              <a:rPr lang="zh-TW" altLang="en-US" sz="2400">
                <a:latin typeface="Abadi"/>
                <a:ea typeface="新細明體"/>
              </a:rPr>
              <a:t> </a:t>
            </a:r>
            <a:r>
              <a:rPr lang="en-US" altLang="zh-TW" sz="2400">
                <a:latin typeface="Abadi"/>
                <a:ea typeface="新細明體"/>
              </a:rPr>
              <a:t>3:</a:t>
            </a:r>
            <a:r>
              <a:rPr lang="zh-TW" altLang="en-US" sz="2400">
                <a:latin typeface="Abadi"/>
                <a:ea typeface="新細明體"/>
              </a:rPr>
              <a:t> </a:t>
            </a:r>
            <a:r>
              <a:rPr lang="en-US" altLang="zh-TW" sz="2400">
                <a:latin typeface="Abadi"/>
                <a:ea typeface="新細明體"/>
              </a:rPr>
              <a:t>CART</a:t>
            </a:r>
            <a:r>
              <a:rPr lang="zh-TW" altLang="en-US" sz="2400">
                <a:latin typeface="Abadi"/>
                <a:ea typeface="新細明體"/>
              </a:rPr>
              <a:t> </a:t>
            </a:r>
            <a:r>
              <a:rPr lang="en-US" altLang="zh-TW" sz="2400">
                <a:latin typeface="Abadi"/>
                <a:ea typeface="新細明體"/>
              </a:rPr>
              <a:t>Model</a:t>
            </a:r>
            <a:r>
              <a:rPr lang="zh-TW" altLang="en-US" sz="2400">
                <a:latin typeface="Abadi"/>
                <a:ea typeface="新細明體"/>
              </a:rPr>
              <a:t> </a:t>
            </a:r>
          </a:p>
        </p:txBody>
      </p:sp>
    </p:spTree>
    <p:extLst>
      <p:ext uri="{BB962C8B-B14F-4D97-AF65-F5344CB8AC3E}">
        <p14:creationId xmlns:p14="http://schemas.microsoft.com/office/powerpoint/2010/main" val="65293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EE18-6C75-18D3-960B-86582393AA49}"/>
              </a:ext>
            </a:extLst>
          </p:cNvPr>
          <p:cNvSpPr>
            <a:spLocks noGrp="1"/>
          </p:cNvSpPr>
          <p:nvPr>
            <p:ph type="title"/>
          </p:nvPr>
        </p:nvSpPr>
        <p:spPr/>
        <p:txBody>
          <a:bodyPr/>
          <a:lstStyle/>
          <a:p>
            <a:r>
              <a:rPr lang="en-US"/>
              <a:t>Model 2: Ordinal Logistic Regression</a:t>
            </a:r>
          </a:p>
        </p:txBody>
      </p:sp>
      <p:sp>
        <p:nvSpPr>
          <p:cNvPr id="3" name="Slide Number Placeholder 2">
            <a:extLst>
              <a:ext uri="{FF2B5EF4-FFF2-40B4-BE49-F238E27FC236}">
                <a16:creationId xmlns:a16="http://schemas.microsoft.com/office/drawing/2014/main" id="{AF2E1778-5255-3EF6-D17B-718C93E1D211}"/>
              </a:ext>
            </a:extLst>
          </p:cNvPr>
          <p:cNvSpPr>
            <a:spLocks noGrp="1"/>
          </p:cNvSpPr>
          <p:nvPr>
            <p:ph type="sldNum" sz="quarter" idx="12"/>
          </p:nvPr>
        </p:nvSpPr>
        <p:spPr/>
        <p:txBody>
          <a:bodyPr/>
          <a:lstStyle/>
          <a:p>
            <a:fld id="{330EA680-D336-4FF7-8B7A-9848BB0A1C32}" type="slidenum">
              <a:rPr lang="en-US" smtClean="0"/>
              <a:t>21</a:t>
            </a:fld>
            <a:endParaRPr lang="en-US"/>
          </a:p>
        </p:txBody>
      </p:sp>
      <p:sp>
        <p:nvSpPr>
          <p:cNvPr id="6" name="Content Placeholder 2">
            <a:extLst>
              <a:ext uri="{FF2B5EF4-FFF2-40B4-BE49-F238E27FC236}">
                <a16:creationId xmlns:a16="http://schemas.microsoft.com/office/drawing/2014/main" id="{52B05DFC-059F-F441-CB20-83ED2AEF556D}"/>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Model Methodology</a:t>
            </a:r>
          </a:p>
          <a:p>
            <a:pPr lvl="1"/>
            <a:r>
              <a:rPr lang="en-US"/>
              <a:t>The target variable of Obesity Level is converted into an ordinal variable in the following order: Insufficient weight , Normal Weight, Overweight level 1 and 2, Obesity level 1 and Obesity level 2 and 3.</a:t>
            </a:r>
          </a:p>
          <a:p>
            <a:pPr lvl="1"/>
            <a:r>
              <a:rPr lang="en-US"/>
              <a:t>We used </a:t>
            </a:r>
            <a:r>
              <a:rPr lang="en-US">
                <a:solidFill>
                  <a:srgbClr val="FFAA00"/>
                </a:solidFill>
              </a:rPr>
              <a:t>stratify</a:t>
            </a:r>
            <a:r>
              <a:rPr lang="en-US"/>
              <a:t> option while splitting the data in train and test to make sure that there is not class imbalance in the test set.</a:t>
            </a:r>
          </a:p>
          <a:p>
            <a:pPr lvl="1"/>
            <a:r>
              <a:rPr lang="en-US"/>
              <a:t>The model was chosen to classify with a better accuracy as the target variable can be converted in an ordinal fashion without losing any meaning.</a:t>
            </a:r>
          </a:p>
          <a:p>
            <a:pPr lvl="1"/>
            <a:r>
              <a:rPr lang="en-US"/>
              <a:t>We used the following parameters for logistic regression:</a:t>
            </a:r>
          </a:p>
          <a:p>
            <a:pPr lvl="2"/>
            <a:r>
              <a:rPr lang="en-US"/>
              <a:t>Method: BFGS (Algorithm that iteratively tries to reduce the loss function)</a:t>
            </a:r>
          </a:p>
          <a:p>
            <a:pPr marL="914400" lvl="2" indent="0">
              <a:buFont typeface="Arial" panose="020B0604020202020204" pitchFamily="34" charset="0"/>
              <a:buNone/>
            </a:pPr>
            <a:endParaRPr lang="en-US"/>
          </a:p>
          <a:p>
            <a:pPr marL="914400" lvl="2" indent="0">
              <a:buFont typeface="Arial" panose="020B0604020202020204" pitchFamily="34" charset="0"/>
              <a:buNone/>
            </a:pPr>
            <a:endParaRPr lang="en-US"/>
          </a:p>
        </p:txBody>
      </p:sp>
    </p:spTree>
    <p:extLst>
      <p:ext uri="{BB962C8B-B14F-4D97-AF65-F5344CB8AC3E}">
        <p14:creationId xmlns:p14="http://schemas.microsoft.com/office/powerpoint/2010/main" val="207123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247E0-D03E-3FB8-B7A9-FACF4778891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396F0E-29FE-AC62-9FE0-C6917EE0F441}"/>
              </a:ext>
            </a:extLst>
          </p:cNvPr>
          <p:cNvSpPr/>
          <p:nvPr/>
        </p:nvSpPr>
        <p:spPr>
          <a:xfrm>
            <a:off x="1088275" y="1452881"/>
            <a:ext cx="4438075" cy="5182498"/>
          </a:xfrm>
          <a:prstGeom prst="roundRect">
            <a:avLst>
              <a:gd name="adj" fmla="val 4325"/>
            </a:avLst>
          </a:prstGeom>
          <a:solidFill>
            <a:schemeClr val="accent4">
              <a:lumMod val="20000"/>
              <a:lumOff val="8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8CEA05-06DB-2669-C278-62AE910DB7E6}"/>
              </a:ext>
            </a:extLst>
          </p:cNvPr>
          <p:cNvSpPr txBox="1"/>
          <p:nvPr/>
        </p:nvSpPr>
        <p:spPr>
          <a:xfrm>
            <a:off x="2332297" y="1548184"/>
            <a:ext cx="1950027" cy="400110"/>
          </a:xfrm>
          <a:prstGeom prst="rect">
            <a:avLst/>
          </a:prstGeom>
          <a:noFill/>
        </p:spPr>
        <p:txBody>
          <a:bodyPr wrap="square" rtlCol="0">
            <a:spAutoFit/>
          </a:bodyPr>
          <a:lstStyle/>
          <a:p>
            <a:pPr algn="ctr"/>
            <a:r>
              <a:rPr lang="en-US" sz="2000" b="1">
                <a:effectLst>
                  <a:outerShdw blurRad="38100" dist="38100" dir="2700000" algn="tl">
                    <a:srgbClr val="000000">
                      <a:alpha val="43137"/>
                    </a:srgbClr>
                  </a:outerShdw>
                </a:effectLst>
              </a:rPr>
              <a:t>Model Training</a:t>
            </a:r>
          </a:p>
        </p:txBody>
      </p:sp>
      <p:sp>
        <p:nvSpPr>
          <p:cNvPr id="4" name="Rectangle: Rounded Corners 3">
            <a:extLst>
              <a:ext uri="{FF2B5EF4-FFF2-40B4-BE49-F238E27FC236}">
                <a16:creationId xmlns:a16="http://schemas.microsoft.com/office/drawing/2014/main" id="{6ECE444A-B4C8-E5AB-C456-F44C533D907F}"/>
              </a:ext>
            </a:extLst>
          </p:cNvPr>
          <p:cNvSpPr/>
          <p:nvPr/>
        </p:nvSpPr>
        <p:spPr>
          <a:xfrm>
            <a:off x="6349942" y="1452881"/>
            <a:ext cx="4438075" cy="5182497"/>
          </a:xfrm>
          <a:prstGeom prst="roundRect">
            <a:avLst>
              <a:gd name="adj" fmla="val 4325"/>
            </a:avLst>
          </a:prstGeom>
          <a:solidFill>
            <a:srgbClr val="FFCC66"/>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85C1B6-A6F9-AD5C-97F9-54A9CC24F46A}"/>
              </a:ext>
            </a:extLst>
          </p:cNvPr>
          <p:cNvSpPr txBox="1"/>
          <p:nvPr/>
        </p:nvSpPr>
        <p:spPr>
          <a:xfrm>
            <a:off x="7504400" y="1552815"/>
            <a:ext cx="2129156" cy="400110"/>
          </a:xfrm>
          <a:prstGeom prst="rect">
            <a:avLst/>
          </a:prstGeom>
          <a:noFill/>
        </p:spPr>
        <p:txBody>
          <a:bodyPr wrap="square" rtlCol="0">
            <a:spAutoFit/>
          </a:bodyPr>
          <a:lstStyle/>
          <a:p>
            <a:pPr algn="ctr"/>
            <a:r>
              <a:rPr lang="en-US" sz="2000" b="1">
                <a:effectLst>
                  <a:outerShdw blurRad="38100" dist="38100" dir="2700000" algn="tl">
                    <a:srgbClr val="000000">
                      <a:alpha val="43137"/>
                    </a:srgbClr>
                  </a:outerShdw>
                </a:effectLst>
              </a:rPr>
              <a:t>Model Evaluation</a:t>
            </a:r>
          </a:p>
        </p:txBody>
      </p:sp>
      <p:grpSp>
        <p:nvGrpSpPr>
          <p:cNvPr id="30" name="Group 29">
            <a:extLst>
              <a:ext uri="{FF2B5EF4-FFF2-40B4-BE49-F238E27FC236}">
                <a16:creationId xmlns:a16="http://schemas.microsoft.com/office/drawing/2014/main" id="{DDBE2A82-9214-67F6-5054-5C6E94374973}"/>
              </a:ext>
            </a:extLst>
          </p:cNvPr>
          <p:cNvGrpSpPr/>
          <p:nvPr/>
        </p:nvGrpSpPr>
        <p:grpSpPr>
          <a:xfrm>
            <a:off x="1345411" y="2134827"/>
            <a:ext cx="3923804" cy="3173907"/>
            <a:chOff x="1345410" y="2094777"/>
            <a:chExt cx="3923804" cy="3173907"/>
          </a:xfrm>
        </p:grpSpPr>
        <p:sp>
          <p:nvSpPr>
            <p:cNvPr id="8" name="Rectangle: Rounded Corners 3">
              <a:extLst>
                <a:ext uri="{FF2B5EF4-FFF2-40B4-BE49-F238E27FC236}">
                  <a16:creationId xmlns:a16="http://schemas.microsoft.com/office/drawing/2014/main" id="{278B4EC5-67C7-55DF-A69F-177DEC550667}"/>
                </a:ext>
              </a:extLst>
            </p:cNvPr>
            <p:cNvSpPr/>
            <p:nvPr/>
          </p:nvSpPr>
          <p:spPr>
            <a:xfrm>
              <a:off x="1345410" y="2094777"/>
              <a:ext cx="3923804" cy="3173907"/>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3A1260-EF7F-4DD1-0B4B-84A0795C2DA7}"/>
                </a:ext>
              </a:extLst>
            </p:cNvPr>
            <p:cNvSpPr txBox="1"/>
            <p:nvPr/>
          </p:nvSpPr>
          <p:spPr>
            <a:xfrm>
              <a:off x="1925899" y="2208896"/>
              <a:ext cx="2762825" cy="369332"/>
            </a:xfrm>
            <a:prstGeom prst="rect">
              <a:avLst/>
            </a:prstGeom>
            <a:solidFill>
              <a:srgbClr val="FFDC97"/>
            </a:solidFill>
          </p:spPr>
          <p:txBody>
            <a:bodyPr wrap="square" rtlCol="0">
              <a:spAutoFit/>
            </a:bodyPr>
            <a:lstStyle/>
            <a:p>
              <a:pPr algn="ctr"/>
              <a:r>
                <a:rPr lang="en-US" b="1" dirty="0"/>
                <a:t>Independent Variables</a:t>
              </a:r>
            </a:p>
          </p:txBody>
        </p:sp>
        <p:sp>
          <p:nvSpPr>
            <p:cNvPr id="10" name="TextBox 9">
              <a:extLst>
                <a:ext uri="{FF2B5EF4-FFF2-40B4-BE49-F238E27FC236}">
                  <a16:creationId xmlns:a16="http://schemas.microsoft.com/office/drawing/2014/main" id="{F7661789-040A-3BE0-2714-80665B5DE4B4}"/>
                </a:ext>
              </a:extLst>
            </p:cNvPr>
            <p:cNvSpPr txBox="1"/>
            <p:nvPr/>
          </p:nvSpPr>
          <p:spPr>
            <a:xfrm>
              <a:off x="1444434" y="2738344"/>
              <a:ext cx="3725750" cy="2462213"/>
            </a:xfrm>
            <a:prstGeom prst="rect">
              <a:avLst/>
            </a:prstGeom>
            <a:noFill/>
          </p:spPr>
          <p:txBody>
            <a:bodyPr wrap="square" rtlCol="0">
              <a:spAutoFit/>
            </a:bodyPr>
            <a:lstStyle/>
            <a:p>
              <a:r>
                <a:rPr lang="en-US" sz="1400"/>
                <a:t>gender, age, height, </a:t>
              </a:r>
              <a:r>
                <a:rPr lang="en-US" sz="1400" err="1"/>
                <a:t>family_history_with_overweight</a:t>
              </a:r>
              <a:r>
                <a:rPr lang="en-US" sz="1400"/>
                <a:t>, </a:t>
              </a:r>
              <a:r>
                <a:rPr lang="en-US" sz="1400" err="1"/>
                <a:t>requency_consumption_of_high_calorie_food</a:t>
              </a:r>
              <a:r>
                <a:rPr lang="en-US" sz="1400"/>
                <a:t>, </a:t>
              </a:r>
              <a:r>
                <a:rPr lang="en-US" sz="1400" err="1"/>
                <a:t>frequency_consumption_of_vegetables</a:t>
              </a:r>
              <a:r>
                <a:rPr lang="en-US" sz="1400"/>
                <a:t>, </a:t>
              </a:r>
              <a:r>
                <a:rPr lang="en-US" sz="1400" err="1"/>
                <a:t>number_of_main_meals</a:t>
              </a:r>
              <a:r>
                <a:rPr lang="en-US" sz="1400"/>
                <a:t>, </a:t>
              </a:r>
              <a:r>
                <a:rPr lang="en-US" sz="1400" err="1"/>
                <a:t>consumption_of_food_between_meals</a:t>
              </a:r>
              <a:r>
                <a:rPr lang="en-US" sz="1400"/>
                <a:t>, smoker, </a:t>
              </a:r>
              <a:r>
                <a:rPr lang="en-US" sz="1400" err="1"/>
                <a:t>consumption_of_water_daily</a:t>
              </a:r>
              <a:r>
                <a:rPr lang="en-US" sz="1400"/>
                <a:t>, </a:t>
              </a:r>
              <a:r>
                <a:rPr lang="en-US" sz="1400" err="1"/>
                <a:t>calorie_consumption_monitoring</a:t>
              </a:r>
              <a:r>
                <a:rPr lang="en-US" sz="1400"/>
                <a:t>, </a:t>
              </a:r>
              <a:r>
                <a:rPr lang="en-US" sz="1400" err="1"/>
                <a:t>physical_activity_frequency</a:t>
              </a:r>
              <a:r>
                <a:rPr lang="en-US" sz="1400"/>
                <a:t>, </a:t>
              </a:r>
              <a:r>
                <a:rPr lang="en-US" sz="1400" err="1"/>
                <a:t>time_using_technology_devices</a:t>
              </a:r>
              <a:r>
                <a:rPr lang="en-US" sz="1400"/>
                <a:t>, </a:t>
              </a:r>
              <a:r>
                <a:rPr lang="en-US" sz="1400" err="1"/>
                <a:t>consumption_of_alcohol</a:t>
              </a:r>
              <a:endParaRPr lang="en-US" sz="1400"/>
            </a:p>
          </p:txBody>
        </p:sp>
      </p:grpSp>
      <p:grpSp>
        <p:nvGrpSpPr>
          <p:cNvPr id="12" name="Group 11">
            <a:extLst>
              <a:ext uri="{FF2B5EF4-FFF2-40B4-BE49-F238E27FC236}">
                <a16:creationId xmlns:a16="http://schemas.microsoft.com/office/drawing/2014/main" id="{4986C7F6-5C31-D831-FC72-27653C9B6E91}"/>
              </a:ext>
            </a:extLst>
          </p:cNvPr>
          <p:cNvGrpSpPr/>
          <p:nvPr/>
        </p:nvGrpSpPr>
        <p:grpSpPr>
          <a:xfrm>
            <a:off x="1345411" y="5435444"/>
            <a:ext cx="3923804" cy="946205"/>
            <a:chOff x="422565" y="847409"/>
            <a:chExt cx="3531918" cy="1527527"/>
          </a:xfrm>
        </p:grpSpPr>
        <p:sp>
          <p:nvSpPr>
            <p:cNvPr id="13" name="Rectangle: Rounded Corners 3">
              <a:extLst>
                <a:ext uri="{FF2B5EF4-FFF2-40B4-BE49-F238E27FC236}">
                  <a16:creationId xmlns:a16="http://schemas.microsoft.com/office/drawing/2014/main" id="{71B711AA-A8EC-8859-24E9-7639CD627BEB}"/>
                </a:ext>
              </a:extLst>
            </p:cNvPr>
            <p:cNvSpPr/>
            <p:nvPr/>
          </p:nvSpPr>
          <p:spPr>
            <a:xfrm>
              <a:off x="422565" y="847409"/>
              <a:ext cx="3531918" cy="1527527"/>
            </a:xfrm>
            <a:prstGeom prst="roundRect">
              <a:avLst>
                <a:gd name="adj" fmla="val 16296"/>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8CF398F-DFB9-D931-9420-0EEFE700052B}"/>
                </a:ext>
              </a:extLst>
            </p:cNvPr>
            <p:cNvSpPr txBox="1"/>
            <p:nvPr/>
          </p:nvSpPr>
          <p:spPr>
            <a:xfrm>
              <a:off x="945077" y="983284"/>
              <a:ext cx="2486891" cy="596239"/>
            </a:xfrm>
            <a:prstGeom prst="rect">
              <a:avLst/>
            </a:prstGeom>
            <a:noFill/>
          </p:spPr>
          <p:txBody>
            <a:bodyPr wrap="square" rtlCol="0">
              <a:spAutoFit/>
            </a:bodyPr>
            <a:lstStyle/>
            <a:p>
              <a:pPr algn="ctr"/>
              <a:r>
                <a:rPr lang="en-US" b="1"/>
                <a:t>Target Variable</a:t>
              </a:r>
            </a:p>
          </p:txBody>
        </p:sp>
        <p:sp>
          <p:nvSpPr>
            <p:cNvPr id="15" name="TextBox 14">
              <a:extLst>
                <a:ext uri="{FF2B5EF4-FFF2-40B4-BE49-F238E27FC236}">
                  <a16:creationId xmlns:a16="http://schemas.microsoft.com/office/drawing/2014/main" id="{BD7938C0-4AFD-0661-8B89-165E0BCE6F19}"/>
                </a:ext>
              </a:extLst>
            </p:cNvPr>
            <p:cNvSpPr txBox="1"/>
            <p:nvPr/>
          </p:nvSpPr>
          <p:spPr>
            <a:xfrm>
              <a:off x="567541" y="1611172"/>
              <a:ext cx="3241964" cy="546552"/>
            </a:xfrm>
            <a:prstGeom prst="rect">
              <a:avLst/>
            </a:prstGeom>
            <a:noFill/>
          </p:spPr>
          <p:txBody>
            <a:bodyPr wrap="square" rtlCol="0">
              <a:spAutoFit/>
            </a:bodyPr>
            <a:lstStyle/>
            <a:p>
              <a:pPr algn="ctr"/>
              <a:r>
                <a:rPr lang="en-US" sz="1600"/>
                <a:t>Obesity Level (Ordinal)</a:t>
              </a:r>
            </a:p>
          </p:txBody>
        </p:sp>
      </p:grpSp>
      <p:sp>
        <p:nvSpPr>
          <p:cNvPr id="29" name="Title 1">
            <a:extLst>
              <a:ext uri="{FF2B5EF4-FFF2-40B4-BE49-F238E27FC236}">
                <a16:creationId xmlns:a16="http://schemas.microsoft.com/office/drawing/2014/main" id="{12EFF3A9-9BF0-9665-D11E-AA3CB7B7DE5D}"/>
              </a:ext>
            </a:extLst>
          </p:cNvPr>
          <p:cNvSpPr>
            <a:spLocks noGrp="1"/>
          </p:cNvSpPr>
          <p:nvPr>
            <p:ph type="title"/>
          </p:nvPr>
        </p:nvSpPr>
        <p:spPr>
          <a:xfrm>
            <a:off x="838200" y="222622"/>
            <a:ext cx="10515600" cy="976530"/>
          </a:xfrm>
        </p:spPr>
        <p:txBody>
          <a:bodyPr>
            <a:normAutofit fontScale="90000"/>
          </a:bodyPr>
          <a:lstStyle/>
          <a:p>
            <a:r>
              <a:rPr lang="en-US" sz="4000"/>
              <a:t>Model 2: Ordinal Logistic Model for Obesity Classification</a:t>
            </a:r>
          </a:p>
        </p:txBody>
      </p:sp>
      <p:sp>
        <p:nvSpPr>
          <p:cNvPr id="31" name="Slide Number Placeholder 3">
            <a:extLst>
              <a:ext uri="{FF2B5EF4-FFF2-40B4-BE49-F238E27FC236}">
                <a16:creationId xmlns:a16="http://schemas.microsoft.com/office/drawing/2014/main" id="{BFD8AB7C-E4C5-FBD8-7EE6-434122852A31}"/>
              </a:ext>
            </a:extLst>
          </p:cNvPr>
          <p:cNvSpPr>
            <a:spLocks noGrp="1"/>
          </p:cNvSpPr>
          <p:nvPr>
            <p:ph type="sldNum" sz="quarter" idx="12"/>
          </p:nvPr>
        </p:nvSpPr>
        <p:spPr>
          <a:xfrm>
            <a:off x="9162535" y="6356350"/>
            <a:ext cx="2743200" cy="365125"/>
          </a:xfrm>
        </p:spPr>
        <p:txBody>
          <a:bodyPr/>
          <a:lstStyle/>
          <a:p>
            <a:fld id="{330EA680-D336-4FF7-8B7A-9848BB0A1C32}" type="slidenum">
              <a:rPr lang="en-US" smtClean="0"/>
              <a:t>22</a:t>
            </a:fld>
            <a:endParaRPr lang="en-US"/>
          </a:p>
        </p:txBody>
      </p:sp>
      <p:grpSp>
        <p:nvGrpSpPr>
          <p:cNvPr id="37" name="Group 36">
            <a:extLst>
              <a:ext uri="{FF2B5EF4-FFF2-40B4-BE49-F238E27FC236}">
                <a16:creationId xmlns:a16="http://schemas.microsoft.com/office/drawing/2014/main" id="{8D016018-E03D-1A43-56B9-9AB126223EF6}"/>
              </a:ext>
            </a:extLst>
          </p:cNvPr>
          <p:cNvGrpSpPr/>
          <p:nvPr/>
        </p:nvGrpSpPr>
        <p:grpSpPr>
          <a:xfrm>
            <a:off x="6607078" y="2517570"/>
            <a:ext cx="3923804" cy="3864080"/>
            <a:chOff x="422565" y="847409"/>
            <a:chExt cx="3531918" cy="1527527"/>
          </a:xfrm>
          <a:solidFill>
            <a:srgbClr val="FFECC5"/>
          </a:solidFill>
        </p:grpSpPr>
        <p:sp>
          <p:nvSpPr>
            <p:cNvPr id="38" name="Rectangle: Rounded Corners 3">
              <a:extLst>
                <a:ext uri="{FF2B5EF4-FFF2-40B4-BE49-F238E27FC236}">
                  <a16:creationId xmlns:a16="http://schemas.microsoft.com/office/drawing/2014/main" id="{5091CEA8-C134-19A4-B936-0BE841D46C00}"/>
                </a:ext>
              </a:extLst>
            </p:cNvPr>
            <p:cNvSpPr/>
            <p:nvPr/>
          </p:nvSpPr>
          <p:spPr>
            <a:xfrm>
              <a:off x="422565" y="847409"/>
              <a:ext cx="3531918" cy="1527527"/>
            </a:xfrm>
            <a:prstGeom prst="roundRect">
              <a:avLst>
                <a:gd name="adj" fmla="val 16296"/>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23A59C8-473E-56E5-7B8B-C89BE77135DE}"/>
                </a:ext>
              </a:extLst>
            </p:cNvPr>
            <p:cNvSpPr txBox="1"/>
            <p:nvPr/>
          </p:nvSpPr>
          <p:spPr>
            <a:xfrm>
              <a:off x="945077" y="983284"/>
              <a:ext cx="2486891" cy="596239"/>
            </a:xfrm>
            <a:prstGeom prst="rect">
              <a:avLst/>
            </a:prstGeom>
            <a:grpFill/>
          </p:spPr>
          <p:txBody>
            <a:bodyPr wrap="square" rtlCol="0">
              <a:spAutoFit/>
            </a:bodyPr>
            <a:lstStyle/>
            <a:p>
              <a:pPr algn="ctr"/>
              <a:r>
                <a:rPr lang="en-US" b="1"/>
                <a:t>Classification Report</a:t>
              </a:r>
            </a:p>
          </p:txBody>
        </p:sp>
        <p:sp>
          <p:nvSpPr>
            <p:cNvPr id="40" name="TextBox 39">
              <a:extLst>
                <a:ext uri="{FF2B5EF4-FFF2-40B4-BE49-F238E27FC236}">
                  <a16:creationId xmlns:a16="http://schemas.microsoft.com/office/drawing/2014/main" id="{0A95699B-C8C2-CA05-E431-7A06EF83D138}"/>
                </a:ext>
              </a:extLst>
            </p:cNvPr>
            <p:cNvSpPr txBox="1"/>
            <p:nvPr/>
          </p:nvSpPr>
          <p:spPr>
            <a:xfrm>
              <a:off x="567541" y="1611172"/>
              <a:ext cx="3241964" cy="546552"/>
            </a:xfrm>
            <a:prstGeom prst="rect">
              <a:avLst/>
            </a:prstGeom>
            <a:grpFill/>
          </p:spPr>
          <p:txBody>
            <a:bodyPr wrap="square" rtlCol="0">
              <a:spAutoFit/>
            </a:bodyPr>
            <a:lstStyle/>
            <a:p>
              <a:pPr algn="ctr"/>
              <a:r>
                <a:rPr lang="en-US" sz="1600"/>
                <a:t>Accuracy, Precision, Recall</a:t>
              </a:r>
            </a:p>
          </p:txBody>
        </p:sp>
      </p:grpSp>
    </p:spTree>
    <p:extLst>
      <p:ext uri="{BB962C8B-B14F-4D97-AF65-F5344CB8AC3E}">
        <p14:creationId xmlns:p14="http://schemas.microsoft.com/office/powerpoint/2010/main" val="60482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1AF47-FCAB-52BA-EEAB-B7C05888B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11154-D210-B7E6-C7CC-10BFE3EBDCA9}"/>
              </a:ext>
            </a:extLst>
          </p:cNvPr>
          <p:cNvSpPr>
            <a:spLocks noGrp="1"/>
          </p:cNvSpPr>
          <p:nvPr>
            <p:ph type="title"/>
          </p:nvPr>
        </p:nvSpPr>
        <p:spPr/>
        <p:txBody>
          <a:bodyPr/>
          <a:lstStyle/>
          <a:p>
            <a:r>
              <a:rPr lang="en-US">
                <a:latin typeface="Abadi"/>
              </a:rPr>
              <a:t>Ordinal Logistic Regression- Evaluation</a:t>
            </a:r>
            <a:endParaRPr lang="en-US"/>
          </a:p>
        </p:txBody>
      </p:sp>
      <p:sp>
        <p:nvSpPr>
          <p:cNvPr id="4" name="Slide Number Placeholder 3">
            <a:extLst>
              <a:ext uri="{FF2B5EF4-FFF2-40B4-BE49-F238E27FC236}">
                <a16:creationId xmlns:a16="http://schemas.microsoft.com/office/drawing/2014/main" id="{91FB95DA-7B59-420F-E5F4-2541E8214FCF}"/>
              </a:ext>
            </a:extLst>
          </p:cNvPr>
          <p:cNvSpPr>
            <a:spLocks noGrp="1"/>
          </p:cNvSpPr>
          <p:nvPr>
            <p:ph type="sldNum" sz="quarter" idx="12"/>
          </p:nvPr>
        </p:nvSpPr>
        <p:spPr/>
        <p:txBody>
          <a:bodyPr/>
          <a:lstStyle/>
          <a:p>
            <a:fld id="{330EA680-D336-4FF7-8B7A-9848BB0A1C32}" type="slidenum">
              <a:rPr lang="en-US" smtClean="0"/>
              <a:t>23</a:t>
            </a:fld>
            <a:endParaRPr lang="en-US"/>
          </a:p>
        </p:txBody>
      </p:sp>
      <p:sp>
        <p:nvSpPr>
          <p:cNvPr id="8" name="Content Placeholder 2">
            <a:extLst>
              <a:ext uri="{FF2B5EF4-FFF2-40B4-BE49-F238E27FC236}">
                <a16:creationId xmlns:a16="http://schemas.microsoft.com/office/drawing/2014/main" id="{16B1EBB3-79B3-EE61-E353-459C36B13C55}"/>
              </a:ext>
            </a:extLst>
          </p:cNvPr>
          <p:cNvSpPr txBox="1">
            <a:spLocks/>
          </p:cNvSpPr>
          <p:nvPr/>
        </p:nvSpPr>
        <p:spPr>
          <a:xfrm>
            <a:off x="838200" y="1770706"/>
            <a:ext cx="5078627" cy="44062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ea typeface="Calibri"/>
                <a:cs typeface="Calibri"/>
              </a:rPr>
              <a:t>Model Accuracy: </a:t>
            </a:r>
            <a:r>
              <a:rPr lang="en-US" sz="2400" b="1">
                <a:ea typeface="Calibri"/>
                <a:cs typeface="Calibri"/>
              </a:rPr>
              <a:t>47%</a:t>
            </a:r>
          </a:p>
          <a:p>
            <a:pPr marL="0" indent="0">
              <a:buNone/>
            </a:pPr>
            <a:r>
              <a:rPr lang="en-US" sz="2400">
                <a:solidFill>
                  <a:srgbClr val="000000"/>
                </a:solidFill>
                <a:ea typeface="+mn-lt"/>
                <a:cs typeface="+mn-lt"/>
              </a:rPr>
              <a:t>Weighted Precision: </a:t>
            </a:r>
            <a:r>
              <a:rPr lang="en-US" sz="2400" b="1">
                <a:solidFill>
                  <a:srgbClr val="000000"/>
                </a:solidFill>
                <a:ea typeface="+mn-lt"/>
                <a:cs typeface="+mn-lt"/>
              </a:rPr>
              <a:t>38%</a:t>
            </a:r>
          </a:p>
          <a:p>
            <a:pPr marL="0" indent="0">
              <a:buNone/>
            </a:pPr>
            <a:r>
              <a:rPr lang="en-US" sz="2400">
                <a:solidFill>
                  <a:srgbClr val="000000"/>
                </a:solidFill>
                <a:ea typeface="+mn-lt"/>
                <a:cs typeface="+mn-lt"/>
              </a:rPr>
              <a:t>Weighted Recall: </a:t>
            </a:r>
            <a:r>
              <a:rPr lang="en-US" sz="2400" b="1">
                <a:solidFill>
                  <a:srgbClr val="000000"/>
                </a:solidFill>
                <a:ea typeface="+mn-lt"/>
                <a:cs typeface="+mn-lt"/>
              </a:rPr>
              <a:t>47%</a:t>
            </a:r>
          </a:p>
          <a:p>
            <a:endParaRPr lang="en-US" sz="2400">
              <a:solidFill>
                <a:srgbClr val="000000"/>
              </a:solidFill>
              <a:ea typeface="Calibri"/>
              <a:cs typeface="Calibri"/>
            </a:endParaRPr>
          </a:p>
          <a:p>
            <a:r>
              <a:rPr lang="en-US" sz="2400">
                <a:solidFill>
                  <a:srgbClr val="000000"/>
                </a:solidFill>
                <a:ea typeface="+mn-lt"/>
                <a:cs typeface="+mn-lt"/>
              </a:rPr>
              <a:t>The model performs well in predicting </a:t>
            </a:r>
            <a:r>
              <a:rPr lang="en-US" sz="2400" b="1">
                <a:solidFill>
                  <a:srgbClr val="000000"/>
                </a:solidFill>
                <a:ea typeface="+mn-lt"/>
                <a:cs typeface="+mn-lt"/>
              </a:rPr>
              <a:t>Insufficient Weight, Obesity Type II and III &amp; Overweight Level I and II</a:t>
            </a:r>
            <a:endParaRPr lang="en-US" sz="2400" b="1">
              <a:solidFill>
                <a:srgbClr val="000000"/>
              </a:solidFill>
              <a:ea typeface="Calibri"/>
              <a:cs typeface="Calibri"/>
            </a:endParaRPr>
          </a:p>
          <a:p>
            <a:r>
              <a:rPr lang="en-US" sz="2400">
                <a:solidFill>
                  <a:srgbClr val="000000"/>
                </a:solidFill>
                <a:ea typeface="+mn-lt"/>
                <a:cs typeface="+mn-lt"/>
              </a:rPr>
              <a:t>The model performs relatively poorly predicting</a:t>
            </a:r>
            <a:r>
              <a:rPr lang="en-US" sz="2400" b="1">
                <a:solidFill>
                  <a:srgbClr val="000000"/>
                </a:solidFill>
                <a:ea typeface="+mn-lt"/>
                <a:cs typeface="+mn-lt"/>
              </a:rPr>
              <a:t> Normal Weight and Obesity level I</a:t>
            </a:r>
            <a:endParaRPr lang="en-US" sz="2400" b="1">
              <a:ea typeface="Calibri"/>
              <a:cs typeface="Calibri"/>
            </a:endParaRPr>
          </a:p>
        </p:txBody>
      </p:sp>
      <p:pic>
        <p:nvPicPr>
          <p:cNvPr id="7" name="Picture 6">
            <a:extLst>
              <a:ext uri="{FF2B5EF4-FFF2-40B4-BE49-F238E27FC236}">
                <a16:creationId xmlns:a16="http://schemas.microsoft.com/office/drawing/2014/main" id="{CC9E9878-815F-231B-1E3A-477C3B82019B}"/>
              </a:ext>
            </a:extLst>
          </p:cNvPr>
          <p:cNvPicPr>
            <a:picLocks noChangeAspect="1"/>
          </p:cNvPicPr>
          <p:nvPr/>
        </p:nvPicPr>
        <p:blipFill>
          <a:blip r:embed="rId2"/>
          <a:stretch>
            <a:fillRect/>
          </a:stretch>
        </p:blipFill>
        <p:spPr>
          <a:xfrm>
            <a:off x="6456559" y="1402571"/>
            <a:ext cx="5449176" cy="4585644"/>
          </a:xfrm>
          <a:prstGeom prst="rect">
            <a:avLst/>
          </a:prstGeom>
        </p:spPr>
      </p:pic>
    </p:spTree>
    <p:extLst>
      <p:ext uri="{BB962C8B-B14F-4D97-AF65-F5344CB8AC3E}">
        <p14:creationId xmlns:p14="http://schemas.microsoft.com/office/powerpoint/2010/main" val="357789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6A2425BB-0625-1C56-60F9-AD72155318A2}"/>
              </a:ext>
            </a:extLst>
          </p:cNvPr>
          <p:cNvSpPr/>
          <p:nvPr/>
        </p:nvSpPr>
        <p:spPr>
          <a:xfrm>
            <a:off x="838200" y="2216167"/>
            <a:ext cx="10515600" cy="1949908"/>
          </a:xfrm>
          <a:prstGeom prst="roundRect">
            <a:avLst>
              <a:gd name="adj" fmla="val 5424"/>
            </a:avLst>
          </a:prstGeom>
          <a:solidFill>
            <a:srgbClr val="FFEC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1FBD16-BB53-785D-29C5-B1919DF338F0}"/>
              </a:ext>
            </a:extLst>
          </p:cNvPr>
          <p:cNvSpPr>
            <a:spLocks noGrp="1"/>
          </p:cNvSpPr>
          <p:nvPr>
            <p:ph type="title"/>
          </p:nvPr>
        </p:nvSpPr>
        <p:spPr/>
        <p:txBody>
          <a:bodyPr>
            <a:normAutofit/>
          </a:bodyPr>
          <a:lstStyle/>
          <a:p>
            <a:r>
              <a:rPr lang="en-US" sz="4000">
                <a:latin typeface="Abadi"/>
              </a:rPr>
              <a:t>Model 3: CART Model</a:t>
            </a:r>
            <a:endParaRPr lang="en-US" sz="4000"/>
          </a:p>
        </p:txBody>
      </p:sp>
      <p:sp>
        <p:nvSpPr>
          <p:cNvPr id="4" name="Slide Number Placeholder 3">
            <a:extLst>
              <a:ext uri="{FF2B5EF4-FFF2-40B4-BE49-F238E27FC236}">
                <a16:creationId xmlns:a16="http://schemas.microsoft.com/office/drawing/2014/main" id="{052E6C41-78C3-47F9-3A47-635BCD117ACA}"/>
              </a:ext>
            </a:extLst>
          </p:cNvPr>
          <p:cNvSpPr>
            <a:spLocks noGrp="1"/>
          </p:cNvSpPr>
          <p:nvPr>
            <p:ph type="sldNum" sz="quarter" idx="12"/>
          </p:nvPr>
        </p:nvSpPr>
        <p:spPr/>
        <p:txBody>
          <a:bodyPr/>
          <a:lstStyle/>
          <a:p>
            <a:fld id="{330EA680-D336-4FF7-8B7A-9848BB0A1C32}" type="slidenum">
              <a:rPr lang="en-US" smtClean="0"/>
              <a:t>24</a:t>
            </a:fld>
            <a:endParaRPr lang="en-US"/>
          </a:p>
        </p:txBody>
      </p:sp>
      <p:sp>
        <p:nvSpPr>
          <p:cNvPr id="8" name="Content Placeholder 2">
            <a:extLst>
              <a:ext uri="{FF2B5EF4-FFF2-40B4-BE49-F238E27FC236}">
                <a16:creationId xmlns:a16="http://schemas.microsoft.com/office/drawing/2014/main" id="{21B322DA-0EA6-89D9-B3BC-7A42D11AB5FB}"/>
              </a:ext>
            </a:extLst>
          </p:cNvPr>
          <p:cNvSpPr txBox="1">
            <a:spLocks/>
          </p:cNvSpPr>
          <p:nvPr/>
        </p:nvSpPr>
        <p:spPr>
          <a:xfrm>
            <a:off x="965506" y="2456813"/>
            <a:ext cx="10187388" cy="1579539"/>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000000"/>
                </a:solidFill>
                <a:ea typeface="+mn-lt"/>
                <a:cs typeface="+mn-lt"/>
              </a:rPr>
              <a:t>Decision Tree Model</a:t>
            </a:r>
          </a:p>
          <a:p>
            <a:pPr lvl="1"/>
            <a:r>
              <a:rPr lang="en-US">
                <a:solidFill>
                  <a:srgbClr val="000000"/>
                </a:solidFill>
                <a:ea typeface="+mn-lt"/>
                <a:cs typeface="+mn-lt"/>
              </a:rPr>
              <a:t>Excluding BMI and Weight, the remaining features are used as independent variables</a:t>
            </a:r>
          </a:p>
          <a:p>
            <a:pPr lvl="1"/>
            <a:r>
              <a:rPr lang="en-US">
                <a:solidFill>
                  <a:srgbClr val="000000"/>
                </a:solidFill>
                <a:ea typeface="+mn-lt"/>
                <a:cs typeface="+mn-lt"/>
              </a:rPr>
              <a:t>Obesity Level as dependent variable</a:t>
            </a:r>
            <a:endParaRPr lang="en-US">
              <a:ea typeface="Calibri"/>
              <a:cs typeface="Calibri"/>
            </a:endParaRPr>
          </a:p>
          <a:p>
            <a:pPr lvl="1"/>
            <a:r>
              <a:rPr lang="en-US">
                <a:solidFill>
                  <a:srgbClr val="000000"/>
                </a:solidFill>
                <a:ea typeface="+mn-lt"/>
                <a:cs typeface="+mn-lt"/>
              </a:rPr>
              <a:t>Set </a:t>
            </a:r>
            <a:r>
              <a:rPr lang="en-US">
                <a:solidFill>
                  <a:srgbClr val="000000"/>
                </a:solidFill>
              </a:rPr>
              <a:t>20%</a:t>
            </a:r>
            <a:r>
              <a:rPr lang="en-US">
                <a:solidFill>
                  <a:srgbClr val="000000"/>
                </a:solidFill>
                <a:ea typeface="+mn-lt"/>
                <a:cs typeface="+mn-lt"/>
              </a:rPr>
              <a:t> of total rows as test set, and applied stratify option while splitting the data in train and test</a:t>
            </a:r>
          </a:p>
          <a:p>
            <a:pPr lvl="1"/>
            <a:r>
              <a:rPr lang="en-US">
                <a:solidFill>
                  <a:srgbClr val="000000"/>
                </a:solidFill>
                <a:ea typeface="+mn-lt"/>
                <a:cs typeface="+mn-lt"/>
              </a:rPr>
              <a:t>Standardized independent variables that are in numerical format, that is, scaling those to a standard normal distribution with a mean of 0 and a variance of 1</a:t>
            </a:r>
          </a:p>
        </p:txBody>
      </p:sp>
      <p:sp>
        <p:nvSpPr>
          <p:cNvPr id="21" name="Rectangle: Rounded Corners 20">
            <a:extLst>
              <a:ext uri="{FF2B5EF4-FFF2-40B4-BE49-F238E27FC236}">
                <a16:creationId xmlns:a16="http://schemas.microsoft.com/office/drawing/2014/main" id="{71CB91EC-D48E-BB6F-B80B-0B6B19F05A3F}"/>
              </a:ext>
            </a:extLst>
          </p:cNvPr>
          <p:cNvSpPr/>
          <p:nvPr/>
        </p:nvSpPr>
        <p:spPr>
          <a:xfrm>
            <a:off x="838199" y="4285489"/>
            <a:ext cx="10510583" cy="2197015"/>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ontent Placeholder 2">
            <a:extLst>
              <a:ext uri="{FF2B5EF4-FFF2-40B4-BE49-F238E27FC236}">
                <a16:creationId xmlns:a16="http://schemas.microsoft.com/office/drawing/2014/main" id="{5BCD31AD-3241-E9C5-46BF-6DE249BC8E02}"/>
              </a:ext>
            </a:extLst>
          </p:cNvPr>
          <p:cNvSpPr>
            <a:spLocks noGrp="1"/>
          </p:cNvSpPr>
          <p:nvPr>
            <p:ph idx="1"/>
          </p:nvPr>
        </p:nvSpPr>
        <p:spPr>
          <a:xfrm>
            <a:off x="1034084" y="4554199"/>
            <a:ext cx="10118809" cy="1928305"/>
          </a:xfrm>
        </p:spPr>
        <p:txBody>
          <a:bodyPr vert="horz" lIns="91440" tIns="45720" rIns="91440" bIns="45720" rtlCol="0" anchor="t">
            <a:normAutofit fontScale="70000" lnSpcReduction="20000"/>
          </a:bodyPr>
          <a:lstStyle/>
          <a:p>
            <a:pPr marL="0" indent="0">
              <a:buNone/>
            </a:pPr>
            <a:r>
              <a:rPr lang="en-US" b="1">
                <a:solidFill>
                  <a:srgbClr val="000000"/>
                </a:solidFill>
                <a:ea typeface="+mn-lt"/>
                <a:cs typeface="+mn-lt"/>
              </a:rPr>
              <a:t>Parameter Tuning</a:t>
            </a:r>
            <a:endParaRPr lang="en-US" b="1">
              <a:solidFill>
                <a:srgbClr val="000000"/>
              </a:solidFill>
              <a:ea typeface="Calibri"/>
              <a:cs typeface="Calibri"/>
            </a:endParaRPr>
          </a:p>
          <a:p>
            <a:pPr lvl="1"/>
            <a:r>
              <a:rPr lang="en-US">
                <a:solidFill>
                  <a:srgbClr val="000000"/>
                </a:solidFill>
                <a:ea typeface="+mn-lt"/>
                <a:cs typeface="+mn-lt"/>
              </a:rPr>
              <a:t>Use Grid Search to find the best decision tree model</a:t>
            </a:r>
            <a:endParaRPr lang="en-US">
              <a:ea typeface="Calibri" panose="020F0502020204030204"/>
              <a:cs typeface="Calibri" panose="020F0502020204030204"/>
            </a:endParaRPr>
          </a:p>
          <a:p>
            <a:pPr lvl="1"/>
            <a:r>
              <a:rPr lang="en-US">
                <a:solidFill>
                  <a:srgbClr val="000000"/>
                </a:solidFill>
                <a:ea typeface="+mn-lt"/>
                <a:cs typeface="+mn-lt"/>
              </a:rPr>
              <a:t>During this process, we tuned three parameters:</a:t>
            </a:r>
            <a:endParaRPr lang="en-US">
              <a:ea typeface="Calibri" panose="020F0502020204030204"/>
              <a:cs typeface="Calibri" panose="020F0502020204030204"/>
            </a:endParaRPr>
          </a:p>
          <a:p>
            <a:pPr lvl="2"/>
            <a:r>
              <a:rPr lang="en-US" err="1">
                <a:solidFill>
                  <a:srgbClr val="000000"/>
                </a:solidFill>
                <a:ea typeface="+mn-lt"/>
                <a:cs typeface="+mn-lt"/>
              </a:rPr>
              <a:t>max_depth</a:t>
            </a:r>
            <a:r>
              <a:rPr lang="en-US">
                <a:solidFill>
                  <a:srgbClr val="000000"/>
                </a:solidFill>
                <a:ea typeface="+mn-lt"/>
                <a:cs typeface="+mn-lt"/>
              </a:rPr>
              <a:t>: The maximum depth of the tree, used to control the growth depth of the tree</a:t>
            </a:r>
            <a:endParaRPr lang="en-US">
              <a:ea typeface="Calibri" panose="020F0502020204030204"/>
              <a:cs typeface="Calibri" panose="020F0502020204030204"/>
            </a:endParaRPr>
          </a:p>
          <a:p>
            <a:pPr lvl="2"/>
            <a:r>
              <a:rPr lang="en-US" err="1">
                <a:solidFill>
                  <a:srgbClr val="000000"/>
                </a:solidFill>
                <a:ea typeface="+mn-lt"/>
                <a:cs typeface="+mn-lt"/>
              </a:rPr>
              <a:t>min_samples_split</a:t>
            </a:r>
            <a:r>
              <a:rPr lang="en-US">
                <a:solidFill>
                  <a:srgbClr val="000000"/>
                </a:solidFill>
                <a:ea typeface="+mn-lt"/>
                <a:cs typeface="+mn-lt"/>
              </a:rPr>
              <a:t>: The minimum number of samples required for node splitting</a:t>
            </a:r>
            <a:endParaRPr lang="en-US">
              <a:ea typeface="Calibri" panose="020F0502020204030204"/>
              <a:cs typeface="Calibri" panose="020F0502020204030204"/>
            </a:endParaRPr>
          </a:p>
          <a:p>
            <a:pPr lvl="2"/>
            <a:r>
              <a:rPr lang="en-US" err="1">
                <a:solidFill>
                  <a:srgbClr val="000000"/>
                </a:solidFill>
                <a:ea typeface="+mn-lt"/>
                <a:cs typeface="+mn-lt"/>
              </a:rPr>
              <a:t>min_samples_leaf</a:t>
            </a:r>
            <a:r>
              <a:rPr lang="en-US">
                <a:solidFill>
                  <a:srgbClr val="000000"/>
                </a:solidFill>
                <a:ea typeface="+mn-lt"/>
                <a:cs typeface="+mn-lt"/>
              </a:rPr>
              <a:t>: the minimum number of samples required for leaf nodes</a:t>
            </a:r>
            <a:endParaRPr lang="en-US">
              <a:ea typeface="Calibri" panose="020F0502020204030204"/>
              <a:cs typeface="Calibri" panose="020F0502020204030204"/>
            </a:endParaRPr>
          </a:p>
          <a:p>
            <a:pPr lvl="1"/>
            <a:r>
              <a:rPr lang="en-US">
                <a:solidFill>
                  <a:srgbClr val="000000"/>
                </a:solidFill>
                <a:ea typeface="+mn-lt"/>
                <a:cs typeface="+mn-lt"/>
              </a:rPr>
              <a:t>The train set is divided into 5 parts, and each part is used as a validation set in turn for cross-validation.</a:t>
            </a:r>
            <a:endParaRPr lang="en-US">
              <a:solidFill>
                <a:srgbClr val="000000"/>
              </a:solidFill>
              <a:ea typeface="Calibri"/>
              <a:cs typeface="Calibri"/>
            </a:endParaRPr>
          </a:p>
        </p:txBody>
      </p:sp>
      <p:sp>
        <p:nvSpPr>
          <p:cNvPr id="3" name="Content Placeholder 2">
            <a:extLst>
              <a:ext uri="{FF2B5EF4-FFF2-40B4-BE49-F238E27FC236}">
                <a16:creationId xmlns:a16="http://schemas.microsoft.com/office/drawing/2014/main" id="{DFC85941-C997-E8E4-A646-FFB229F0D82E}"/>
              </a:ext>
            </a:extLst>
          </p:cNvPr>
          <p:cNvSpPr txBox="1">
            <a:spLocks/>
          </p:cNvSpPr>
          <p:nvPr/>
        </p:nvSpPr>
        <p:spPr>
          <a:xfrm>
            <a:off x="838200" y="1614057"/>
            <a:ext cx="10515600" cy="481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Model Methodology</a:t>
            </a:r>
          </a:p>
        </p:txBody>
      </p:sp>
    </p:spTree>
    <p:extLst>
      <p:ext uri="{BB962C8B-B14F-4D97-AF65-F5344CB8AC3E}">
        <p14:creationId xmlns:p14="http://schemas.microsoft.com/office/powerpoint/2010/main" val="30801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F45606B3-F7D5-1D50-4553-F314A1161BCD}"/>
              </a:ext>
            </a:extLst>
          </p:cNvPr>
          <p:cNvSpPr/>
          <p:nvPr/>
        </p:nvSpPr>
        <p:spPr>
          <a:xfrm>
            <a:off x="838200" y="1908067"/>
            <a:ext cx="10510582" cy="2203015"/>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1FBD16-BB53-785D-29C5-B1919DF338F0}"/>
              </a:ext>
            </a:extLst>
          </p:cNvPr>
          <p:cNvSpPr>
            <a:spLocks noGrp="1"/>
          </p:cNvSpPr>
          <p:nvPr>
            <p:ph type="title"/>
          </p:nvPr>
        </p:nvSpPr>
        <p:spPr/>
        <p:txBody>
          <a:bodyPr>
            <a:normAutofit/>
          </a:bodyPr>
          <a:lstStyle/>
          <a:p>
            <a:r>
              <a:rPr lang="en-US" sz="4000">
                <a:latin typeface="Abadi"/>
              </a:rPr>
              <a:t>Model 3: CART Model</a:t>
            </a:r>
            <a:endParaRPr lang="en-US" sz="4000"/>
          </a:p>
        </p:txBody>
      </p:sp>
      <p:sp>
        <p:nvSpPr>
          <p:cNvPr id="4" name="Slide Number Placeholder 3">
            <a:extLst>
              <a:ext uri="{FF2B5EF4-FFF2-40B4-BE49-F238E27FC236}">
                <a16:creationId xmlns:a16="http://schemas.microsoft.com/office/drawing/2014/main" id="{052E6C41-78C3-47F9-3A47-635BCD117ACA}"/>
              </a:ext>
            </a:extLst>
          </p:cNvPr>
          <p:cNvSpPr>
            <a:spLocks noGrp="1"/>
          </p:cNvSpPr>
          <p:nvPr>
            <p:ph type="sldNum" sz="quarter" idx="12"/>
          </p:nvPr>
        </p:nvSpPr>
        <p:spPr/>
        <p:txBody>
          <a:bodyPr/>
          <a:lstStyle/>
          <a:p>
            <a:fld id="{330EA680-D336-4FF7-8B7A-9848BB0A1C32}" type="slidenum">
              <a:rPr lang="en-US" smtClean="0"/>
              <a:t>25</a:t>
            </a:fld>
            <a:endParaRPr lang="en-US"/>
          </a:p>
        </p:txBody>
      </p:sp>
      <p:sp>
        <p:nvSpPr>
          <p:cNvPr id="13" name="Content Placeholder 2">
            <a:extLst>
              <a:ext uri="{FF2B5EF4-FFF2-40B4-BE49-F238E27FC236}">
                <a16:creationId xmlns:a16="http://schemas.microsoft.com/office/drawing/2014/main" id="{C1656863-510B-3D79-FFE8-D8DDD731E6AA}"/>
              </a:ext>
            </a:extLst>
          </p:cNvPr>
          <p:cNvSpPr txBox="1">
            <a:spLocks/>
          </p:cNvSpPr>
          <p:nvPr/>
        </p:nvSpPr>
        <p:spPr>
          <a:xfrm>
            <a:off x="991151" y="2175416"/>
            <a:ext cx="9981649" cy="1760540"/>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000000"/>
                </a:solidFill>
                <a:ea typeface="+mn-lt"/>
                <a:cs typeface="+mn-lt"/>
              </a:rPr>
              <a:t>Rebuild the model</a:t>
            </a:r>
            <a:endParaRPr lang="en-US" b="1">
              <a:solidFill>
                <a:srgbClr val="000000"/>
              </a:solidFill>
              <a:ea typeface="Calibri"/>
              <a:cs typeface="Calibri"/>
            </a:endParaRPr>
          </a:p>
          <a:p>
            <a:pPr lvl="1"/>
            <a:r>
              <a:rPr lang="en-US">
                <a:solidFill>
                  <a:srgbClr val="000000"/>
                </a:solidFill>
                <a:ea typeface="+mn-lt"/>
                <a:cs typeface="+mn-lt"/>
              </a:rPr>
              <a:t>Rebuild the model with the best parameter combination obtained.</a:t>
            </a:r>
            <a:endParaRPr lang="en-US">
              <a:ea typeface="Calibri"/>
              <a:cs typeface="Calibri"/>
            </a:endParaRPr>
          </a:p>
          <a:p>
            <a:pPr lvl="1"/>
            <a:r>
              <a:rPr lang="en-US">
                <a:solidFill>
                  <a:srgbClr val="000000"/>
                </a:solidFill>
                <a:ea typeface="+mn-lt"/>
                <a:cs typeface="+mn-lt"/>
              </a:rPr>
              <a:t>The best parameters are:</a:t>
            </a:r>
            <a:endParaRPr lang="en-US">
              <a:ea typeface="Calibri"/>
              <a:cs typeface="Calibri"/>
            </a:endParaRPr>
          </a:p>
          <a:p>
            <a:pPr lvl="2"/>
            <a:r>
              <a:rPr lang="en-US" err="1">
                <a:solidFill>
                  <a:srgbClr val="000000"/>
                </a:solidFill>
                <a:ea typeface="+mn-lt"/>
                <a:cs typeface="+mn-lt"/>
              </a:rPr>
              <a:t>max_depth</a:t>
            </a:r>
            <a:r>
              <a:rPr lang="en-US">
                <a:solidFill>
                  <a:srgbClr val="000000"/>
                </a:solidFill>
                <a:ea typeface="+mn-lt"/>
                <a:cs typeface="+mn-lt"/>
              </a:rPr>
              <a:t>: 15</a:t>
            </a:r>
            <a:endParaRPr lang="en-US">
              <a:ea typeface="Calibri"/>
              <a:cs typeface="Calibri"/>
            </a:endParaRPr>
          </a:p>
          <a:p>
            <a:pPr lvl="2"/>
            <a:r>
              <a:rPr lang="en-US" err="1">
                <a:solidFill>
                  <a:srgbClr val="000000"/>
                </a:solidFill>
                <a:ea typeface="+mn-lt"/>
                <a:cs typeface="+mn-lt"/>
              </a:rPr>
              <a:t>min_samples_leaf</a:t>
            </a:r>
            <a:r>
              <a:rPr lang="en-US">
                <a:solidFill>
                  <a:srgbClr val="000000"/>
                </a:solidFill>
                <a:ea typeface="+mn-lt"/>
                <a:cs typeface="+mn-lt"/>
              </a:rPr>
              <a:t>: 1</a:t>
            </a:r>
            <a:endParaRPr lang="en-US">
              <a:ea typeface="Calibri"/>
              <a:cs typeface="Calibri"/>
            </a:endParaRPr>
          </a:p>
          <a:p>
            <a:pPr lvl="2"/>
            <a:r>
              <a:rPr lang="en-US" err="1">
                <a:solidFill>
                  <a:srgbClr val="000000"/>
                </a:solidFill>
                <a:ea typeface="+mn-lt"/>
                <a:cs typeface="+mn-lt"/>
              </a:rPr>
              <a:t>min_samples_split</a:t>
            </a:r>
            <a:r>
              <a:rPr lang="en-US">
                <a:solidFill>
                  <a:srgbClr val="000000"/>
                </a:solidFill>
                <a:ea typeface="+mn-lt"/>
                <a:cs typeface="+mn-lt"/>
              </a:rPr>
              <a:t>: 2</a:t>
            </a:r>
            <a:endParaRPr lang="en-US">
              <a:ea typeface="Calibri"/>
              <a:cs typeface="Calibri"/>
            </a:endParaRPr>
          </a:p>
          <a:p>
            <a:pPr lvl="1"/>
            <a:r>
              <a:rPr lang="en-US">
                <a:solidFill>
                  <a:srgbClr val="000000"/>
                </a:solidFill>
                <a:ea typeface="+mn-lt"/>
                <a:cs typeface="+mn-lt"/>
              </a:rPr>
              <a:t>Use the test set to evaluate the model – Run Classification Report</a:t>
            </a:r>
            <a:endParaRPr lang="en-US">
              <a:solidFill>
                <a:srgbClr val="000000"/>
              </a:solidFill>
              <a:ea typeface="Calibri"/>
              <a:cs typeface="Calibri"/>
            </a:endParaRPr>
          </a:p>
          <a:p>
            <a:endParaRPr lang="en-US">
              <a:solidFill>
                <a:srgbClr val="000000"/>
              </a:solidFill>
              <a:ea typeface="Calibri"/>
              <a:cs typeface="Calibri"/>
            </a:endParaRPr>
          </a:p>
        </p:txBody>
      </p:sp>
    </p:spTree>
    <p:extLst>
      <p:ext uri="{BB962C8B-B14F-4D97-AF65-F5344CB8AC3E}">
        <p14:creationId xmlns:p14="http://schemas.microsoft.com/office/powerpoint/2010/main" val="3550137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47EF-E275-4146-B630-07FFA39F7A9C}"/>
              </a:ext>
            </a:extLst>
          </p:cNvPr>
          <p:cNvSpPr>
            <a:spLocks noGrp="1"/>
          </p:cNvSpPr>
          <p:nvPr>
            <p:ph type="title"/>
          </p:nvPr>
        </p:nvSpPr>
        <p:spPr/>
        <p:txBody>
          <a:bodyPr/>
          <a:lstStyle/>
          <a:p>
            <a:r>
              <a:rPr lang="en-US">
                <a:latin typeface="Abadi"/>
              </a:rPr>
              <a:t>Model 3: CART Model</a:t>
            </a:r>
            <a:endParaRPr lang="en-US"/>
          </a:p>
        </p:txBody>
      </p:sp>
      <p:sp>
        <p:nvSpPr>
          <p:cNvPr id="3" name="Content Placeholder 2">
            <a:extLst>
              <a:ext uri="{FF2B5EF4-FFF2-40B4-BE49-F238E27FC236}">
                <a16:creationId xmlns:a16="http://schemas.microsoft.com/office/drawing/2014/main" id="{611B0921-04C8-FB41-EAD5-3AE5EC0D3E4A}"/>
              </a:ext>
            </a:extLst>
          </p:cNvPr>
          <p:cNvSpPr>
            <a:spLocks noGrp="1"/>
          </p:cNvSpPr>
          <p:nvPr>
            <p:ph idx="1"/>
          </p:nvPr>
        </p:nvSpPr>
        <p:spPr>
          <a:xfrm>
            <a:off x="838200" y="1892351"/>
            <a:ext cx="10515600" cy="2216366"/>
          </a:xfrm>
        </p:spPr>
        <p:txBody>
          <a:bodyPr vert="horz" lIns="91440" tIns="45720" rIns="91440" bIns="45720" rtlCol="0" anchor="t">
            <a:normAutofit/>
          </a:bodyPr>
          <a:lstStyle/>
          <a:p>
            <a:pPr marL="0" indent="0">
              <a:buNone/>
            </a:pPr>
            <a:r>
              <a:rPr lang="en-US">
                <a:solidFill>
                  <a:srgbClr val="000000"/>
                </a:solidFill>
              </a:rPr>
              <a:t>Model Assumptions</a:t>
            </a:r>
          </a:p>
          <a:p>
            <a:pPr lvl="1"/>
            <a:r>
              <a:rPr lang="en-US">
                <a:ea typeface="+mn-lt"/>
                <a:cs typeface="+mn-lt"/>
              </a:rPr>
              <a:t>Independent variables are continuous features and categorical features.</a:t>
            </a:r>
            <a:endParaRPr lang="en-US">
              <a:ea typeface="Calibri" panose="020F0502020204030204"/>
              <a:cs typeface="Calibri" panose="020F0502020204030204"/>
            </a:endParaRPr>
          </a:p>
          <a:p>
            <a:pPr lvl="1"/>
            <a:r>
              <a:rPr lang="en-US">
                <a:ea typeface="+mn-lt"/>
                <a:cs typeface="+mn-lt"/>
              </a:rPr>
              <a:t>Features are </a:t>
            </a:r>
            <a:r>
              <a:rPr lang="en-US">
                <a:solidFill>
                  <a:srgbClr val="FFAA00"/>
                </a:solidFill>
                <a:ea typeface="+mn-lt"/>
                <a:cs typeface="+mn-lt"/>
              </a:rPr>
              <a:t>independent</a:t>
            </a:r>
            <a:r>
              <a:rPr lang="en-US">
                <a:ea typeface="+mn-lt"/>
                <a:cs typeface="+mn-lt"/>
              </a:rPr>
              <a:t> of each other, that is, the splitting of features is not affected by other features.</a:t>
            </a:r>
            <a:endParaRPr lang="en-US"/>
          </a:p>
          <a:p>
            <a:pPr lvl="1"/>
            <a:r>
              <a:rPr lang="en-US">
                <a:ea typeface="+mn-lt"/>
                <a:cs typeface="+mn-lt"/>
              </a:rPr>
              <a:t>There is </a:t>
            </a:r>
            <a:r>
              <a:rPr lang="en-US">
                <a:solidFill>
                  <a:srgbClr val="FFAA00"/>
                </a:solidFill>
                <a:ea typeface="+mn-lt"/>
                <a:cs typeface="+mn-lt"/>
              </a:rPr>
              <a:t>no linear relationship </a:t>
            </a:r>
            <a:r>
              <a:rPr lang="en-US">
                <a:ea typeface="+mn-lt"/>
                <a:cs typeface="+mn-lt"/>
              </a:rPr>
              <a:t>between features.</a:t>
            </a:r>
            <a:endParaRPr lang="en-US"/>
          </a:p>
        </p:txBody>
      </p:sp>
      <p:sp>
        <p:nvSpPr>
          <p:cNvPr id="4" name="Slide Number Placeholder 3">
            <a:extLst>
              <a:ext uri="{FF2B5EF4-FFF2-40B4-BE49-F238E27FC236}">
                <a16:creationId xmlns:a16="http://schemas.microsoft.com/office/drawing/2014/main" id="{833C58BC-B7DA-7530-4AE6-5223C60D67AC}"/>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215743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E4A9-6C4B-2108-9C10-1B5F01AB8992}"/>
              </a:ext>
            </a:extLst>
          </p:cNvPr>
          <p:cNvSpPr>
            <a:spLocks noGrp="1"/>
          </p:cNvSpPr>
          <p:nvPr>
            <p:ph type="title"/>
          </p:nvPr>
        </p:nvSpPr>
        <p:spPr/>
        <p:txBody>
          <a:bodyPr/>
          <a:lstStyle/>
          <a:p>
            <a:r>
              <a:rPr lang="en-US">
                <a:latin typeface="Abadi"/>
              </a:rPr>
              <a:t>CART Model - Evaluation</a:t>
            </a:r>
            <a:endParaRPr lang="en-US"/>
          </a:p>
        </p:txBody>
      </p:sp>
      <p:pic>
        <p:nvPicPr>
          <p:cNvPr id="6" name="Content Placeholder 5" descr="A chart with different colored squares&#10;&#10;Description automatically generated">
            <a:extLst>
              <a:ext uri="{FF2B5EF4-FFF2-40B4-BE49-F238E27FC236}">
                <a16:creationId xmlns:a16="http://schemas.microsoft.com/office/drawing/2014/main" id="{A072A2F0-4142-3A83-CEB1-F15ED840346A}"/>
              </a:ext>
            </a:extLst>
          </p:cNvPr>
          <p:cNvPicPr>
            <a:picLocks noGrp="1" noChangeAspect="1"/>
          </p:cNvPicPr>
          <p:nvPr>
            <p:ph idx="1"/>
          </p:nvPr>
        </p:nvPicPr>
        <p:blipFill>
          <a:blip r:embed="rId2"/>
          <a:stretch>
            <a:fillRect/>
          </a:stretch>
        </p:blipFill>
        <p:spPr>
          <a:xfrm>
            <a:off x="6481119" y="1574894"/>
            <a:ext cx="5215924" cy="4605666"/>
          </a:xfrm>
        </p:spPr>
      </p:pic>
      <p:sp>
        <p:nvSpPr>
          <p:cNvPr id="4" name="Slide Number Placeholder 3">
            <a:extLst>
              <a:ext uri="{FF2B5EF4-FFF2-40B4-BE49-F238E27FC236}">
                <a16:creationId xmlns:a16="http://schemas.microsoft.com/office/drawing/2014/main" id="{E97830C4-773F-97B1-4456-D4F22088ADD8}"/>
              </a:ext>
            </a:extLst>
          </p:cNvPr>
          <p:cNvSpPr>
            <a:spLocks noGrp="1"/>
          </p:cNvSpPr>
          <p:nvPr>
            <p:ph type="sldNum" sz="quarter" idx="12"/>
          </p:nvPr>
        </p:nvSpPr>
        <p:spPr/>
        <p:txBody>
          <a:bodyPr/>
          <a:lstStyle/>
          <a:p>
            <a:fld id="{330EA680-D336-4FF7-8B7A-9848BB0A1C32}" type="slidenum">
              <a:rPr lang="en-US" smtClean="0"/>
              <a:t>27</a:t>
            </a:fld>
            <a:endParaRPr lang="en-US"/>
          </a:p>
        </p:txBody>
      </p:sp>
      <p:sp>
        <p:nvSpPr>
          <p:cNvPr id="8" name="Content Placeholder 2">
            <a:extLst>
              <a:ext uri="{FF2B5EF4-FFF2-40B4-BE49-F238E27FC236}">
                <a16:creationId xmlns:a16="http://schemas.microsoft.com/office/drawing/2014/main" id="{39B6C13D-10C1-B436-776D-BB890D5F6DBF}"/>
              </a:ext>
            </a:extLst>
          </p:cNvPr>
          <p:cNvSpPr txBox="1">
            <a:spLocks/>
          </p:cNvSpPr>
          <p:nvPr/>
        </p:nvSpPr>
        <p:spPr>
          <a:xfrm>
            <a:off x="838200" y="1770706"/>
            <a:ext cx="5078627" cy="44062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ea typeface="Calibri"/>
                <a:cs typeface="Calibri"/>
              </a:rPr>
              <a:t>Model Accuracy: </a:t>
            </a:r>
            <a:r>
              <a:rPr lang="en-US" sz="2400" b="1">
                <a:ea typeface="Calibri"/>
                <a:cs typeface="Calibri"/>
              </a:rPr>
              <a:t>78%</a:t>
            </a:r>
          </a:p>
          <a:p>
            <a:pPr marL="0" indent="0">
              <a:buNone/>
            </a:pPr>
            <a:r>
              <a:rPr lang="en-US" sz="2400">
                <a:solidFill>
                  <a:srgbClr val="000000"/>
                </a:solidFill>
                <a:ea typeface="+mn-lt"/>
                <a:cs typeface="+mn-lt"/>
              </a:rPr>
              <a:t>Weighted Precision: </a:t>
            </a:r>
            <a:r>
              <a:rPr lang="en-US" sz="2400" b="1">
                <a:solidFill>
                  <a:srgbClr val="000000"/>
                </a:solidFill>
                <a:ea typeface="+mn-lt"/>
                <a:cs typeface="+mn-lt"/>
              </a:rPr>
              <a:t>77%</a:t>
            </a:r>
          </a:p>
          <a:p>
            <a:pPr marL="0" indent="0">
              <a:buNone/>
            </a:pPr>
            <a:r>
              <a:rPr lang="en-US" sz="2400">
                <a:solidFill>
                  <a:srgbClr val="000000"/>
                </a:solidFill>
                <a:ea typeface="+mn-lt"/>
                <a:cs typeface="+mn-lt"/>
              </a:rPr>
              <a:t>Weighted Recall: </a:t>
            </a:r>
            <a:r>
              <a:rPr lang="en-US" sz="2400" b="1">
                <a:solidFill>
                  <a:srgbClr val="000000"/>
                </a:solidFill>
                <a:ea typeface="+mn-lt"/>
                <a:cs typeface="+mn-lt"/>
              </a:rPr>
              <a:t>78%</a:t>
            </a:r>
          </a:p>
          <a:p>
            <a:endParaRPr lang="en-US" sz="2400">
              <a:solidFill>
                <a:srgbClr val="000000"/>
              </a:solidFill>
              <a:ea typeface="Calibri"/>
              <a:cs typeface="Calibri"/>
            </a:endParaRPr>
          </a:p>
          <a:p>
            <a:r>
              <a:rPr lang="en-US" sz="2400">
                <a:solidFill>
                  <a:srgbClr val="000000"/>
                </a:solidFill>
                <a:ea typeface="+mn-lt"/>
                <a:cs typeface="+mn-lt"/>
              </a:rPr>
              <a:t>The model performs well in predicting </a:t>
            </a:r>
            <a:r>
              <a:rPr lang="en-US" sz="2400" b="1">
                <a:solidFill>
                  <a:srgbClr val="000000"/>
                </a:solidFill>
                <a:ea typeface="+mn-lt"/>
                <a:cs typeface="+mn-lt"/>
              </a:rPr>
              <a:t>Insufficient Weight, Obesity Type I, II and III</a:t>
            </a:r>
            <a:endParaRPr lang="en-US" sz="2400" b="1">
              <a:solidFill>
                <a:srgbClr val="000000"/>
              </a:solidFill>
              <a:ea typeface="Calibri"/>
              <a:cs typeface="Calibri"/>
            </a:endParaRPr>
          </a:p>
          <a:p>
            <a:r>
              <a:rPr lang="en-US" sz="2400">
                <a:solidFill>
                  <a:srgbClr val="000000"/>
                </a:solidFill>
                <a:ea typeface="+mn-lt"/>
                <a:cs typeface="+mn-lt"/>
              </a:rPr>
              <a:t>The model performs relatively poorly in predicting</a:t>
            </a:r>
            <a:r>
              <a:rPr lang="en-US" sz="2400" b="1">
                <a:solidFill>
                  <a:srgbClr val="000000"/>
                </a:solidFill>
                <a:ea typeface="+mn-lt"/>
                <a:cs typeface="+mn-lt"/>
              </a:rPr>
              <a:t> Normal Weight &amp; Overweight Level I and II</a:t>
            </a:r>
            <a:endParaRPr lang="en-US" sz="2400" b="1">
              <a:ea typeface="Calibri"/>
              <a:cs typeface="Calibri"/>
            </a:endParaRPr>
          </a:p>
        </p:txBody>
      </p:sp>
    </p:spTree>
    <p:extLst>
      <p:ext uri="{BB962C8B-B14F-4D97-AF65-F5344CB8AC3E}">
        <p14:creationId xmlns:p14="http://schemas.microsoft.com/office/powerpoint/2010/main" val="2698191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38CD-6F83-145D-2C46-0835CAA7516A}"/>
              </a:ext>
            </a:extLst>
          </p:cNvPr>
          <p:cNvSpPr>
            <a:spLocks noGrp="1"/>
          </p:cNvSpPr>
          <p:nvPr>
            <p:ph type="title"/>
          </p:nvPr>
        </p:nvSpPr>
        <p:spPr/>
        <p:txBody>
          <a:bodyPr/>
          <a:lstStyle/>
          <a:p>
            <a:r>
              <a:rPr lang="en-US"/>
              <a:t>Summary</a:t>
            </a:r>
          </a:p>
        </p:txBody>
      </p:sp>
      <p:sp>
        <p:nvSpPr>
          <p:cNvPr id="3" name="Slide Number Placeholder 2">
            <a:extLst>
              <a:ext uri="{FF2B5EF4-FFF2-40B4-BE49-F238E27FC236}">
                <a16:creationId xmlns:a16="http://schemas.microsoft.com/office/drawing/2014/main" id="{B657499F-14AB-9327-CE70-96B667717385}"/>
              </a:ext>
            </a:extLst>
          </p:cNvPr>
          <p:cNvSpPr>
            <a:spLocks noGrp="1"/>
          </p:cNvSpPr>
          <p:nvPr>
            <p:ph type="sldNum" sz="quarter" idx="12"/>
          </p:nvPr>
        </p:nvSpPr>
        <p:spPr/>
        <p:txBody>
          <a:bodyPr/>
          <a:lstStyle/>
          <a:p>
            <a:fld id="{330EA680-D336-4FF7-8B7A-9848BB0A1C32}" type="slidenum">
              <a:rPr lang="en-US" smtClean="0"/>
              <a:t>28</a:t>
            </a:fld>
            <a:endParaRPr lang="en-US"/>
          </a:p>
        </p:txBody>
      </p:sp>
      <p:graphicFrame>
        <p:nvGraphicFramePr>
          <p:cNvPr id="4" name="表格 3">
            <a:extLst>
              <a:ext uri="{FF2B5EF4-FFF2-40B4-BE49-F238E27FC236}">
                <a16:creationId xmlns:a16="http://schemas.microsoft.com/office/drawing/2014/main" id="{9206029A-EB0F-68C1-0083-90DCBC82BBB8}"/>
              </a:ext>
            </a:extLst>
          </p:cNvPr>
          <p:cNvGraphicFramePr>
            <a:graphicFrameLocks noGrp="1"/>
          </p:cNvGraphicFramePr>
          <p:nvPr>
            <p:extLst>
              <p:ext uri="{D42A27DB-BD31-4B8C-83A1-F6EECF244321}">
                <p14:modId xmlns:p14="http://schemas.microsoft.com/office/powerpoint/2010/main" val="2518264098"/>
              </p:ext>
            </p:extLst>
          </p:nvPr>
        </p:nvGraphicFramePr>
        <p:xfrm>
          <a:off x="838200" y="2147388"/>
          <a:ext cx="10574460" cy="2885620"/>
        </p:xfrm>
        <a:graphic>
          <a:graphicData uri="http://schemas.openxmlformats.org/drawingml/2006/table">
            <a:tbl>
              <a:tblPr firstRow="1" bandRow="1">
                <a:tableStyleId>{D27102A9-8310-4765-A935-A1911B00CA55}</a:tableStyleId>
              </a:tblPr>
              <a:tblGrid>
                <a:gridCol w="2643615">
                  <a:extLst>
                    <a:ext uri="{9D8B030D-6E8A-4147-A177-3AD203B41FA5}">
                      <a16:colId xmlns:a16="http://schemas.microsoft.com/office/drawing/2014/main" val="612856240"/>
                    </a:ext>
                  </a:extLst>
                </a:gridCol>
                <a:gridCol w="2643615">
                  <a:extLst>
                    <a:ext uri="{9D8B030D-6E8A-4147-A177-3AD203B41FA5}">
                      <a16:colId xmlns:a16="http://schemas.microsoft.com/office/drawing/2014/main" val="1084917143"/>
                    </a:ext>
                  </a:extLst>
                </a:gridCol>
                <a:gridCol w="2783880">
                  <a:extLst>
                    <a:ext uri="{9D8B030D-6E8A-4147-A177-3AD203B41FA5}">
                      <a16:colId xmlns:a16="http://schemas.microsoft.com/office/drawing/2014/main" val="1706283262"/>
                    </a:ext>
                  </a:extLst>
                </a:gridCol>
                <a:gridCol w="2503350">
                  <a:extLst>
                    <a:ext uri="{9D8B030D-6E8A-4147-A177-3AD203B41FA5}">
                      <a16:colId xmlns:a16="http://schemas.microsoft.com/office/drawing/2014/main" val="3884711701"/>
                    </a:ext>
                  </a:extLst>
                </a:gridCol>
              </a:tblGrid>
              <a:tr h="1019299">
                <a:tc>
                  <a:txBody>
                    <a:bodyPr/>
                    <a:lstStyle/>
                    <a:p>
                      <a:endParaRPr lang="zh-TW" altLang="en-US">
                        <a:latin typeface="Aptos"/>
                      </a:endParaRPr>
                    </a:p>
                  </a:txBody>
                  <a:tcPr/>
                </a:tc>
                <a:tc>
                  <a:txBody>
                    <a:bodyPr/>
                    <a:lstStyle/>
                    <a:p>
                      <a:pPr algn="ctr"/>
                      <a:r>
                        <a:rPr lang="zh-TW" altLang="en-US" sz="2000">
                          <a:latin typeface="Aptos"/>
                        </a:rPr>
                        <a:t>Linear Regression</a:t>
                      </a:r>
                    </a:p>
                  </a:txBody>
                  <a:tcPr/>
                </a:tc>
                <a:tc>
                  <a:txBody>
                    <a:bodyPr/>
                    <a:lstStyle/>
                    <a:p>
                      <a:pPr algn="ctr"/>
                      <a:r>
                        <a:rPr lang="zh-TW" altLang="en-US" sz="2000">
                          <a:latin typeface="Aptos"/>
                        </a:rPr>
                        <a:t>Ordinal Logistic Regression</a:t>
                      </a:r>
                    </a:p>
                  </a:txBody>
                  <a:tcPr/>
                </a:tc>
                <a:tc>
                  <a:txBody>
                    <a:bodyPr/>
                    <a:lstStyle/>
                    <a:p>
                      <a:endParaRPr lang="zh-TW" altLang="en-US" sz="2000">
                        <a:latin typeface="Aptos"/>
                      </a:endParaRPr>
                    </a:p>
                  </a:txBody>
                  <a:tcPr/>
                </a:tc>
                <a:extLst>
                  <a:ext uri="{0D108BD9-81ED-4DB2-BD59-A6C34878D82A}">
                    <a16:rowId xmlns:a16="http://schemas.microsoft.com/office/drawing/2014/main" val="2848135937"/>
                  </a:ext>
                </a:extLst>
              </a:tr>
              <a:tr h="646034">
                <a:tc>
                  <a:txBody>
                    <a:bodyPr/>
                    <a:lstStyle/>
                    <a:p>
                      <a:pPr algn="ctr"/>
                      <a:r>
                        <a:rPr lang="zh-TW" altLang="en-US" sz="2000">
                          <a:latin typeface="Aptos"/>
                        </a:rPr>
                        <a:t>Accuary </a:t>
                      </a:r>
                    </a:p>
                  </a:txBody>
                  <a:tcPr/>
                </a:tc>
                <a:tc>
                  <a:txBody>
                    <a:bodyPr/>
                    <a:lstStyle/>
                    <a:p>
                      <a:pPr lvl="0" algn="ctr">
                        <a:buNone/>
                      </a:pPr>
                      <a:r>
                        <a:rPr lang="en-US" altLang="zh-TW" sz="2600" b="0" i="1" u="none" strike="noStrike" kern="1200" noProof="0">
                          <a:solidFill>
                            <a:srgbClr val="000000"/>
                          </a:solidFill>
                          <a:latin typeface="Calibri"/>
                          <a:ea typeface="+mn-ea"/>
                          <a:cs typeface="+mn-cs"/>
                        </a:rPr>
                        <a:t>37%</a:t>
                      </a:r>
                    </a:p>
                  </a:txBody>
                  <a:tcPr/>
                </a:tc>
                <a:tc>
                  <a:txBody>
                    <a:bodyPr/>
                    <a:lstStyle/>
                    <a:p>
                      <a:pPr algn="ctr"/>
                      <a:r>
                        <a:rPr lang="zh-TW" altLang="en-US" sz="2600" b="0" i="1" u="none" strike="noStrike" kern="1200">
                          <a:solidFill>
                            <a:srgbClr val="000000"/>
                          </a:solidFill>
                          <a:latin typeface="Calibri"/>
                          <a:ea typeface="+mn-ea"/>
                          <a:cs typeface="+mn-cs"/>
                        </a:rPr>
                        <a:t>47%</a:t>
                      </a:r>
                    </a:p>
                  </a:txBody>
                  <a:tcPr/>
                </a:tc>
                <a:tc>
                  <a:txBody>
                    <a:bodyPr/>
                    <a:lstStyle/>
                    <a:p>
                      <a:pPr lvl="0" algn="ctr">
                        <a:buNone/>
                      </a:pPr>
                      <a:r>
                        <a:rPr lang="en-US" altLang="zh-TW" sz="2600" b="1" i="1" u="none" strike="noStrike" noProof="0">
                          <a:solidFill>
                            <a:srgbClr val="000000"/>
                          </a:solidFill>
                          <a:latin typeface="Calibri"/>
                        </a:rPr>
                        <a:t>78%</a:t>
                      </a:r>
                      <a:endParaRPr lang="en-US" altLang="zh-TW" b="1" i="1"/>
                    </a:p>
                  </a:txBody>
                  <a:tcPr/>
                </a:tc>
                <a:extLst>
                  <a:ext uri="{0D108BD9-81ED-4DB2-BD59-A6C34878D82A}">
                    <a16:rowId xmlns:a16="http://schemas.microsoft.com/office/drawing/2014/main" val="1719948094"/>
                  </a:ext>
                </a:extLst>
              </a:tr>
              <a:tr h="588609">
                <a:tc>
                  <a:txBody>
                    <a:bodyPr/>
                    <a:lstStyle/>
                    <a:p>
                      <a:pPr lvl="0" algn="ctr">
                        <a:buNone/>
                      </a:pPr>
                      <a:r>
                        <a:rPr lang="en-US" altLang="zh-TW" sz="2000" kern="1200" noProof="0">
                          <a:solidFill>
                            <a:schemeClr val="tx1"/>
                          </a:solidFill>
                          <a:latin typeface="Aptos"/>
                          <a:ea typeface="+mn-ea"/>
                          <a:cs typeface="+mn-cs"/>
                        </a:rPr>
                        <a:t>Weighted Precision</a:t>
                      </a:r>
                      <a:endParaRPr lang="zh-TW" altLang="en-US" sz="2000" kern="1200">
                        <a:solidFill>
                          <a:schemeClr val="tx1"/>
                        </a:solidFill>
                        <a:latin typeface="Aptos"/>
                        <a:ea typeface="+mn-ea"/>
                        <a:cs typeface="+mn-cs"/>
                      </a:endParaRPr>
                    </a:p>
                  </a:txBody>
                  <a:tcPr/>
                </a:tc>
                <a:tc>
                  <a:txBody>
                    <a:bodyPr/>
                    <a:lstStyle/>
                    <a:p>
                      <a:pPr algn="ctr"/>
                      <a:r>
                        <a:rPr lang="zh-TW" altLang="en-US" sz="2600" b="0" i="1" u="none" strike="noStrike" kern="1200">
                          <a:solidFill>
                            <a:srgbClr val="000000"/>
                          </a:solidFill>
                          <a:latin typeface="Calibri"/>
                          <a:ea typeface="+mn-ea"/>
                          <a:cs typeface="+mn-cs"/>
                        </a:rPr>
                        <a:t>43%</a:t>
                      </a:r>
                    </a:p>
                  </a:txBody>
                  <a:tcPr/>
                </a:tc>
                <a:tc>
                  <a:txBody>
                    <a:bodyPr/>
                    <a:lstStyle/>
                    <a:p>
                      <a:pPr algn="ctr"/>
                      <a:r>
                        <a:rPr lang="zh-TW" altLang="en-US" sz="2600" b="0" i="1" u="none" strike="noStrike" kern="1200">
                          <a:solidFill>
                            <a:srgbClr val="000000"/>
                          </a:solidFill>
                          <a:latin typeface="Calibri"/>
                          <a:ea typeface="+mn-ea"/>
                          <a:cs typeface="+mn-cs"/>
                        </a:rPr>
                        <a:t>38%</a:t>
                      </a:r>
                    </a:p>
                  </a:txBody>
                  <a:tcPr/>
                </a:tc>
                <a:tc>
                  <a:txBody>
                    <a:bodyPr/>
                    <a:lstStyle/>
                    <a:p>
                      <a:pPr lvl="0" algn="ctr">
                        <a:buNone/>
                      </a:pPr>
                      <a:r>
                        <a:rPr lang="en-US" altLang="zh-TW" sz="2600" b="1" i="1" u="none" strike="noStrike" noProof="0">
                          <a:solidFill>
                            <a:srgbClr val="000000"/>
                          </a:solidFill>
                          <a:latin typeface="Calibri"/>
                        </a:rPr>
                        <a:t>77%</a:t>
                      </a:r>
                      <a:endParaRPr lang="en-US" altLang="zh-TW" b="1" i="1"/>
                    </a:p>
                  </a:txBody>
                  <a:tcPr/>
                </a:tc>
                <a:extLst>
                  <a:ext uri="{0D108BD9-81ED-4DB2-BD59-A6C34878D82A}">
                    <a16:rowId xmlns:a16="http://schemas.microsoft.com/office/drawing/2014/main" val="125912406"/>
                  </a:ext>
                </a:extLst>
              </a:tr>
              <a:tr h="631678">
                <a:tc>
                  <a:txBody>
                    <a:bodyPr/>
                    <a:lstStyle/>
                    <a:p>
                      <a:pPr lvl="0" algn="ctr">
                        <a:buNone/>
                      </a:pPr>
                      <a:r>
                        <a:rPr lang="en-US" altLang="zh-TW" sz="2000" kern="1200" noProof="0">
                          <a:solidFill>
                            <a:schemeClr val="tx1"/>
                          </a:solidFill>
                          <a:latin typeface="Aptos"/>
                          <a:ea typeface="+mn-ea"/>
                          <a:cs typeface="+mn-cs"/>
                        </a:rPr>
                        <a:t>Weighted Recall</a:t>
                      </a:r>
                      <a:endParaRPr lang="zh-TW" altLang="en-US" sz="2000" kern="1200" noProof="0">
                        <a:solidFill>
                          <a:schemeClr val="tx1"/>
                        </a:solidFill>
                        <a:latin typeface="Aptos"/>
                        <a:ea typeface="+mn-ea"/>
                        <a:cs typeface="+mn-cs"/>
                      </a:endParaRPr>
                    </a:p>
                  </a:txBody>
                  <a:tcPr/>
                </a:tc>
                <a:tc>
                  <a:txBody>
                    <a:bodyPr/>
                    <a:lstStyle/>
                    <a:p>
                      <a:pPr lvl="0" algn="ctr">
                        <a:buNone/>
                      </a:pPr>
                      <a:r>
                        <a:rPr lang="zh-TW" altLang="en-US" sz="2600" b="0" i="1" u="none" strike="noStrike" kern="1200">
                          <a:solidFill>
                            <a:srgbClr val="000000"/>
                          </a:solidFill>
                          <a:latin typeface="Calibri"/>
                          <a:ea typeface="+mn-ea"/>
                          <a:cs typeface="+mn-cs"/>
                        </a:rPr>
                        <a:t>37%</a:t>
                      </a:r>
                    </a:p>
                  </a:txBody>
                  <a:tcPr/>
                </a:tc>
                <a:tc>
                  <a:txBody>
                    <a:bodyPr/>
                    <a:lstStyle/>
                    <a:p>
                      <a:pPr lvl="0" algn="ctr">
                        <a:buNone/>
                      </a:pPr>
                      <a:r>
                        <a:rPr lang="zh-TW" altLang="en-US" sz="2600" b="0" i="1" u="none" strike="noStrike" kern="1200">
                          <a:solidFill>
                            <a:srgbClr val="000000"/>
                          </a:solidFill>
                          <a:latin typeface="Calibri"/>
                          <a:ea typeface="+mn-ea"/>
                          <a:cs typeface="+mn-cs"/>
                        </a:rPr>
                        <a:t>47%</a:t>
                      </a:r>
                    </a:p>
                  </a:txBody>
                  <a:tcPr/>
                </a:tc>
                <a:tc>
                  <a:txBody>
                    <a:bodyPr/>
                    <a:lstStyle/>
                    <a:p>
                      <a:pPr lvl="0" algn="ctr">
                        <a:lnSpc>
                          <a:spcPct val="100000"/>
                        </a:lnSpc>
                        <a:spcBef>
                          <a:spcPts val="0"/>
                        </a:spcBef>
                        <a:spcAft>
                          <a:spcPts val="0"/>
                        </a:spcAft>
                        <a:buNone/>
                      </a:pPr>
                      <a:r>
                        <a:rPr lang="en-US" altLang="zh-TW" sz="2600" b="1" i="1" u="none" strike="noStrike" noProof="0">
                          <a:solidFill>
                            <a:srgbClr val="000000"/>
                          </a:solidFill>
                          <a:latin typeface="Calibri"/>
                        </a:rPr>
                        <a:t>78%</a:t>
                      </a:r>
                      <a:endParaRPr lang="zh-TW" sz="2600" b="1" i="1" u="none" strike="noStrike" noProof="0">
                        <a:solidFill>
                          <a:srgbClr val="000000"/>
                        </a:solidFill>
                        <a:latin typeface="Calibri"/>
                      </a:endParaRPr>
                    </a:p>
                  </a:txBody>
                  <a:tcPr/>
                </a:tc>
                <a:extLst>
                  <a:ext uri="{0D108BD9-81ED-4DB2-BD59-A6C34878D82A}">
                    <a16:rowId xmlns:a16="http://schemas.microsoft.com/office/drawing/2014/main" val="539630543"/>
                  </a:ext>
                </a:extLst>
              </a:tr>
            </a:tbl>
          </a:graphicData>
        </a:graphic>
      </p:graphicFrame>
      <p:sp>
        <p:nvSpPr>
          <p:cNvPr id="7" name="Ribbon: Tilted Up 6">
            <a:extLst>
              <a:ext uri="{FF2B5EF4-FFF2-40B4-BE49-F238E27FC236}">
                <a16:creationId xmlns:a16="http://schemas.microsoft.com/office/drawing/2014/main" id="{7702199C-CCB0-1E2F-1DE0-7749213020C0}"/>
              </a:ext>
            </a:extLst>
          </p:cNvPr>
          <p:cNvSpPr/>
          <p:nvPr/>
        </p:nvSpPr>
        <p:spPr>
          <a:xfrm>
            <a:off x="9162535" y="2230197"/>
            <a:ext cx="2191265" cy="774409"/>
          </a:xfrm>
          <a:prstGeom prst="ribbon2">
            <a:avLst>
              <a:gd name="adj1" fmla="val 16667"/>
              <a:gd name="adj2" fmla="val 69403"/>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EEACB6C-C877-B151-B1AE-5EE15A571DBB}"/>
              </a:ext>
            </a:extLst>
          </p:cNvPr>
          <p:cNvSpPr txBox="1"/>
          <p:nvPr/>
        </p:nvSpPr>
        <p:spPr>
          <a:xfrm>
            <a:off x="9806757" y="2312465"/>
            <a:ext cx="902819" cy="400110"/>
          </a:xfrm>
          <a:prstGeom prst="rect">
            <a:avLst/>
          </a:prstGeom>
          <a:noFill/>
        </p:spPr>
        <p:txBody>
          <a:bodyPr wrap="square">
            <a:spAutoFit/>
          </a:bodyPr>
          <a:lstStyle/>
          <a:p>
            <a:pPr algn="ctr"/>
            <a:r>
              <a:rPr lang="en-US" altLang="zh-TW" sz="2000" b="1">
                <a:latin typeface="Aptos"/>
              </a:rPr>
              <a:t>CART</a:t>
            </a:r>
            <a:endParaRPr lang="en-US" sz="2000" b="1"/>
          </a:p>
        </p:txBody>
      </p:sp>
    </p:spTree>
    <p:extLst>
      <p:ext uri="{BB962C8B-B14F-4D97-AF65-F5344CB8AC3E}">
        <p14:creationId xmlns:p14="http://schemas.microsoft.com/office/powerpoint/2010/main" val="24189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00B7B-007B-A4C4-F1BF-04CBA3883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48ED0-DC5D-80CA-9E75-8CCCAC167F91}"/>
              </a:ext>
            </a:extLst>
          </p:cNvPr>
          <p:cNvSpPr>
            <a:spLocks noGrp="1"/>
          </p:cNvSpPr>
          <p:nvPr>
            <p:ph type="title"/>
          </p:nvPr>
        </p:nvSpPr>
        <p:spPr/>
        <p:txBody>
          <a:bodyPr/>
          <a:lstStyle/>
          <a:p>
            <a:r>
              <a:rPr lang="en-US"/>
              <a:t>Summary</a:t>
            </a:r>
          </a:p>
        </p:txBody>
      </p:sp>
      <p:sp>
        <p:nvSpPr>
          <p:cNvPr id="3" name="Slide Number Placeholder 2">
            <a:extLst>
              <a:ext uri="{FF2B5EF4-FFF2-40B4-BE49-F238E27FC236}">
                <a16:creationId xmlns:a16="http://schemas.microsoft.com/office/drawing/2014/main" id="{D3FC2CAF-A6AC-75E0-04FA-7174069A1AA9}"/>
              </a:ext>
            </a:extLst>
          </p:cNvPr>
          <p:cNvSpPr>
            <a:spLocks noGrp="1"/>
          </p:cNvSpPr>
          <p:nvPr>
            <p:ph type="sldNum" sz="quarter" idx="12"/>
          </p:nvPr>
        </p:nvSpPr>
        <p:spPr/>
        <p:txBody>
          <a:bodyPr/>
          <a:lstStyle/>
          <a:p>
            <a:fld id="{330EA680-D336-4FF7-8B7A-9848BB0A1C32}" type="slidenum">
              <a:rPr lang="en-US" smtClean="0"/>
              <a:t>29</a:t>
            </a:fld>
            <a:endParaRPr lang="en-US"/>
          </a:p>
        </p:txBody>
      </p:sp>
      <p:sp>
        <p:nvSpPr>
          <p:cNvPr id="13" name="TextBox 12">
            <a:extLst>
              <a:ext uri="{FF2B5EF4-FFF2-40B4-BE49-F238E27FC236}">
                <a16:creationId xmlns:a16="http://schemas.microsoft.com/office/drawing/2014/main" id="{CFE6CDFC-F0D0-FC8C-4A38-5E750F36B88B}"/>
              </a:ext>
            </a:extLst>
          </p:cNvPr>
          <p:cNvSpPr txBox="1"/>
          <p:nvPr/>
        </p:nvSpPr>
        <p:spPr>
          <a:xfrm>
            <a:off x="2243942" y="1656916"/>
            <a:ext cx="7456714" cy="584775"/>
          </a:xfrm>
          <a:prstGeom prst="rect">
            <a:avLst/>
          </a:prstGeom>
          <a:noFill/>
        </p:spPr>
        <p:txBody>
          <a:bodyPr wrap="square">
            <a:spAutoFit/>
          </a:bodyPr>
          <a:lstStyle/>
          <a:p>
            <a:pPr algn="ctr"/>
            <a:r>
              <a:rPr lang="en-US" sz="3200">
                <a:ea typeface="+mn-lt"/>
                <a:cs typeface="+mn-lt"/>
              </a:rPr>
              <a:t>Top 5 key factors influencing obesity levels</a:t>
            </a:r>
            <a:endParaRPr lang="en-US" sz="3200"/>
          </a:p>
        </p:txBody>
      </p:sp>
      <p:sp>
        <p:nvSpPr>
          <p:cNvPr id="5" name="Rounded Rectangle 4">
            <a:extLst>
              <a:ext uri="{FF2B5EF4-FFF2-40B4-BE49-F238E27FC236}">
                <a16:creationId xmlns:a16="http://schemas.microsoft.com/office/drawing/2014/main" id="{535706FB-5B9F-1DB9-A821-14E646EC623C}"/>
              </a:ext>
            </a:extLst>
          </p:cNvPr>
          <p:cNvSpPr/>
          <p:nvPr/>
        </p:nvSpPr>
        <p:spPr>
          <a:xfrm>
            <a:off x="380805" y="4143133"/>
            <a:ext cx="2181086" cy="1232561"/>
          </a:xfrm>
          <a:prstGeom prst="roundRect">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Eating icon PNG and SVG Vector Free Download">
            <a:extLst>
              <a:ext uri="{FF2B5EF4-FFF2-40B4-BE49-F238E27FC236}">
                <a16:creationId xmlns:a16="http://schemas.microsoft.com/office/drawing/2014/main" id="{D87CB747-8508-C48F-8FF8-BEEBC29CEF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447" y="2731468"/>
            <a:ext cx="1318342" cy="12616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D4B122-6C25-7095-95D2-2086EED0AC25}"/>
              </a:ext>
            </a:extLst>
          </p:cNvPr>
          <p:cNvSpPr txBox="1"/>
          <p:nvPr/>
        </p:nvSpPr>
        <p:spPr>
          <a:xfrm>
            <a:off x="380804" y="4570693"/>
            <a:ext cx="2181087" cy="369332"/>
          </a:xfrm>
          <a:prstGeom prst="rect">
            <a:avLst/>
          </a:prstGeom>
          <a:noFill/>
        </p:spPr>
        <p:txBody>
          <a:bodyPr wrap="square" rtlCol="0">
            <a:spAutoFit/>
          </a:bodyPr>
          <a:lstStyle/>
          <a:p>
            <a:pPr algn="ctr"/>
            <a:r>
              <a:rPr lang="en-US" b="1"/>
              <a:t>Age</a:t>
            </a:r>
          </a:p>
        </p:txBody>
      </p:sp>
      <p:pic>
        <p:nvPicPr>
          <p:cNvPr id="17" name="Graphic 16" descr="User with solid fill">
            <a:extLst>
              <a:ext uri="{FF2B5EF4-FFF2-40B4-BE49-F238E27FC236}">
                <a16:creationId xmlns:a16="http://schemas.microsoft.com/office/drawing/2014/main" id="{E5A6B706-6783-8125-FDA9-9A9E91B9D0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5066" y="2746036"/>
            <a:ext cx="1232561" cy="1232561"/>
          </a:xfrm>
          <a:prstGeom prst="rect">
            <a:avLst/>
          </a:prstGeom>
        </p:spPr>
      </p:pic>
      <p:pic>
        <p:nvPicPr>
          <p:cNvPr id="19" name="Graphic 18" descr="Ruler with solid fill">
            <a:extLst>
              <a:ext uri="{FF2B5EF4-FFF2-40B4-BE49-F238E27FC236}">
                <a16:creationId xmlns:a16="http://schemas.microsoft.com/office/drawing/2014/main" id="{0E4CADFB-6EA3-9A0C-A4D0-6BFF695941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67391" y="2746036"/>
            <a:ext cx="1232561" cy="1232561"/>
          </a:xfrm>
          <a:prstGeom prst="rect">
            <a:avLst/>
          </a:prstGeom>
        </p:spPr>
      </p:pic>
      <p:pic>
        <p:nvPicPr>
          <p:cNvPr id="25" name="Graphic 24" descr="Selfie with solid fill">
            <a:extLst>
              <a:ext uri="{FF2B5EF4-FFF2-40B4-BE49-F238E27FC236}">
                <a16:creationId xmlns:a16="http://schemas.microsoft.com/office/drawing/2014/main" id="{A9296A01-A696-D124-0B67-BB6DF9BBEF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8129" y="2633746"/>
            <a:ext cx="1265046" cy="1265046"/>
          </a:xfrm>
          <a:prstGeom prst="rect">
            <a:avLst/>
          </a:prstGeom>
        </p:spPr>
      </p:pic>
      <p:pic>
        <p:nvPicPr>
          <p:cNvPr id="27" name="Picture 26">
            <a:extLst>
              <a:ext uri="{FF2B5EF4-FFF2-40B4-BE49-F238E27FC236}">
                <a16:creationId xmlns:a16="http://schemas.microsoft.com/office/drawing/2014/main" id="{B737A873-4C5F-CFEA-C316-071A4D16F2B2}"/>
              </a:ext>
            </a:extLst>
          </p:cNvPr>
          <p:cNvPicPr>
            <a:picLocks noChangeAspect="1"/>
          </p:cNvPicPr>
          <p:nvPr/>
        </p:nvPicPr>
        <p:blipFill rotWithShape="1">
          <a:blip r:embed="rId9"/>
          <a:srcRect b="14725"/>
          <a:stretch/>
        </p:blipFill>
        <p:spPr>
          <a:xfrm>
            <a:off x="5219363" y="2473036"/>
            <a:ext cx="1869447" cy="1594172"/>
          </a:xfrm>
          <a:prstGeom prst="rect">
            <a:avLst/>
          </a:prstGeom>
        </p:spPr>
      </p:pic>
      <p:sp>
        <p:nvSpPr>
          <p:cNvPr id="30" name="TextBox 29">
            <a:extLst>
              <a:ext uri="{FF2B5EF4-FFF2-40B4-BE49-F238E27FC236}">
                <a16:creationId xmlns:a16="http://schemas.microsoft.com/office/drawing/2014/main" id="{1BEE4A61-F2DB-0143-637F-C22DAF1407D5}"/>
              </a:ext>
            </a:extLst>
          </p:cNvPr>
          <p:cNvSpPr txBox="1"/>
          <p:nvPr/>
        </p:nvSpPr>
        <p:spPr>
          <a:xfrm>
            <a:off x="380804" y="5510866"/>
            <a:ext cx="2181087" cy="338554"/>
          </a:xfrm>
          <a:prstGeom prst="rect">
            <a:avLst/>
          </a:prstGeom>
          <a:noFill/>
        </p:spPr>
        <p:txBody>
          <a:bodyPr wrap="square" lIns="91440" tIns="45720" rIns="91440" bIns="45720" rtlCol="0" anchor="t">
            <a:spAutoFit/>
          </a:bodyPr>
          <a:lstStyle/>
          <a:p>
            <a:pPr algn="ctr"/>
            <a:r>
              <a:rPr lang="en-US" sz="1600"/>
              <a:t>Importance: 15.4%</a:t>
            </a:r>
          </a:p>
        </p:txBody>
      </p:sp>
      <p:sp>
        <p:nvSpPr>
          <p:cNvPr id="31" name="Rounded Rectangle 4">
            <a:extLst>
              <a:ext uri="{FF2B5EF4-FFF2-40B4-BE49-F238E27FC236}">
                <a16:creationId xmlns:a16="http://schemas.microsoft.com/office/drawing/2014/main" id="{D628396E-E5FC-D8FD-E12C-40A408614CD0}"/>
              </a:ext>
            </a:extLst>
          </p:cNvPr>
          <p:cNvSpPr/>
          <p:nvPr/>
        </p:nvSpPr>
        <p:spPr>
          <a:xfrm>
            <a:off x="2693130" y="4145542"/>
            <a:ext cx="2181086" cy="1232561"/>
          </a:xfrm>
          <a:prstGeom prst="roundRect">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A21A4172-1AC8-1B67-716E-107C256B5276}"/>
              </a:ext>
            </a:extLst>
          </p:cNvPr>
          <p:cNvSpPr txBox="1"/>
          <p:nvPr/>
        </p:nvSpPr>
        <p:spPr>
          <a:xfrm>
            <a:off x="2693129" y="4570693"/>
            <a:ext cx="2181087" cy="369332"/>
          </a:xfrm>
          <a:prstGeom prst="rect">
            <a:avLst/>
          </a:prstGeom>
          <a:noFill/>
        </p:spPr>
        <p:txBody>
          <a:bodyPr wrap="square" rtlCol="0">
            <a:spAutoFit/>
          </a:bodyPr>
          <a:lstStyle/>
          <a:p>
            <a:pPr algn="ctr"/>
            <a:r>
              <a:rPr lang="en-US" b="1"/>
              <a:t>Height</a:t>
            </a:r>
          </a:p>
        </p:txBody>
      </p:sp>
      <p:sp>
        <p:nvSpPr>
          <p:cNvPr id="33" name="TextBox 32">
            <a:extLst>
              <a:ext uri="{FF2B5EF4-FFF2-40B4-BE49-F238E27FC236}">
                <a16:creationId xmlns:a16="http://schemas.microsoft.com/office/drawing/2014/main" id="{DEC5EA25-3B5A-586A-446E-251B046888E3}"/>
              </a:ext>
            </a:extLst>
          </p:cNvPr>
          <p:cNvSpPr txBox="1"/>
          <p:nvPr/>
        </p:nvSpPr>
        <p:spPr>
          <a:xfrm>
            <a:off x="2734136" y="5530080"/>
            <a:ext cx="2181087" cy="338554"/>
          </a:xfrm>
          <a:prstGeom prst="rect">
            <a:avLst/>
          </a:prstGeom>
          <a:noFill/>
        </p:spPr>
        <p:txBody>
          <a:bodyPr wrap="square" lIns="91440" tIns="45720" rIns="91440" bIns="45720" rtlCol="0" anchor="t">
            <a:spAutoFit/>
          </a:bodyPr>
          <a:lstStyle/>
          <a:p>
            <a:pPr algn="ctr"/>
            <a:r>
              <a:rPr lang="en-US" sz="1600"/>
              <a:t>Importance: 14.5%</a:t>
            </a:r>
          </a:p>
        </p:txBody>
      </p:sp>
      <p:sp>
        <p:nvSpPr>
          <p:cNvPr id="34" name="Rounded Rectangle 4">
            <a:extLst>
              <a:ext uri="{FF2B5EF4-FFF2-40B4-BE49-F238E27FC236}">
                <a16:creationId xmlns:a16="http://schemas.microsoft.com/office/drawing/2014/main" id="{DB57772C-9E03-8EF4-8543-F357D9671C1C}"/>
              </a:ext>
            </a:extLst>
          </p:cNvPr>
          <p:cNvSpPr/>
          <p:nvPr/>
        </p:nvSpPr>
        <p:spPr>
          <a:xfrm>
            <a:off x="5005456" y="4145542"/>
            <a:ext cx="2181086" cy="1232561"/>
          </a:xfrm>
          <a:prstGeom prst="roundRect">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87F0566D-062D-0729-5370-98C720A968AE}"/>
              </a:ext>
            </a:extLst>
          </p:cNvPr>
          <p:cNvSpPr txBox="1"/>
          <p:nvPr/>
        </p:nvSpPr>
        <p:spPr>
          <a:xfrm>
            <a:off x="5005455" y="4293694"/>
            <a:ext cx="2181087" cy="923330"/>
          </a:xfrm>
          <a:prstGeom prst="rect">
            <a:avLst/>
          </a:prstGeom>
          <a:noFill/>
        </p:spPr>
        <p:txBody>
          <a:bodyPr wrap="square" rtlCol="0">
            <a:spAutoFit/>
          </a:bodyPr>
          <a:lstStyle/>
          <a:p>
            <a:pPr algn="ctr"/>
            <a:r>
              <a:rPr lang="en-US" b="1"/>
              <a:t>Frequency consumption of vegetables</a:t>
            </a:r>
          </a:p>
        </p:txBody>
      </p:sp>
      <p:sp>
        <p:nvSpPr>
          <p:cNvPr id="36" name="TextBox 35">
            <a:extLst>
              <a:ext uri="{FF2B5EF4-FFF2-40B4-BE49-F238E27FC236}">
                <a16:creationId xmlns:a16="http://schemas.microsoft.com/office/drawing/2014/main" id="{5F3FE58B-1227-34A2-0E6C-8806CB04B4E3}"/>
              </a:ext>
            </a:extLst>
          </p:cNvPr>
          <p:cNvSpPr txBox="1"/>
          <p:nvPr/>
        </p:nvSpPr>
        <p:spPr>
          <a:xfrm>
            <a:off x="5005455" y="5515852"/>
            <a:ext cx="2181087" cy="338554"/>
          </a:xfrm>
          <a:prstGeom prst="rect">
            <a:avLst/>
          </a:prstGeom>
          <a:noFill/>
        </p:spPr>
        <p:txBody>
          <a:bodyPr wrap="square" lIns="91440" tIns="45720" rIns="91440" bIns="45720" rtlCol="0" anchor="t">
            <a:spAutoFit/>
          </a:bodyPr>
          <a:lstStyle/>
          <a:p>
            <a:pPr algn="ctr"/>
            <a:r>
              <a:rPr lang="en-US" sz="1600"/>
              <a:t>Importance: 12.5%</a:t>
            </a:r>
          </a:p>
        </p:txBody>
      </p:sp>
      <p:sp>
        <p:nvSpPr>
          <p:cNvPr id="37" name="Rounded Rectangle 4">
            <a:extLst>
              <a:ext uri="{FF2B5EF4-FFF2-40B4-BE49-F238E27FC236}">
                <a16:creationId xmlns:a16="http://schemas.microsoft.com/office/drawing/2014/main" id="{75D129DF-DAD4-066A-3278-A598117FAD11}"/>
              </a:ext>
            </a:extLst>
          </p:cNvPr>
          <p:cNvSpPr/>
          <p:nvPr/>
        </p:nvSpPr>
        <p:spPr>
          <a:xfrm>
            <a:off x="7317783" y="4140097"/>
            <a:ext cx="2181086" cy="1232561"/>
          </a:xfrm>
          <a:prstGeom prst="roundRect">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16624EBD-BEE6-80F3-F5BE-C8ABC2C90C20}"/>
              </a:ext>
            </a:extLst>
          </p:cNvPr>
          <p:cNvSpPr txBox="1"/>
          <p:nvPr/>
        </p:nvSpPr>
        <p:spPr>
          <a:xfrm>
            <a:off x="7317782" y="4432193"/>
            <a:ext cx="2181087" cy="646331"/>
          </a:xfrm>
          <a:prstGeom prst="rect">
            <a:avLst/>
          </a:prstGeom>
          <a:noFill/>
        </p:spPr>
        <p:txBody>
          <a:bodyPr wrap="square" rtlCol="0">
            <a:spAutoFit/>
          </a:bodyPr>
          <a:lstStyle/>
          <a:p>
            <a:pPr algn="ctr"/>
            <a:r>
              <a:rPr lang="en-US" b="1"/>
              <a:t>Number of main meals</a:t>
            </a:r>
          </a:p>
        </p:txBody>
      </p:sp>
      <p:sp>
        <p:nvSpPr>
          <p:cNvPr id="40" name="TextBox 39">
            <a:extLst>
              <a:ext uri="{FF2B5EF4-FFF2-40B4-BE49-F238E27FC236}">
                <a16:creationId xmlns:a16="http://schemas.microsoft.com/office/drawing/2014/main" id="{3C9D9B2F-4AB7-70A4-F0F0-D23AA2B288D2}"/>
              </a:ext>
            </a:extLst>
          </p:cNvPr>
          <p:cNvSpPr txBox="1"/>
          <p:nvPr/>
        </p:nvSpPr>
        <p:spPr>
          <a:xfrm>
            <a:off x="7276774" y="5515852"/>
            <a:ext cx="2181087" cy="338554"/>
          </a:xfrm>
          <a:prstGeom prst="rect">
            <a:avLst/>
          </a:prstGeom>
          <a:noFill/>
        </p:spPr>
        <p:txBody>
          <a:bodyPr wrap="square" lIns="91440" tIns="45720" rIns="91440" bIns="45720" rtlCol="0" anchor="t">
            <a:spAutoFit/>
          </a:bodyPr>
          <a:lstStyle/>
          <a:p>
            <a:pPr algn="ctr"/>
            <a:r>
              <a:rPr lang="en-US" sz="1600"/>
              <a:t>Importance: 10.4%</a:t>
            </a:r>
          </a:p>
        </p:txBody>
      </p:sp>
      <p:sp>
        <p:nvSpPr>
          <p:cNvPr id="41" name="Rounded Rectangle 4">
            <a:extLst>
              <a:ext uri="{FF2B5EF4-FFF2-40B4-BE49-F238E27FC236}">
                <a16:creationId xmlns:a16="http://schemas.microsoft.com/office/drawing/2014/main" id="{C36DBD94-36F8-4186-F0C7-705A43D8AD86}"/>
              </a:ext>
            </a:extLst>
          </p:cNvPr>
          <p:cNvSpPr/>
          <p:nvPr/>
        </p:nvSpPr>
        <p:spPr>
          <a:xfrm>
            <a:off x="9630110" y="4126110"/>
            <a:ext cx="2181086" cy="1232561"/>
          </a:xfrm>
          <a:prstGeom prst="roundRect">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FAAA0506-2F53-2D08-FC23-84FE032B7BB9}"/>
              </a:ext>
            </a:extLst>
          </p:cNvPr>
          <p:cNvSpPr txBox="1"/>
          <p:nvPr/>
        </p:nvSpPr>
        <p:spPr>
          <a:xfrm>
            <a:off x="9630109" y="4418206"/>
            <a:ext cx="2181087" cy="646331"/>
          </a:xfrm>
          <a:prstGeom prst="rect">
            <a:avLst/>
          </a:prstGeom>
          <a:noFill/>
        </p:spPr>
        <p:txBody>
          <a:bodyPr wrap="square" rtlCol="0">
            <a:spAutoFit/>
          </a:bodyPr>
          <a:lstStyle/>
          <a:p>
            <a:pPr algn="ctr"/>
            <a:r>
              <a:rPr lang="en-US" b="1"/>
              <a:t>Time using technology devices</a:t>
            </a:r>
          </a:p>
        </p:txBody>
      </p:sp>
      <p:sp>
        <p:nvSpPr>
          <p:cNvPr id="43" name="TextBox 42">
            <a:extLst>
              <a:ext uri="{FF2B5EF4-FFF2-40B4-BE49-F238E27FC236}">
                <a16:creationId xmlns:a16="http://schemas.microsoft.com/office/drawing/2014/main" id="{C7453A8E-6D7F-97B5-5876-B380C8DB9F43}"/>
              </a:ext>
            </a:extLst>
          </p:cNvPr>
          <p:cNvSpPr txBox="1"/>
          <p:nvPr/>
        </p:nvSpPr>
        <p:spPr>
          <a:xfrm>
            <a:off x="9630109" y="5530080"/>
            <a:ext cx="2181087" cy="338554"/>
          </a:xfrm>
          <a:prstGeom prst="rect">
            <a:avLst/>
          </a:prstGeom>
          <a:noFill/>
        </p:spPr>
        <p:txBody>
          <a:bodyPr wrap="square" lIns="91440" tIns="45720" rIns="91440" bIns="45720" rtlCol="0" anchor="t">
            <a:spAutoFit/>
          </a:bodyPr>
          <a:lstStyle/>
          <a:p>
            <a:pPr algn="ctr"/>
            <a:r>
              <a:rPr lang="en-US" sz="1600"/>
              <a:t>Importance: 8.9%</a:t>
            </a:r>
          </a:p>
        </p:txBody>
      </p:sp>
    </p:spTree>
    <p:extLst>
      <p:ext uri="{BB962C8B-B14F-4D97-AF65-F5344CB8AC3E}">
        <p14:creationId xmlns:p14="http://schemas.microsoft.com/office/powerpoint/2010/main" val="199630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panose="020B0604020104020204" pitchFamily="34" charset="0"/>
              </a:rPr>
              <a:t>Introduction</a:t>
            </a:r>
            <a:endParaRPr lang="en-US" altLang="zh-TW">
              <a:latin typeface="Abadi" panose="020B0604020104020204" pitchFamily="34" charset="0"/>
            </a:endParaRPr>
          </a:p>
        </p:txBody>
      </p:sp>
      <p:sp>
        <p:nvSpPr>
          <p:cNvPr id="3" name="Content Placeholder 2">
            <a:extLst>
              <a:ext uri="{FF2B5EF4-FFF2-40B4-BE49-F238E27FC236}">
                <a16:creationId xmlns:a16="http://schemas.microsoft.com/office/drawing/2014/main" id="{9CCD98AF-A8A6-DE88-E6D9-6B531729AFF3}"/>
              </a:ext>
            </a:extLst>
          </p:cNvPr>
          <p:cNvSpPr>
            <a:spLocks noGrp="1"/>
          </p:cNvSpPr>
          <p:nvPr>
            <p:ph idx="1"/>
          </p:nvPr>
        </p:nvSpPr>
        <p:spPr>
          <a:xfrm>
            <a:off x="838200" y="1633201"/>
            <a:ext cx="10825355" cy="4720792"/>
          </a:xfrm>
        </p:spPr>
        <p:txBody>
          <a:bodyPr vert="horz" lIns="91440" tIns="45720" rIns="91440" bIns="45720" rtlCol="0" anchor="t">
            <a:normAutofit/>
          </a:bodyPr>
          <a:lstStyle/>
          <a:p>
            <a:r>
              <a:rPr lang="en-US"/>
              <a:t>Project Overview: </a:t>
            </a:r>
            <a:br>
              <a:rPr lang="en-US">
                <a:ea typeface="+mn-lt"/>
                <a:cs typeface="+mn-lt"/>
              </a:rPr>
            </a:br>
            <a:r>
              <a:rPr lang="en-US">
                <a:ea typeface="+mn-lt"/>
                <a:cs typeface="+mn-lt"/>
              </a:rPr>
              <a:t>Analyzing factors affecting obesity levels across Mexico, Peru, and Colombia by examining </a:t>
            </a:r>
            <a:r>
              <a:rPr lang="en-US">
                <a:solidFill>
                  <a:srgbClr val="FFAA00"/>
                </a:solidFill>
                <a:ea typeface="+mn-lt"/>
                <a:cs typeface="+mn-lt"/>
              </a:rPr>
              <a:t>dietary habits, physical activities, lifestyle, and demographic factors. </a:t>
            </a:r>
            <a:r>
              <a:rPr lang="en-US">
                <a:ea typeface="+mn-lt"/>
                <a:cs typeface="+mn-lt"/>
              </a:rPr>
              <a:t>Constructing predictive models aimed to </a:t>
            </a:r>
            <a:r>
              <a:rPr lang="en-US">
                <a:solidFill>
                  <a:srgbClr val="FFAA00"/>
                </a:solidFill>
                <a:ea typeface="+mn-lt"/>
                <a:cs typeface="+mn-lt"/>
              </a:rPr>
              <a:t>identify individuals at high risk of obesity.</a:t>
            </a:r>
          </a:p>
          <a:p>
            <a:pPr marL="0" indent="0">
              <a:buNone/>
            </a:pPr>
            <a:endParaRPr lang="en-US">
              <a:ea typeface="Calibri" panose="020F0502020204030204"/>
              <a:cs typeface="Calibri" panose="020F0502020204030204"/>
            </a:endParaRPr>
          </a:p>
          <a:p>
            <a:r>
              <a:rPr lang="en-US">
                <a:ea typeface="+mn-lt"/>
                <a:cs typeface="+mn-lt"/>
              </a:rPr>
              <a:t>Motivation &amp; Audience :</a:t>
            </a:r>
            <a:br>
              <a:rPr lang="en-US">
                <a:ea typeface="+mn-lt"/>
                <a:cs typeface="+mn-lt"/>
              </a:rPr>
            </a:br>
            <a:r>
              <a:rPr lang="en-US">
                <a:ea typeface="+mn-lt"/>
                <a:cs typeface="+mn-lt"/>
              </a:rPr>
              <a:t>Obesity is a significant global health concern, impacting individuals' well-being. By understanding the factors that cause obesity, </a:t>
            </a:r>
            <a:r>
              <a:rPr lang="en-US">
                <a:solidFill>
                  <a:srgbClr val="FFAA00"/>
                </a:solidFill>
                <a:ea typeface="+mn-lt"/>
                <a:cs typeface="+mn-lt"/>
              </a:rPr>
              <a:t>healthcare professionals</a:t>
            </a:r>
            <a:r>
              <a:rPr lang="en-US">
                <a:ea typeface="+mn-lt"/>
                <a:cs typeface="+mn-lt"/>
              </a:rPr>
              <a:t> and </a:t>
            </a:r>
            <a:r>
              <a:rPr lang="en-US">
                <a:solidFill>
                  <a:srgbClr val="FFAA00"/>
                </a:solidFill>
                <a:ea typeface="+mn-lt"/>
                <a:cs typeface="+mn-lt"/>
              </a:rPr>
              <a:t>policymakers </a:t>
            </a:r>
            <a:r>
              <a:rPr lang="en-US">
                <a:ea typeface="+mn-lt"/>
                <a:cs typeface="+mn-lt"/>
              </a:rPr>
              <a:t>can make informed decisions to prevent and manage the issue effectively. </a:t>
            </a:r>
            <a:endParaRPr lang="en-US">
              <a:solidFill>
                <a:srgbClr val="FFAA00"/>
              </a:solidFill>
              <a:ea typeface="+mn-lt"/>
              <a:cs typeface="+mn-lt"/>
            </a:endParaRPr>
          </a:p>
        </p:txBody>
      </p:sp>
      <p:sp>
        <p:nvSpPr>
          <p:cNvPr id="4" name="Slide Number Placeholder 3">
            <a:extLst>
              <a:ext uri="{FF2B5EF4-FFF2-40B4-BE49-F238E27FC236}">
                <a16:creationId xmlns:a16="http://schemas.microsoft.com/office/drawing/2014/main" id="{815FF231-4FEB-D740-CF35-309501397733}"/>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332024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peech Bubble: Rectangle with Corners Rounded 8">
            <a:extLst>
              <a:ext uri="{FF2B5EF4-FFF2-40B4-BE49-F238E27FC236}">
                <a16:creationId xmlns:a16="http://schemas.microsoft.com/office/drawing/2014/main" id="{5C588B12-7C60-1404-6BC9-4F8AFA349972}"/>
              </a:ext>
            </a:extLst>
          </p:cNvPr>
          <p:cNvSpPr/>
          <p:nvPr/>
        </p:nvSpPr>
        <p:spPr>
          <a:xfrm>
            <a:off x="2895600" y="1429726"/>
            <a:ext cx="8526780" cy="1432560"/>
          </a:xfrm>
          <a:prstGeom prst="wedgeRoundRectCallout">
            <a:avLst>
              <a:gd name="adj1" fmla="val -55806"/>
              <a:gd name="adj2" fmla="val 51046"/>
              <a:gd name="adj3" fmla="val 16667"/>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a:xfrm>
            <a:off x="3451860" y="1311324"/>
            <a:ext cx="7414260" cy="1432560"/>
          </a:xfrm>
        </p:spPr>
        <p:txBody>
          <a:bodyPr>
            <a:noAutofit/>
          </a:bodyPr>
          <a:lstStyle/>
          <a:p>
            <a:pPr algn="ctr">
              <a:lnSpc>
                <a:spcPct val="150000"/>
              </a:lnSpc>
            </a:pPr>
            <a:r>
              <a:rPr lang="en-US" sz="4800">
                <a:latin typeface="Abadi" panose="020B0604020104020204" pitchFamily="34" charset="0"/>
              </a:rPr>
              <a:t>Thank you! </a:t>
            </a:r>
            <a:r>
              <a:rPr lang="en-US" sz="4800"/>
              <a:t>A</a:t>
            </a:r>
            <a:r>
              <a:rPr lang="en-US" sz="4800">
                <a:latin typeface="Abadi" panose="020B0604020104020204" pitchFamily="34" charset="0"/>
              </a:rPr>
              <a:t>ny questions?</a:t>
            </a:r>
          </a:p>
        </p:txBody>
      </p:sp>
      <p:pic>
        <p:nvPicPr>
          <p:cNvPr id="5" name="Picture 4">
            <a:extLst>
              <a:ext uri="{FF2B5EF4-FFF2-40B4-BE49-F238E27FC236}">
                <a16:creationId xmlns:a16="http://schemas.microsoft.com/office/drawing/2014/main" id="{D08576E6-9805-2E3A-17D4-6FAE9C40CA21}"/>
              </a:ext>
            </a:extLst>
          </p:cNvPr>
          <p:cNvPicPr>
            <a:picLocks noChangeAspect="1"/>
          </p:cNvPicPr>
          <p:nvPr/>
        </p:nvPicPr>
        <p:blipFill rotWithShape="1">
          <a:blip r:embed="rId2"/>
          <a:srcRect l="4874" r="12916" b="13200"/>
          <a:stretch/>
        </p:blipFill>
        <p:spPr>
          <a:xfrm>
            <a:off x="495300" y="3159858"/>
            <a:ext cx="2674620" cy="2823965"/>
          </a:xfrm>
          <a:prstGeom prst="rect">
            <a:avLst/>
          </a:prstGeom>
        </p:spPr>
      </p:pic>
      <p:sp>
        <p:nvSpPr>
          <p:cNvPr id="3" name="Slide Number Placeholder 2">
            <a:extLst>
              <a:ext uri="{FF2B5EF4-FFF2-40B4-BE49-F238E27FC236}">
                <a16:creationId xmlns:a16="http://schemas.microsoft.com/office/drawing/2014/main" id="{85BA89DF-834E-EA38-C1AE-724AA59A033D}"/>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318657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9DA97-C453-1BDB-4670-7F6933E7703A}"/>
              </a:ext>
            </a:extLst>
          </p:cNvPr>
          <p:cNvSpPr/>
          <p:nvPr/>
        </p:nvSpPr>
        <p:spPr>
          <a:xfrm>
            <a:off x="0" y="3990946"/>
            <a:ext cx="4362203" cy="276253"/>
          </a:xfrm>
          <a:prstGeom prst="rect">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3C034A-6C81-2938-4BF6-9AD1AF3FFC10}"/>
              </a:ext>
            </a:extLst>
          </p:cNvPr>
          <p:cNvSpPr>
            <a:spLocks noGrp="1"/>
          </p:cNvSpPr>
          <p:nvPr>
            <p:ph type="title"/>
          </p:nvPr>
        </p:nvSpPr>
        <p:spPr>
          <a:xfrm>
            <a:off x="963460" y="2528224"/>
            <a:ext cx="4322523" cy="1325563"/>
          </a:xfrm>
        </p:spPr>
        <p:txBody>
          <a:bodyPr>
            <a:noAutofit/>
          </a:bodyPr>
          <a:lstStyle/>
          <a:p>
            <a:r>
              <a:rPr lang="en-US" sz="5400"/>
              <a:t>Research Purpose and Questions</a:t>
            </a:r>
          </a:p>
        </p:txBody>
      </p:sp>
      <p:sp>
        <p:nvSpPr>
          <p:cNvPr id="3" name="Slide Number Placeholder 2">
            <a:extLst>
              <a:ext uri="{FF2B5EF4-FFF2-40B4-BE49-F238E27FC236}">
                <a16:creationId xmlns:a16="http://schemas.microsoft.com/office/drawing/2014/main" id="{6FCE8B13-FB7C-2D5D-D2E5-6EDC171111F7}"/>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7" name="Graphic 6" descr="Questions with solid fill">
            <a:extLst>
              <a:ext uri="{FF2B5EF4-FFF2-40B4-BE49-F238E27FC236}">
                <a16:creationId xmlns:a16="http://schemas.microsoft.com/office/drawing/2014/main" id="{F59F4F87-FB79-126B-2D24-683F58F748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544927"/>
            <a:ext cx="4038600" cy="4038600"/>
          </a:xfrm>
          <a:prstGeom prst="rect">
            <a:avLst/>
          </a:prstGeom>
        </p:spPr>
      </p:pic>
    </p:spTree>
    <p:extLst>
      <p:ext uri="{BB962C8B-B14F-4D97-AF65-F5344CB8AC3E}">
        <p14:creationId xmlns:p14="http://schemas.microsoft.com/office/powerpoint/2010/main" val="289014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Folded Corner 5">
            <a:extLst>
              <a:ext uri="{FF2B5EF4-FFF2-40B4-BE49-F238E27FC236}">
                <a16:creationId xmlns:a16="http://schemas.microsoft.com/office/drawing/2014/main" id="{2DD9041E-627D-F093-F40C-4509582683DE}"/>
              </a:ext>
            </a:extLst>
          </p:cNvPr>
          <p:cNvSpPr/>
          <p:nvPr/>
        </p:nvSpPr>
        <p:spPr>
          <a:xfrm>
            <a:off x="838200" y="2224732"/>
            <a:ext cx="10515600" cy="3200400"/>
          </a:xfrm>
          <a:prstGeom prst="foldedCorner">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a:rPr>
              <a:t>Research Purpose &amp; Questions</a:t>
            </a:r>
          </a:p>
        </p:txBody>
      </p:sp>
      <p:sp>
        <p:nvSpPr>
          <p:cNvPr id="3" name="Content Placeholder 2">
            <a:extLst>
              <a:ext uri="{FF2B5EF4-FFF2-40B4-BE49-F238E27FC236}">
                <a16:creationId xmlns:a16="http://schemas.microsoft.com/office/drawing/2014/main" id="{9CCD98AF-A8A6-DE88-E6D9-6B531729AFF3}"/>
              </a:ext>
            </a:extLst>
          </p:cNvPr>
          <p:cNvSpPr>
            <a:spLocks noGrp="1"/>
          </p:cNvSpPr>
          <p:nvPr>
            <p:ph idx="1"/>
          </p:nvPr>
        </p:nvSpPr>
        <p:spPr>
          <a:xfrm>
            <a:off x="1021300" y="2278226"/>
            <a:ext cx="10149400" cy="3093412"/>
          </a:xfrm>
        </p:spPr>
        <p:txBody>
          <a:bodyPr vert="horz" lIns="91440" tIns="45720" rIns="91440" bIns="45720" rtlCol="0" anchor="ctr">
            <a:normAutofit/>
          </a:bodyPr>
          <a:lstStyle/>
          <a:p>
            <a:pPr marL="0" indent="0" algn="ctr">
              <a:buNone/>
            </a:pPr>
            <a:r>
              <a:rPr lang="en-US" sz="3200">
                <a:ea typeface="+mn-lt"/>
                <a:cs typeface="+mn-lt"/>
              </a:rPr>
              <a:t>Can we accurately predict obesity levels based on dietary habits, physical activity, lifestyle, and demographic factors?</a:t>
            </a:r>
          </a:p>
          <a:p>
            <a:pPr marL="0" indent="0" algn="ctr">
              <a:buNone/>
            </a:pPr>
            <a:endParaRPr lang="en-US" sz="3000">
              <a:ea typeface="+mn-lt"/>
              <a:cs typeface="+mn-lt"/>
            </a:endParaRPr>
          </a:p>
          <a:p>
            <a:pPr marL="0" indent="0" algn="ctr">
              <a:buNone/>
            </a:pPr>
            <a:r>
              <a:rPr lang="en-US" sz="3000">
                <a:ea typeface="+mn-lt"/>
                <a:cs typeface="+mn-lt"/>
              </a:rPr>
              <a:t>What are the key factors influencing obesity levels?</a:t>
            </a:r>
          </a:p>
        </p:txBody>
      </p:sp>
      <p:sp>
        <p:nvSpPr>
          <p:cNvPr id="4" name="Slide Number Placeholder 3">
            <a:extLst>
              <a:ext uri="{FF2B5EF4-FFF2-40B4-BE49-F238E27FC236}">
                <a16:creationId xmlns:a16="http://schemas.microsoft.com/office/drawing/2014/main" id="{58A98FAB-6878-97CB-A805-EB07DA60D0C2}"/>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80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9DA97-C453-1BDB-4670-7F6933E7703A}"/>
              </a:ext>
            </a:extLst>
          </p:cNvPr>
          <p:cNvSpPr/>
          <p:nvPr/>
        </p:nvSpPr>
        <p:spPr>
          <a:xfrm>
            <a:off x="0" y="3990946"/>
            <a:ext cx="4362203" cy="276253"/>
          </a:xfrm>
          <a:prstGeom prst="rect">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3C034A-6C81-2938-4BF6-9AD1AF3FFC10}"/>
              </a:ext>
            </a:extLst>
          </p:cNvPr>
          <p:cNvSpPr>
            <a:spLocks noGrp="1"/>
          </p:cNvSpPr>
          <p:nvPr>
            <p:ph type="title"/>
          </p:nvPr>
        </p:nvSpPr>
        <p:spPr>
          <a:xfrm>
            <a:off x="963460" y="2528224"/>
            <a:ext cx="4322523" cy="1325563"/>
          </a:xfrm>
        </p:spPr>
        <p:txBody>
          <a:bodyPr>
            <a:noAutofit/>
          </a:bodyPr>
          <a:lstStyle/>
          <a:p>
            <a:r>
              <a:rPr lang="en-US" sz="5400"/>
              <a:t>Data Overview &amp; Details</a:t>
            </a:r>
          </a:p>
        </p:txBody>
      </p:sp>
      <p:sp>
        <p:nvSpPr>
          <p:cNvPr id="3" name="Slide Number Placeholder 2">
            <a:extLst>
              <a:ext uri="{FF2B5EF4-FFF2-40B4-BE49-F238E27FC236}">
                <a16:creationId xmlns:a16="http://schemas.microsoft.com/office/drawing/2014/main" id="{6FCE8B13-FB7C-2D5D-D2E5-6EDC171111F7}"/>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6" name="Graphic 5" descr="Presentation with pie chart with solid fill">
            <a:extLst>
              <a:ext uri="{FF2B5EF4-FFF2-40B4-BE49-F238E27FC236}">
                <a16:creationId xmlns:a16="http://schemas.microsoft.com/office/drawing/2014/main" id="{CEA19670-B6E4-842E-2C06-BE5866637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8375" y="1455420"/>
            <a:ext cx="3947160" cy="3947160"/>
          </a:xfrm>
          <a:prstGeom prst="rect">
            <a:avLst/>
          </a:prstGeom>
        </p:spPr>
      </p:pic>
    </p:spTree>
    <p:extLst>
      <p:ext uri="{BB962C8B-B14F-4D97-AF65-F5344CB8AC3E}">
        <p14:creationId xmlns:p14="http://schemas.microsoft.com/office/powerpoint/2010/main" val="346967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panose="020B0604020104020204" pitchFamily="34" charset="0"/>
              </a:rPr>
              <a:t>Dataset Overview</a:t>
            </a:r>
          </a:p>
        </p:txBody>
      </p:sp>
      <p:sp>
        <p:nvSpPr>
          <p:cNvPr id="4" name="Rectangle: Rounded Corners 3">
            <a:extLst>
              <a:ext uri="{FF2B5EF4-FFF2-40B4-BE49-F238E27FC236}">
                <a16:creationId xmlns:a16="http://schemas.microsoft.com/office/drawing/2014/main" id="{5E07517B-E63A-FA7C-E427-5746A9D280A5}"/>
              </a:ext>
            </a:extLst>
          </p:cNvPr>
          <p:cNvSpPr/>
          <p:nvPr/>
        </p:nvSpPr>
        <p:spPr>
          <a:xfrm>
            <a:off x="838201" y="1690688"/>
            <a:ext cx="3188677" cy="4486275"/>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CC1DE14-0B3F-7096-D26B-1A2996736EEC}"/>
              </a:ext>
            </a:extLst>
          </p:cNvPr>
          <p:cNvSpPr>
            <a:spLocks/>
          </p:cNvSpPr>
          <p:nvPr/>
        </p:nvSpPr>
        <p:spPr>
          <a:xfrm>
            <a:off x="4501662" y="1690685"/>
            <a:ext cx="3188677" cy="4486275"/>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F5A1DE7-0D4A-E2CF-56A1-B02FA417C8E7}"/>
              </a:ext>
            </a:extLst>
          </p:cNvPr>
          <p:cNvSpPr/>
          <p:nvPr/>
        </p:nvSpPr>
        <p:spPr>
          <a:xfrm>
            <a:off x="8165123" y="1690686"/>
            <a:ext cx="3188677" cy="4486275"/>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with solid fill">
            <a:extLst>
              <a:ext uri="{FF2B5EF4-FFF2-40B4-BE49-F238E27FC236}">
                <a16:creationId xmlns:a16="http://schemas.microsoft.com/office/drawing/2014/main" id="{2822834A-DADB-0264-795E-658FBA3AB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38793" y="2927131"/>
            <a:ext cx="1787490" cy="1787490"/>
          </a:xfrm>
          <a:prstGeom prst="rect">
            <a:avLst/>
          </a:prstGeom>
        </p:spPr>
      </p:pic>
      <p:sp>
        <p:nvSpPr>
          <p:cNvPr id="9" name="TextBox 8">
            <a:extLst>
              <a:ext uri="{FF2B5EF4-FFF2-40B4-BE49-F238E27FC236}">
                <a16:creationId xmlns:a16="http://schemas.microsoft.com/office/drawing/2014/main" id="{7FA59EEE-124D-D968-B098-484B808E8D4A}"/>
              </a:ext>
            </a:extLst>
          </p:cNvPr>
          <p:cNvSpPr txBox="1"/>
          <p:nvPr/>
        </p:nvSpPr>
        <p:spPr>
          <a:xfrm>
            <a:off x="1134207" y="4824089"/>
            <a:ext cx="2596663" cy="430887"/>
          </a:xfrm>
          <a:prstGeom prst="rect">
            <a:avLst/>
          </a:prstGeom>
          <a:noFill/>
        </p:spPr>
        <p:txBody>
          <a:bodyPr wrap="square" rtlCol="0">
            <a:spAutoFit/>
          </a:bodyPr>
          <a:lstStyle/>
          <a:p>
            <a:pPr algn="ctr"/>
            <a:r>
              <a:rPr lang="en-US" sz="2200">
                <a:hlinkClick r:id="rId5"/>
              </a:rPr>
              <a:t>Kaggle</a:t>
            </a:r>
            <a:endParaRPr lang="en-US" sz="2200"/>
          </a:p>
        </p:txBody>
      </p:sp>
      <p:sp>
        <p:nvSpPr>
          <p:cNvPr id="11" name="TextBox 10">
            <a:extLst>
              <a:ext uri="{FF2B5EF4-FFF2-40B4-BE49-F238E27FC236}">
                <a16:creationId xmlns:a16="http://schemas.microsoft.com/office/drawing/2014/main" id="{1967C6C9-6C68-FA1F-64FB-CB47E0A6DD91}"/>
              </a:ext>
            </a:extLst>
          </p:cNvPr>
          <p:cNvSpPr txBox="1"/>
          <p:nvPr/>
        </p:nvSpPr>
        <p:spPr>
          <a:xfrm>
            <a:off x="4797668" y="5430618"/>
            <a:ext cx="2596663" cy="430887"/>
          </a:xfrm>
          <a:prstGeom prst="rect">
            <a:avLst/>
          </a:prstGeom>
          <a:noFill/>
        </p:spPr>
        <p:txBody>
          <a:bodyPr wrap="square" rtlCol="0">
            <a:spAutoFit/>
          </a:bodyPr>
          <a:lstStyle/>
          <a:p>
            <a:pPr algn="ctr"/>
            <a:r>
              <a:rPr lang="en-US" sz="2200" b="0" i="0">
                <a:solidFill>
                  <a:srgbClr val="0D0D0D"/>
                </a:solidFill>
                <a:effectLst/>
              </a:rPr>
              <a:t>Health condition</a:t>
            </a:r>
            <a:endParaRPr lang="en-US" sz="2200"/>
          </a:p>
        </p:txBody>
      </p:sp>
      <p:sp>
        <p:nvSpPr>
          <p:cNvPr id="12" name="TextBox 11">
            <a:extLst>
              <a:ext uri="{FF2B5EF4-FFF2-40B4-BE49-F238E27FC236}">
                <a16:creationId xmlns:a16="http://schemas.microsoft.com/office/drawing/2014/main" id="{8EFEF307-5B6C-866A-2EA8-5CFE55AE756D}"/>
              </a:ext>
            </a:extLst>
          </p:cNvPr>
          <p:cNvSpPr txBox="1"/>
          <p:nvPr/>
        </p:nvSpPr>
        <p:spPr>
          <a:xfrm>
            <a:off x="1134207" y="2053951"/>
            <a:ext cx="2596663" cy="523220"/>
          </a:xfrm>
          <a:prstGeom prst="rect">
            <a:avLst/>
          </a:prstGeom>
          <a:noFill/>
        </p:spPr>
        <p:txBody>
          <a:bodyPr wrap="square" rtlCol="0">
            <a:spAutoFit/>
          </a:bodyPr>
          <a:lstStyle/>
          <a:p>
            <a:pPr algn="ctr"/>
            <a:r>
              <a:rPr lang="en-US" sz="2800">
                <a:effectLst>
                  <a:outerShdw blurRad="38100" dist="38100" dir="2700000" algn="tl">
                    <a:srgbClr val="000000">
                      <a:alpha val="43137"/>
                    </a:srgbClr>
                  </a:outerShdw>
                </a:effectLst>
              </a:rPr>
              <a:t>Source</a:t>
            </a:r>
          </a:p>
        </p:txBody>
      </p:sp>
      <p:sp>
        <p:nvSpPr>
          <p:cNvPr id="13" name="TextBox 12">
            <a:extLst>
              <a:ext uri="{FF2B5EF4-FFF2-40B4-BE49-F238E27FC236}">
                <a16:creationId xmlns:a16="http://schemas.microsoft.com/office/drawing/2014/main" id="{CEB338AA-0601-8C2D-CCF9-2C87F73E4AC2}"/>
              </a:ext>
            </a:extLst>
          </p:cNvPr>
          <p:cNvSpPr txBox="1"/>
          <p:nvPr/>
        </p:nvSpPr>
        <p:spPr>
          <a:xfrm>
            <a:off x="4797668" y="2053951"/>
            <a:ext cx="2596663" cy="523220"/>
          </a:xfrm>
          <a:prstGeom prst="rect">
            <a:avLst/>
          </a:prstGeom>
          <a:noFill/>
        </p:spPr>
        <p:txBody>
          <a:bodyPr wrap="square" rtlCol="0">
            <a:spAutoFit/>
          </a:bodyPr>
          <a:lstStyle/>
          <a:p>
            <a:pPr algn="ctr"/>
            <a:r>
              <a:rPr lang="en-US" sz="2800">
                <a:effectLst>
                  <a:outerShdw blurRad="38100" dist="38100" dir="2700000" algn="tl">
                    <a:srgbClr val="000000">
                      <a:alpha val="43137"/>
                    </a:srgbClr>
                  </a:outerShdw>
                </a:effectLst>
              </a:rPr>
              <a:t>Scope</a:t>
            </a:r>
          </a:p>
        </p:txBody>
      </p:sp>
      <p:sp>
        <p:nvSpPr>
          <p:cNvPr id="14" name="TextBox 13">
            <a:extLst>
              <a:ext uri="{FF2B5EF4-FFF2-40B4-BE49-F238E27FC236}">
                <a16:creationId xmlns:a16="http://schemas.microsoft.com/office/drawing/2014/main" id="{55B234EF-DB2E-9177-FE06-A696259C496B}"/>
              </a:ext>
            </a:extLst>
          </p:cNvPr>
          <p:cNvSpPr txBox="1"/>
          <p:nvPr/>
        </p:nvSpPr>
        <p:spPr>
          <a:xfrm>
            <a:off x="8461129" y="2053951"/>
            <a:ext cx="2596663" cy="523220"/>
          </a:xfrm>
          <a:prstGeom prst="rect">
            <a:avLst/>
          </a:prstGeom>
          <a:noFill/>
        </p:spPr>
        <p:txBody>
          <a:bodyPr wrap="square" rtlCol="0">
            <a:spAutoFit/>
          </a:bodyPr>
          <a:lstStyle/>
          <a:p>
            <a:pPr algn="ctr"/>
            <a:r>
              <a:rPr lang="en-US" sz="2800">
                <a:effectLst>
                  <a:outerShdw blurRad="38100" dist="38100" dir="2700000" algn="tl">
                    <a:srgbClr val="000000">
                      <a:alpha val="43137"/>
                    </a:srgbClr>
                  </a:outerShdw>
                </a:effectLst>
              </a:rPr>
              <a:t>Timespan</a:t>
            </a:r>
          </a:p>
        </p:txBody>
      </p:sp>
      <p:sp>
        <p:nvSpPr>
          <p:cNvPr id="15" name="TextBox 14">
            <a:extLst>
              <a:ext uri="{FF2B5EF4-FFF2-40B4-BE49-F238E27FC236}">
                <a16:creationId xmlns:a16="http://schemas.microsoft.com/office/drawing/2014/main" id="{9B13E573-0883-1B20-F27D-02D806696E86}"/>
              </a:ext>
            </a:extLst>
          </p:cNvPr>
          <p:cNvSpPr txBox="1"/>
          <p:nvPr/>
        </p:nvSpPr>
        <p:spPr>
          <a:xfrm>
            <a:off x="4797668" y="3666572"/>
            <a:ext cx="2596663" cy="769441"/>
          </a:xfrm>
          <a:prstGeom prst="rect">
            <a:avLst/>
          </a:prstGeom>
          <a:noFill/>
        </p:spPr>
        <p:txBody>
          <a:bodyPr wrap="square" rtlCol="0">
            <a:spAutoFit/>
          </a:bodyPr>
          <a:lstStyle/>
          <a:p>
            <a:pPr algn="ctr"/>
            <a:r>
              <a:rPr lang="en-US" sz="2200"/>
              <a:t>Mexico, Peru, and Colombia</a:t>
            </a:r>
          </a:p>
        </p:txBody>
      </p:sp>
      <p:pic>
        <p:nvPicPr>
          <p:cNvPr id="17" name="Graphic 16" descr="Map with pin with solid fill">
            <a:extLst>
              <a:ext uri="{FF2B5EF4-FFF2-40B4-BE49-F238E27FC236}">
                <a16:creationId xmlns:a16="http://schemas.microsoft.com/office/drawing/2014/main" id="{309A5C2F-F022-88A4-A7A7-491DEAF4ED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2749515"/>
            <a:ext cx="914400" cy="914400"/>
          </a:xfrm>
          <a:prstGeom prst="rect">
            <a:avLst/>
          </a:prstGeom>
        </p:spPr>
      </p:pic>
      <p:pic>
        <p:nvPicPr>
          <p:cNvPr id="25" name="Graphic 24" descr="User with solid fill">
            <a:extLst>
              <a:ext uri="{FF2B5EF4-FFF2-40B4-BE49-F238E27FC236}">
                <a16:creationId xmlns:a16="http://schemas.microsoft.com/office/drawing/2014/main" id="{5086438A-46D7-225C-7C8B-B43082FC08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799" y="4516218"/>
            <a:ext cx="914400" cy="914400"/>
          </a:xfrm>
          <a:prstGeom prst="rect">
            <a:avLst/>
          </a:prstGeom>
        </p:spPr>
      </p:pic>
      <p:pic>
        <p:nvPicPr>
          <p:cNvPr id="27" name="Graphic 26" descr="Stopwatch 33% with solid fill">
            <a:extLst>
              <a:ext uri="{FF2B5EF4-FFF2-40B4-BE49-F238E27FC236}">
                <a16:creationId xmlns:a16="http://schemas.microsoft.com/office/drawing/2014/main" id="{0B2B1579-2486-FE8C-874E-CBAAF78A6D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85729" y="2749516"/>
            <a:ext cx="1747458" cy="1747458"/>
          </a:xfrm>
          <a:prstGeom prst="rect">
            <a:avLst/>
          </a:prstGeom>
        </p:spPr>
      </p:pic>
      <p:sp>
        <p:nvSpPr>
          <p:cNvPr id="28" name="TextBox 27">
            <a:extLst>
              <a:ext uri="{FF2B5EF4-FFF2-40B4-BE49-F238E27FC236}">
                <a16:creationId xmlns:a16="http://schemas.microsoft.com/office/drawing/2014/main" id="{11DC14AC-904B-C86B-27C9-95B1117E6D97}"/>
              </a:ext>
            </a:extLst>
          </p:cNvPr>
          <p:cNvSpPr txBox="1"/>
          <p:nvPr/>
        </p:nvSpPr>
        <p:spPr>
          <a:xfrm>
            <a:off x="8461127" y="4516218"/>
            <a:ext cx="2596663" cy="1446550"/>
          </a:xfrm>
          <a:prstGeom prst="rect">
            <a:avLst/>
          </a:prstGeom>
          <a:noFill/>
        </p:spPr>
        <p:txBody>
          <a:bodyPr wrap="square" rtlCol="0">
            <a:spAutoFit/>
          </a:bodyPr>
          <a:lstStyle/>
          <a:p>
            <a:pPr algn="ctr"/>
            <a:r>
              <a:rPr lang="en-US" sz="2200">
                <a:solidFill>
                  <a:srgbClr val="0D0D0D"/>
                </a:solidFill>
                <a:latin typeface="Söhne"/>
              </a:rPr>
              <a:t>A</a:t>
            </a:r>
            <a:r>
              <a:rPr lang="en-US" sz="2200" b="0" i="0">
                <a:solidFill>
                  <a:srgbClr val="0D0D0D"/>
                </a:solidFill>
                <a:effectLst/>
                <a:latin typeface="Söhne"/>
              </a:rPr>
              <a:t>ssumed to represent a snapshot at the time of data collection</a:t>
            </a:r>
            <a:endParaRPr lang="en-US" sz="2200"/>
          </a:p>
        </p:txBody>
      </p:sp>
      <p:sp>
        <p:nvSpPr>
          <p:cNvPr id="3" name="Slide Number Placeholder 2">
            <a:extLst>
              <a:ext uri="{FF2B5EF4-FFF2-40B4-BE49-F238E27FC236}">
                <a16:creationId xmlns:a16="http://schemas.microsoft.com/office/drawing/2014/main" id="{63810EDA-1F35-391A-B683-9E45DE01D233}"/>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7" name="TextBox 6">
            <a:extLst>
              <a:ext uri="{FF2B5EF4-FFF2-40B4-BE49-F238E27FC236}">
                <a16:creationId xmlns:a16="http://schemas.microsoft.com/office/drawing/2014/main" id="{11DC14AC-904B-C86B-27C9-95B1117E6D97}"/>
              </a:ext>
            </a:extLst>
          </p:cNvPr>
          <p:cNvSpPr txBox="1"/>
          <p:nvPr/>
        </p:nvSpPr>
        <p:spPr>
          <a:xfrm>
            <a:off x="5385291" y="812461"/>
            <a:ext cx="5858674" cy="430887"/>
          </a:xfrm>
          <a:prstGeom prst="rect">
            <a:avLst/>
          </a:prstGeom>
          <a:noFill/>
        </p:spPr>
        <p:txBody>
          <a:bodyPr wrap="square" rtlCol="0">
            <a:spAutoFit/>
          </a:bodyPr>
          <a:lstStyle/>
          <a:p>
            <a:r>
              <a:rPr lang="en-US" sz="2200">
                <a:solidFill>
                  <a:srgbClr val="0D0D0D"/>
                </a:solidFill>
                <a:latin typeface="Söhne"/>
              </a:rPr>
              <a:t>Total number of records: 2111, no missing values</a:t>
            </a:r>
            <a:endParaRPr lang="en-US" sz="2200"/>
          </a:p>
        </p:txBody>
      </p:sp>
      <p:sp>
        <p:nvSpPr>
          <p:cNvPr id="10" name="TextBox 9">
            <a:extLst>
              <a:ext uri="{FF2B5EF4-FFF2-40B4-BE49-F238E27FC236}">
                <a16:creationId xmlns:a16="http://schemas.microsoft.com/office/drawing/2014/main" id="{E894408D-AFDD-9D47-4E75-7F6A6D9EBD26}"/>
              </a:ext>
            </a:extLst>
          </p:cNvPr>
          <p:cNvSpPr txBox="1"/>
          <p:nvPr/>
        </p:nvSpPr>
        <p:spPr>
          <a:xfrm>
            <a:off x="1441007" y="5364445"/>
            <a:ext cx="1983066" cy="584775"/>
          </a:xfrm>
          <a:prstGeom prst="rect">
            <a:avLst/>
          </a:prstGeom>
          <a:noFill/>
        </p:spPr>
        <p:txBody>
          <a:bodyPr wrap="square" rtlCol="0">
            <a:spAutoFit/>
          </a:bodyPr>
          <a:lstStyle/>
          <a:p>
            <a:pPr algn="ctr"/>
            <a:r>
              <a:rPr lang="en-US" sz="1600">
                <a:solidFill>
                  <a:srgbClr val="0D0D0D"/>
                </a:solidFill>
              </a:rPr>
              <a:t>C</a:t>
            </a:r>
            <a:r>
              <a:rPr lang="en-US" sz="1600" b="0" i="0">
                <a:solidFill>
                  <a:srgbClr val="0D0D0D"/>
                </a:solidFill>
                <a:effectLst/>
              </a:rPr>
              <a:t>ollected via survey at a web platform</a:t>
            </a:r>
            <a:endParaRPr lang="en-US" sz="1600"/>
          </a:p>
        </p:txBody>
      </p:sp>
    </p:spTree>
    <p:extLst>
      <p:ext uri="{BB962C8B-B14F-4D97-AF65-F5344CB8AC3E}">
        <p14:creationId xmlns:p14="http://schemas.microsoft.com/office/powerpoint/2010/main" val="290815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1E4A-122C-DF33-811B-FF5945A4CA85}"/>
              </a:ext>
            </a:extLst>
          </p:cNvPr>
          <p:cNvSpPr>
            <a:spLocks noGrp="1"/>
          </p:cNvSpPr>
          <p:nvPr>
            <p:ph type="title"/>
          </p:nvPr>
        </p:nvSpPr>
        <p:spPr/>
        <p:txBody>
          <a:bodyPr/>
          <a:lstStyle/>
          <a:p>
            <a:r>
              <a:rPr lang="en-US">
                <a:latin typeface="Abadi" panose="020B0604020104020204" pitchFamily="34" charset="0"/>
              </a:rPr>
              <a:t>Dataset Details</a:t>
            </a:r>
          </a:p>
        </p:txBody>
      </p:sp>
      <p:grpSp>
        <p:nvGrpSpPr>
          <p:cNvPr id="41" name="Group 40">
            <a:extLst>
              <a:ext uri="{FF2B5EF4-FFF2-40B4-BE49-F238E27FC236}">
                <a16:creationId xmlns:a16="http://schemas.microsoft.com/office/drawing/2014/main" id="{1037CCC2-A082-873B-5325-0E0EB279C249}"/>
              </a:ext>
            </a:extLst>
          </p:cNvPr>
          <p:cNvGrpSpPr/>
          <p:nvPr/>
        </p:nvGrpSpPr>
        <p:grpSpPr>
          <a:xfrm>
            <a:off x="579810" y="1692048"/>
            <a:ext cx="11032379" cy="4252110"/>
            <a:chOff x="579810" y="1662628"/>
            <a:chExt cx="11032379" cy="4252110"/>
          </a:xfrm>
        </p:grpSpPr>
        <p:grpSp>
          <p:nvGrpSpPr>
            <p:cNvPr id="39" name="Group 38">
              <a:extLst>
                <a:ext uri="{FF2B5EF4-FFF2-40B4-BE49-F238E27FC236}">
                  <a16:creationId xmlns:a16="http://schemas.microsoft.com/office/drawing/2014/main" id="{E6176D4A-AACD-08F5-7C33-588BE4752E24}"/>
                </a:ext>
              </a:extLst>
            </p:cNvPr>
            <p:cNvGrpSpPr/>
            <p:nvPr/>
          </p:nvGrpSpPr>
          <p:grpSpPr>
            <a:xfrm>
              <a:off x="2417399" y="1698208"/>
              <a:ext cx="5055885" cy="523220"/>
              <a:chOff x="2417399" y="1698208"/>
              <a:chExt cx="5055885" cy="523220"/>
            </a:xfrm>
          </p:grpSpPr>
          <p:sp>
            <p:nvSpPr>
              <p:cNvPr id="34" name="Rectangle: Rounded Corners 33">
                <a:extLst>
                  <a:ext uri="{FF2B5EF4-FFF2-40B4-BE49-F238E27FC236}">
                    <a16:creationId xmlns:a16="http://schemas.microsoft.com/office/drawing/2014/main" id="{57EE2E82-BFD4-E33F-BA7A-140E4B40A63B}"/>
                  </a:ext>
                </a:extLst>
              </p:cNvPr>
              <p:cNvSpPr/>
              <p:nvPr/>
            </p:nvSpPr>
            <p:spPr>
              <a:xfrm>
                <a:off x="2417399" y="1698208"/>
                <a:ext cx="5055885"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17" name="TextBox 16">
                <a:extLst>
                  <a:ext uri="{FF2B5EF4-FFF2-40B4-BE49-F238E27FC236}">
                    <a16:creationId xmlns:a16="http://schemas.microsoft.com/office/drawing/2014/main" id="{9FB16FDC-5AE1-8208-2E67-3E07C2CCA279}"/>
                  </a:ext>
                </a:extLst>
              </p:cNvPr>
              <p:cNvSpPr txBox="1"/>
              <p:nvPr/>
            </p:nvSpPr>
            <p:spPr>
              <a:xfrm>
                <a:off x="3753647" y="1749315"/>
                <a:ext cx="2383385" cy="400110"/>
              </a:xfrm>
              <a:prstGeom prst="rect">
                <a:avLst/>
              </a:prstGeom>
              <a:noFill/>
            </p:spPr>
            <p:txBody>
              <a:bodyPr wrap="square" rtlCol="0">
                <a:spAutoFit/>
              </a:bodyPr>
              <a:lstStyle/>
              <a:p>
                <a:pPr algn="ctr"/>
                <a:r>
                  <a:rPr lang="en-US" sz="2000" i="1"/>
                  <a:t>Eating Habits</a:t>
                </a:r>
              </a:p>
            </p:txBody>
          </p:sp>
        </p:grpSp>
        <p:grpSp>
          <p:nvGrpSpPr>
            <p:cNvPr id="40" name="Group 39">
              <a:extLst>
                <a:ext uri="{FF2B5EF4-FFF2-40B4-BE49-F238E27FC236}">
                  <a16:creationId xmlns:a16="http://schemas.microsoft.com/office/drawing/2014/main" id="{5928FA0C-4F08-484D-0793-928A1F5BC709}"/>
                </a:ext>
              </a:extLst>
            </p:cNvPr>
            <p:cNvGrpSpPr/>
            <p:nvPr/>
          </p:nvGrpSpPr>
          <p:grpSpPr>
            <a:xfrm>
              <a:off x="7595494" y="1698208"/>
              <a:ext cx="4016693" cy="523220"/>
              <a:chOff x="7595494" y="1698208"/>
              <a:chExt cx="4016693" cy="523220"/>
            </a:xfrm>
          </p:grpSpPr>
          <p:sp>
            <p:nvSpPr>
              <p:cNvPr id="35" name="Rectangle: Rounded Corners 34">
                <a:extLst>
                  <a:ext uri="{FF2B5EF4-FFF2-40B4-BE49-F238E27FC236}">
                    <a16:creationId xmlns:a16="http://schemas.microsoft.com/office/drawing/2014/main" id="{1E7B4A38-09E6-5D9E-A75C-603EAF12F1D9}"/>
                  </a:ext>
                </a:extLst>
              </p:cNvPr>
              <p:cNvSpPr/>
              <p:nvPr/>
            </p:nvSpPr>
            <p:spPr>
              <a:xfrm>
                <a:off x="7595494" y="1698208"/>
                <a:ext cx="4016693"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43" name="TextBox 42">
                <a:extLst>
                  <a:ext uri="{FF2B5EF4-FFF2-40B4-BE49-F238E27FC236}">
                    <a16:creationId xmlns:a16="http://schemas.microsoft.com/office/drawing/2014/main" id="{B3814347-9245-BC23-1DBB-3E546D8EC795}"/>
                  </a:ext>
                </a:extLst>
              </p:cNvPr>
              <p:cNvSpPr txBox="1"/>
              <p:nvPr/>
            </p:nvSpPr>
            <p:spPr>
              <a:xfrm>
                <a:off x="8412149" y="1749315"/>
                <a:ext cx="2383385" cy="400110"/>
              </a:xfrm>
              <a:prstGeom prst="rect">
                <a:avLst/>
              </a:prstGeom>
              <a:noFill/>
            </p:spPr>
            <p:txBody>
              <a:bodyPr wrap="square" rtlCol="0">
                <a:spAutoFit/>
              </a:bodyPr>
              <a:lstStyle/>
              <a:p>
                <a:pPr algn="ctr"/>
                <a:r>
                  <a:rPr lang="en-US" sz="2000" i="1"/>
                  <a:t>Physical Condition </a:t>
                </a:r>
              </a:p>
            </p:txBody>
          </p:sp>
        </p:grpSp>
        <p:grpSp>
          <p:nvGrpSpPr>
            <p:cNvPr id="55" name="Group 54">
              <a:extLst>
                <a:ext uri="{FF2B5EF4-FFF2-40B4-BE49-F238E27FC236}">
                  <a16:creationId xmlns:a16="http://schemas.microsoft.com/office/drawing/2014/main" id="{D3515D28-AE5A-49E5-067B-9C049370E5C5}"/>
                </a:ext>
              </a:extLst>
            </p:cNvPr>
            <p:cNvGrpSpPr/>
            <p:nvPr/>
          </p:nvGrpSpPr>
          <p:grpSpPr>
            <a:xfrm>
              <a:off x="579813" y="2305738"/>
              <a:ext cx="1715376" cy="523220"/>
              <a:chOff x="579813" y="2305738"/>
              <a:chExt cx="1715376" cy="523220"/>
            </a:xfrm>
            <a:solidFill>
              <a:srgbClr val="FFDC97"/>
            </a:solidFill>
          </p:grpSpPr>
          <p:sp>
            <p:nvSpPr>
              <p:cNvPr id="4" name="Rectangle: Rounded Corners 3">
                <a:extLst>
                  <a:ext uri="{FF2B5EF4-FFF2-40B4-BE49-F238E27FC236}">
                    <a16:creationId xmlns:a16="http://schemas.microsoft.com/office/drawing/2014/main" id="{1B938DE0-FFAF-23F1-FB3E-1F0FB592F71D}"/>
                  </a:ext>
                </a:extLst>
              </p:cNvPr>
              <p:cNvSpPr/>
              <p:nvPr/>
            </p:nvSpPr>
            <p:spPr>
              <a:xfrm>
                <a:off x="579813" y="2305738"/>
                <a:ext cx="1715376"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3D8479C6-3C58-1D92-DBA9-C87E5737D061}"/>
                  </a:ext>
                </a:extLst>
              </p:cNvPr>
              <p:cNvSpPr txBox="1"/>
              <p:nvPr/>
            </p:nvSpPr>
            <p:spPr>
              <a:xfrm>
                <a:off x="903709" y="2381417"/>
                <a:ext cx="1020874" cy="369332"/>
              </a:xfrm>
              <a:prstGeom prst="rect">
                <a:avLst/>
              </a:prstGeom>
              <a:grpFill/>
            </p:spPr>
            <p:txBody>
              <a:bodyPr wrap="square" rtlCol="0">
                <a:spAutoFit/>
              </a:bodyPr>
              <a:lstStyle/>
              <a:p>
                <a:pPr algn="ctr"/>
                <a:r>
                  <a:rPr lang="en-US"/>
                  <a:t>Gender</a:t>
                </a:r>
              </a:p>
            </p:txBody>
          </p:sp>
        </p:grpSp>
        <p:grpSp>
          <p:nvGrpSpPr>
            <p:cNvPr id="56" name="Group 55">
              <a:extLst>
                <a:ext uri="{FF2B5EF4-FFF2-40B4-BE49-F238E27FC236}">
                  <a16:creationId xmlns:a16="http://schemas.microsoft.com/office/drawing/2014/main" id="{2534BECC-F91B-8586-2810-395C341DC78A}"/>
                </a:ext>
              </a:extLst>
            </p:cNvPr>
            <p:cNvGrpSpPr/>
            <p:nvPr/>
          </p:nvGrpSpPr>
          <p:grpSpPr>
            <a:xfrm>
              <a:off x="579811" y="2923051"/>
              <a:ext cx="1715378" cy="523220"/>
              <a:chOff x="579811" y="2923051"/>
              <a:chExt cx="1715378" cy="523220"/>
            </a:xfrm>
            <a:solidFill>
              <a:srgbClr val="FFDC97"/>
            </a:solidFill>
          </p:grpSpPr>
          <p:sp>
            <p:nvSpPr>
              <p:cNvPr id="9" name="Rectangle: Rounded Corners 8">
                <a:extLst>
                  <a:ext uri="{FF2B5EF4-FFF2-40B4-BE49-F238E27FC236}">
                    <a16:creationId xmlns:a16="http://schemas.microsoft.com/office/drawing/2014/main" id="{A64C4D85-4913-8DD6-0713-057223245064}"/>
                  </a:ext>
                </a:extLst>
              </p:cNvPr>
              <p:cNvSpPr/>
              <p:nvPr/>
            </p:nvSpPr>
            <p:spPr>
              <a:xfrm>
                <a:off x="579811" y="2923051"/>
                <a:ext cx="1715378"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30ECB00C-5287-5B0C-F4D7-C2CDF2CDC8AC}"/>
                  </a:ext>
                </a:extLst>
              </p:cNvPr>
              <p:cNvSpPr txBox="1"/>
              <p:nvPr/>
            </p:nvSpPr>
            <p:spPr>
              <a:xfrm>
                <a:off x="927787" y="2995783"/>
                <a:ext cx="1010834" cy="369332"/>
              </a:xfrm>
              <a:prstGeom prst="rect">
                <a:avLst/>
              </a:prstGeom>
              <a:grpFill/>
            </p:spPr>
            <p:txBody>
              <a:bodyPr wrap="square" rtlCol="0">
                <a:spAutoFit/>
              </a:bodyPr>
              <a:lstStyle/>
              <a:p>
                <a:pPr algn="ctr"/>
                <a:r>
                  <a:rPr lang="en-US"/>
                  <a:t>Age</a:t>
                </a:r>
              </a:p>
            </p:txBody>
          </p:sp>
        </p:grpSp>
        <p:grpSp>
          <p:nvGrpSpPr>
            <p:cNvPr id="57" name="Group 56">
              <a:extLst>
                <a:ext uri="{FF2B5EF4-FFF2-40B4-BE49-F238E27FC236}">
                  <a16:creationId xmlns:a16="http://schemas.microsoft.com/office/drawing/2014/main" id="{B3FD4E1B-749F-480E-F89A-46A0F9EC4541}"/>
                </a:ext>
              </a:extLst>
            </p:cNvPr>
            <p:cNvGrpSpPr/>
            <p:nvPr/>
          </p:nvGrpSpPr>
          <p:grpSpPr>
            <a:xfrm>
              <a:off x="579810" y="3543731"/>
              <a:ext cx="1715379" cy="523220"/>
              <a:chOff x="579810" y="3543731"/>
              <a:chExt cx="1715379" cy="523220"/>
            </a:xfrm>
            <a:solidFill>
              <a:srgbClr val="FFDC97"/>
            </a:solidFill>
          </p:grpSpPr>
          <p:sp>
            <p:nvSpPr>
              <p:cNvPr id="13" name="Rectangle: Rounded Corners 12">
                <a:extLst>
                  <a:ext uri="{FF2B5EF4-FFF2-40B4-BE49-F238E27FC236}">
                    <a16:creationId xmlns:a16="http://schemas.microsoft.com/office/drawing/2014/main" id="{E186B356-8EB6-7863-E435-491D748689C4}"/>
                  </a:ext>
                </a:extLst>
              </p:cNvPr>
              <p:cNvSpPr/>
              <p:nvPr/>
            </p:nvSpPr>
            <p:spPr>
              <a:xfrm>
                <a:off x="579810" y="3543731"/>
                <a:ext cx="1715379"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4F863622-1242-EFB1-B698-76477CA7BBCE}"/>
                  </a:ext>
                </a:extLst>
              </p:cNvPr>
              <p:cNvSpPr txBox="1"/>
              <p:nvPr/>
            </p:nvSpPr>
            <p:spPr>
              <a:xfrm>
                <a:off x="819145" y="3620675"/>
                <a:ext cx="1239024" cy="369332"/>
              </a:xfrm>
              <a:prstGeom prst="rect">
                <a:avLst/>
              </a:prstGeom>
              <a:grpFill/>
            </p:spPr>
            <p:txBody>
              <a:bodyPr wrap="square" rtlCol="0">
                <a:spAutoFit/>
              </a:bodyPr>
              <a:lstStyle/>
              <a:p>
                <a:pPr algn="ctr"/>
                <a:r>
                  <a:rPr lang="en-US"/>
                  <a:t>Height</a:t>
                </a:r>
              </a:p>
            </p:txBody>
          </p:sp>
        </p:grpSp>
        <p:grpSp>
          <p:nvGrpSpPr>
            <p:cNvPr id="58" name="Group 57">
              <a:extLst>
                <a:ext uri="{FF2B5EF4-FFF2-40B4-BE49-F238E27FC236}">
                  <a16:creationId xmlns:a16="http://schemas.microsoft.com/office/drawing/2014/main" id="{6F1DB07A-91FF-38F3-41B4-9A4C617E97F7}"/>
                </a:ext>
              </a:extLst>
            </p:cNvPr>
            <p:cNvGrpSpPr/>
            <p:nvPr/>
          </p:nvGrpSpPr>
          <p:grpSpPr>
            <a:xfrm>
              <a:off x="579810" y="4159661"/>
              <a:ext cx="1715380" cy="523220"/>
              <a:chOff x="579810" y="4159661"/>
              <a:chExt cx="1715380" cy="523220"/>
            </a:xfrm>
            <a:solidFill>
              <a:srgbClr val="FFDC97"/>
            </a:solidFill>
          </p:grpSpPr>
          <p:sp>
            <p:nvSpPr>
              <p:cNvPr id="14" name="Rectangle: Rounded Corners 13">
                <a:extLst>
                  <a:ext uri="{FF2B5EF4-FFF2-40B4-BE49-F238E27FC236}">
                    <a16:creationId xmlns:a16="http://schemas.microsoft.com/office/drawing/2014/main" id="{3FC5DAB7-5801-CD2B-8CDE-E5F437C7A887}"/>
                  </a:ext>
                </a:extLst>
              </p:cNvPr>
              <p:cNvSpPr/>
              <p:nvPr/>
            </p:nvSpPr>
            <p:spPr>
              <a:xfrm>
                <a:off x="579810" y="4159661"/>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8F5F0F12-26BC-E1AA-F5A2-FE11FBE580F8}"/>
                  </a:ext>
                </a:extLst>
              </p:cNvPr>
              <p:cNvSpPr txBox="1"/>
              <p:nvPr/>
            </p:nvSpPr>
            <p:spPr>
              <a:xfrm>
                <a:off x="813692" y="4234221"/>
                <a:ext cx="1203762" cy="369332"/>
              </a:xfrm>
              <a:prstGeom prst="rect">
                <a:avLst/>
              </a:prstGeom>
              <a:grpFill/>
            </p:spPr>
            <p:txBody>
              <a:bodyPr wrap="square" rtlCol="0">
                <a:spAutoFit/>
              </a:bodyPr>
              <a:lstStyle/>
              <a:p>
                <a:pPr algn="ctr"/>
                <a:r>
                  <a:rPr lang="en-US"/>
                  <a:t>Weight</a:t>
                </a:r>
              </a:p>
            </p:txBody>
          </p:sp>
        </p:grpSp>
        <p:grpSp>
          <p:nvGrpSpPr>
            <p:cNvPr id="65" name="Group 64">
              <a:extLst>
                <a:ext uri="{FF2B5EF4-FFF2-40B4-BE49-F238E27FC236}">
                  <a16:creationId xmlns:a16="http://schemas.microsoft.com/office/drawing/2014/main" id="{A11129E2-4128-AFF7-786C-725405834564}"/>
                </a:ext>
              </a:extLst>
            </p:cNvPr>
            <p:cNvGrpSpPr/>
            <p:nvPr/>
          </p:nvGrpSpPr>
          <p:grpSpPr>
            <a:xfrm>
              <a:off x="2417400" y="2305738"/>
              <a:ext cx="5055885" cy="523220"/>
              <a:chOff x="2417400" y="2305738"/>
              <a:chExt cx="5055885" cy="523220"/>
            </a:xfrm>
            <a:solidFill>
              <a:srgbClr val="FFDC97"/>
            </a:solidFill>
          </p:grpSpPr>
          <p:sp>
            <p:nvSpPr>
              <p:cNvPr id="15" name="Rectangle: Rounded Corners 14">
                <a:extLst>
                  <a:ext uri="{FF2B5EF4-FFF2-40B4-BE49-F238E27FC236}">
                    <a16:creationId xmlns:a16="http://schemas.microsoft.com/office/drawing/2014/main" id="{A42C3DDC-2182-C6F7-F53A-A32E8D69DAEA}"/>
                  </a:ext>
                </a:extLst>
              </p:cNvPr>
              <p:cNvSpPr/>
              <p:nvPr/>
            </p:nvSpPr>
            <p:spPr>
              <a:xfrm>
                <a:off x="2417400" y="2305738"/>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A5531BE-9837-705D-8178-EE3A73F01D91}"/>
                  </a:ext>
                </a:extLst>
              </p:cNvPr>
              <p:cNvSpPr txBox="1"/>
              <p:nvPr/>
            </p:nvSpPr>
            <p:spPr>
              <a:xfrm>
                <a:off x="2524370" y="2397978"/>
                <a:ext cx="4901323" cy="369332"/>
              </a:xfrm>
              <a:prstGeom prst="rect">
                <a:avLst/>
              </a:prstGeom>
              <a:grpFill/>
            </p:spPr>
            <p:txBody>
              <a:bodyPr wrap="square" rtlCol="0">
                <a:spAutoFit/>
              </a:bodyPr>
              <a:lstStyle/>
              <a:p>
                <a:pPr algn="ctr"/>
                <a:r>
                  <a:rPr lang="en-US"/>
                  <a:t>Frequent consumption of high caloric food (FAVC)</a:t>
                </a:r>
              </a:p>
            </p:txBody>
          </p:sp>
        </p:grpSp>
        <p:grpSp>
          <p:nvGrpSpPr>
            <p:cNvPr id="59" name="Group 58">
              <a:extLst>
                <a:ext uri="{FF2B5EF4-FFF2-40B4-BE49-F238E27FC236}">
                  <a16:creationId xmlns:a16="http://schemas.microsoft.com/office/drawing/2014/main" id="{11D74A74-C7EF-C8DD-F48C-3D266112229C}"/>
                </a:ext>
              </a:extLst>
            </p:cNvPr>
            <p:cNvGrpSpPr/>
            <p:nvPr/>
          </p:nvGrpSpPr>
          <p:grpSpPr>
            <a:xfrm>
              <a:off x="579810" y="4778506"/>
              <a:ext cx="1715380" cy="523220"/>
              <a:chOff x="579810" y="4778506"/>
              <a:chExt cx="1715380" cy="523220"/>
            </a:xfrm>
            <a:solidFill>
              <a:srgbClr val="FFDC97"/>
            </a:solidFill>
          </p:grpSpPr>
          <p:sp>
            <p:nvSpPr>
              <p:cNvPr id="18" name="Rectangle: Rounded Corners 17">
                <a:extLst>
                  <a:ext uri="{FF2B5EF4-FFF2-40B4-BE49-F238E27FC236}">
                    <a16:creationId xmlns:a16="http://schemas.microsoft.com/office/drawing/2014/main" id="{1A3A1919-9E2B-060D-0D81-5E2E2BC9B7F8}"/>
                  </a:ext>
                </a:extLst>
              </p:cNvPr>
              <p:cNvSpPr/>
              <p:nvPr/>
            </p:nvSpPr>
            <p:spPr>
              <a:xfrm>
                <a:off x="579810" y="4778506"/>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DA5C6BA8-A93A-401F-4B33-553381CACEBB}"/>
                  </a:ext>
                </a:extLst>
              </p:cNvPr>
              <p:cNvSpPr txBox="1"/>
              <p:nvPr/>
            </p:nvSpPr>
            <p:spPr>
              <a:xfrm>
                <a:off x="648216" y="4847409"/>
                <a:ext cx="1569976" cy="369332"/>
              </a:xfrm>
              <a:prstGeom prst="rect">
                <a:avLst/>
              </a:prstGeom>
              <a:grpFill/>
            </p:spPr>
            <p:txBody>
              <a:bodyPr wrap="square" rtlCol="0">
                <a:spAutoFit/>
              </a:bodyPr>
              <a:lstStyle/>
              <a:p>
                <a:pPr algn="ctr"/>
                <a:r>
                  <a:rPr lang="en-US"/>
                  <a:t>Family history</a:t>
                </a:r>
              </a:p>
            </p:txBody>
          </p:sp>
        </p:grpSp>
        <p:grpSp>
          <p:nvGrpSpPr>
            <p:cNvPr id="64" name="Group 63">
              <a:extLst>
                <a:ext uri="{FF2B5EF4-FFF2-40B4-BE49-F238E27FC236}">
                  <a16:creationId xmlns:a16="http://schemas.microsoft.com/office/drawing/2014/main" id="{BBBC124B-7FC1-7241-2A25-226AEBFD4567}"/>
                </a:ext>
              </a:extLst>
            </p:cNvPr>
            <p:cNvGrpSpPr/>
            <p:nvPr/>
          </p:nvGrpSpPr>
          <p:grpSpPr>
            <a:xfrm>
              <a:off x="2417400" y="2911871"/>
              <a:ext cx="5055885" cy="523220"/>
              <a:chOff x="2417400" y="2911871"/>
              <a:chExt cx="5055885" cy="523220"/>
            </a:xfrm>
            <a:solidFill>
              <a:srgbClr val="FFDC97"/>
            </a:solidFill>
          </p:grpSpPr>
          <p:sp>
            <p:nvSpPr>
              <p:cNvPr id="22" name="Rectangle: Rounded Corners 21">
                <a:extLst>
                  <a:ext uri="{FF2B5EF4-FFF2-40B4-BE49-F238E27FC236}">
                    <a16:creationId xmlns:a16="http://schemas.microsoft.com/office/drawing/2014/main" id="{34E7EE8A-C80E-36C1-91F7-899CB0E06413}"/>
                  </a:ext>
                </a:extLst>
              </p:cNvPr>
              <p:cNvSpPr/>
              <p:nvPr/>
            </p:nvSpPr>
            <p:spPr>
              <a:xfrm>
                <a:off x="2417400" y="2911871"/>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47060523-D30F-4C08-417D-96CA737E721D}"/>
                  </a:ext>
                </a:extLst>
              </p:cNvPr>
              <p:cNvSpPr txBox="1"/>
              <p:nvPr/>
            </p:nvSpPr>
            <p:spPr>
              <a:xfrm>
                <a:off x="2494680" y="2985719"/>
                <a:ext cx="4901323" cy="369332"/>
              </a:xfrm>
              <a:prstGeom prst="rect">
                <a:avLst/>
              </a:prstGeom>
              <a:grpFill/>
            </p:spPr>
            <p:txBody>
              <a:bodyPr wrap="square" rtlCol="0">
                <a:spAutoFit/>
              </a:bodyPr>
              <a:lstStyle/>
              <a:p>
                <a:pPr algn="ctr"/>
                <a:r>
                  <a:rPr lang="en-US"/>
                  <a:t>Frequency of vegetables consumption (FCVC)</a:t>
                </a:r>
              </a:p>
            </p:txBody>
          </p:sp>
        </p:grpSp>
        <p:grpSp>
          <p:nvGrpSpPr>
            <p:cNvPr id="63" name="Group 62">
              <a:extLst>
                <a:ext uri="{FF2B5EF4-FFF2-40B4-BE49-F238E27FC236}">
                  <a16:creationId xmlns:a16="http://schemas.microsoft.com/office/drawing/2014/main" id="{E4951C62-C535-71E4-A641-9AD600B4BACA}"/>
                </a:ext>
              </a:extLst>
            </p:cNvPr>
            <p:cNvGrpSpPr/>
            <p:nvPr/>
          </p:nvGrpSpPr>
          <p:grpSpPr>
            <a:xfrm>
              <a:off x="2417400" y="3539309"/>
              <a:ext cx="5055885" cy="523220"/>
              <a:chOff x="2417400" y="3539309"/>
              <a:chExt cx="5055885" cy="523220"/>
            </a:xfrm>
            <a:solidFill>
              <a:srgbClr val="FFDC97"/>
            </a:solidFill>
          </p:grpSpPr>
          <p:sp>
            <p:nvSpPr>
              <p:cNvPr id="24" name="Rectangle: Rounded Corners 23">
                <a:extLst>
                  <a:ext uri="{FF2B5EF4-FFF2-40B4-BE49-F238E27FC236}">
                    <a16:creationId xmlns:a16="http://schemas.microsoft.com/office/drawing/2014/main" id="{DF9C9749-ABC0-30AF-A586-C62CEFFC5979}"/>
                  </a:ext>
                </a:extLst>
              </p:cNvPr>
              <p:cNvSpPr/>
              <p:nvPr/>
            </p:nvSpPr>
            <p:spPr>
              <a:xfrm>
                <a:off x="2417400" y="3539309"/>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80197410-7E3E-E5C1-E835-F673E31BC0D9}"/>
                  </a:ext>
                </a:extLst>
              </p:cNvPr>
              <p:cNvSpPr txBox="1"/>
              <p:nvPr/>
            </p:nvSpPr>
            <p:spPr>
              <a:xfrm>
                <a:off x="2524370" y="3624867"/>
                <a:ext cx="4901323" cy="369332"/>
              </a:xfrm>
              <a:prstGeom prst="rect">
                <a:avLst/>
              </a:prstGeom>
              <a:grpFill/>
            </p:spPr>
            <p:txBody>
              <a:bodyPr wrap="square" rtlCol="0">
                <a:spAutoFit/>
              </a:bodyPr>
              <a:lstStyle/>
              <a:p>
                <a:pPr algn="ctr"/>
                <a:r>
                  <a:rPr lang="en-US"/>
                  <a:t>Number of main meals (NCP)</a:t>
                </a:r>
              </a:p>
            </p:txBody>
          </p:sp>
        </p:grpSp>
        <p:grpSp>
          <p:nvGrpSpPr>
            <p:cNvPr id="62" name="Group 61">
              <a:extLst>
                <a:ext uri="{FF2B5EF4-FFF2-40B4-BE49-F238E27FC236}">
                  <a16:creationId xmlns:a16="http://schemas.microsoft.com/office/drawing/2014/main" id="{FAC70F56-77E6-6908-E16B-F19B8802BE65}"/>
                </a:ext>
              </a:extLst>
            </p:cNvPr>
            <p:cNvGrpSpPr/>
            <p:nvPr/>
          </p:nvGrpSpPr>
          <p:grpSpPr>
            <a:xfrm>
              <a:off x="2417400" y="4154357"/>
              <a:ext cx="5055885" cy="523220"/>
              <a:chOff x="2417400" y="4154357"/>
              <a:chExt cx="5055885" cy="523220"/>
            </a:xfrm>
            <a:solidFill>
              <a:srgbClr val="FFDC97"/>
            </a:solidFill>
          </p:grpSpPr>
          <p:sp>
            <p:nvSpPr>
              <p:cNvPr id="26" name="Rectangle: Rounded Corners 25">
                <a:extLst>
                  <a:ext uri="{FF2B5EF4-FFF2-40B4-BE49-F238E27FC236}">
                    <a16:creationId xmlns:a16="http://schemas.microsoft.com/office/drawing/2014/main" id="{03C0CF3D-1334-BA8A-00B2-0C331C49E4A7}"/>
                  </a:ext>
                </a:extLst>
              </p:cNvPr>
              <p:cNvSpPr/>
              <p:nvPr/>
            </p:nvSpPr>
            <p:spPr>
              <a:xfrm>
                <a:off x="2417400" y="4154357"/>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a:extLst>
                  <a:ext uri="{FF2B5EF4-FFF2-40B4-BE49-F238E27FC236}">
                    <a16:creationId xmlns:a16="http://schemas.microsoft.com/office/drawing/2014/main" id="{37C8C083-24AA-B545-2948-1425C54CFBE0}"/>
                  </a:ext>
                </a:extLst>
              </p:cNvPr>
              <p:cNvSpPr txBox="1"/>
              <p:nvPr/>
            </p:nvSpPr>
            <p:spPr>
              <a:xfrm>
                <a:off x="2781419" y="4228380"/>
                <a:ext cx="4327843" cy="375173"/>
              </a:xfrm>
              <a:prstGeom prst="rect">
                <a:avLst/>
              </a:prstGeom>
              <a:grpFill/>
            </p:spPr>
            <p:txBody>
              <a:bodyPr wrap="square" rtlCol="0">
                <a:spAutoFit/>
              </a:bodyPr>
              <a:lstStyle/>
              <a:p>
                <a:pPr algn="ctr"/>
                <a:r>
                  <a:rPr lang="en-US"/>
                  <a:t>Consumption of food between meals (CAEC)</a:t>
                </a:r>
              </a:p>
            </p:txBody>
          </p:sp>
        </p:grpSp>
        <p:grpSp>
          <p:nvGrpSpPr>
            <p:cNvPr id="60" name="Group 59">
              <a:extLst>
                <a:ext uri="{FF2B5EF4-FFF2-40B4-BE49-F238E27FC236}">
                  <a16:creationId xmlns:a16="http://schemas.microsoft.com/office/drawing/2014/main" id="{0320F649-C2BD-2708-C339-2DC4A2B11D25}"/>
                </a:ext>
              </a:extLst>
            </p:cNvPr>
            <p:cNvGrpSpPr/>
            <p:nvPr/>
          </p:nvGrpSpPr>
          <p:grpSpPr>
            <a:xfrm>
              <a:off x="2417400" y="4770743"/>
              <a:ext cx="5055885" cy="523220"/>
              <a:chOff x="2417400" y="4770743"/>
              <a:chExt cx="5055885" cy="523220"/>
            </a:xfrm>
            <a:solidFill>
              <a:srgbClr val="FFDC97"/>
            </a:solidFill>
          </p:grpSpPr>
          <p:sp>
            <p:nvSpPr>
              <p:cNvPr id="28" name="Rectangle: Rounded Corners 27">
                <a:extLst>
                  <a:ext uri="{FF2B5EF4-FFF2-40B4-BE49-F238E27FC236}">
                    <a16:creationId xmlns:a16="http://schemas.microsoft.com/office/drawing/2014/main" id="{F2E95060-092F-6454-E8AD-0B429F8E751B}"/>
                  </a:ext>
                </a:extLst>
              </p:cNvPr>
              <p:cNvSpPr/>
              <p:nvPr/>
            </p:nvSpPr>
            <p:spPr>
              <a:xfrm>
                <a:off x="2417400" y="4770743"/>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FE2A0293-DE5E-7185-4841-970916966788}"/>
                  </a:ext>
                </a:extLst>
              </p:cNvPr>
              <p:cNvSpPr txBox="1"/>
              <p:nvPr/>
            </p:nvSpPr>
            <p:spPr>
              <a:xfrm>
                <a:off x="2494680" y="4847687"/>
                <a:ext cx="4901323" cy="369332"/>
              </a:xfrm>
              <a:prstGeom prst="rect">
                <a:avLst/>
              </a:prstGeom>
              <a:grpFill/>
            </p:spPr>
            <p:txBody>
              <a:bodyPr wrap="square" rtlCol="0">
                <a:spAutoFit/>
              </a:bodyPr>
              <a:lstStyle/>
              <a:p>
                <a:pPr algn="ctr"/>
                <a:r>
                  <a:rPr lang="en-US"/>
                  <a:t>Consumption of water daily (CH20)</a:t>
                </a:r>
              </a:p>
            </p:txBody>
          </p:sp>
        </p:grpSp>
        <p:grpSp>
          <p:nvGrpSpPr>
            <p:cNvPr id="61" name="Group 60">
              <a:extLst>
                <a:ext uri="{FF2B5EF4-FFF2-40B4-BE49-F238E27FC236}">
                  <a16:creationId xmlns:a16="http://schemas.microsoft.com/office/drawing/2014/main" id="{942253F4-7CD2-82F6-8687-247478985EB9}"/>
                </a:ext>
              </a:extLst>
            </p:cNvPr>
            <p:cNvGrpSpPr/>
            <p:nvPr/>
          </p:nvGrpSpPr>
          <p:grpSpPr>
            <a:xfrm>
              <a:off x="2417400" y="5391518"/>
              <a:ext cx="5055885" cy="523220"/>
              <a:chOff x="2417400" y="5391518"/>
              <a:chExt cx="5055885" cy="523220"/>
            </a:xfrm>
            <a:solidFill>
              <a:srgbClr val="FFDC97"/>
            </a:solidFill>
          </p:grpSpPr>
          <p:sp>
            <p:nvSpPr>
              <p:cNvPr id="30" name="Rectangle: Rounded Corners 29">
                <a:extLst>
                  <a:ext uri="{FF2B5EF4-FFF2-40B4-BE49-F238E27FC236}">
                    <a16:creationId xmlns:a16="http://schemas.microsoft.com/office/drawing/2014/main" id="{E5E97BA3-CA5D-7C74-217B-5487470FCC65}"/>
                  </a:ext>
                </a:extLst>
              </p:cNvPr>
              <p:cNvSpPr/>
              <p:nvPr/>
            </p:nvSpPr>
            <p:spPr>
              <a:xfrm>
                <a:off x="2417400" y="5391518"/>
                <a:ext cx="5055885"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FE8E99FE-3822-54C0-52D4-AD9F55D4C1F0}"/>
                  </a:ext>
                </a:extLst>
              </p:cNvPr>
              <p:cNvSpPr txBox="1"/>
              <p:nvPr/>
            </p:nvSpPr>
            <p:spPr>
              <a:xfrm>
                <a:off x="2524370" y="5467079"/>
                <a:ext cx="4901323" cy="369332"/>
              </a:xfrm>
              <a:prstGeom prst="rect">
                <a:avLst/>
              </a:prstGeom>
              <a:grpFill/>
            </p:spPr>
            <p:txBody>
              <a:bodyPr wrap="square" rtlCol="0">
                <a:spAutoFit/>
              </a:bodyPr>
              <a:lstStyle/>
              <a:p>
                <a:pPr algn="ctr"/>
                <a:r>
                  <a:rPr lang="en-US"/>
                  <a:t>Consumption of alcohol (CALC)</a:t>
                </a:r>
              </a:p>
            </p:txBody>
          </p:sp>
        </p:grpSp>
        <p:sp>
          <p:nvSpPr>
            <p:cNvPr id="44" name="Rectangle: Rounded Corners 43">
              <a:extLst>
                <a:ext uri="{FF2B5EF4-FFF2-40B4-BE49-F238E27FC236}">
                  <a16:creationId xmlns:a16="http://schemas.microsoft.com/office/drawing/2014/main" id="{AAA72A1A-3A3A-BFF5-C818-1A8BEA0330B2}"/>
                </a:ext>
              </a:extLst>
            </p:cNvPr>
            <p:cNvSpPr/>
            <p:nvPr/>
          </p:nvSpPr>
          <p:spPr>
            <a:xfrm>
              <a:off x="7595495" y="2302492"/>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A2D5DE0D-3365-B96D-2D9C-8F2530631BAE}"/>
                </a:ext>
              </a:extLst>
            </p:cNvPr>
            <p:cNvSpPr txBox="1"/>
            <p:nvPr/>
          </p:nvSpPr>
          <p:spPr>
            <a:xfrm>
              <a:off x="7656891" y="2394732"/>
              <a:ext cx="3893900" cy="369332"/>
            </a:xfrm>
            <a:prstGeom prst="rect">
              <a:avLst/>
            </a:prstGeom>
            <a:solidFill>
              <a:srgbClr val="FFDC97"/>
            </a:solidFill>
          </p:spPr>
          <p:txBody>
            <a:bodyPr wrap="square" rtlCol="0">
              <a:spAutoFit/>
            </a:bodyPr>
            <a:lstStyle/>
            <a:p>
              <a:pPr algn="ctr"/>
              <a:r>
                <a:rPr lang="en-US"/>
                <a:t>Calories consumption monitoring (SCC)</a:t>
              </a:r>
            </a:p>
          </p:txBody>
        </p:sp>
        <p:sp>
          <p:nvSpPr>
            <p:cNvPr id="46" name="Rectangle: Rounded Corners 45">
              <a:extLst>
                <a:ext uri="{FF2B5EF4-FFF2-40B4-BE49-F238E27FC236}">
                  <a16:creationId xmlns:a16="http://schemas.microsoft.com/office/drawing/2014/main" id="{BD3AF45F-A84C-54F8-D655-F1946986E4B2}"/>
                </a:ext>
              </a:extLst>
            </p:cNvPr>
            <p:cNvSpPr/>
            <p:nvPr/>
          </p:nvSpPr>
          <p:spPr>
            <a:xfrm>
              <a:off x="7595495" y="2905576"/>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a:extLst>
                <a:ext uri="{FF2B5EF4-FFF2-40B4-BE49-F238E27FC236}">
                  <a16:creationId xmlns:a16="http://schemas.microsoft.com/office/drawing/2014/main" id="{502D973F-BC0E-E27E-134F-2A6AE02CE06D}"/>
                </a:ext>
              </a:extLst>
            </p:cNvPr>
            <p:cNvSpPr txBox="1"/>
            <p:nvPr/>
          </p:nvSpPr>
          <p:spPr>
            <a:xfrm>
              <a:off x="7656891" y="2979424"/>
              <a:ext cx="3893900" cy="369332"/>
            </a:xfrm>
            <a:prstGeom prst="rect">
              <a:avLst/>
            </a:prstGeom>
            <a:solidFill>
              <a:srgbClr val="FFDC97"/>
            </a:solidFill>
          </p:spPr>
          <p:txBody>
            <a:bodyPr wrap="square" rtlCol="0">
              <a:spAutoFit/>
            </a:bodyPr>
            <a:lstStyle/>
            <a:p>
              <a:pPr algn="ctr"/>
              <a:r>
                <a:rPr lang="en-US"/>
                <a:t>Physical activity frequency (FAF)</a:t>
              </a:r>
            </a:p>
          </p:txBody>
        </p:sp>
        <p:sp>
          <p:nvSpPr>
            <p:cNvPr id="48" name="Rectangle: Rounded Corners 47">
              <a:extLst>
                <a:ext uri="{FF2B5EF4-FFF2-40B4-BE49-F238E27FC236}">
                  <a16:creationId xmlns:a16="http://schemas.microsoft.com/office/drawing/2014/main" id="{35507369-FF9D-571E-D45B-B35FAD292588}"/>
                </a:ext>
              </a:extLst>
            </p:cNvPr>
            <p:cNvSpPr/>
            <p:nvPr/>
          </p:nvSpPr>
          <p:spPr>
            <a:xfrm>
              <a:off x="7595495" y="3539309"/>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3FC22C46-F63C-D220-7788-08D0EE8B4771}"/>
                </a:ext>
              </a:extLst>
            </p:cNvPr>
            <p:cNvSpPr txBox="1"/>
            <p:nvPr/>
          </p:nvSpPr>
          <p:spPr>
            <a:xfrm>
              <a:off x="7656891" y="3624867"/>
              <a:ext cx="3893900" cy="369332"/>
            </a:xfrm>
            <a:prstGeom prst="rect">
              <a:avLst/>
            </a:prstGeom>
            <a:solidFill>
              <a:srgbClr val="FFDC97"/>
            </a:solidFill>
          </p:spPr>
          <p:txBody>
            <a:bodyPr wrap="square" rtlCol="0">
              <a:spAutoFit/>
            </a:bodyPr>
            <a:lstStyle/>
            <a:p>
              <a:pPr algn="ctr"/>
              <a:r>
                <a:rPr lang="en-US"/>
                <a:t>Time using technology devices (TUE)</a:t>
              </a:r>
            </a:p>
          </p:txBody>
        </p:sp>
        <p:sp>
          <p:nvSpPr>
            <p:cNvPr id="50" name="Rectangle: Rounded Corners 49">
              <a:extLst>
                <a:ext uri="{FF2B5EF4-FFF2-40B4-BE49-F238E27FC236}">
                  <a16:creationId xmlns:a16="http://schemas.microsoft.com/office/drawing/2014/main" id="{314B02B5-A522-A195-5267-0231825FD007}"/>
                </a:ext>
              </a:extLst>
            </p:cNvPr>
            <p:cNvSpPr/>
            <p:nvPr/>
          </p:nvSpPr>
          <p:spPr>
            <a:xfrm>
              <a:off x="7595495" y="4148087"/>
              <a:ext cx="4016694" cy="523220"/>
            </a:xfrm>
            <a:prstGeom prst="roundRect">
              <a:avLst>
                <a:gd name="adj" fmla="val 5424"/>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a:extLst>
                <a:ext uri="{FF2B5EF4-FFF2-40B4-BE49-F238E27FC236}">
                  <a16:creationId xmlns:a16="http://schemas.microsoft.com/office/drawing/2014/main" id="{63C46918-D6C9-7371-BB48-62D8360F20D8}"/>
                </a:ext>
              </a:extLst>
            </p:cNvPr>
            <p:cNvSpPr txBox="1"/>
            <p:nvPr/>
          </p:nvSpPr>
          <p:spPr>
            <a:xfrm>
              <a:off x="7656891" y="4227951"/>
              <a:ext cx="3893900" cy="369332"/>
            </a:xfrm>
            <a:prstGeom prst="rect">
              <a:avLst/>
            </a:prstGeom>
            <a:solidFill>
              <a:srgbClr val="FFDC97"/>
            </a:solidFill>
          </p:spPr>
          <p:txBody>
            <a:bodyPr wrap="square" rtlCol="0">
              <a:spAutoFit/>
            </a:bodyPr>
            <a:lstStyle/>
            <a:p>
              <a:pPr algn="ctr"/>
              <a:r>
                <a:rPr lang="en-US"/>
                <a:t>Transportation mode used (MTRANS)</a:t>
              </a:r>
            </a:p>
          </p:txBody>
        </p:sp>
        <p:grpSp>
          <p:nvGrpSpPr>
            <p:cNvPr id="38" name="Group 37">
              <a:extLst>
                <a:ext uri="{FF2B5EF4-FFF2-40B4-BE49-F238E27FC236}">
                  <a16:creationId xmlns:a16="http://schemas.microsoft.com/office/drawing/2014/main" id="{83449F8F-1336-9D87-D6B1-1E816BF0483C}"/>
                </a:ext>
              </a:extLst>
            </p:cNvPr>
            <p:cNvGrpSpPr/>
            <p:nvPr/>
          </p:nvGrpSpPr>
          <p:grpSpPr>
            <a:xfrm>
              <a:off x="579813" y="1662628"/>
              <a:ext cx="1715376" cy="584775"/>
              <a:chOff x="579813" y="1662628"/>
              <a:chExt cx="1715376" cy="584775"/>
            </a:xfrm>
          </p:grpSpPr>
          <p:sp>
            <p:nvSpPr>
              <p:cNvPr id="32" name="Rectangle: Rounded Corners 31">
                <a:extLst>
                  <a:ext uri="{FF2B5EF4-FFF2-40B4-BE49-F238E27FC236}">
                    <a16:creationId xmlns:a16="http://schemas.microsoft.com/office/drawing/2014/main" id="{B2051BB0-06C5-ADA0-E0ED-BCDC59B69F40}"/>
                  </a:ext>
                </a:extLst>
              </p:cNvPr>
              <p:cNvSpPr/>
              <p:nvPr/>
            </p:nvSpPr>
            <p:spPr>
              <a:xfrm>
                <a:off x="579813" y="1686441"/>
                <a:ext cx="1715376" cy="523220"/>
              </a:xfrm>
              <a:prstGeom prst="roundRect">
                <a:avLst>
                  <a:gd name="adj" fmla="val 5424"/>
                </a:avLst>
              </a:prstGeom>
              <a:solidFill>
                <a:srgbClr val="FFCC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DC97"/>
                  </a:solidFill>
                </a:endParaRPr>
              </a:p>
            </p:txBody>
          </p:sp>
          <p:sp>
            <p:nvSpPr>
              <p:cNvPr id="66" name="TextBox 65">
                <a:extLst>
                  <a:ext uri="{FF2B5EF4-FFF2-40B4-BE49-F238E27FC236}">
                    <a16:creationId xmlns:a16="http://schemas.microsoft.com/office/drawing/2014/main" id="{1A732B15-BA47-AFEC-7C66-8A97EC62A6D8}"/>
                  </a:ext>
                </a:extLst>
              </p:cNvPr>
              <p:cNvSpPr txBox="1"/>
              <p:nvPr/>
            </p:nvSpPr>
            <p:spPr>
              <a:xfrm>
                <a:off x="626478" y="1662628"/>
                <a:ext cx="1632488" cy="584775"/>
              </a:xfrm>
              <a:prstGeom prst="rect">
                <a:avLst/>
              </a:prstGeom>
              <a:noFill/>
            </p:spPr>
            <p:txBody>
              <a:bodyPr wrap="square" rtlCol="0">
                <a:spAutoFit/>
              </a:bodyPr>
              <a:lstStyle/>
              <a:p>
                <a:pPr algn="ctr"/>
                <a:r>
                  <a:rPr lang="en-US" sz="1600" i="1"/>
                  <a:t>Demographics</a:t>
                </a:r>
              </a:p>
              <a:p>
                <a:pPr algn="ctr"/>
                <a:r>
                  <a:rPr lang="en-US" sz="1600" i="1"/>
                  <a:t>&amp; Health Factors</a:t>
                </a:r>
              </a:p>
            </p:txBody>
          </p:sp>
        </p:grpSp>
        <p:grpSp>
          <p:nvGrpSpPr>
            <p:cNvPr id="68" name="Group 67">
              <a:extLst>
                <a:ext uri="{FF2B5EF4-FFF2-40B4-BE49-F238E27FC236}">
                  <a16:creationId xmlns:a16="http://schemas.microsoft.com/office/drawing/2014/main" id="{8EC2FEC5-9E31-BCAE-D624-756FF40F2141}"/>
                </a:ext>
              </a:extLst>
            </p:cNvPr>
            <p:cNvGrpSpPr/>
            <p:nvPr/>
          </p:nvGrpSpPr>
          <p:grpSpPr>
            <a:xfrm>
              <a:off x="579810" y="5391518"/>
              <a:ext cx="1715380" cy="523220"/>
              <a:chOff x="579810" y="4753944"/>
              <a:chExt cx="1715380" cy="523220"/>
            </a:xfrm>
            <a:solidFill>
              <a:srgbClr val="FFDC97"/>
            </a:solidFill>
          </p:grpSpPr>
          <p:sp>
            <p:nvSpPr>
              <p:cNvPr id="69" name="Rectangle: Rounded Corners 68">
                <a:extLst>
                  <a:ext uri="{FF2B5EF4-FFF2-40B4-BE49-F238E27FC236}">
                    <a16:creationId xmlns:a16="http://schemas.microsoft.com/office/drawing/2014/main" id="{7F706ECB-72D3-8C81-6CF0-46F6316D486D}"/>
                  </a:ext>
                </a:extLst>
              </p:cNvPr>
              <p:cNvSpPr/>
              <p:nvPr/>
            </p:nvSpPr>
            <p:spPr>
              <a:xfrm>
                <a:off x="579810" y="4753944"/>
                <a:ext cx="1715380" cy="523220"/>
              </a:xfrm>
              <a:prstGeom prst="roundRect">
                <a:avLst>
                  <a:gd name="adj" fmla="val 5424"/>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TextBox 69">
                <a:extLst>
                  <a:ext uri="{FF2B5EF4-FFF2-40B4-BE49-F238E27FC236}">
                    <a16:creationId xmlns:a16="http://schemas.microsoft.com/office/drawing/2014/main" id="{FB9EF197-FB22-3ED2-865F-CDA455950030}"/>
                  </a:ext>
                </a:extLst>
              </p:cNvPr>
              <p:cNvSpPr txBox="1"/>
              <p:nvPr/>
            </p:nvSpPr>
            <p:spPr>
              <a:xfrm>
                <a:off x="648216" y="4822847"/>
                <a:ext cx="1569976" cy="369332"/>
              </a:xfrm>
              <a:prstGeom prst="rect">
                <a:avLst/>
              </a:prstGeom>
              <a:grpFill/>
            </p:spPr>
            <p:txBody>
              <a:bodyPr wrap="square" rtlCol="0">
                <a:spAutoFit/>
              </a:bodyPr>
              <a:lstStyle/>
              <a:p>
                <a:pPr algn="ctr"/>
                <a:r>
                  <a:rPr lang="en-US"/>
                  <a:t>Smoke</a:t>
                </a:r>
              </a:p>
            </p:txBody>
          </p:sp>
        </p:grpSp>
      </p:grpSp>
      <p:sp>
        <p:nvSpPr>
          <p:cNvPr id="3" name="Slide Number Placeholder 2">
            <a:extLst>
              <a:ext uri="{FF2B5EF4-FFF2-40B4-BE49-F238E27FC236}">
                <a16:creationId xmlns:a16="http://schemas.microsoft.com/office/drawing/2014/main" id="{FFE35827-4027-B483-A04E-42A0DFC94BAF}"/>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10" name="TextBox 9">
            <a:extLst>
              <a:ext uri="{FF2B5EF4-FFF2-40B4-BE49-F238E27FC236}">
                <a16:creationId xmlns:a16="http://schemas.microsoft.com/office/drawing/2014/main" id="{32BF92CA-E5CE-27D4-3604-31FEF06F5112}"/>
              </a:ext>
            </a:extLst>
          </p:cNvPr>
          <p:cNvSpPr txBox="1"/>
          <p:nvPr/>
        </p:nvSpPr>
        <p:spPr>
          <a:xfrm>
            <a:off x="4936860" y="810170"/>
            <a:ext cx="5858674" cy="430887"/>
          </a:xfrm>
          <a:prstGeom prst="rect">
            <a:avLst/>
          </a:prstGeom>
          <a:noFill/>
        </p:spPr>
        <p:txBody>
          <a:bodyPr wrap="square" rtlCol="0">
            <a:spAutoFit/>
          </a:bodyPr>
          <a:lstStyle/>
          <a:p>
            <a:r>
              <a:rPr lang="en-US" sz="2200">
                <a:solidFill>
                  <a:srgbClr val="0D0D0D"/>
                </a:solidFill>
              </a:rPr>
              <a:t>Total variables: 16</a:t>
            </a:r>
            <a:endParaRPr lang="en-US" sz="2200"/>
          </a:p>
        </p:txBody>
      </p:sp>
    </p:spTree>
    <p:extLst>
      <p:ext uri="{BB962C8B-B14F-4D97-AF65-F5344CB8AC3E}">
        <p14:creationId xmlns:p14="http://schemas.microsoft.com/office/powerpoint/2010/main" val="391182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9DA97-C453-1BDB-4670-7F6933E7703A}"/>
              </a:ext>
            </a:extLst>
          </p:cNvPr>
          <p:cNvSpPr/>
          <p:nvPr/>
        </p:nvSpPr>
        <p:spPr>
          <a:xfrm>
            <a:off x="0" y="3990946"/>
            <a:ext cx="4362203" cy="276253"/>
          </a:xfrm>
          <a:prstGeom prst="rect">
            <a:avLst/>
          </a:prstGeom>
          <a:solidFill>
            <a:srgbClr val="FFD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3C034A-6C81-2938-4BF6-9AD1AF3FFC10}"/>
              </a:ext>
            </a:extLst>
          </p:cNvPr>
          <p:cNvSpPr>
            <a:spLocks noGrp="1"/>
          </p:cNvSpPr>
          <p:nvPr>
            <p:ph type="title"/>
          </p:nvPr>
        </p:nvSpPr>
        <p:spPr>
          <a:xfrm>
            <a:off x="963460" y="2867054"/>
            <a:ext cx="4322523" cy="1325563"/>
          </a:xfrm>
        </p:spPr>
        <p:txBody>
          <a:bodyPr>
            <a:noAutofit/>
          </a:bodyPr>
          <a:lstStyle/>
          <a:p>
            <a:r>
              <a:rPr lang="en-US" sz="5400"/>
              <a:t>Data Exploration</a:t>
            </a:r>
          </a:p>
        </p:txBody>
      </p:sp>
      <p:sp>
        <p:nvSpPr>
          <p:cNvPr id="3" name="Slide Number Placeholder 2">
            <a:extLst>
              <a:ext uri="{FF2B5EF4-FFF2-40B4-BE49-F238E27FC236}">
                <a16:creationId xmlns:a16="http://schemas.microsoft.com/office/drawing/2014/main" id="{6FCE8B13-FB7C-2D5D-D2E5-6EDC171111F7}"/>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4" name="Graphic 3" descr="Research with solid fill">
            <a:extLst>
              <a:ext uri="{FF2B5EF4-FFF2-40B4-BE49-F238E27FC236}">
                <a16:creationId xmlns:a16="http://schemas.microsoft.com/office/drawing/2014/main" id="{BD9F9650-9311-BBE3-1993-55A3DF46F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1" y="1449734"/>
            <a:ext cx="4785360" cy="4785360"/>
          </a:xfrm>
          <a:prstGeom prst="rect">
            <a:avLst/>
          </a:prstGeom>
        </p:spPr>
      </p:pic>
    </p:spTree>
    <p:extLst>
      <p:ext uri="{BB962C8B-B14F-4D97-AF65-F5344CB8AC3E}">
        <p14:creationId xmlns:p14="http://schemas.microsoft.com/office/powerpoint/2010/main" val="904240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4B3FAFD601954BA5C3642C8F1757B2" ma:contentTypeVersion="4" ma:contentTypeDescription="Create a new document." ma:contentTypeScope="" ma:versionID="1da533a8d47028e234cc8b509c0071c6">
  <xsd:schema xmlns:xsd="http://www.w3.org/2001/XMLSchema" xmlns:xs="http://www.w3.org/2001/XMLSchema" xmlns:p="http://schemas.microsoft.com/office/2006/metadata/properties" xmlns:ns2="55fcd090-0d37-4d7c-af86-b973e59fd0d2" targetNamespace="http://schemas.microsoft.com/office/2006/metadata/properties" ma:root="true" ma:fieldsID="e4474fdb8a131a8fd45dad068cff40da" ns2:_="">
    <xsd:import namespace="55fcd090-0d37-4d7c-af86-b973e59fd0d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fcd090-0d37-4d7c-af86-b973e59fd0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0C3E6-5E37-44E8-BF46-D4CE4831923D}">
  <ds:schemaRefs>
    <ds:schemaRef ds:uri="http://schemas.microsoft.com/sharepoint/v3/contenttype/forms"/>
  </ds:schemaRefs>
</ds:datastoreItem>
</file>

<file path=customXml/itemProps2.xml><?xml version="1.0" encoding="utf-8"?>
<ds:datastoreItem xmlns:ds="http://schemas.openxmlformats.org/officeDocument/2006/customXml" ds:itemID="{1998A6C0-5498-4F9C-8ED3-F1C822396D39}">
  <ds:schemaRefs>
    <ds:schemaRef ds:uri="55fcd090-0d37-4d7c-af86-b973e59fd0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1F9BE5C-3D93-4F41-952F-68D043F6D186}">
  <ds:schemaRefs>
    <ds:schemaRef ds:uri="55fcd090-0d37-4d7c-af86-b973e59fd0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2001</Words>
  <Application>Microsoft Office PowerPoint</Application>
  <PresentationFormat>Widescreen</PresentationFormat>
  <Paragraphs>262</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Söhne</vt:lpstr>
      <vt:lpstr>Abadi</vt:lpstr>
      <vt:lpstr>Aptos</vt:lpstr>
      <vt:lpstr>Arial</vt:lpstr>
      <vt:lpstr>Calibri</vt:lpstr>
      <vt:lpstr>Calibri Light</vt:lpstr>
      <vt:lpstr>office theme</vt:lpstr>
      <vt:lpstr>Detecting Obesity Level </vt:lpstr>
      <vt:lpstr>Table of Contents</vt:lpstr>
      <vt:lpstr>Introduction</vt:lpstr>
      <vt:lpstr>Research Purpose and Questions</vt:lpstr>
      <vt:lpstr>Research Purpose &amp; Questions</vt:lpstr>
      <vt:lpstr>Data Overview &amp; Details</vt:lpstr>
      <vt:lpstr>Dataset Overview</vt:lpstr>
      <vt:lpstr>Dataset Details</vt:lpstr>
      <vt:lpstr>Data Exploration</vt:lpstr>
      <vt:lpstr>Exploration – Descriptive Statistics</vt:lpstr>
      <vt:lpstr>Exploration – Descriptive Statistics</vt:lpstr>
      <vt:lpstr>Exploration – Descriptive Statistics</vt:lpstr>
      <vt:lpstr>Exploration – Descriptive Statistics</vt:lpstr>
      <vt:lpstr>Exploration – Key Variables</vt:lpstr>
      <vt:lpstr>Approach 1: Predict obesity level by predicting BMI</vt:lpstr>
      <vt:lpstr>Model 1: Linear Regression for BMI predication</vt:lpstr>
      <vt:lpstr>Model 1: Linear Regression for BMI predication</vt:lpstr>
      <vt:lpstr>Model 1: Linear Regression for BMI predication</vt:lpstr>
      <vt:lpstr>Linear Model - Evaluation</vt:lpstr>
      <vt:lpstr>Approach 2: Classify the different obesity levels</vt:lpstr>
      <vt:lpstr>Model 2: Ordinal Logistic Regression</vt:lpstr>
      <vt:lpstr>Model 2: Ordinal Logistic Model for Obesity Classification</vt:lpstr>
      <vt:lpstr>Ordinal Logistic Regression- Evaluation</vt:lpstr>
      <vt:lpstr>Model 3: CART Model</vt:lpstr>
      <vt:lpstr>Model 3: CART Model</vt:lpstr>
      <vt:lpstr>Model 3: CART Model</vt:lpstr>
      <vt:lpstr>CART Model - Evaluation</vt:lpstr>
      <vt:lpstr>Summary</vt:lpstr>
      <vt:lpstr>Summary</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Weihan Weng</cp:lastModifiedBy>
  <cp:revision>5</cp:revision>
  <dcterms:created xsi:type="dcterms:W3CDTF">2024-02-17T00:24:56Z</dcterms:created>
  <dcterms:modified xsi:type="dcterms:W3CDTF">2024-03-31T01:07:42Z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0x010100274B3FAFD601954BA5C3642C8F1757B2</vt:lpwstr>
  </property>
</Properties>
</file>