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6" r:id="rId2"/>
    <p:sldMasterId id="2147483674" r:id="rId3"/>
    <p:sldMasterId id="2147483664" r:id="rId4"/>
    <p:sldMasterId id="2147483668" r:id="rId5"/>
    <p:sldMasterId id="2147483670" r:id="rId6"/>
    <p:sldMasterId id="2147483672" r:id="rId7"/>
    <p:sldMasterId id="2147483676" r:id="rId8"/>
  </p:sldMasterIdLst>
  <p:notesMasterIdLst>
    <p:notesMasterId r:id="rId43"/>
  </p:notesMasterIdLst>
  <p:sldIdLst>
    <p:sldId id="256" r:id="rId9"/>
    <p:sldId id="281" r:id="rId10"/>
    <p:sldId id="282" r:id="rId11"/>
    <p:sldId id="263" r:id="rId12"/>
    <p:sldId id="284" r:id="rId13"/>
    <p:sldId id="283" r:id="rId14"/>
    <p:sldId id="271" r:id="rId15"/>
    <p:sldId id="280" r:id="rId16"/>
    <p:sldId id="285" r:id="rId17"/>
    <p:sldId id="272" r:id="rId18"/>
    <p:sldId id="259" r:id="rId19"/>
    <p:sldId id="277" r:id="rId20"/>
    <p:sldId id="269" r:id="rId21"/>
    <p:sldId id="261" r:id="rId22"/>
    <p:sldId id="260" r:id="rId23"/>
    <p:sldId id="264" r:id="rId24"/>
    <p:sldId id="265" r:id="rId25"/>
    <p:sldId id="278" r:id="rId26"/>
    <p:sldId id="274" r:id="rId27"/>
    <p:sldId id="286" r:id="rId28"/>
    <p:sldId id="288" r:id="rId29"/>
    <p:sldId id="290" r:id="rId30"/>
    <p:sldId id="289" r:id="rId31"/>
    <p:sldId id="293" r:id="rId32"/>
    <p:sldId id="295" r:id="rId33"/>
    <p:sldId id="294" r:id="rId34"/>
    <p:sldId id="296" r:id="rId35"/>
    <p:sldId id="287" r:id="rId36"/>
    <p:sldId id="297" r:id="rId37"/>
    <p:sldId id="291" r:id="rId38"/>
    <p:sldId id="292" r:id="rId39"/>
    <p:sldId id="279" r:id="rId40"/>
    <p:sldId id="275" r:id="rId41"/>
    <p:sldId id="267" r:id="rId4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199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81508" autoAdjust="0"/>
  </p:normalViewPr>
  <p:slideViewPr>
    <p:cSldViewPr snapToGrid="0" snapToObjects="1">
      <p:cViewPr varScale="1">
        <p:scale>
          <a:sx n="127" d="100"/>
          <a:sy n="127" d="100"/>
        </p:scale>
        <p:origin x="1428" y="12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30CDC-75BF-2546-A094-0CAB79A972F9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2551A-DFB9-A245-A71E-4923ACBD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6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2551A-DFB9-A245-A71E-4923ACBDCC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why I</a:t>
            </a:r>
            <a:r>
              <a:rPr lang="en-US" baseline="0" dirty="0"/>
              <a:t> don’t like them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</a:t>
            </a:r>
            <a:r>
              <a:rPr lang="en-US" baseline="0" dirty="0"/>
              <a:t> (easily) scalable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inherently</a:t>
            </a:r>
            <a:r>
              <a:rPr lang="en-US" baseline="0" dirty="0"/>
              <a:t> independently executing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Loose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High coupling (action </a:t>
            </a:r>
            <a:r>
              <a:rPr lang="en-US" baseline="0" dirty="0" err="1"/>
              <a:t>enum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Limited API in/outs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Error prone DX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2551A-DFB9-A245-A71E-4923ACBDCC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11150" y="4826000"/>
            <a:ext cx="3263900" cy="311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your name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1150" y="5118100"/>
            <a:ext cx="3263900" cy="311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your position</a:t>
            </a:r>
          </a:p>
        </p:txBody>
      </p:sp>
    </p:spTree>
    <p:extLst>
      <p:ext uri="{BB962C8B-B14F-4D97-AF65-F5344CB8AC3E}">
        <p14:creationId xmlns:p14="http://schemas.microsoft.com/office/powerpoint/2010/main" val="379696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8000" y="3067050"/>
            <a:ext cx="7473950" cy="2298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592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333500"/>
            <a:ext cx="8229600" cy="3162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36650" y="4933950"/>
            <a:ext cx="6864350" cy="558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 algn="ctr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summary</a:t>
            </a:r>
          </a:p>
        </p:txBody>
      </p:sp>
    </p:spTree>
    <p:extLst>
      <p:ext uri="{BB962C8B-B14F-4D97-AF65-F5344CB8AC3E}">
        <p14:creationId xmlns:p14="http://schemas.microsoft.com/office/powerpoint/2010/main" val="20251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89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592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89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73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89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73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2546350" y="1416050"/>
            <a:ext cx="6140450" cy="389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50" y="1416050"/>
            <a:ext cx="1955800" cy="3892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89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759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w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w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_Titl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Picture 4" descr="Reverse 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9084" y="4805680"/>
            <a:ext cx="699956" cy="699956"/>
          </a:xfrm>
          <a:prstGeom prst="rect">
            <a:avLst/>
          </a:prstGeom>
        </p:spPr>
      </p:pic>
      <p:sp>
        <p:nvSpPr>
          <p:cNvPr id="6" name="Oval 5"/>
          <p:cNvSpPr>
            <a:spLocks noChangeAspect="1"/>
          </p:cNvSpPr>
          <p:nvPr userDrawn="1"/>
        </p:nvSpPr>
        <p:spPr>
          <a:xfrm>
            <a:off x="4287519" y="1978575"/>
            <a:ext cx="640080" cy="640080"/>
          </a:xfrm>
          <a:prstGeom prst="ellipse">
            <a:avLst/>
          </a:prstGeom>
          <a:solidFill>
            <a:srgbClr val="1992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27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ewpoint Building_R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Picture 2" descr="Reverse 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9084" y="4805680"/>
            <a:ext cx="699956" cy="69995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32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_Hex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4" name="Picture 6" descr="VP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000" y="4805680"/>
            <a:ext cx="690880" cy="6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14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4" name="Picture 6" descr="VP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000" y="4805680"/>
            <a:ext cx="690880" cy="6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32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V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Picture 6" descr="VP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000" y="4805680"/>
            <a:ext cx="690880" cy="6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VB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Picture 6" descr="VP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000" y="4805680"/>
            <a:ext cx="690880" cy="6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ide_VA_grey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4" name="Picture 6" descr="VP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000" y="4805680"/>
            <a:ext cx="690880" cy="6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4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VA_BlueFeatur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Picture 6" descr="VP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000" y="4805680"/>
            <a:ext cx="690880" cy="6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01600"/>
            <a:ext cx="366395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76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.viewpointusa.com/svn/featherweight/trunk" TargetMode="External"/><Relationship Id="rId2" Type="http://schemas.openxmlformats.org/officeDocument/2006/relationships/hyperlink" Target="https://sc.viewpointusa.com/svn/featherweight/tags/1.1.0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c.viewpointusa.com/svn/featherweight/branches/develo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Featherweight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Eric Metzler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System Architect, CLA, CTA, CPI</a:t>
            </a:r>
          </a:p>
        </p:txBody>
      </p:sp>
    </p:spTree>
    <p:extLst>
      <p:ext uri="{BB962C8B-B14F-4D97-AF65-F5344CB8AC3E}">
        <p14:creationId xmlns:p14="http://schemas.microsoft.com/office/powerpoint/2010/main" val="207057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FTW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Event driven</a:t>
            </a:r>
          </a:p>
          <a:p>
            <a:endParaRPr lang="en-US" dirty="0"/>
          </a:p>
          <a:p>
            <a:r>
              <a:rPr lang="en-US" dirty="0"/>
              <a:t>API = actor connector</a:t>
            </a:r>
          </a:p>
          <a:p>
            <a:endParaRPr lang="en-US" dirty="0"/>
          </a:p>
          <a:p>
            <a:r>
              <a:rPr lang="en-US" dirty="0"/>
              <a:t>Inherit from base FTW actor class</a:t>
            </a:r>
          </a:p>
          <a:p>
            <a:endParaRPr lang="en-US" dirty="0"/>
          </a:p>
          <a:p>
            <a:r>
              <a:rPr lang="en-US" dirty="0"/>
              <a:t>Don’t </a:t>
            </a:r>
            <a:r>
              <a:rPr lang="en-US" i="1" dirty="0"/>
              <a:t>have</a:t>
            </a:r>
            <a:r>
              <a:rPr lang="en-US" dirty="0"/>
              <a:t> to use LV classes, but should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9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In-Process Communication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980" y="2457450"/>
            <a:ext cx="15144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7" y="2690812"/>
            <a:ext cx="8953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765495" y="2931318"/>
            <a:ext cx="3228535" cy="4810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549" y="2543175"/>
            <a:ext cx="914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0906" y="2987159"/>
            <a:ext cx="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8" name="Curved Connector 7"/>
          <p:cNvCxnSpPr>
            <a:stCxn id="2052" idx="2"/>
            <a:endCxn id="2051" idx="2"/>
          </p:cNvCxnSpPr>
          <p:nvPr/>
        </p:nvCxnSpPr>
        <p:spPr>
          <a:xfrm rot="5400000" flipH="1">
            <a:off x="4362384" y="408836"/>
            <a:ext cx="233363" cy="6721367"/>
          </a:xfrm>
          <a:prstGeom prst="curvedConnector3">
            <a:avLst>
              <a:gd name="adj1" fmla="val -4626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5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980" y="2457450"/>
            <a:ext cx="15144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7" y="2690812"/>
            <a:ext cx="8953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765495" y="2931318"/>
            <a:ext cx="3228535" cy="4810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549" y="2543175"/>
            <a:ext cx="914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0906" y="2987159"/>
            <a:ext cx="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8" name="Curved Connector 7"/>
          <p:cNvCxnSpPr>
            <a:stCxn id="2052" idx="2"/>
            <a:endCxn id="2051" idx="2"/>
          </p:cNvCxnSpPr>
          <p:nvPr/>
        </p:nvCxnSpPr>
        <p:spPr>
          <a:xfrm rot="5400000" flipH="1">
            <a:off x="4362384" y="408836"/>
            <a:ext cx="233363" cy="6721367"/>
          </a:xfrm>
          <a:prstGeom prst="curvedConnector3">
            <a:avLst>
              <a:gd name="adj1" fmla="val -4626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96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Actor Template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40" y="1416050"/>
            <a:ext cx="6624719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92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  <a:p>
            <a:r>
              <a:rPr lang="en-US" dirty="0"/>
              <a:t>Message transport (endpoint)</a:t>
            </a:r>
          </a:p>
          <a:p>
            <a:r>
              <a:rPr lang="en-US" dirty="0"/>
              <a:t>Process (actor)</a:t>
            </a:r>
          </a:p>
          <a:p>
            <a:r>
              <a:rPr lang="en-US" dirty="0"/>
              <a:t>Error/event handling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Application Plumbing</a:t>
            </a:r>
          </a:p>
        </p:txBody>
      </p:sp>
    </p:spTree>
    <p:extLst>
      <p:ext uri="{BB962C8B-B14F-4D97-AF65-F5344CB8AC3E}">
        <p14:creationId xmlns:p14="http://schemas.microsoft.com/office/powerpoint/2010/main" val="401472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String header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String body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636" y="2243138"/>
            <a:ext cx="41433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27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Transport for messages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Patterns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Protocols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2160051"/>
            <a:ext cx="36004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209" y="3558393"/>
            <a:ext cx="36004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61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Where the magic happens</a:t>
            </a:r>
          </a:p>
          <a:p>
            <a:endParaRPr lang="en-US" dirty="0"/>
          </a:p>
          <a:p>
            <a:r>
              <a:rPr lang="en-US" dirty="0"/>
              <a:t>Jobs = actions internal to actor</a:t>
            </a:r>
          </a:p>
          <a:p>
            <a:endParaRPr lang="en-US" dirty="0"/>
          </a:p>
          <a:p>
            <a:r>
              <a:rPr lang="en-US" dirty="0"/>
              <a:t>Events = user interface and external interface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</a:t>
            </a:r>
          </a:p>
        </p:txBody>
      </p:sp>
    </p:spTree>
    <p:extLst>
      <p:ext uri="{BB962C8B-B14F-4D97-AF65-F5344CB8AC3E}">
        <p14:creationId xmlns:p14="http://schemas.microsoft.com/office/powerpoint/2010/main" val="248701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Actor Template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40" y="1416050"/>
            <a:ext cx="6624719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53218" y="1688123"/>
            <a:ext cx="1512277" cy="6260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Handler</a:t>
            </a:r>
          </a:p>
        </p:txBody>
      </p:sp>
    </p:spTree>
    <p:extLst>
      <p:ext uri="{BB962C8B-B14F-4D97-AF65-F5344CB8AC3E}">
        <p14:creationId xmlns:p14="http://schemas.microsoft.com/office/powerpoint/2010/main" val="339323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57199" y="3228974"/>
            <a:ext cx="11530013" cy="2079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[000002][000000.786sec][2015-09-23T16:46:56.595Z][Instance Initialized][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Splashscreen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][2015-09-23T16:46:56.595Z]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[000003][000002.115sec][2015-09-23T16:46:57.924Z][Instance Initialized][Status Cache][2015-09-23T16:46:57.923Z]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[000004][000002.121sec][2015-09-23T16:46:57.930Z][Instance Initialized][TSVN Toolkit][2015-09-23T16:46:57.929Z]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[000005][000002.121sec][2015-09-23T16:46:57.930Z][Instance Initialized][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Bootstrapper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][2015-09-23T16:46:57.930Z]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[000006][000002.122sec][2015-09-23T16:46:57.931Z][Global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][__Default Project 99001][0x0F624CB0;;&lt;Not A Path&gt;]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[000007][000456.817sec][2015-09-23T16:54:32.626Z][Global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][Temporary Project 1][0x0F83F280;;&lt;Not A Path&gt;][Error 1326: "mxLvErrorHandler.vi:2660001"]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[000008][000457.236sec][2015-09-23T16:54:33.045Z][Item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][0x0F83FE20;;]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Logging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2" y="1997870"/>
            <a:ext cx="19335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56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5D5F65-DAEA-473A-809B-486651C1DE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Actor Oriented Programming (AOP) Framework</a:t>
            </a:r>
          </a:p>
          <a:p>
            <a:r>
              <a:rPr lang="en-US" dirty="0"/>
              <a:t>Robust communications</a:t>
            </a:r>
          </a:p>
          <a:p>
            <a:r>
              <a:rPr lang="en-US" dirty="0"/>
              <a:t>Scalable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8640FD-BFEF-4747-A9BF-B698FCA0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9CAEC7-745C-4DFD-9D1A-A10AFA8C4775}"/>
              </a:ext>
            </a:extLst>
          </p:cNvPr>
          <p:cNvSpPr/>
          <p:nvPr/>
        </p:nvSpPr>
        <p:spPr>
          <a:xfrm>
            <a:off x="5888812" y="2593004"/>
            <a:ext cx="1371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C7395B-E807-4981-89D0-EEF20E01D64D}"/>
              </a:ext>
            </a:extLst>
          </p:cNvPr>
          <p:cNvSpPr/>
          <p:nvPr/>
        </p:nvSpPr>
        <p:spPr>
          <a:xfrm>
            <a:off x="4974412" y="3883628"/>
            <a:ext cx="13716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Acq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BB6628-D78A-4946-B3E6-212250D9A9B0}"/>
              </a:ext>
            </a:extLst>
          </p:cNvPr>
          <p:cNvSpPr/>
          <p:nvPr/>
        </p:nvSpPr>
        <p:spPr>
          <a:xfrm>
            <a:off x="6803212" y="3883628"/>
            <a:ext cx="137160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C185EC-1285-4B2F-AF1D-C106E42C8880}"/>
              </a:ext>
            </a:extLst>
          </p:cNvPr>
          <p:cNvSpPr/>
          <p:nvPr/>
        </p:nvSpPr>
        <p:spPr>
          <a:xfrm>
            <a:off x="3145612" y="3883628"/>
            <a:ext cx="13716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4050F3-37A2-41EB-993C-71989DC337B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346012" y="434082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6A1BC6-1B24-44EC-B0EC-736051E92249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201845" y="3507404"/>
            <a:ext cx="287167" cy="376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E8C1FE-C384-4943-972E-4F543F54FFE7}"/>
              </a:ext>
            </a:extLst>
          </p:cNvPr>
          <p:cNvCxnSpPr>
            <a:stCxn id="8" idx="0"/>
            <a:endCxn id="5" idx="1"/>
          </p:cNvCxnSpPr>
          <p:nvPr/>
        </p:nvCxnSpPr>
        <p:spPr>
          <a:xfrm flipV="1">
            <a:off x="3831412" y="3050204"/>
            <a:ext cx="2057400" cy="833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AB85AA-9D03-4F08-B320-C4B6AAAE5C42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>
            <a:off x="4517212" y="434082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29A060-96FB-4CB7-9CDF-56BADF53CB9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660212" y="3507404"/>
            <a:ext cx="914400" cy="376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299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25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Sockets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02E9-E15C-46E2-AA79-CB4C1425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Request-Reply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6CE4-E932-4BC2-ACE7-471BAB676F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Connector sends a request</a:t>
            </a:r>
          </a:p>
          <a:p>
            <a:r>
              <a:rPr lang="en-US" dirty="0"/>
              <a:t>Actor replies with a message to the sender only</a:t>
            </a:r>
          </a:p>
          <a:p>
            <a:r>
              <a:rPr lang="en-US" dirty="0"/>
              <a:t>Lossless</a:t>
            </a:r>
          </a:p>
          <a:p>
            <a:r>
              <a:rPr lang="en-US" dirty="0"/>
              <a:t>N:1</a:t>
            </a:r>
          </a:p>
          <a:p>
            <a:r>
              <a:rPr lang="en-US" dirty="0"/>
              <a:t>2-way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2E513-CAC6-4BFE-8704-F660C2DD846B}"/>
              </a:ext>
            </a:extLst>
          </p:cNvPr>
          <p:cNvSpPr/>
          <p:nvPr/>
        </p:nvSpPr>
        <p:spPr>
          <a:xfrm>
            <a:off x="4868615" y="3686988"/>
            <a:ext cx="1371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4932B2-30B2-41D4-A934-E54B364B8AC3}"/>
              </a:ext>
            </a:extLst>
          </p:cNvPr>
          <p:cNvSpPr/>
          <p:nvPr/>
        </p:nvSpPr>
        <p:spPr>
          <a:xfrm>
            <a:off x="2903787" y="3127768"/>
            <a:ext cx="13716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 Connector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9887DD-4EDE-49BC-A9F7-CD4D29D49A79}"/>
              </a:ext>
            </a:extLst>
          </p:cNvPr>
          <p:cNvSpPr/>
          <p:nvPr/>
        </p:nvSpPr>
        <p:spPr>
          <a:xfrm>
            <a:off x="2903787" y="4394200"/>
            <a:ext cx="13716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 Connector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3F18F7-D2F5-4B6F-A75C-1DF757705D00}"/>
              </a:ext>
            </a:extLst>
          </p:cNvPr>
          <p:cNvCxnSpPr>
            <a:stCxn id="5" idx="3"/>
          </p:cNvCxnSpPr>
          <p:nvPr/>
        </p:nvCxnSpPr>
        <p:spPr>
          <a:xfrm>
            <a:off x="4275387" y="3584968"/>
            <a:ext cx="593228" cy="216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1E9E00-F6EB-462A-BDFD-58BCC05A10AA}"/>
              </a:ext>
            </a:extLst>
          </p:cNvPr>
          <p:cNvCxnSpPr/>
          <p:nvPr/>
        </p:nvCxnSpPr>
        <p:spPr>
          <a:xfrm flipH="1" flipV="1">
            <a:off x="4275386" y="3686988"/>
            <a:ext cx="593229" cy="235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91B6D1-C8D6-40BF-9103-66632E35CDD3}"/>
              </a:ext>
            </a:extLst>
          </p:cNvPr>
          <p:cNvCxnSpPr>
            <a:stCxn id="6" idx="3"/>
          </p:cNvCxnSpPr>
          <p:nvPr/>
        </p:nvCxnSpPr>
        <p:spPr>
          <a:xfrm flipV="1">
            <a:off x="4275387" y="4526658"/>
            <a:ext cx="593228" cy="324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08B3D1-68E0-4929-9368-B555DF800431}"/>
              </a:ext>
            </a:extLst>
          </p:cNvPr>
          <p:cNvCxnSpPr/>
          <p:nvPr/>
        </p:nvCxnSpPr>
        <p:spPr>
          <a:xfrm flipH="1">
            <a:off x="4275387" y="4573049"/>
            <a:ext cx="682021" cy="396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4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58F1C5-ECC4-4939-BBC6-93F64D0E47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 class contains utility methods</a:t>
            </a:r>
          </a:p>
          <a:p>
            <a:pPr lvl="1"/>
            <a:r>
              <a:rPr lang="en-US" dirty="0"/>
              <a:t>Connect</a:t>
            </a:r>
          </a:p>
          <a:p>
            <a:pPr lvl="1"/>
            <a:r>
              <a:rPr lang="en-US" dirty="0"/>
              <a:t>Destroy</a:t>
            </a:r>
          </a:p>
          <a:p>
            <a:pPr lvl="1"/>
            <a:r>
              <a:rPr lang="en-US" dirty="0"/>
              <a:t>Shutdown (</a:t>
            </a:r>
            <a:r>
              <a:rPr lang="en-US" dirty="0" err="1"/>
              <a:t>PoisonPill</a:t>
            </a:r>
            <a:r>
              <a:rPr lang="en-US" dirty="0"/>
              <a:t>)</a:t>
            </a:r>
          </a:p>
          <a:p>
            <a:r>
              <a:rPr lang="en-US" dirty="0"/>
              <a:t>Collection of custom methods that wrap the requests the actor knows how to handle</a:t>
            </a:r>
          </a:p>
          <a:p>
            <a:r>
              <a:rPr lang="en-US" dirty="0"/>
              <a:t>Not recommended to be a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D8C077-0310-48E9-A99F-4C8DD7FF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Connector</a:t>
            </a:r>
          </a:p>
        </p:txBody>
      </p:sp>
    </p:spTree>
    <p:extLst>
      <p:ext uri="{BB962C8B-B14F-4D97-AF65-F5344CB8AC3E}">
        <p14:creationId xmlns:p14="http://schemas.microsoft.com/office/powerpoint/2010/main" val="542771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02E9-E15C-46E2-AA79-CB4C1425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PubSub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6CE4-E932-4BC2-ACE7-471BAB676F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Publisher broadcasts messages</a:t>
            </a:r>
          </a:p>
          <a:p>
            <a:r>
              <a:rPr lang="en-US" dirty="0"/>
              <a:t>Any and all subscribers receive message</a:t>
            </a:r>
          </a:p>
          <a:p>
            <a:r>
              <a:rPr lang="en-US" dirty="0"/>
              <a:t>Lossy by default</a:t>
            </a:r>
          </a:p>
          <a:p>
            <a:r>
              <a:rPr lang="en-US" dirty="0"/>
              <a:t>1:N</a:t>
            </a:r>
          </a:p>
          <a:p>
            <a:r>
              <a:rPr lang="en-US" dirty="0"/>
              <a:t>1-way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2E513-CAC6-4BFE-8704-F660C2DD846B}"/>
              </a:ext>
            </a:extLst>
          </p:cNvPr>
          <p:cNvSpPr/>
          <p:nvPr/>
        </p:nvSpPr>
        <p:spPr>
          <a:xfrm>
            <a:off x="2948184" y="3712283"/>
            <a:ext cx="1371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4932B2-30B2-41D4-A934-E54B364B8AC3}"/>
              </a:ext>
            </a:extLst>
          </p:cNvPr>
          <p:cNvSpPr/>
          <p:nvPr/>
        </p:nvSpPr>
        <p:spPr>
          <a:xfrm>
            <a:off x="4868615" y="3229788"/>
            <a:ext cx="13716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Actor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9887DD-4EDE-49BC-A9F7-CD4D29D49A79}"/>
              </a:ext>
            </a:extLst>
          </p:cNvPr>
          <p:cNvSpPr/>
          <p:nvPr/>
        </p:nvSpPr>
        <p:spPr>
          <a:xfrm>
            <a:off x="4868615" y="4360403"/>
            <a:ext cx="13716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Sibling Actor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1E9E00-F6EB-462A-BDFD-58BCC05A10A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319784" y="3686988"/>
            <a:ext cx="548831" cy="482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08B3D1-68E0-4929-9368-B555DF80043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319784" y="4169483"/>
            <a:ext cx="548831" cy="648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974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7C0A3F-5FBC-4B5A-B4EC-C8D2C87D24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Inproc</a:t>
            </a:r>
            <a:endParaRPr lang="en-US" dirty="0"/>
          </a:p>
          <a:p>
            <a:pPr lvl="1"/>
            <a:r>
              <a:rPr lang="en-US" dirty="0"/>
              <a:t>Intra-process communication</a:t>
            </a:r>
          </a:p>
          <a:p>
            <a:pPr lvl="1"/>
            <a:r>
              <a:rPr lang="en-US" dirty="0"/>
              <a:t>inproc://[connectionName]</a:t>
            </a:r>
          </a:p>
          <a:p>
            <a:endParaRPr lang="en-US" dirty="0"/>
          </a:p>
          <a:p>
            <a:r>
              <a:rPr lang="en-US" dirty="0"/>
              <a:t>TCP (Ethernet)</a:t>
            </a:r>
          </a:p>
          <a:p>
            <a:pPr lvl="1"/>
            <a:r>
              <a:rPr lang="en-US" dirty="0"/>
              <a:t>tcp://[ipAddress][:port]/[namedConnection]</a:t>
            </a:r>
          </a:p>
          <a:p>
            <a:pPr lvl="1"/>
            <a:r>
              <a:rPr lang="en-US" dirty="0"/>
              <a:t>Use either port or named connection, not both</a:t>
            </a:r>
          </a:p>
          <a:p>
            <a:pPr lvl="1"/>
            <a:r>
              <a:rPr lang="en-US" dirty="0"/>
              <a:t>0.0.0.0 listens on all NICs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465B67-6B4A-4823-90B3-ADCEAD62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Transports</a:t>
            </a:r>
          </a:p>
        </p:txBody>
      </p:sp>
    </p:spTree>
    <p:extLst>
      <p:ext uri="{BB962C8B-B14F-4D97-AF65-F5344CB8AC3E}">
        <p14:creationId xmlns:p14="http://schemas.microsoft.com/office/powerpoint/2010/main" val="2440056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7C0A3F-5FBC-4B5A-B4EC-C8D2C87D24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Connections are self-healing</a:t>
            </a:r>
          </a:p>
          <a:p>
            <a:r>
              <a:rPr lang="en-US" dirty="0"/>
              <a:t>Wildcards</a:t>
            </a:r>
          </a:p>
          <a:p>
            <a:pPr lvl="1"/>
            <a:r>
              <a:rPr lang="en-US" dirty="0"/>
              <a:t>Use * to randomize connection names</a:t>
            </a:r>
          </a:p>
          <a:p>
            <a:pPr lvl="1"/>
            <a:r>
              <a:rPr lang="en-US" dirty="0"/>
              <a:t>Useful when creating many instances of the same actor</a:t>
            </a:r>
          </a:p>
          <a:p>
            <a:pPr lvl="1"/>
            <a:r>
              <a:rPr lang="en-US" dirty="0"/>
              <a:t>i.e. inproc://* resolves to inproc://D84BE44EA2C980A0631ABBD0441DFCE0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465B67-6B4A-4823-90B3-ADCEAD62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</p:spTree>
    <p:extLst>
      <p:ext uri="{BB962C8B-B14F-4D97-AF65-F5344CB8AC3E}">
        <p14:creationId xmlns:p14="http://schemas.microsoft.com/office/powerpoint/2010/main" val="651431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25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Actor Configuration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67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F88D1-E5C7-43EB-9CF4-4CD3BE7694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DebugShowFrontPanel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EFA7BB-08E3-4802-9D92-17B0AA23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25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Debugging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7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25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Other Stuff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2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5D5F65-DAEA-473A-809B-486651C1DE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NI’s Actor Framework</a:t>
            </a:r>
          </a:p>
          <a:p>
            <a:endParaRPr lang="en-US" dirty="0"/>
          </a:p>
          <a:p>
            <a:r>
              <a:rPr lang="en-US" dirty="0"/>
              <a:t>Queued message handler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8640FD-BFEF-4747-A9BF-B698FCA0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not?</a:t>
            </a:r>
          </a:p>
        </p:txBody>
      </p:sp>
    </p:spTree>
    <p:extLst>
      <p:ext uri="{BB962C8B-B14F-4D97-AF65-F5344CB8AC3E}">
        <p14:creationId xmlns:p14="http://schemas.microsoft.com/office/powerpoint/2010/main" val="3701326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FA2A30-DA6D-4537-A784-9E73C517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Folder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DB99F-2FF8-4D1E-993F-DFED2A347E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  <a:p>
            <a:pPr lvl="1"/>
            <a:r>
              <a:rPr lang="en-US" dirty="0"/>
              <a:t>Actor Name</a:t>
            </a:r>
          </a:p>
          <a:p>
            <a:pPr lvl="2"/>
            <a:r>
              <a:rPr lang="en-US" dirty="0"/>
              <a:t>Connector VIs</a:t>
            </a:r>
          </a:p>
          <a:p>
            <a:pPr lvl="2"/>
            <a:r>
              <a:rPr lang="en-US" dirty="0"/>
              <a:t>Public (used by VIs outside the actor) controls</a:t>
            </a:r>
          </a:p>
          <a:p>
            <a:pPr lvl="2"/>
            <a:r>
              <a:rPr lang="en-US" dirty="0"/>
              <a:t>core</a:t>
            </a:r>
          </a:p>
          <a:p>
            <a:pPr lvl="3"/>
            <a:r>
              <a:rPr lang="en-US" dirty="0"/>
              <a:t>Actor class</a:t>
            </a:r>
          </a:p>
          <a:p>
            <a:pPr lvl="3"/>
            <a:r>
              <a:rPr lang="en-US" dirty="0"/>
              <a:t>Actor VIs</a:t>
            </a:r>
          </a:p>
          <a:p>
            <a:pPr lvl="3"/>
            <a:r>
              <a:rPr lang="en-US" dirty="0"/>
              <a:t>[prefix]_Actor Name_Process.vi</a:t>
            </a:r>
          </a:p>
        </p:txBody>
      </p:sp>
    </p:spTree>
    <p:extLst>
      <p:ext uri="{BB962C8B-B14F-4D97-AF65-F5344CB8AC3E}">
        <p14:creationId xmlns:p14="http://schemas.microsoft.com/office/powerpoint/2010/main" val="2056589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0921-0152-479A-922A-8DDBC810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4041-4737-481B-B776-DB1E5E8C9F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en-US" dirty="0"/>
              <a:t>Do use dynamic connection names and pass the connection</a:t>
            </a:r>
          </a:p>
          <a:p>
            <a:r>
              <a:rPr lang="en-US" dirty="0"/>
              <a:t>Do use the templates</a:t>
            </a:r>
          </a:p>
          <a:p>
            <a:r>
              <a:rPr lang="en-US" dirty="0"/>
              <a:t>Do write connector methods first</a:t>
            </a:r>
          </a:p>
          <a:p>
            <a:r>
              <a:rPr lang="en-US" dirty="0"/>
              <a:t>Do use clusters for passing data instead of base elements</a:t>
            </a:r>
          </a:p>
          <a:p>
            <a:r>
              <a:rPr lang="en-US" dirty="0"/>
              <a:t>Do reply quickly in actors</a:t>
            </a:r>
          </a:p>
          <a:p>
            <a:r>
              <a:rPr lang="en-US" dirty="0"/>
              <a:t>Do publish data/state up the </a:t>
            </a:r>
            <a:r>
              <a:rPr lang="en-US" dirty="0" err="1"/>
              <a:t>foodchain</a:t>
            </a:r>
            <a:endParaRPr lang="en-US" dirty="0"/>
          </a:p>
          <a:p>
            <a:r>
              <a:rPr lang="en-US" dirty="0"/>
              <a:t>Do use requests to control actors down the </a:t>
            </a:r>
            <a:r>
              <a:rPr lang="en-US" dirty="0" err="1"/>
              <a:t>foodchain</a:t>
            </a:r>
            <a:endParaRPr lang="en-US" dirty="0"/>
          </a:p>
          <a:p>
            <a:r>
              <a:rPr lang="en-US" dirty="0"/>
              <a:t>Do subscribe to multiple publishers using comma separated addresses</a:t>
            </a:r>
          </a:p>
          <a:p>
            <a:endParaRPr lang="en-US" dirty="0"/>
          </a:p>
          <a:p>
            <a:r>
              <a:rPr lang="en-US" dirty="0"/>
              <a:t>Do not put public controls in the actor class</a:t>
            </a:r>
          </a:p>
          <a:p>
            <a:r>
              <a:rPr lang="en-US" dirty="0"/>
              <a:t>Do not make a hierarchy of actor classes, inherit from base only</a:t>
            </a:r>
          </a:p>
        </p:txBody>
      </p:sp>
    </p:spTree>
    <p:extLst>
      <p:ext uri="{BB962C8B-B14F-4D97-AF65-F5344CB8AC3E}">
        <p14:creationId xmlns:p14="http://schemas.microsoft.com/office/powerpoint/2010/main" val="113310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LV 2013+</a:t>
            </a:r>
          </a:p>
          <a:p>
            <a:r>
              <a:rPr lang="en-US" dirty="0"/>
              <a:t>Windows, Linux RT, and VxWorks*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*Disclaimer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</p:spTree>
    <p:extLst>
      <p:ext uri="{BB962C8B-B14F-4D97-AF65-F5344CB8AC3E}">
        <p14:creationId xmlns:p14="http://schemas.microsoft.com/office/powerpoint/2010/main" val="610332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Reuse VIs (very general)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1790700"/>
            <a:ext cx="4286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94" y="1790700"/>
            <a:ext cx="3409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94" y="3257916"/>
            <a:ext cx="2514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3257916"/>
            <a:ext cx="29146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123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Latest release</a:t>
            </a:r>
          </a:p>
          <a:p>
            <a:pPr marL="57150" indent="0">
              <a:buNone/>
            </a:pPr>
            <a:r>
              <a:rPr lang="en-US" sz="2200" dirty="0">
                <a:hlinkClick r:id="rId2"/>
              </a:rPr>
              <a:t>https://</a:t>
            </a:r>
            <a:r>
              <a:rPr lang="en-US" sz="2000" dirty="0">
                <a:hlinkClick r:id="rId2"/>
              </a:rPr>
              <a:t>sc.viewpointusa.com/svn/featherweight/</a:t>
            </a:r>
            <a:r>
              <a:rPr lang="en-US" sz="2000" b="1" dirty="0">
                <a:hlinkClick r:id="rId2"/>
              </a:rPr>
              <a:t>tags/1.1.0</a:t>
            </a:r>
            <a:endParaRPr lang="en-US" sz="2000" b="1" dirty="0"/>
          </a:p>
          <a:p>
            <a:pPr marL="57150" indent="0">
              <a:buNone/>
            </a:pPr>
            <a:endParaRPr lang="en-US" sz="2200" b="1" dirty="0"/>
          </a:p>
          <a:p>
            <a:r>
              <a:rPr lang="en-US" dirty="0"/>
              <a:t>Stable</a:t>
            </a:r>
          </a:p>
          <a:p>
            <a:pPr marL="57150" lvl="1" indent="0">
              <a:buNone/>
            </a:pPr>
            <a:r>
              <a:rPr lang="en-US" sz="2200" dirty="0">
                <a:hlinkClick r:id="rId3"/>
              </a:rPr>
              <a:t>https://</a:t>
            </a:r>
            <a:r>
              <a:rPr lang="en-US" sz="2000" dirty="0">
                <a:hlinkClick r:id="rId3"/>
              </a:rPr>
              <a:t>sc.viewpointusa.com/svn/featherweight/</a:t>
            </a:r>
            <a:r>
              <a:rPr lang="en-US" sz="2000" b="1" dirty="0">
                <a:hlinkClick r:id="rId3"/>
              </a:rPr>
              <a:t>trunk</a:t>
            </a:r>
            <a:endParaRPr lang="en-US" sz="2000" b="1" dirty="0"/>
          </a:p>
          <a:p>
            <a:pPr marL="57150" lvl="1" indent="0">
              <a:buNone/>
            </a:pPr>
            <a:endParaRPr lang="en-US" sz="2200" b="1" dirty="0"/>
          </a:p>
          <a:p>
            <a:r>
              <a:rPr lang="en-US" dirty="0"/>
              <a:t>“Less” stable</a:t>
            </a:r>
          </a:p>
          <a:p>
            <a:pPr marL="57150" lvl="1" indent="0">
              <a:buNone/>
            </a:pPr>
            <a:r>
              <a:rPr lang="en-US" sz="2200" dirty="0">
                <a:hlinkClick r:id="rId4"/>
              </a:rPr>
              <a:t>https://</a:t>
            </a:r>
            <a:r>
              <a:rPr lang="en-US" sz="2000" dirty="0">
                <a:hlinkClick r:id="rId4"/>
              </a:rPr>
              <a:t>sc.viewpointusa.com/svn/featherweight/</a:t>
            </a:r>
            <a:r>
              <a:rPr lang="en-US" sz="2000" b="1" dirty="0">
                <a:hlinkClick r:id="rId4"/>
              </a:rPr>
              <a:t>branches/develop</a:t>
            </a:r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</a:t>
            </a:r>
          </a:p>
        </p:txBody>
      </p:sp>
    </p:spTree>
    <p:extLst>
      <p:ext uri="{BB962C8B-B14F-4D97-AF65-F5344CB8AC3E}">
        <p14:creationId xmlns:p14="http://schemas.microsoft.com/office/powerpoint/2010/main" val="199712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250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 dirty="0"/>
              <a:t>A Brief Intro to Actor Oriented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5D5F65-DAEA-473A-809B-486651C1DE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199" y="1416050"/>
            <a:ext cx="5535521" cy="38925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they communicate data/state?</a:t>
            </a:r>
          </a:p>
          <a:p>
            <a:endParaRPr lang="en-US" dirty="0"/>
          </a:p>
          <a:p>
            <a:r>
              <a:rPr lang="en-US" dirty="0"/>
              <a:t>What if you need more than one of a loop?</a:t>
            </a:r>
          </a:p>
          <a:p>
            <a:endParaRPr lang="en-US" dirty="0"/>
          </a:p>
          <a:p>
            <a:r>
              <a:rPr lang="en-US" dirty="0"/>
              <a:t>What if they need to start/stop dynamically?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8640FD-BFEF-4747-A9BF-B698FCA0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Parallel Loops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9CAEC7-745C-4DFD-9D1A-A10AFA8C4775}"/>
              </a:ext>
            </a:extLst>
          </p:cNvPr>
          <p:cNvSpPr/>
          <p:nvPr/>
        </p:nvSpPr>
        <p:spPr>
          <a:xfrm>
            <a:off x="6281777" y="1374172"/>
            <a:ext cx="1371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C7395B-E807-4981-89D0-EEF20E01D64D}"/>
              </a:ext>
            </a:extLst>
          </p:cNvPr>
          <p:cNvSpPr/>
          <p:nvPr/>
        </p:nvSpPr>
        <p:spPr>
          <a:xfrm>
            <a:off x="6281777" y="2400300"/>
            <a:ext cx="13716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Acq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BB6628-D78A-4946-B3E6-212250D9A9B0}"/>
              </a:ext>
            </a:extLst>
          </p:cNvPr>
          <p:cNvSpPr/>
          <p:nvPr/>
        </p:nvSpPr>
        <p:spPr>
          <a:xfrm>
            <a:off x="6281777" y="3426428"/>
            <a:ext cx="137160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C185EC-1285-4B2F-AF1D-C106E42C8880}"/>
              </a:ext>
            </a:extLst>
          </p:cNvPr>
          <p:cNvSpPr/>
          <p:nvPr/>
        </p:nvSpPr>
        <p:spPr>
          <a:xfrm>
            <a:off x="6281777" y="4452556"/>
            <a:ext cx="13716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415494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8640FD-BFEF-4747-A9BF-B698FCA0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Processes Communicating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9CAEC7-745C-4DFD-9D1A-A10AFA8C4775}"/>
              </a:ext>
            </a:extLst>
          </p:cNvPr>
          <p:cNvSpPr/>
          <p:nvPr/>
        </p:nvSpPr>
        <p:spPr>
          <a:xfrm>
            <a:off x="3886200" y="1943100"/>
            <a:ext cx="1371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C7395B-E807-4981-89D0-EEF20E01D64D}"/>
              </a:ext>
            </a:extLst>
          </p:cNvPr>
          <p:cNvSpPr/>
          <p:nvPr/>
        </p:nvSpPr>
        <p:spPr>
          <a:xfrm>
            <a:off x="3886200" y="3634089"/>
            <a:ext cx="13716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Acq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BB6628-D78A-4946-B3E6-212250D9A9B0}"/>
              </a:ext>
            </a:extLst>
          </p:cNvPr>
          <p:cNvSpPr/>
          <p:nvPr/>
        </p:nvSpPr>
        <p:spPr>
          <a:xfrm>
            <a:off x="5715000" y="3634089"/>
            <a:ext cx="137160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C185EC-1285-4B2F-AF1D-C106E42C8880}"/>
              </a:ext>
            </a:extLst>
          </p:cNvPr>
          <p:cNvSpPr/>
          <p:nvPr/>
        </p:nvSpPr>
        <p:spPr>
          <a:xfrm>
            <a:off x="2057400" y="3634089"/>
            <a:ext cx="13716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4050F3-37A2-41EB-993C-71989DC337B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257800" y="409128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6A1BC6-1B24-44EC-B0EC-736051E92249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H="1" flipV="1">
            <a:off x="5257800" y="2400300"/>
            <a:ext cx="1143000" cy="123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E8C1FE-C384-4943-972E-4F543F54FFE7}"/>
              </a:ext>
            </a:extLst>
          </p:cNvPr>
          <p:cNvCxnSpPr>
            <a:stCxn id="8" idx="0"/>
            <a:endCxn id="5" idx="1"/>
          </p:cNvCxnSpPr>
          <p:nvPr/>
        </p:nvCxnSpPr>
        <p:spPr>
          <a:xfrm flipV="1">
            <a:off x="2743200" y="2400300"/>
            <a:ext cx="1143000" cy="123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AB85AA-9D03-4F08-B320-C4B6AAAE5C42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>
            <a:off x="3429000" y="409128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29A060-96FB-4CB7-9CDF-56BADF53CB9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572000" y="2857500"/>
            <a:ext cx="0" cy="776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2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908" y="1713737"/>
            <a:ext cx="6412184" cy="329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Engines…</a:t>
            </a:r>
          </a:p>
        </p:txBody>
      </p:sp>
    </p:spTree>
    <p:extLst>
      <p:ext uri="{BB962C8B-B14F-4D97-AF65-F5344CB8AC3E}">
        <p14:creationId xmlns:p14="http://schemas.microsoft.com/office/powerpoint/2010/main" val="299196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82021307"/>
              </p:ext>
            </p:extLst>
          </p:nvPr>
        </p:nvGraphicFramePr>
        <p:xfrm>
          <a:off x="1916787" y="1854959"/>
          <a:ext cx="538764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Action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FTW 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532">
                <a:tc>
                  <a:txBody>
                    <a:bodyPr/>
                    <a:lstStyle/>
                    <a:p>
                      <a:r>
                        <a:rPr lang="en-US" sz="1400" dirty="0"/>
                        <a:t>Data Encapsulation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532">
                <a:tc>
                  <a:txBody>
                    <a:bodyPr/>
                    <a:lstStyle/>
                    <a:p>
                      <a:r>
                        <a:rPr lang="en-US" sz="1400" dirty="0"/>
                        <a:t>Reactive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532">
                <a:tc>
                  <a:txBody>
                    <a:bodyPr/>
                    <a:lstStyle/>
                    <a:p>
                      <a:r>
                        <a:rPr lang="en-US" sz="1400" dirty="0"/>
                        <a:t>Proactive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532">
                <a:tc>
                  <a:txBody>
                    <a:bodyPr/>
                    <a:lstStyle/>
                    <a:p>
                      <a:r>
                        <a:rPr lang="en-US" sz="1400" dirty="0"/>
                        <a:t>Strictly Typed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532">
                <a:tc>
                  <a:txBody>
                    <a:bodyPr/>
                    <a:lstStyle/>
                    <a:p>
                      <a:r>
                        <a:rPr lang="en-US" sz="1400" dirty="0"/>
                        <a:t>Low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32">
                <a:tc>
                  <a:txBody>
                    <a:bodyPr/>
                    <a:lstStyle/>
                    <a:p>
                      <a:r>
                        <a:rPr lang="en-US" sz="1400" dirty="0"/>
                        <a:t>Easily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1031" name="Picture 7" descr="C:\Users\emetzler\Documents\DeveloperTools\Icons\open_icon_library-standard-0.11\open_icon_library-standard\icons\png\128x128\actions\dialog-ok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55" y="2191089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emetzler\Documents\DeveloperTools\Icons\open_icon_library-standard-0.11\open_icon_library-standard\icons\png\128x128\actions\dialog-ok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17" y="2488689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17" y="219109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 descr="C:\Users\emetzler\Documents\DeveloperTools\Icons\open_icon_library-standard-0.11\open_icon_library-standard\icons\png\128x128\actions\dialog-ok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54" y="2488689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emetzler\Documents\DeveloperTools\Icons\open_icon_library-standard-0.11\open_icon_library-standard\icons\png\128x128\actions\dialog-ok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54" y="2810558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emetzler\Documents\DeveloperTools\Icons\open_icon_library-standard-0.11\open_icon_library-standard\icons\png\128x128\actions\dialog-cancel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17" y="2810557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emetzler\Documents\DeveloperTools\Icons\open_icon_library-standard-0.11\open_icon_library-standard\icons\png\128x128\actions\dialog-cancel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17" y="3726266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emetzler\Documents\DeveloperTools\Icons\open_icon_library-standard-0.11\open_icon_library-standard\icons\png\128x128\actions\dialog-ok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54" y="3726266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emetzler\Documents\DeveloperTools\Icons\open_icon_library-standard-0.11\open_icon_library-standard\icons\png\128x128\actions\dialog-ok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54" y="3410404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emetzler\Documents\DeveloperTools\Icons\open_icon_library-standard-0.11\open_icon_library-standard\icons\png\128x128\actions\dialog-cancel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17" y="3410403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8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25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How Do Actors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39568"/>
      </p:ext>
    </p:extLst>
  </p:cSld>
  <p:clrMapOvr>
    <a:masterClrMapping/>
  </p:clrMapOvr>
</p:sld>
</file>

<file path=ppt/theme/theme1.xml><?xml version="1.0" encoding="utf-8"?>
<a:theme xmlns:a="http://schemas.openxmlformats.org/drawingml/2006/main" name="Big 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uilding Vi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697</Words>
  <Application>Microsoft Office PowerPoint</Application>
  <PresentationFormat>On-screen Show (16:10)</PresentationFormat>
  <Paragraphs>187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Courier New</vt:lpstr>
      <vt:lpstr>Big V</vt:lpstr>
      <vt:lpstr>Building View</vt:lpstr>
      <vt:lpstr>6_Custom Design</vt:lpstr>
      <vt:lpstr>1_Custom Design</vt:lpstr>
      <vt:lpstr>3_Custom Design</vt:lpstr>
      <vt:lpstr>4_Custom Design</vt:lpstr>
      <vt:lpstr>5_Custom Design</vt:lpstr>
      <vt:lpstr>7_Custom Design</vt:lpstr>
      <vt:lpstr>Featherweight</vt:lpstr>
      <vt:lpstr>What is it?</vt:lpstr>
      <vt:lpstr>What is it not?</vt:lpstr>
      <vt:lpstr>A Brief Intro to Actor Oriented Programming</vt:lpstr>
      <vt:lpstr>Traditional Parallel Loops</vt:lpstr>
      <vt:lpstr>Parallel Processes Communicating</vt:lpstr>
      <vt:lpstr>Action Engines…</vt:lpstr>
      <vt:lpstr>Comparison</vt:lpstr>
      <vt:lpstr>How Do Actors Work?</vt:lpstr>
      <vt:lpstr>FTW Actors</vt:lpstr>
      <vt:lpstr>In-Process Communication</vt:lpstr>
      <vt:lpstr>Network Communication</vt:lpstr>
      <vt:lpstr>Actor Template</vt:lpstr>
      <vt:lpstr>Basic Elements</vt:lpstr>
      <vt:lpstr>Message</vt:lpstr>
      <vt:lpstr>Socket</vt:lpstr>
      <vt:lpstr>Actor</vt:lpstr>
      <vt:lpstr>Actor Template</vt:lpstr>
      <vt:lpstr>Event Logging</vt:lpstr>
      <vt:lpstr>Sockets</vt:lpstr>
      <vt:lpstr>Request-Reply</vt:lpstr>
      <vt:lpstr>Actor Connector</vt:lpstr>
      <vt:lpstr>PubSub</vt:lpstr>
      <vt:lpstr>Transports</vt:lpstr>
      <vt:lpstr>Other Stuff</vt:lpstr>
      <vt:lpstr>Actor Configuration</vt:lpstr>
      <vt:lpstr>PowerPoint Presentation</vt:lpstr>
      <vt:lpstr>Debugging</vt:lpstr>
      <vt:lpstr>Other Stuff</vt:lpstr>
      <vt:lpstr>Recommended Folder Structure</vt:lpstr>
      <vt:lpstr>Tips</vt:lpstr>
      <vt:lpstr>Specs</vt:lpstr>
      <vt:lpstr>Useful Reuse VIs (very general)</vt:lpstr>
      <vt:lpstr>Repos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Eric Metzler</cp:lastModifiedBy>
  <cp:revision>277</cp:revision>
  <dcterms:created xsi:type="dcterms:W3CDTF">2014-04-26T12:13:24Z</dcterms:created>
  <dcterms:modified xsi:type="dcterms:W3CDTF">2018-05-11T20:14:08Z</dcterms:modified>
</cp:coreProperties>
</file>