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79816" y="2537977"/>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for PowerCo</a:t>
            </a:r>
            <a:endParaRPr lang="en-US" dirty="0"/>
          </a:p>
        </p:txBody>
      </p:sp>
      <p:sp>
        <p:nvSpPr>
          <p:cNvPr id="512" name="Google Shape;512;p1"/>
          <p:cNvSpPr txBox="1"/>
          <p:nvPr/>
        </p:nvSpPr>
        <p:spPr>
          <a:xfrm>
            <a:off x="6466114" y="620486"/>
            <a:ext cx="4796961" cy="6122220"/>
          </a:xfrm>
          <a:prstGeom prst="rect">
            <a:avLst/>
          </a:prstGeom>
          <a:noFill/>
          <a:ln>
            <a:noFill/>
          </a:ln>
        </p:spPr>
        <p:txBody>
          <a:bodyPr spcFirstLastPara="1" wrap="square" lIns="91425" tIns="45700" rIns="91425" bIns="45700" anchor="t" anchorCtr="0">
            <a:noAutofit/>
          </a:bodyPr>
          <a:lstStyle/>
          <a:p>
            <a:pPr marL="285750" indent="-285750" algn="just">
              <a:buFont typeface="Wingdings" panose="05000000000000000000" pitchFamily="2" charset="2"/>
              <a:buChar char="§"/>
            </a:pPr>
            <a:r>
              <a:rPr lang="en-US" b="0" i="0" dirty="0">
                <a:solidFill>
                  <a:schemeClr val="tx1">
                    <a:lumMod val="50000"/>
                  </a:schemeClr>
                </a:solidFill>
                <a:effectLst/>
                <a:latin typeface="Söhne"/>
              </a:rPr>
              <a:t>PowerCo faces a high churn rate of 9.7% across 14606  customers.</a:t>
            </a:r>
          </a:p>
          <a:p>
            <a:pPr algn="just"/>
            <a:endParaRPr lang="en-US" b="0" i="0" dirty="0">
              <a:solidFill>
                <a:schemeClr val="tx1">
                  <a:lumMod val="50000"/>
                </a:schemeClr>
              </a:solidFill>
              <a:effectLst/>
              <a:latin typeface="Söhne"/>
            </a:endParaRPr>
          </a:p>
          <a:p>
            <a:pPr algn="just"/>
            <a:endParaRPr lang="en-US" b="0" i="0" dirty="0">
              <a:solidFill>
                <a:schemeClr val="tx1">
                  <a:lumMod val="50000"/>
                </a:schemeClr>
              </a:solidFill>
              <a:effectLst/>
              <a:latin typeface="Söhne"/>
            </a:endParaRPr>
          </a:p>
          <a:p>
            <a:pPr marL="285750" indent="-285750" algn="just">
              <a:buFont typeface="Wingdings" panose="05000000000000000000" pitchFamily="2" charset="2"/>
              <a:buChar char="§"/>
            </a:pPr>
            <a:r>
              <a:rPr lang="en-US" dirty="0">
                <a:solidFill>
                  <a:schemeClr val="tx1">
                    <a:lumMod val="50000"/>
                  </a:schemeClr>
                </a:solidFill>
                <a:latin typeface="Söhne"/>
              </a:rPr>
              <a:t>Predictive model is able to predict churn but the main driver is not price </a:t>
            </a:r>
            <a:r>
              <a:rPr lang="en-US" dirty="0" err="1">
                <a:solidFill>
                  <a:schemeClr val="tx1">
                    <a:lumMod val="50000"/>
                  </a:schemeClr>
                </a:solidFill>
                <a:latin typeface="Söhne"/>
              </a:rPr>
              <a:t>sensititvity</a:t>
            </a:r>
            <a:r>
              <a:rPr lang="en-US" dirty="0">
                <a:solidFill>
                  <a:schemeClr val="tx1">
                    <a:lumMod val="50000"/>
                  </a:schemeClr>
                </a:solidFill>
                <a:latin typeface="Söhne"/>
              </a:rPr>
              <a:t>.</a:t>
            </a:r>
          </a:p>
          <a:p>
            <a:pPr algn="just"/>
            <a:endParaRPr lang="en-US" b="0" i="0" dirty="0">
              <a:solidFill>
                <a:schemeClr val="tx1">
                  <a:lumMod val="50000"/>
                </a:schemeClr>
              </a:solidFill>
              <a:effectLst/>
              <a:latin typeface="Söhne"/>
            </a:endParaRPr>
          </a:p>
          <a:p>
            <a:pPr algn="just"/>
            <a:endParaRPr lang="en-US" dirty="0">
              <a:solidFill>
                <a:schemeClr val="tx1">
                  <a:lumMod val="50000"/>
                </a:schemeClr>
              </a:solidFill>
              <a:latin typeface="Söhne"/>
            </a:endParaRPr>
          </a:p>
          <a:p>
            <a:pPr algn="just"/>
            <a:endParaRPr lang="en-US" b="0" i="0" dirty="0">
              <a:solidFill>
                <a:schemeClr val="tx1">
                  <a:lumMod val="50000"/>
                </a:schemeClr>
              </a:solidFill>
              <a:effectLst/>
              <a:latin typeface="Söhne"/>
            </a:endParaRPr>
          </a:p>
          <a:p>
            <a:pPr algn="just"/>
            <a:r>
              <a:rPr lang="en-US" b="1" i="0" dirty="0">
                <a:solidFill>
                  <a:schemeClr val="tx1">
                    <a:lumMod val="50000"/>
                  </a:schemeClr>
                </a:solidFill>
                <a:effectLst/>
                <a:latin typeface="Söhne"/>
              </a:rPr>
              <a:t>Insights:</a:t>
            </a:r>
          </a:p>
          <a:p>
            <a:pPr marL="285750" indent="-285750" algn="just">
              <a:buFont typeface="Wingdings" panose="05000000000000000000" pitchFamily="2" charset="2"/>
              <a:buChar char="§"/>
            </a:pPr>
            <a:r>
              <a:rPr lang="en-US" b="0" i="0" dirty="0">
                <a:solidFill>
                  <a:schemeClr val="tx1">
                    <a:lumMod val="50000"/>
                  </a:schemeClr>
                </a:solidFill>
                <a:effectLst/>
                <a:latin typeface="Söhne"/>
              </a:rPr>
              <a:t>Customers in their early tenure (4 months or less) are more likely to churn.</a:t>
            </a:r>
          </a:p>
          <a:p>
            <a:pPr marL="285750" indent="-285750" algn="just">
              <a:buFont typeface="Wingdings" panose="05000000000000000000" pitchFamily="2" charset="2"/>
              <a:buChar char="§"/>
            </a:pPr>
            <a:r>
              <a:rPr lang="en-US" b="0" i="0" dirty="0">
                <a:solidFill>
                  <a:schemeClr val="tx1">
                    <a:lumMod val="50000"/>
                  </a:schemeClr>
                </a:solidFill>
                <a:effectLst/>
                <a:latin typeface="Söhne"/>
              </a:rPr>
              <a:t>Customers who buy multiple products are less likely to churn.</a:t>
            </a:r>
          </a:p>
          <a:p>
            <a:pPr marL="285750" indent="-285750" algn="just">
              <a:buFont typeface="Wingdings" panose="05000000000000000000" pitchFamily="2" charset="2"/>
              <a:buChar char="§"/>
            </a:pPr>
            <a:r>
              <a:rPr lang="en-US" b="0" i="0" dirty="0">
                <a:solidFill>
                  <a:schemeClr val="tx1">
                    <a:lumMod val="50000"/>
                  </a:schemeClr>
                </a:solidFill>
                <a:effectLst/>
                <a:latin typeface="Söhne"/>
              </a:rPr>
              <a:t>Net margin, yearly consumption, tenure are the top drivers for churn.</a:t>
            </a:r>
          </a:p>
          <a:p>
            <a:pPr algn="just"/>
            <a:endParaRPr lang="en-US" dirty="0">
              <a:solidFill>
                <a:schemeClr val="tx1">
                  <a:lumMod val="50000"/>
                </a:schemeClr>
              </a:solidFill>
              <a:latin typeface="Söhne"/>
            </a:endParaRPr>
          </a:p>
          <a:p>
            <a:pPr algn="just"/>
            <a:endParaRPr lang="en-US" b="0" i="0" dirty="0">
              <a:solidFill>
                <a:schemeClr val="tx1">
                  <a:lumMod val="50000"/>
                </a:schemeClr>
              </a:solidFill>
              <a:effectLst/>
              <a:latin typeface="Söhne"/>
            </a:endParaRPr>
          </a:p>
          <a:p>
            <a:pPr algn="just"/>
            <a:r>
              <a:rPr lang="en-US" b="1" i="0" dirty="0">
                <a:solidFill>
                  <a:schemeClr val="tx1">
                    <a:lumMod val="50000"/>
                  </a:schemeClr>
                </a:solidFill>
                <a:effectLst/>
                <a:latin typeface="Söhne"/>
              </a:rPr>
              <a:t>PowerCo can improve customer retention by:</a:t>
            </a:r>
          </a:p>
          <a:p>
            <a:pPr marL="285750" indent="-285750" algn="just">
              <a:buFont typeface="Wingdings" panose="05000000000000000000" pitchFamily="2" charset="2"/>
              <a:buChar char="§"/>
            </a:pPr>
            <a:r>
              <a:rPr lang="en-US" b="0" i="0" dirty="0">
                <a:solidFill>
                  <a:schemeClr val="tx1">
                    <a:lumMod val="50000"/>
                  </a:schemeClr>
                </a:solidFill>
                <a:effectLst/>
                <a:latin typeface="Söhne"/>
              </a:rPr>
              <a:t>Increasing multiple product purchases by customers</a:t>
            </a:r>
          </a:p>
          <a:p>
            <a:pPr marL="285750" indent="-285750" algn="just">
              <a:buFont typeface="Wingdings" panose="05000000000000000000" pitchFamily="2" charset="2"/>
              <a:buChar char="§"/>
            </a:pPr>
            <a:r>
              <a:rPr lang="en-US" b="0" i="0" dirty="0">
                <a:solidFill>
                  <a:schemeClr val="tx1">
                    <a:lumMod val="50000"/>
                  </a:schemeClr>
                </a:solidFill>
                <a:effectLst/>
                <a:latin typeface="Söhne"/>
              </a:rPr>
              <a:t>Improving net margins, and </a:t>
            </a:r>
          </a:p>
          <a:p>
            <a:pPr marL="285750" indent="-285750" algn="just">
              <a:buFont typeface="Wingdings" panose="05000000000000000000" pitchFamily="2" charset="2"/>
              <a:buChar char="§"/>
            </a:pPr>
            <a:r>
              <a:rPr lang="en-US" b="0" i="0" dirty="0">
                <a:solidFill>
                  <a:schemeClr val="tx1">
                    <a:lumMod val="50000"/>
                  </a:schemeClr>
                </a:solidFill>
                <a:effectLst/>
                <a:latin typeface="Söhne"/>
              </a:rPr>
              <a:t>Provide personalized contract updates &amp; discounts to high-value customers with high churn probability.</a:t>
            </a:r>
            <a:endParaRPr lang="en-US" dirty="0">
              <a:solidFill>
                <a:schemeClr val="tx1">
                  <a:lumMod val="50000"/>
                </a:schemeClr>
              </a:solidFill>
              <a:latin typeface="Söhne"/>
            </a:endParaRPr>
          </a:p>
        </p:txBody>
      </p:sp>
      <p:sp>
        <p:nvSpPr>
          <p:cNvPr id="513" name="Google Shape;513;p1"/>
          <p:cNvSpPr txBox="1">
            <a:spLocks/>
          </p:cNvSpPr>
          <p:nvPr/>
        </p:nvSpPr>
        <p:spPr>
          <a:xfrm>
            <a:off x="150716" y="1651819"/>
            <a:ext cx="3136800" cy="3522357"/>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pic>
        <p:nvPicPr>
          <p:cNvPr id="7" name="Picture 6" descr="Icon&#10;&#10;Description automatically generated">
            <a:extLst>
              <a:ext uri="{FF2B5EF4-FFF2-40B4-BE49-F238E27FC236}">
                <a16:creationId xmlns:a16="http://schemas.microsoft.com/office/drawing/2014/main" id="{9359B610-C0DD-F02D-2487-0F8A95C358E7}"/>
              </a:ext>
            </a:extLst>
          </p:cNvPr>
          <p:cNvPicPr>
            <a:picLocks noChangeAspect="1"/>
          </p:cNvPicPr>
          <p:nvPr/>
        </p:nvPicPr>
        <p:blipFill>
          <a:blip r:embed="rId3"/>
          <a:stretch>
            <a:fillRect/>
          </a:stretch>
        </p:blipFill>
        <p:spPr>
          <a:xfrm>
            <a:off x="4891652" y="2669891"/>
            <a:ext cx="1180856" cy="929463"/>
          </a:xfrm>
          <a:prstGeom prst="rect">
            <a:avLst/>
          </a:prstGeom>
        </p:spPr>
      </p:pic>
      <p:pic>
        <p:nvPicPr>
          <p:cNvPr id="9" name="Picture 8" descr="Shape, arrow&#10;&#10;Description automatically generated">
            <a:extLst>
              <a:ext uri="{FF2B5EF4-FFF2-40B4-BE49-F238E27FC236}">
                <a16:creationId xmlns:a16="http://schemas.microsoft.com/office/drawing/2014/main" id="{3DFB9F6E-0418-5B23-3A27-F1B8FE8441FA}"/>
              </a:ext>
            </a:extLst>
          </p:cNvPr>
          <p:cNvPicPr>
            <a:picLocks noChangeAspect="1"/>
          </p:cNvPicPr>
          <p:nvPr/>
        </p:nvPicPr>
        <p:blipFill>
          <a:blip r:embed="rId4"/>
          <a:stretch>
            <a:fillRect/>
          </a:stretch>
        </p:blipFill>
        <p:spPr>
          <a:xfrm>
            <a:off x="4818422" y="620486"/>
            <a:ext cx="1327316" cy="1327316"/>
          </a:xfrm>
          <a:prstGeom prst="rect">
            <a:avLst/>
          </a:prstGeom>
        </p:spPr>
      </p:pic>
      <p:pic>
        <p:nvPicPr>
          <p:cNvPr id="13" name="Picture 12" descr="Icon&#10;&#10;Description automatically generated">
            <a:extLst>
              <a:ext uri="{FF2B5EF4-FFF2-40B4-BE49-F238E27FC236}">
                <a16:creationId xmlns:a16="http://schemas.microsoft.com/office/drawing/2014/main" id="{2BF53CD3-9F10-A0EF-A62C-588D07989525}"/>
              </a:ext>
            </a:extLst>
          </p:cNvPr>
          <p:cNvPicPr>
            <a:picLocks noChangeAspect="1"/>
          </p:cNvPicPr>
          <p:nvPr/>
        </p:nvPicPr>
        <p:blipFill>
          <a:blip r:embed="rId5"/>
          <a:stretch>
            <a:fillRect/>
          </a:stretch>
        </p:blipFill>
        <p:spPr>
          <a:xfrm>
            <a:off x="4309160" y="4292977"/>
            <a:ext cx="2194564" cy="123444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113</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Söhne</vt:lpstr>
      <vt:lpstr>Trebuchet MS</vt:lpstr>
      <vt:lpstr>Wingdings</vt:lpstr>
      <vt:lpstr>BCG Grid 16:9</vt:lpstr>
      <vt:lpstr>Executive summary for PowerCo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Ayorinde Williams</cp:lastModifiedBy>
  <cp:revision>6</cp:revision>
  <dcterms:created xsi:type="dcterms:W3CDTF">2016-11-04T11:46:04Z</dcterms:created>
  <dcterms:modified xsi:type="dcterms:W3CDTF">2023-04-02T05:08:20Z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