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6" r:id="rId18"/>
    <p:sldId id="271" r:id="rId19"/>
    <p:sldId id="278" r:id="rId20"/>
    <p:sldId id="277" r:id="rId21"/>
    <p:sldId id="281" r:id="rId22"/>
    <p:sldId id="282" r:id="rId23"/>
    <p:sldId id="283" r:id="rId24"/>
    <p:sldId id="279" r:id="rId25"/>
    <p:sldId id="284" r:id="rId26"/>
    <p:sldId id="280" r:id="rId27"/>
    <p:sldId id="286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101"/>
    <a:srgbClr val="FF9191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77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69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36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21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0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2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4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4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8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12C0-2FDE-4B43-93C0-47B15820BDD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56BC-868F-4F2B-9F65-83CD3F3A8F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3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92199"/>
            <a:ext cx="9144000" cy="995363"/>
          </a:xfrm>
        </p:spPr>
        <p:txBody>
          <a:bodyPr/>
          <a:lstStyle/>
          <a:p>
            <a:r>
              <a:rPr lang="pt-BR" b="1" dirty="0" smtClean="0">
                <a:latin typeface="+mn-lt"/>
              </a:rPr>
              <a:t>Bem-Vindos!</a:t>
            </a:r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8100" y="3297239"/>
            <a:ext cx="9575800" cy="868361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Por favor, liguem os notebooks e aguardem a reunião começar.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1249" y="5072077"/>
            <a:ext cx="262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André V. Monteiro</a:t>
            </a:r>
          </a:p>
          <a:p>
            <a:pPr algn="ctr"/>
            <a:r>
              <a:rPr lang="pt-BR" dirty="0" smtClean="0"/>
              <a:t>Ernany Paranaguá da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33979" y="1447496"/>
            <a:ext cx="294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/>
              <a:t>VNC Remote</a:t>
            </a:r>
            <a:endParaRPr lang="pt-BR" sz="28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64975" y="2061414"/>
            <a:ext cx="37944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VNC cria uma área de trabalho remota no computador para que possamos controlar o </a:t>
            </a:r>
            <a:r>
              <a:rPr lang="pt-BR" sz="2400" dirty="0" err="1" smtClean="0"/>
              <a:t>Rasp</a:t>
            </a:r>
            <a:r>
              <a:rPr lang="pt-BR" sz="2400" dirty="0" smtClean="0"/>
              <a:t> remotamente. Ele utiliza o VNC Server no </a:t>
            </a:r>
            <a:r>
              <a:rPr lang="pt-BR" sz="2400" dirty="0" err="1" smtClean="0"/>
              <a:t>Rasp</a:t>
            </a:r>
            <a:r>
              <a:rPr lang="pt-BR" sz="2400" dirty="0" smtClean="0"/>
              <a:t> para conectar com o computador que roda o VNC </a:t>
            </a:r>
            <a:r>
              <a:rPr lang="pt-BR" sz="2400" dirty="0" err="1" smtClean="0"/>
              <a:t>Viewer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718" y="1803602"/>
            <a:ext cx="6624035" cy="35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8" y="2078636"/>
            <a:ext cx="3044805" cy="6536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91" y="1351887"/>
            <a:ext cx="6905947" cy="493393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63962" y="1447423"/>
            <a:ext cx="256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No Computador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29" y="3327245"/>
            <a:ext cx="2833634" cy="8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0129" y="1257955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No Raspberry Pi</a:t>
            </a:r>
            <a:endParaRPr lang="pt-BR" sz="2800" b="1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67934" y="2293063"/>
            <a:ext cx="7154333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apt-get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update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apt-get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install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realvnc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vnc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-server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realvnc-vnc-viewer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07994" y="1807563"/>
            <a:ext cx="247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Instalando o </a:t>
            </a:r>
            <a:r>
              <a:rPr lang="pt-BR" sz="2000" b="1" dirty="0" err="1" smtClean="0"/>
              <a:t>RealVNC</a:t>
            </a:r>
            <a:endParaRPr lang="pt-BR" sz="20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07994" y="3224839"/>
            <a:ext cx="3059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Habilitando o VNC SERVER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63123" y="3805432"/>
            <a:ext cx="1624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Graficamente</a:t>
            </a:r>
            <a:endParaRPr lang="pt-BR" sz="20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45667" y="4312936"/>
            <a:ext cx="6289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Menu &gt; </a:t>
            </a:r>
            <a:r>
              <a:rPr lang="pt-BR" dirty="0" err="1" smtClean="0"/>
              <a:t>Preferences</a:t>
            </a:r>
            <a:r>
              <a:rPr lang="pt-BR" dirty="0" smtClean="0"/>
              <a:t> &gt; Raspberry Pi </a:t>
            </a:r>
            <a:r>
              <a:rPr lang="pt-BR" dirty="0" err="1" smtClean="0"/>
              <a:t>Configuration</a:t>
            </a:r>
            <a:r>
              <a:rPr lang="pt-BR" dirty="0" smtClean="0"/>
              <a:t> &gt; Interfaces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VNC -&gt; ENABLED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433591" y="3805432"/>
            <a:ext cx="1108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Terminal</a:t>
            </a:r>
            <a:endParaRPr lang="pt-BR" sz="2000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816076" y="4636101"/>
            <a:ext cx="358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Navegue até </a:t>
            </a:r>
            <a:r>
              <a:rPr lang="pt-BR" b="1" dirty="0" err="1" smtClean="0"/>
              <a:t>Interfacing</a:t>
            </a:r>
            <a:r>
              <a:rPr lang="pt-BR" b="1" dirty="0" smtClean="0"/>
              <a:t> </a:t>
            </a:r>
            <a:r>
              <a:rPr lang="pt-BR" b="1" dirty="0" err="1" smtClean="0"/>
              <a:t>Options</a:t>
            </a:r>
            <a:endParaRPr lang="pt-BR" b="1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VNC &gt; Yes</a:t>
            </a:r>
            <a:endParaRPr lang="pt-BR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214998" y="4236155"/>
            <a:ext cx="2645611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raspi-config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0129" y="1257955"/>
            <a:ext cx="256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No Computador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07994" y="1781175"/>
            <a:ext cx="209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Direct</a:t>
            </a:r>
            <a:r>
              <a:rPr lang="pt-BR" sz="2000" b="1" dirty="0" smtClean="0"/>
              <a:t> Connection</a:t>
            </a:r>
            <a:endParaRPr lang="pt-BR" sz="2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416" y="1708441"/>
            <a:ext cx="5074178" cy="499435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168399" y="2385973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Use o endereço IP do </a:t>
            </a:r>
            <a:r>
              <a:rPr lang="pt-BR" dirty="0" err="1" smtClean="0"/>
              <a:t>Rasp</a:t>
            </a:r>
            <a:r>
              <a:rPr lang="pt-BR" dirty="0" smtClean="0"/>
              <a:t> para conectar à ele no computador.</a:t>
            </a:r>
          </a:p>
        </p:txBody>
      </p:sp>
    </p:spTree>
    <p:extLst>
      <p:ext uri="{BB962C8B-B14F-4D97-AF65-F5344CB8AC3E}">
        <p14:creationId xmlns:p14="http://schemas.microsoft.com/office/powerpoint/2010/main" val="39718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0129" y="1257955"/>
            <a:ext cx="256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No Computador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07994" y="178117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Cloud</a:t>
            </a:r>
            <a:r>
              <a:rPr lang="pt-BR" sz="2000" b="1" dirty="0" smtClean="0"/>
              <a:t> Connection</a:t>
            </a:r>
            <a:endParaRPr lang="pt-BR" sz="2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68399" y="2385973"/>
            <a:ext cx="28193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Crie uma conta </a:t>
            </a:r>
            <a:r>
              <a:rPr lang="pt-BR" sz="2000" dirty="0" err="1" smtClean="0"/>
              <a:t>RealVNC</a:t>
            </a:r>
            <a:r>
              <a:rPr lang="pt-BR" sz="2000" dirty="0" smtClean="0"/>
              <a:t> clicando no link </a:t>
            </a:r>
            <a:r>
              <a:rPr lang="pt-BR" sz="2000" u="sng" dirty="0" smtClean="0">
                <a:solidFill>
                  <a:schemeClr val="accent1">
                    <a:lumMod val="75000"/>
                  </a:schemeClr>
                </a:solidFill>
              </a:rPr>
              <a:t>Entrar online</a:t>
            </a:r>
            <a:r>
              <a:rPr lang="pt-BR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Faça log in na conta criada tanto no computador quanto no raspberry.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 smtClean="0"/>
              <a:t>Clique no </a:t>
            </a:r>
            <a:r>
              <a:rPr lang="pt-BR" sz="2000" dirty="0" err="1" smtClean="0"/>
              <a:t>Icone</a:t>
            </a:r>
            <a:r>
              <a:rPr lang="pt-BR" sz="2000" dirty="0" smtClean="0"/>
              <a:t> raspberry que irá aparecer.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34" y="1781175"/>
            <a:ext cx="2381233" cy="28081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87" y="1781175"/>
            <a:ext cx="42386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0129" y="1257955"/>
            <a:ext cx="256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No Computador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07994" y="1781175"/>
            <a:ext cx="158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Autenticação</a:t>
            </a:r>
            <a:endParaRPr lang="pt-BR" sz="20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68399" y="2385973"/>
            <a:ext cx="8238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Depois de encontrado o dispositivo e estabelecida a conexão, deverá ser feita uma autenticação. O Usuário padrão é        e a senha padrão é                         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287433" y="2724527"/>
            <a:ext cx="35939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pi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776632" y="2739721"/>
            <a:ext cx="108516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raspberry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68399" y="4402363"/>
            <a:ext cx="8238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Depois de estabelecida a conexão podemos desconectar o raspberry do monitor e deixa-lo somente na alimentação.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07994" y="3856177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Pronto!</a:t>
            </a:r>
            <a:endParaRPr lang="pt-BR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07994" y="1455717"/>
            <a:ext cx="2715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Instalando </a:t>
            </a:r>
            <a:r>
              <a:rPr lang="pt-BR" sz="2000" b="1" dirty="0" err="1" smtClean="0"/>
              <a:t>MiniConda</a:t>
            </a:r>
            <a:r>
              <a:rPr lang="pt-BR" sz="2000" b="1" dirty="0" smtClean="0"/>
              <a:t> 3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35283" y="3267462"/>
            <a:ext cx="393075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bash</a:t>
            </a:r>
            <a:r>
              <a:rPr lang="pt-BR" dirty="0"/>
              <a:t> Miniconda3-latest-Linux-armv7l.sh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35283" y="2746795"/>
            <a:ext cx="757085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http://</a:t>
            </a:r>
            <a:r>
              <a:rPr lang="en-US" dirty="0" smtClean="0"/>
              <a:t>repo.continuum.io/miniconda/Miniconda3-latest-Linux-armv7l.sh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35283" y="3846046"/>
            <a:ext cx="17424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/>
              <a:t>~/.</a:t>
            </a:r>
            <a:r>
              <a:rPr lang="pt-BR" dirty="0" err="1"/>
              <a:t>bashrc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283" y="4429941"/>
            <a:ext cx="172694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python</a:t>
            </a:r>
            <a:r>
              <a:rPr lang="pt-BR" dirty="0"/>
              <a:t> --</a:t>
            </a:r>
            <a:r>
              <a:rPr lang="pt-BR" dirty="0" err="1"/>
              <a:t>version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20962" y="2133942"/>
            <a:ext cx="114646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uname</a:t>
            </a:r>
            <a:r>
              <a:rPr lang="en-US" dirty="0"/>
              <a:t> -m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26" y="5013836"/>
            <a:ext cx="9667824" cy="12746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03" y="2100419"/>
            <a:ext cx="1828959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8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07994" y="1455717"/>
            <a:ext cx="3038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Criando ambiente Python3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35283" y="3267462"/>
            <a:ext cx="172694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python</a:t>
            </a:r>
            <a:r>
              <a:rPr lang="pt-BR" dirty="0" smtClean="0"/>
              <a:t> --</a:t>
            </a:r>
            <a:r>
              <a:rPr lang="pt-BR" dirty="0" err="1" smtClean="0"/>
              <a:t>version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35283" y="2746795"/>
            <a:ext cx="24366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activate python3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35283" y="2174312"/>
            <a:ext cx="391844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create --name python3 python=3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83" y="4069080"/>
            <a:ext cx="991790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7194" y="1417109"/>
            <a:ext cx="2521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Instalando Bibliotecas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01408" y="3620855"/>
            <a:ext cx="670773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conda install --channel https://conda.anaconda.org/ziddey matplotlib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15480" y="1991129"/>
            <a:ext cx="20677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install </a:t>
            </a:r>
            <a:r>
              <a:rPr lang="en-US" dirty="0" err="1" smtClean="0"/>
              <a:t>numpy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15480" y="2534371"/>
            <a:ext cx="19330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  <a:r>
              <a:rPr lang="pt-BR" dirty="0" smtClean="0"/>
              <a:t>onda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scipy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73900" y="4161825"/>
            <a:ext cx="24407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conda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scikit-learn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01408" y="3077613"/>
            <a:ext cx="238578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  <a:r>
              <a:rPr lang="pt-BR" dirty="0" smtClean="0"/>
              <a:t>onda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matplotlib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770" y="4099177"/>
            <a:ext cx="2772906" cy="2336173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8797419" y="3063952"/>
            <a:ext cx="1797804" cy="1162373"/>
          </a:xfrm>
          <a:prstGeom prst="wedgeRoundRectCallout">
            <a:avLst>
              <a:gd name="adj1" fmla="val 51581"/>
              <a:gd name="adj2" fmla="val 107833"/>
              <a:gd name="adj3" fmla="val 16667"/>
            </a:avLst>
          </a:prstGeom>
          <a:solidFill>
            <a:srgbClr val="FF919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$##%&amp;@¨#@&amp;@¨$@&amp;$@¨$</a:t>
            </a:r>
            <a:endParaRPr lang="pt-BR" b="1" dirty="0"/>
          </a:p>
        </p:txBody>
      </p:sp>
      <p:cxnSp>
        <p:nvCxnSpPr>
          <p:cNvPr id="15" name="Conector angulado 14"/>
          <p:cNvCxnSpPr>
            <a:stCxn id="10" idx="3"/>
            <a:endCxn id="3" idx="0"/>
          </p:cNvCxnSpPr>
          <p:nvPr/>
        </p:nvCxnSpPr>
        <p:spPr>
          <a:xfrm>
            <a:off x="3787189" y="3262279"/>
            <a:ext cx="968086" cy="35857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/>
          <p:cNvSpPr/>
          <p:nvPr/>
        </p:nvSpPr>
        <p:spPr>
          <a:xfrm>
            <a:off x="1066462" y="4099177"/>
            <a:ext cx="2927193" cy="538594"/>
          </a:xfrm>
          <a:prstGeom prst="mathMultiply">
            <a:avLst>
              <a:gd name="adj1" fmla="val 124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0" grpId="0" animBg="1"/>
      <p:bldP spid="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07994" y="1455717"/>
            <a:ext cx="3606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Criando ambiente com Python 2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35283" y="3267462"/>
            <a:ext cx="172694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 smtClean="0"/>
              <a:t>python</a:t>
            </a:r>
            <a:r>
              <a:rPr lang="pt-BR" dirty="0" smtClean="0"/>
              <a:t> --</a:t>
            </a:r>
            <a:r>
              <a:rPr lang="pt-BR" dirty="0" err="1" smtClean="0"/>
              <a:t>version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35283" y="2746795"/>
            <a:ext cx="24366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activate python2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35283" y="2174312"/>
            <a:ext cx="391844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create --name python2 python=2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83" y="4062942"/>
            <a:ext cx="9397674" cy="15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832" y="510746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Relembrando</a:t>
            </a: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31092" y="1359243"/>
            <a:ext cx="568277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Entender os processos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Amostragem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Transformação (Distância Euclidiana)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Treinamento da Rede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Modelagem da CNN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Avaliação do Desempenho da Rede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Teste da Rede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Implantação no Raspberry</a:t>
            </a:r>
            <a:endParaRPr lang="pt-BR" sz="20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pt-BR" sz="2400" b="1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8788400" y="1203123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GERAL</a:t>
            </a:r>
            <a:endParaRPr lang="pt-BR" sz="2800" b="1" dirty="0"/>
          </a:p>
        </p:txBody>
      </p:sp>
      <p:sp>
        <p:nvSpPr>
          <p:cNvPr id="6" name="Elipse 5"/>
          <p:cNvSpPr/>
          <p:nvPr/>
        </p:nvSpPr>
        <p:spPr>
          <a:xfrm>
            <a:off x="8348135" y="813833"/>
            <a:ext cx="2082800" cy="127743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7194" y="1417109"/>
            <a:ext cx="571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 n s t a l a n d o  B i b l i o t e c a s   . . . . . .    de novo.</a:t>
            </a:r>
            <a:endParaRPr lang="pt-BR" sz="20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01408" y="3620855"/>
            <a:ext cx="74272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conda install --channel https://conda.anaconda.org/poppy-project matplotlib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15480" y="1991129"/>
            <a:ext cx="20677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install </a:t>
            </a:r>
            <a:r>
              <a:rPr lang="en-US" dirty="0" err="1" smtClean="0"/>
              <a:t>numpy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415480" y="2534371"/>
            <a:ext cx="19330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  <a:r>
              <a:rPr lang="pt-BR" dirty="0" smtClean="0"/>
              <a:t>onda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scipy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73900" y="4161825"/>
            <a:ext cx="24407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conda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scikit-learn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01408" y="3077613"/>
            <a:ext cx="238578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  <a:r>
              <a:rPr lang="pt-BR" dirty="0" smtClean="0"/>
              <a:t>onda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matplotlib</a:t>
            </a:r>
            <a:endParaRPr lang="pt-BR" dirty="0"/>
          </a:p>
        </p:txBody>
      </p:sp>
      <p:cxnSp>
        <p:nvCxnSpPr>
          <p:cNvPr id="15" name="Conector angulado 14"/>
          <p:cNvCxnSpPr>
            <a:stCxn id="10" idx="3"/>
            <a:endCxn id="3" idx="0"/>
          </p:cNvCxnSpPr>
          <p:nvPr/>
        </p:nvCxnSpPr>
        <p:spPr>
          <a:xfrm>
            <a:off x="3787189" y="3262279"/>
            <a:ext cx="1327864" cy="35857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365915" y="4696583"/>
            <a:ext cx="242778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conda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tensorflow</a:t>
            </a:r>
            <a:endParaRPr lang="pt-BR" dirty="0"/>
          </a:p>
        </p:txBody>
      </p:sp>
      <p:cxnSp>
        <p:nvCxnSpPr>
          <p:cNvPr id="6" name="Conector reto 5"/>
          <p:cNvCxnSpPr>
            <a:stCxn id="17" idx="1"/>
            <a:endCxn id="17" idx="3"/>
          </p:cNvCxnSpPr>
          <p:nvPr/>
        </p:nvCxnSpPr>
        <p:spPr>
          <a:xfrm>
            <a:off x="1365915" y="4881249"/>
            <a:ext cx="2427781" cy="0"/>
          </a:xfrm>
          <a:prstGeom prst="line">
            <a:avLst/>
          </a:prstGeom>
          <a:ln w="38100">
            <a:solidFill>
              <a:srgbClr val="FF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51751" y="5807292"/>
            <a:ext cx="548592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wget</a:t>
            </a:r>
            <a:r>
              <a:rPr lang="pt-BR" dirty="0"/>
              <a:t> https://github.com/samjabrahams</a:t>
            </a:r>
            <a:r>
              <a:rPr lang="pt-BR" dirty="0" smtClean="0"/>
              <a:t>/.[..]_</a:t>
            </a:r>
            <a:r>
              <a:rPr lang="pt-BR" dirty="0"/>
              <a:t>armv7l.whl</a:t>
            </a:r>
          </a:p>
        </p:txBody>
      </p:sp>
      <p:cxnSp>
        <p:nvCxnSpPr>
          <p:cNvPr id="21" name="Conector de seta reta 20"/>
          <p:cNvCxnSpPr>
            <a:stCxn id="17" idx="2"/>
          </p:cNvCxnSpPr>
          <p:nvPr/>
        </p:nvCxnSpPr>
        <p:spPr>
          <a:xfrm>
            <a:off x="2579806" y="5065915"/>
            <a:ext cx="21154" cy="741377"/>
          </a:xfrm>
          <a:prstGeom prst="straightConnector1">
            <a:avLst/>
          </a:prstGeom>
          <a:ln w="38100">
            <a:solidFill>
              <a:srgbClr val="FF0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19" idx="3"/>
          </p:cNvCxnSpPr>
          <p:nvPr/>
        </p:nvCxnSpPr>
        <p:spPr>
          <a:xfrm>
            <a:off x="5737676" y="5991958"/>
            <a:ext cx="825684" cy="0"/>
          </a:xfrm>
          <a:prstGeom prst="straightConnector1">
            <a:avLst/>
          </a:prstGeom>
          <a:ln w="38100">
            <a:solidFill>
              <a:srgbClr val="FF0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6563360" y="5807292"/>
            <a:ext cx="548592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tensorflow-1.1.0-cp27-none-linux_armv7l.whl</a:t>
            </a:r>
          </a:p>
        </p:txBody>
      </p:sp>
    </p:spTree>
    <p:extLst>
      <p:ext uri="{BB962C8B-B14F-4D97-AF65-F5344CB8AC3E}">
        <p14:creationId xmlns:p14="http://schemas.microsoft.com/office/powerpoint/2010/main" val="40742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0" grpId="0" animBg="1"/>
      <p:bldP spid="17" grpId="0" animBg="1"/>
      <p:bldP spid="19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7194" y="1417109"/>
            <a:ext cx="5718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 n s t a l a n d o  B i b l i o t e c a s   . . . . . .    de novo.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415480" y="1991129"/>
            <a:ext cx="367010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libhdf5-serial-dev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415479" y="2534371"/>
            <a:ext cx="16031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h5py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415479" y="3077613"/>
            <a:ext cx="23905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pillow</a:t>
            </a:r>
            <a:r>
              <a:rPr lang="pt-BR" dirty="0"/>
              <a:t> </a:t>
            </a:r>
            <a:r>
              <a:rPr lang="pt-BR" dirty="0" err="1"/>
              <a:t>imutils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415479" y="3677901"/>
            <a:ext cx="232473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keras</a:t>
            </a:r>
            <a:r>
              <a:rPr lang="pt-BR" dirty="0"/>
              <a:t>==2.1.5</a:t>
            </a:r>
          </a:p>
        </p:txBody>
      </p:sp>
    </p:spTree>
    <p:extLst>
      <p:ext uri="{BB962C8B-B14F-4D97-AF65-F5344CB8AC3E}">
        <p14:creationId xmlns:p14="http://schemas.microsoft.com/office/powerpoint/2010/main" val="1681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57194" y="1417109"/>
            <a:ext cx="3893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Testando as bibliotecas instaladas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18955" y="5689793"/>
            <a:ext cx="5782289" cy="40011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err="1"/>
              <a:t>from</a:t>
            </a:r>
            <a:r>
              <a:rPr lang="pt-BR" sz="2000" b="1" dirty="0"/>
              <a:t> </a:t>
            </a:r>
            <a:r>
              <a:rPr lang="pt-BR" sz="2000" b="1" dirty="0" err="1"/>
              <a:t>sklearn.cross_validation</a:t>
            </a:r>
            <a:r>
              <a:rPr lang="pt-BR" sz="2000" b="1" dirty="0"/>
              <a:t> </a:t>
            </a:r>
            <a:r>
              <a:rPr lang="pt-BR" sz="2000" b="1" dirty="0" err="1"/>
              <a:t>import</a:t>
            </a:r>
            <a:r>
              <a:rPr lang="pt-BR" sz="2000" b="1" dirty="0"/>
              <a:t> </a:t>
            </a:r>
            <a:r>
              <a:rPr lang="pt-BR" sz="2000" b="1" dirty="0" err="1"/>
              <a:t>train_test_split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18955" y="1973098"/>
            <a:ext cx="7628435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import</a:t>
            </a:r>
            <a:r>
              <a:rPr lang="pt-BR" sz="2000" b="1" dirty="0" smtClean="0"/>
              <a:t> </a:t>
            </a:r>
            <a:r>
              <a:rPr lang="pt-BR" sz="2000" b="1" dirty="0"/>
              <a:t>os,cv2</a:t>
            </a:r>
          </a:p>
          <a:p>
            <a:r>
              <a:rPr lang="pt-BR" sz="2000" b="1" dirty="0" err="1"/>
              <a:t>import</a:t>
            </a:r>
            <a:r>
              <a:rPr lang="pt-BR" sz="2000" b="1" dirty="0"/>
              <a:t> </a:t>
            </a:r>
            <a:r>
              <a:rPr lang="pt-BR" sz="2000" b="1" dirty="0" err="1"/>
              <a:t>numpy</a:t>
            </a:r>
            <a:r>
              <a:rPr lang="pt-BR" sz="2000" b="1" dirty="0"/>
              <a:t> as </a:t>
            </a:r>
            <a:r>
              <a:rPr lang="pt-BR" sz="2000" b="1" dirty="0" err="1"/>
              <a:t>np</a:t>
            </a:r>
            <a:endParaRPr lang="pt-BR" sz="2000" b="1" dirty="0"/>
          </a:p>
          <a:p>
            <a:r>
              <a:rPr lang="pt-BR" sz="2000" b="1" dirty="0" err="1"/>
              <a:t>import</a:t>
            </a:r>
            <a:r>
              <a:rPr lang="pt-BR" sz="2000" b="1" dirty="0"/>
              <a:t> </a:t>
            </a:r>
            <a:r>
              <a:rPr lang="pt-BR" sz="2000" b="1" dirty="0" err="1"/>
              <a:t>matplotlib.pyplot</a:t>
            </a:r>
            <a:r>
              <a:rPr lang="pt-BR" sz="2000" b="1" dirty="0"/>
              <a:t> as </a:t>
            </a:r>
            <a:r>
              <a:rPr lang="pt-BR" sz="2000" b="1" dirty="0" err="1"/>
              <a:t>plt</a:t>
            </a:r>
            <a:endParaRPr lang="pt-BR" sz="2000" b="1" dirty="0"/>
          </a:p>
          <a:p>
            <a:r>
              <a:rPr lang="pt-BR" sz="2000" b="1" dirty="0" smtClean="0"/>
              <a:t>.</a:t>
            </a:r>
          </a:p>
          <a:p>
            <a:r>
              <a:rPr lang="pt-BR" sz="2000" b="1" dirty="0" smtClean="0"/>
              <a:t>.</a:t>
            </a:r>
          </a:p>
          <a:p>
            <a:r>
              <a:rPr lang="pt-BR" sz="2000" b="1" dirty="0"/>
              <a:t>.</a:t>
            </a:r>
          </a:p>
          <a:p>
            <a:r>
              <a:rPr lang="pt-BR" sz="2000" b="1" dirty="0" err="1"/>
              <a:t>from</a:t>
            </a:r>
            <a:r>
              <a:rPr lang="pt-BR" sz="2000" b="1" dirty="0"/>
              <a:t> </a:t>
            </a:r>
            <a:r>
              <a:rPr lang="pt-BR" sz="2000" b="1" dirty="0" err="1"/>
              <a:t>keras.layers.core</a:t>
            </a:r>
            <a:r>
              <a:rPr lang="pt-BR" sz="2000" b="1" dirty="0"/>
              <a:t> </a:t>
            </a:r>
            <a:r>
              <a:rPr lang="pt-BR" sz="2000" b="1" dirty="0" err="1"/>
              <a:t>import</a:t>
            </a:r>
            <a:r>
              <a:rPr lang="pt-BR" sz="2000" b="1" dirty="0"/>
              <a:t> </a:t>
            </a:r>
            <a:r>
              <a:rPr lang="pt-BR" sz="2000" b="1" dirty="0" err="1"/>
              <a:t>Dense</a:t>
            </a:r>
            <a:r>
              <a:rPr lang="pt-BR" sz="2000" b="1" dirty="0"/>
              <a:t>, </a:t>
            </a:r>
            <a:r>
              <a:rPr lang="pt-BR" sz="2000" b="1" dirty="0" err="1"/>
              <a:t>Dropout</a:t>
            </a:r>
            <a:r>
              <a:rPr lang="pt-BR" sz="2000" b="1" dirty="0"/>
              <a:t>, </a:t>
            </a:r>
            <a:r>
              <a:rPr lang="pt-BR" sz="2000" b="1" dirty="0" err="1"/>
              <a:t>Activation</a:t>
            </a:r>
            <a:r>
              <a:rPr lang="pt-BR" sz="2000" b="1" dirty="0"/>
              <a:t>, </a:t>
            </a:r>
            <a:r>
              <a:rPr lang="pt-BR" sz="2000" b="1" dirty="0" err="1"/>
              <a:t>Flatten</a:t>
            </a:r>
            <a:endParaRPr lang="pt-BR" sz="2000" b="1" dirty="0"/>
          </a:p>
          <a:p>
            <a:r>
              <a:rPr lang="pt-BR" sz="2000" b="1" dirty="0" err="1"/>
              <a:t>from</a:t>
            </a:r>
            <a:r>
              <a:rPr lang="pt-BR" sz="2000" b="1" dirty="0"/>
              <a:t> </a:t>
            </a:r>
            <a:r>
              <a:rPr lang="pt-BR" sz="2000" b="1" dirty="0" err="1"/>
              <a:t>keras.layers.convolutional</a:t>
            </a:r>
            <a:r>
              <a:rPr lang="pt-BR" sz="2000" b="1" dirty="0"/>
              <a:t> </a:t>
            </a:r>
            <a:r>
              <a:rPr lang="pt-BR" sz="2000" b="1" dirty="0" err="1"/>
              <a:t>import</a:t>
            </a:r>
            <a:r>
              <a:rPr lang="pt-BR" sz="2000" b="1" dirty="0"/>
              <a:t> Convolution2D, MaxPooling2D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26533" y="5055567"/>
            <a:ext cx="783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 partir da versão 0.18 a função foi mudada de lugar, para versões anteriores usar: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0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585" y="1817219"/>
            <a:ext cx="5547709" cy="421302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57194" y="1417109"/>
            <a:ext cx="2486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Rodando o algoritmo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29267" y="2133600"/>
            <a:ext cx="4055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Quando tentamos rodar o algoritmo a partir do terminal copiando e colando os código obtemos erro. Isso ocorre pelo código estar comentado e o interpretador do terminar confundir o código com o comentário.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57268" y="4576351"/>
            <a:ext cx="110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</a:t>
            </a:r>
            <a:r>
              <a:rPr lang="pt-BR" sz="2000" b="1" dirty="0" smtClean="0"/>
              <a:t>asp.py</a:t>
            </a:r>
            <a:endParaRPr lang="pt-BR" sz="2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67" y="4469467"/>
            <a:ext cx="613879" cy="6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54915" y="1307042"/>
            <a:ext cx="10309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Tentar instalar as bibliotecas para que possamos rodas a rede no Python3.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Automatizar o treinamento da rede com o envio do arquivo para o </a:t>
            </a:r>
            <a:r>
              <a:rPr lang="pt-BR" sz="2400" dirty="0" err="1"/>
              <a:t>R</a:t>
            </a:r>
            <a:r>
              <a:rPr lang="pt-BR" sz="2400" dirty="0" err="1" smtClean="0"/>
              <a:t>aspberry</a:t>
            </a:r>
            <a:r>
              <a:rPr lang="pt-BR" sz="2400" dirty="0" smtClean="0"/>
              <a:t> e o retorno do resultado do teste para o computador.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Refatorar o algoritmo da rede neural utilizando outro paradigma de programação, para que o grupo possa utiliza-lo de forma fácil e dinâmica.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Avaliar a robustez da CNN na presença de variações nos sinais da EMI causados</a:t>
            </a:r>
            <a:br>
              <a:rPr lang="pt-BR" sz="2400" dirty="0"/>
            </a:br>
            <a:r>
              <a:rPr lang="pt-BR" sz="2400" dirty="0"/>
              <a:t>devido o efeito da temperatura nestes sinais. </a:t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242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 Final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54915" y="1307042"/>
            <a:ext cx="10309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Neste projeto vocês terão que repetir os processos que vimos até agora e obter uma nova rede que seja capaz de classificar um quarto dano.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6" y="2654321"/>
            <a:ext cx="4272491" cy="377293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6189133" y="2895600"/>
            <a:ext cx="120577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6249421" y="2582333"/>
            <a:ext cx="556756" cy="364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760908" y="2284989"/>
            <a:ext cx="8611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 smtClean="0"/>
              <a:t>Dano 4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003498" y="255630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chemeClr val="accent2"/>
                </a:solidFill>
              </a:rPr>
              <a:t>D</a:t>
            </a:r>
            <a:r>
              <a:rPr lang="pt-BR" sz="1050" b="1" dirty="0" smtClean="0">
                <a:solidFill>
                  <a:schemeClr val="accent2"/>
                </a:solidFill>
              </a:rPr>
              <a:t>4</a:t>
            </a:r>
            <a:endParaRPr lang="pt-BR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Novo Projeto</a:t>
            </a:r>
            <a:endParaRPr lang="pt-BR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54915" y="1307042"/>
            <a:ext cx="103095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Objetivo</a:t>
            </a:r>
          </a:p>
          <a:p>
            <a:pPr lvl="1"/>
            <a:r>
              <a:rPr lang="pt-BR" sz="2000" dirty="0" smtClean="0"/>
              <a:t>Elaboração de um documento (apostila) online através da plataforma GitHub</a:t>
            </a:r>
            <a:r>
              <a:rPr lang="pt-BR" sz="2000" dirty="0"/>
              <a:t> </a:t>
            </a:r>
            <a:r>
              <a:rPr lang="pt-BR" sz="2000" dirty="0" smtClean="0"/>
              <a:t>para auxiliar na compreensão do sistema que utilizamos no grupo. 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 smtClean="0"/>
          </a:p>
          <a:p>
            <a:pPr lvl="1"/>
            <a:endParaRPr lang="pt-BR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pt-BR" b="1" dirty="0" smtClean="0"/>
              <a:t>Explicação detalhada de todos componentes necessários para o grupo.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dirty="0" smtClean="0"/>
              <a:t>Artigos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dirty="0" smtClean="0"/>
              <a:t>Experimentos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dirty="0" smtClean="0"/>
              <a:t>Vídeos</a:t>
            </a:r>
            <a:endParaRPr lang="pt-BR" dirty="0"/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dirty="0" smtClean="0"/>
              <a:t>Tutoriais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dirty="0" smtClean="0"/>
              <a:t>Cursos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pt-BR" dirty="0" smtClean="0"/>
              <a:t>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5300133"/>
            <a:ext cx="10515600" cy="78951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Dúvidas fale comigo no </a:t>
            </a:r>
            <a:r>
              <a:rPr lang="pt-BR" dirty="0" err="1" smtClean="0"/>
              <a:t>WhatsApp</a:t>
            </a:r>
            <a:r>
              <a:rPr lang="pt-BR" dirty="0" smtClean="0"/>
              <a:t>.</a:t>
            </a:r>
          </a:p>
          <a:p>
            <a:r>
              <a:rPr lang="pt-BR" dirty="0" smtClean="0"/>
              <a:t>E-mail : avinicius95@gmail.com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5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832" y="510746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Dúvidas ?</a:t>
            </a: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36045" y="1685040"/>
            <a:ext cx="5466233" cy="32932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Amostragem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pt-BR" sz="2400" b="1" dirty="0" smtClean="0"/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Materiais Piezoelétricos 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Análise da Impedância Eletromecânica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Data Aquisition (DAQ)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LabView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Impedance Analyser 2.0</a:t>
            </a:r>
          </a:p>
          <a:p>
            <a:pPr marL="0" lvl="3"/>
            <a:endParaRPr lang="pt-BR" sz="2000" dirty="0" smtClean="0"/>
          </a:p>
          <a:p>
            <a:pPr marL="1257300" lvl="5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1257300" lvl="5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1136045" y="4494509"/>
            <a:ext cx="4317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pt-BR" sz="2400" b="1" dirty="0"/>
              <a:t>Transformação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Segmentação do sinal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Cálculo ED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Formação dos quadros </a:t>
            </a:r>
            <a:r>
              <a:rPr lang="pt-BR" sz="2000" dirty="0" smtClean="0"/>
              <a:t>RGB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602278" y="1685040"/>
            <a:ext cx="5247142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Aplicação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Instalação das bibliotecas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Carregamento dos dados de entrada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Pré-processamento dos dados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Criação do modelo da rede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Treinamento da rede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Avaliação de imagens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Métricas de avaliação da rede</a:t>
            </a:r>
          </a:p>
          <a:p>
            <a:pPr marL="1257300" lvl="5" indent="-342900">
              <a:buFont typeface="Arial" panose="020B0604020202020204" pitchFamily="34" charset="0"/>
              <a:buChar char="•"/>
            </a:pPr>
            <a:r>
              <a:rPr lang="pt-BR" sz="2000" dirty="0"/>
              <a:t>Salvar e Carregar rede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5" y="1804752"/>
            <a:ext cx="361538" cy="2410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2" y="2495688"/>
            <a:ext cx="361538" cy="241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2" y="2802716"/>
            <a:ext cx="361538" cy="2410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2" y="3115665"/>
            <a:ext cx="361538" cy="241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2" y="3431569"/>
            <a:ext cx="361538" cy="2410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2" y="3756989"/>
            <a:ext cx="361538" cy="2410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5" y="4614221"/>
            <a:ext cx="361538" cy="2410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2" y="5255248"/>
            <a:ext cx="361538" cy="2410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2" y="5612185"/>
            <a:ext cx="361538" cy="2410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2" y="5969122"/>
            <a:ext cx="361538" cy="24102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78" y="1804751"/>
            <a:ext cx="361538" cy="24102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2495688"/>
            <a:ext cx="361538" cy="241025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73" y="2784204"/>
            <a:ext cx="361538" cy="24102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973" y="3115665"/>
            <a:ext cx="361538" cy="24102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3398472"/>
            <a:ext cx="361538" cy="2410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3727773"/>
            <a:ext cx="361538" cy="2410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4051607"/>
            <a:ext cx="361538" cy="2410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4375441"/>
            <a:ext cx="361538" cy="2410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4668279"/>
            <a:ext cx="361538" cy="2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403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Antes de começar...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82650" y="1424534"/>
            <a:ext cx="246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Certifique-se que: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6" y="2380775"/>
            <a:ext cx="699738" cy="46649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16353" y="2352411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Executar cnn_shm.py</a:t>
            </a:r>
            <a:endParaRPr lang="pt-BR" sz="2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38" y="1579259"/>
            <a:ext cx="613879" cy="61387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074617" y="1686143"/>
            <a:ext cx="4001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/ifmtgrupoSI/</a:t>
            </a:r>
            <a:r>
              <a:rPr lang="pt-B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convolutionalSHM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549" y="3370207"/>
            <a:ext cx="8999458" cy="28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832" y="510746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31092" y="1359243"/>
            <a:ext cx="568277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Entender os processos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strike="sngStrike" dirty="0" smtClean="0">
                <a:solidFill>
                  <a:srgbClr val="FF0000"/>
                </a:solidFill>
              </a:rPr>
              <a:t>Amostragem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strike="sngStrike" dirty="0" smtClean="0">
                <a:solidFill>
                  <a:srgbClr val="FF0000"/>
                </a:solidFill>
              </a:rPr>
              <a:t>Transformação (Distância Euclidiana)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strike="sngStrike" dirty="0" smtClean="0">
                <a:solidFill>
                  <a:srgbClr val="FF0000"/>
                </a:solidFill>
              </a:rPr>
              <a:t>Treinamento da Rede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strike="sngStrike" dirty="0" smtClean="0">
                <a:solidFill>
                  <a:srgbClr val="FF0000"/>
                </a:solidFill>
              </a:rPr>
              <a:t>Modelagem da CNN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strike="sngStrike" dirty="0" smtClean="0">
                <a:solidFill>
                  <a:srgbClr val="FF0000"/>
                </a:solidFill>
              </a:rPr>
              <a:t>Avaliação do Desempenho da Rede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strike="sngStrike" dirty="0" smtClean="0">
                <a:solidFill>
                  <a:srgbClr val="FF0000"/>
                </a:solidFill>
              </a:rPr>
              <a:t>Teste da Rede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Implantação no Raspberry</a:t>
            </a:r>
            <a:endParaRPr lang="pt-BR" sz="20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pt-BR" sz="2400" b="1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054600" y="14141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Dia 17/07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82467" y="1380923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GERAL</a:t>
            </a:r>
            <a:endParaRPr lang="pt-BR" sz="2800" b="1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578600" y="1625601"/>
            <a:ext cx="1303867" cy="16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90832" y="510746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Objetivos</a:t>
            </a:r>
            <a:endParaRPr lang="pt-B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31092" y="1359243"/>
            <a:ext cx="487389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Entender os processos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Implantação no Raspberry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/>
              <a:t>Projeto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 smtClean="0"/>
              <a:t>Novo Projeto</a:t>
            </a:r>
            <a:endParaRPr lang="pt-BR" i="1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054600" y="14141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Dia 31/07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8450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4975" y="1411355"/>
            <a:ext cx="235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Requisitos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64976" y="1938317"/>
            <a:ext cx="3066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Raspberry 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Raspbian ISO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MicroSD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Cabo USB – MicroUSB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64975" y="4069333"/>
            <a:ext cx="3794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O processo de instalação começa com o </a:t>
            </a:r>
            <a:r>
              <a:rPr lang="pt-BR" sz="2000" b="1" dirty="0"/>
              <a:t>Etcher</a:t>
            </a:r>
            <a:r>
              <a:rPr lang="pt-BR" sz="2000" dirty="0" smtClean="0"/>
              <a:t> que grava a ISO do Raspbian no cartão SSD. Depois o SDD deve ser colocado no Raspberry e ele deve ser ligado com um monitor conectado.</a:t>
            </a:r>
            <a:endParaRPr lang="pt-BR" sz="2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617" y="1873020"/>
            <a:ext cx="1417184" cy="271926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027" y="1251453"/>
            <a:ext cx="2114550" cy="19812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79" y="3569029"/>
            <a:ext cx="1699285" cy="226571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53" y="4989149"/>
            <a:ext cx="10191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2783" y="3373197"/>
            <a:ext cx="8120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O processo de instalação acabou e já podemos começar a utilizar o </a:t>
            </a:r>
            <a:r>
              <a:rPr lang="pt-BR" sz="2000" dirty="0" err="1" smtClean="0"/>
              <a:t>raspberry</a:t>
            </a:r>
            <a:r>
              <a:rPr lang="pt-BR" sz="2000" dirty="0" smtClean="0"/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57049" y="1770549"/>
            <a:ext cx="7154333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apt-get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update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sudo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pt-B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apt-get</a:t>
            </a: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upgrade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97109" y="1285049"/>
            <a:ext cx="4022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Atualizar o pacote de dependências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97109" y="2849977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B050"/>
                </a:solidFill>
              </a:rPr>
              <a:t>Pronto!</a:t>
            </a:r>
            <a:endParaRPr lang="pt-BR" sz="2800" b="1" dirty="0">
              <a:solidFill>
                <a:srgbClr val="00B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82783" y="4852734"/>
            <a:ext cx="514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Uma maneira mais fácil de usar ???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1342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6533" y="491067"/>
            <a:ext cx="621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Implantar a rede no Raspberry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4975" y="1507080"/>
            <a:ext cx="350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smtClean="0"/>
              <a:t>Acesso remoto</a:t>
            </a:r>
            <a:endParaRPr lang="pt-BR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90" y="1507080"/>
            <a:ext cx="5646433" cy="502240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164975" y="2220002"/>
            <a:ext cx="33605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Não será conveniente trabalharmos diretamente no Raspberry Pi, por isso a primeira tarefa é estabelecer uma</a:t>
            </a:r>
            <a:r>
              <a:rPr lang="pt-BR" sz="2000" b="1" dirty="0" smtClean="0"/>
              <a:t> forma de comunicação</a:t>
            </a:r>
            <a:r>
              <a:rPr lang="pt-BR" sz="2000" dirty="0" smtClean="0"/>
              <a:t> entre o computador e o dispositivo.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937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966</Words>
  <Application>Microsoft Office PowerPoint</Application>
  <PresentationFormat>Widescreen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 Unicode MS</vt:lpstr>
      <vt:lpstr>Aharoni</vt:lpstr>
      <vt:lpstr>Arial</vt:lpstr>
      <vt:lpstr>Calibri</vt:lpstr>
      <vt:lpstr>Calibri Light</vt:lpstr>
      <vt:lpstr>Tema do Office</vt:lpstr>
      <vt:lpstr>Bem-Vindos!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andrempc</dc:creator>
  <cp:lastModifiedBy>Usuário do Windows</cp:lastModifiedBy>
  <cp:revision>79</cp:revision>
  <dcterms:created xsi:type="dcterms:W3CDTF">2018-07-17T14:09:08Z</dcterms:created>
  <dcterms:modified xsi:type="dcterms:W3CDTF">2018-07-31T21:41:23Z</dcterms:modified>
</cp:coreProperties>
</file>