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Override PartName="/ppt/embeddings/oleObject1.bin" ContentType="application/vnd.openxmlformats-officedocument.oleObject"/>
  <Default Extension="xml" ContentType="application/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notesSlides/notesSlide30.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Default Extension="vml" ContentType="application/vnd.openxmlformats-officedocument.vmlDrawing"/>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Default Extension="pict" ContentType="image/pict"/>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Default Extension="doc" ContentType="application/msword"/>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1" r:id="rId1"/>
  </p:sldMasterIdLst>
  <p:notesMasterIdLst>
    <p:notesMasterId r:id="rId38"/>
  </p:notesMasterIdLst>
  <p:handoutMasterIdLst>
    <p:handoutMasterId r:id="rId39"/>
  </p:handoutMasterIdLst>
  <p:sldIdLst>
    <p:sldId id="260" r:id="rId2"/>
    <p:sldId id="284" r:id="rId3"/>
    <p:sldId id="285" r:id="rId4"/>
    <p:sldId id="286" r:id="rId5"/>
    <p:sldId id="288" r:id="rId6"/>
    <p:sldId id="289" r:id="rId7"/>
    <p:sldId id="275" r:id="rId8"/>
    <p:sldId id="276" r:id="rId9"/>
    <p:sldId id="277" r:id="rId10"/>
    <p:sldId id="278" r:id="rId11"/>
    <p:sldId id="279" r:id="rId12"/>
    <p:sldId id="280" r:id="rId13"/>
    <p:sldId id="281" r:id="rId14"/>
    <p:sldId id="282" r:id="rId15"/>
    <p:sldId id="283" r:id="rId16"/>
    <p:sldId id="269" r:id="rId17"/>
    <p:sldId id="270" r:id="rId18"/>
    <p:sldId id="271" r:id="rId19"/>
    <p:sldId id="262" r:id="rId20"/>
    <p:sldId id="263" r:id="rId21"/>
    <p:sldId id="272" r:id="rId22"/>
    <p:sldId id="264" r:id="rId23"/>
    <p:sldId id="266" r:id="rId24"/>
    <p:sldId id="273" r:id="rId25"/>
    <p:sldId id="267" r:id="rId26"/>
    <p:sldId id="300" r:id="rId27"/>
    <p:sldId id="268" r:id="rId28"/>
    <p:sldId id="290" r:id="rId29"/>
    <p:sldId id="291" r:id="rId30"/>
    <p:sldId id="292" r:id="rId31"/>
    <p:sldId id="293" r:id="rId32"/>
    <p:sldId id="294" r:id="rId33"/>
    <p:sldId id="299" r:id="rId34"/>
    <p:sldId id="296" r:id="rId35"/>
    <p:sldId id="297" r:id="rId36"/>
    <p:sldId id="298" r:id="rId37"/>
  </p:sldIdLst>
  <p:sldSz cx="9906000" cy="6858000" type="A4"/>
  <p:notesSz cx="6642100" cy="9779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Helvetica" charset="0"/>
        <a:ea typeface="+mn-ea"/>
        <a:cs typeface="+mn-cs"/>
      </a:defRPr>
    </a:lvl1pPr>
    <a:lvl2pPr marL="457200" algn="l" rtl="0" eaLnBrk="0" fontAlgn="base" hangingPunct="0">
      <a:spcBef>
        <a:spcPct val="0"/>
      </a:spcBef>
      <a:spcAft>
        <a:spcPct val="0"/>
      </a:spcAft>
      <a:defRPr sz="1400" kern="1200">
        <a:solidFill>
          <a:schemeClr val="tx1"/>
        </a:solidFill>
        <a:latin typeface="Helvetica" charset="0"/>
        <a:ea typeface="+mn-ea"/>
        <a:cs typeface="+mn-cs"/>
      </a:defRPr>
    </a:lvl2pPr>
    <a:lvl3pPr marL="914400" algn="l" rtl="0" eaLnBrk="0" fontAlgn="base" hangingPunct="0">
      <a:spcBef>
        <a:spcPct val="0"/>
      </a:spcBef>
      <a:spcAft>
        <a:spcPct val="0"/>
      </a:spcAft>
      <a:defRPr sz="1400" kern="1200">
        <a:solidFill>
          <a:schemeClr val="tx1"/>
        </a:solidFill>
        <a:latin typeface="Helvetica" charset="0"/>
        <a:ea typeface="+mn-ea"/>
        <a:cs typeface="+mn-cs"/>
      </a:defRPr>
    </a:lvl3pPr>
    <a:lvl4pPr marL="1371600" algn="l" rtl="0" eaLnBrk="0" fontAlgn="base" hangingPunct="0">
      <a:spcBef>
        <a:spcPct val="0"/>
      </a:spcBef>
      <a:spcAft>
        <a:spcPct val="0"/>
      </a:spcAft>
      <a:defRPr sz="1400" kern="1200">
        <a:solidFill>
          <a:schemeClr val="tx1"/>
        </a:solidFill>
        <a:latin typeface="Helvetica" charset="0"/>
        <a:ea typeface="+mn-ea"/>
        <a:cs typeface="+mn-cs"/>
      </a:defRPr>
    </a:lvl4pPr>
    <a:lvl5pPr marL="1828800" algn="l" rtl="0" eaLnBrk="0" fontAlgn="base" hangingPunct="0">
      <a:spcBef>
        <a:spcPct val="0"/>
      </a:spcBef>
      <a:spcAft>
        <a:spcPct val="0"/>
      </a:spcAft>
      <a:defRPr sz="1400" kern="1200">
        <a:solidFill>
          <a:schemeClr val="tx1"/>
        </a:solidFill>
        <a:latin typeface="Helvetica" charset="0"/>
        <a:ea typeface="+mn-ea"/>
        <a:cs typeface="+mn-cs"/>
      </a:defRPr>
    </a:lvl5pPr>
    <a:lvl6pPr marL="2286000" algn="l" defTabSz="457200" rtl="0" eaLnBrk="1" latinLnBrk="0" hangingPunct="1">
      <a:defRPr sz="1400" kern="1200">
        <a:solidFill>
          <a:schemeClr val="tx1"/>
        </a:solidFill>
        <a:latin typeface="Helvetica" charset="0"/>
        <a:ea typeface="+mn-ea"/>
        <a:cs typeface="+mn-cs"/>
      </a:defRPr>
    </a:lvl6pPr>
    <a:lvl7pPr marL="2743200" algn="l" defTabSz="457200" rtl="0" eaLnBrk="1" latinLnBrk="0" hangingPunct="1">
      <a:defRPr sz="1400" kern="1200">
        <a:solidFill>
          <a:schemeClr val="tx1"/>
        </a:solidFill>
        <a:latin typeface="Helvetica" charset="0"/>
        <a:ea typeface="+mn-ea"/>
        <a:cs typeface="+mn-cs"/>
      </a:defRPr>
    </a:lvl7pPr>
    <a:lvl8pPr marL="3200400" algn="l" defTabSz="457200" rtl="0" eaLnBrk="1" latinLnBrk="0" hangingPunct="1">
      <a:defRPr sz="1400" kern="1200">
        <a:solidFill>
          <a:schemeClr val="tx1"/>
        </a:solidFill>
        <a:latin typeface="Helvetica" charset="0"/>
        <a:ea typeface="+mn-ea"/>
        <a:cs typeface="+mn-cs"/>
      </a:defRPr>
    </a:lvl8pPr>
    <a:lvl9pPr marL="3657600" algn="l" defTabSz="457200" rtl="0" eaLnBrk="1" latinLnBrk="0" hangingPunct="1">
      <a:defRPr sz="14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clrMode="bw" scaleToFitPaper="1" frameSlides="1"/>
  <p:showPr showNarration="1" useTimings="0">
    <p:present/>
    <p:sldAll/>
    <p:penClr>
      <a:schemeClr val="tx1"/>
    </p:penClr>
  </p:showPr>
  <p:clrMru>
    <a:srgbClr val="8FAB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94" d="100"/>
          <a:sy n="94" d="100"/>
        </p:scale>
        <p:origin x="-768" y="-10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968" y="-104"/>
      </p:cViewPr>
      <p:guideLst>
        <p:guide orient="horz" pos="3080"/>
        <p:guide pos="2092"/>
      </p:guideLst>
    </p:cSldViewPr>
  </p:notes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6450" y="46482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4339" name="Rectangle 3"/>
          <p:cNvSpPr>
            <a:spLocks noGrp="1" noRot="1" noChangeAspect="1" noChangeArrowheads="1" noTextEdit="1"/>
          </p:cNvSpPr>
          <p:nvPr>
            <p:ph type="sldImg" idx="2"/>
          </p:nvPr>
        </p:nvSpPr>
        <p:spPr bwMode="auto">
          <a:xfrm>
            <a:off x="844550" y="850900"/>
            <a:ext cx="4953000" cy="34290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Rot="1" noChangeAspect="1" noChangeArrowheads="1"/>
          </p:cNvSpPr>
          <p:nvPr>
            <p:ph type="sldImg"/>
          </p:nvPr>
        </p:nvSpPr>
        <p:spPr>
          <a:xfrm>
            <a:off x="841375" y="849313"/>
            <a:ext cx="4959350" cy="3433762"/>
          </a:xfrm>
          <a:solidFill>
            <a:srgbClr val="FFFFFF"/>
          </a:solidFill>
          <a:ln/>
        </p:spPr>
      </p:sp>
      <p:sp>
        <p:nvSpPr>
          <p:cNvPr id="34819" name="Rectangle 3"/>
          <p:cNvSpPr>
            <a:spLocks noGrp="1" noChangeArrowheads="1"/>
          </p:cNvSpPr>
          <p:nvPr>
            <p:ph type="body" idx="1"/>
          </p:nvPr>
        </p:nvSpPr>
        <p:spPr>
          <a:xfrm>
            <a:off x="885825" y="4648200"/>
            <a:ext cx="4870450" cy="4119563"/>
          </a:xfrm>
          <a:solidFill>
            <a:srgbClr val="FFFFFF"/>
          </a:solidFill>
          <a:ln>
            <a:solidFill>
              <a:srgbClr val="000000"/>
            </a:solid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Rot="1" noChangeAspect="1" noChangeArrowheads="1"/>
          </p:cNvSpPr>
          <p:nvPr>
            <p:ph type="sldImg"/>
          </p:nvPr>
        </p:nvSpPr>
        <p:spPr>
          <a:xfrm>
            <a:off x="841375" y="849313"/>
            <a:ext cx="4959350" cy="3433762"/>
          </a:xfrm>
          <a:solidFill>
            <a:srgbClr val="FFFFFF"/>
          </a:solidFill>
          <a:ln/>
        </p:spPr>
      </p:sp>
      <p:sp>
        <p:nvSpPr>
          <p:cNvPr id="36867" name="Rectangle 3"/>
          <p:cNvSpPr>
            <a:spLocks noGrp="1" noChangeArrowheads="1"/>
          </p:cNvSpPr>
          <p:nvPr>
            <p:ph type="body" idx="1"/>
          </p:nvPr>
        </p:nvSpPr>
        <p:spPr>
          <a:xfrm>
            <a:off x="885825" y="4648200"/>
            <a:ext cx="4870450" cy="4119563"/>
          </a:xfrm>
          <a:solidFill>
            <a:srgbClr val="FFFFFF"/>
          </a:solidFill>
          <a:ln>
            <a:solidFill>
              <a:srgbClr val="000000"/>
            </a:solid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Rot="1" noChangeAspect="1" noChangeArrowheads="1"/>
          </p:cNvSpPr>
          <p:nvPr>
            <p:ph type="sldImg"/>
          </p:nvPr>
        </p:nvSpPr>
        <p:spPr>
          <a:xfrm>
            <a:off x="841375" y="849313"/>
            <a:ext cx="4959350" cy="3433762"/>
          </a:xfrm>
          <a:solidFill>
            <a:srgbClr val="FFFFFF"/>
          </a:solidFill>
          <a:ln/>
        </p:spPr>
      </p:sp>
      <p:sp>
        <p:nvSpPr>
          <p:cNvPr id="38915" name="Rectangle 3"/>
          <p:cNvSpPr>
            <a:spLocks noGrp="1" noChangeArrowheads="1"/>
          </p:cNvSpPr>
          <p:nvPr>
            <p:ph type="body" idx="1"/>
          </p:nvPr>
        </p:nvSpPr>
        <p:spPr>
          <a:xfrm>
            <a:off x="885825" y="4648200"/>
            <a:ext cx="4870450" cy="4119563"/>
          </a:xfrm>
          <a:solidFill>
            <a:srgbClr val="FFFFFF"/>
          </a:solidFill>
          <a:ln>
            <a:solidFill>
              <a:srgbClr val="000000"/>
            </a:solidFill>
          </a:ln>
        </p:spPr>
        <p:txBody>
          <a:bodyPr/>
          <a:lstStyle/>
          <a:p>
            <a:r>
              <a:rPr lang="en-GB"/>
              <a:t>The decision on whether or not to inject is dependent on whether the rate of change of sugar level is increasing or decreasing and the current sugar level.</a:t>
            </a:r>
          </a:p>
          <a:p>
            <a:endParaRPr lang="en-GB"/>
          </a:p>
          <a:p>
            <a:r>
              <a:rPr lang="en-GB"/>
              <a:t>Insulin is injected if the rate of change of sugar level is increasing but not if the rate of change is decreasing and the level is in the safe zone. However, it is injected if the rate of change is decreasing and the level is in the undesirable zone.</a:t>
            </a:r>
          </a:p>
          <a:p>
            <a:endParaRPr lang="en-GB"/>
          </a:p>
          <a:p>
            <a:r>
              <a:rPr lang="en-GB"/>
              <a:t>If the level is falling and the rate of change is increasing, no injection. If however, the rate of change is decreasing then an injection is made if the level is in the undesirable zone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1026"/>
          <p:cNvSpPr>
            <a:spLocks noGrp="1" noRot="1" noChangeAspect="1" noChangeArrowheads="1" noTextEdit="1"/>
          </p:cNvSpPr>
          <p:nvPr>
            <p:ph type="sldImg"/>
          </p:nvPr>
        </p:nvSpPr>
        <p:spPr>
          <a:ln/>
        </p:spPr>
      </p:sp>
      <p:sp>
        <p:nvSpPr>
          <p:cNvPr id="44035" name="Rectangle 102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ln/>
        </p:spPr>
      </p:sp>
      <p:sp>
        <p:nvSpPr>
          <p:cNvPr id="46083" name="Rectangle 102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1026"/>
          <p:cNvSpPr>
            <a:spLocks noGrp="1" noRot="1" noChangeAspect="1" noChangeArrowheads="1" noTextEdit="1"/>
          </p:cNvSpPr>
          <p:nvPr>
            <p:ph type="sldImg"/>
          </p:nvPr>
        </p:nvSpPr>
        <p:spPr>
          <a:ln/>
        </p:spPr>
      </p:sp>
      <p:sp>
        <p:nvSpPr>
          <p:cNvPr id="48131" name="Rectangle 102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ln/>
        </p:spPr>
      </p:sp>
      <p:sp>
        <p:nvSpPr>
          <p:cNvPr id="50179" name="Rectangle 102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1026"/>
          <p:cNvSpPr>
            <a:spLocks noGrp="1" noRot="1" noChangeAspect="1" noChangeArrowheads="1" noTextEdit="1"/>
          </p:cNvSpPr>
          <p:nvPr>
            <p:ph type="sldImg"/>
          </p:nvPr>
        </p:nvSpPr>
        <p:spPr>
          <a:ln/>
        </p:spPr>
      </p:sp>
      <p:sp>
        <p:nvSpPr>
          <p:cNvPr id="52227" name="Rectangle 102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1026"/>
          <p:cNvSpPr>
            <a:spLocks noGrp="1" noRot="1" noChangeAspect="1" noChangeArrowheads="1" noTextEdit="1"/>
          </p:cNvSpPr>
          <p:nvPr>
            <p:ph type="sldImg"/>
          </p:nvPr>
        </p:nvSpPr>
        <p:spPr>
          <a:ln/>
        </p:spPr>
      </p:sp>
      <p:sp>
        <p:nvSpPr>
          <p:cNvPr id="54275" name="Rectangle 102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85825" y="4648200"/>
            <a:ext cx="4870450" cy="4119563"/>
          </a:xfrm>
          <a:noFill/>
          <a:ln w="9525"/>
        </p:spPr>
        <p:txBody>
          <a:bodyPr/>
          <a:lstStyle/>
          <a:p>
            <a:endParaRPr lang="en-US"/>
          </a:p>
        </p:txBody>
      </p:sp>
      <p:sp>
        <p:nvSpPr>
          <p:cNvPr id="56323" name="Rectangle 3"/>
          <p:cNvSpPr>
            <a:spLocks noGrp="1" noRot="1" noChangeAspect="1" noChangeArrowheads="1" noTextEdit="1"/>
          </p:cNvSpPr>
          <p:nvPr>
            <p:ph type="sldImg"/>
          </p:nvPr>
        </p:nvSpPr>
        <p:spPr>
          <a:xfrm>
            <a:off x="852488" y="855663"/>
            <a:ext cx="4937125" cy="3419475"/>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w="9525"/>
        </p:spPr>
        <p:txBody>
          <a:bodyPr/>
          <a:lstStyle/>
          <a:p>
            <a:r>
              <a:rPr lang="en-GB"/>
              <a:t>Many safety-critical systems such as the control system for a chemical plant or a nuclear reactor, the control software on aircraft, etc. are not price sensitive. That is, they are part of larger installations that are very expensive and that are produced in relatively small numbers. Therefore, adding to the cost through redundant hardware and software is not usually a problem.</a:t>
            </a:r>
          </a:p>
          <a:p>
            <a:endParaRPr lang="en-GB"/>
          </a:p>
          <a:p>
            <a:r>
              <a:rPr lang="en-GB"/>
              <a:t>Medical devices, on the other hand, are often mass-produced devices and so have to be price-sensitive. Furthermore, they are often portable devices and so are weight sensitive and power-sensitive. They are battery powered rather than mains powered.</a:t>
            </a:r>
          </a:p>
          <a:p>
            <a:endParaRPr lang="en-GB"/>
          </a:p>
          <a:p>
            <a:r>
              <a:rPr lang="en-GB"/>
              <a:t>All of this has implications for the hardware and software. The chip count must be minimised as chips add weight, cost and power drain. There is unlikely to be scope for hardware replication and software redundancy.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p:spPr>
        <p:txBody>
          <a:bodyPr/>
          <a:lstStyle/>
          <a:p>
            <a:endParaRPr lang="en-US"/>
          </a:p>
        </p:txBody>
      </p:sp>
      <p:sp>
        <p:nvSpPr>
          <p:cNvPr id="71683"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p:spPr>
        <p:txBody>
          <a:bodyPr/>
          <a:lstStyle/>
          <a:p>
            <a:endParaRPr lang="en-US"/>
          </a:p>
        </p:txBody>
      </p:sp>
      <p:sp>
        <p:nvSpPr>
          <p:cNvPr id="73731"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p:spPr>
        <p:txBody>
          <a:bodyPr/>
          <a:lstStyle/>
          <a:p>
            <a:endParaRPr lang="en-US"/>
          </a:p>
        </p:txBody>
      </p:sp>
      <p:sp>
        <p:nvSpPr>
          <p:cNvPr id="7577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w="9525"/>
        </p:spPr>
        <p:txBody>
          <a:bodyPr/>
          <a:lstStyle/>
          <a:p>
            <a:r>
              <a:rPr lang="en-GB"/>
              <a:t>Current practice for diabetes control relies on the sufferer measuring the level of glucose (sugar) in their blood then using their experience to judge how much insulin they should inject.  They have to make predictions of how their future level of blood glucose will be affected by planned meals, exercise, etc.</a:t>
            </a:r>
          </a:p>
          <a:p>
            <a:endParaRPr lang="en-GB"/>
          </a:p>
          <a:p>
            <a:r>
              <a:rPr lang="en-GB"/>
              <a:t>Failure to control blood sugar can result in a number of nasty side-effects such as blindness, kidney failure, heart disease and circulation problems.</a:t>
            </a:r>
          </a:p>
          <a:p>
            <a:endParaRPr lang="en-GB"/>
          </a:p>
          <a:p>
            <a:r>
              <a:rPr lang="en-GB"/>
              <a:t>For reasons that are almost certainly related to current lifestyles, the number of diabetics in the population has increased significantly over the past few years. It has been estimated by the World Health  Organisatation that:</a:t>
            </a:r>
          </a:p>
          <a:p>
            <a:endParaRPr lang="en-GB"/>
          </a:p>
          <a:p>
            <a:r>
              <a:rPr lang="en-GB"/>
              <a:t>“Diabetes cases in adults will more than double globally from 143 million in 1997 to 300 million by 2025 largely because of dietary and other lifestyle factors.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p:spPr>
        <p:txBody>
          <a:bodyPr/>
          <a:lstStyle/>
          <a:p>
            <a:r>
              <a:rPr lang="en-GB"/>
              <a:t>Personal insulin pumps are currently beyond the ‘state of the art’ although I believe that larger-scale devices of this type have been developed for use in hospitals. </a:t>
            </a:r>
          </a:p>
          <a:p>
            <a:endParaRPr lang="en-GB"/>
          </a:p>
          <a:p>
            <a:r>
              <a:rPr lang="en-GB"/>
              <a:t> The key difficulty (I suspect) in developing such a system is that blood sugar sensors are invasive and there are probably problems with infections in developing such a system.  In future, it may be possible to measure blood sugar level by looking at secretions on the skin and this would then make automated  pumps possible. </a:t>
            </a:r>
          </a:p>
          <a:p>
            <a:endParaRPr lang="en-GB"/>
          </a:p>
          <a:p>
            <a:r>
              <a:rPr lang="en-GB"/>
              <a:t>Personal insulin pumps are available but these are not ‘smart’ systems and they rely on users to make decisions about how much insulin to inject and when to inject it.  To read more about them, see:</a:t>
            </a:r>
          </a:p>
          <a:p>
            <a:endParaRPr lang="en-GB"/>
          </a:p>
          <a:p>
            <a:r>
              <a:rPr lang="en-GB"/>
              <a:t>http://www.minimed.com/files/how.htm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r>
              <a:rPr lang="en-GB"/>
              <a:t>The arrows in this diagram means that there is some communication between these components. The controller is a software component.</a:t>
            </a:r>
          </a:p>
          <a:p>
            <a:endParaRPr lang="en-GB"/>
          </a:p>
          <a:p>
            <a:r>
              <a:rPr lang="en-GB"/>
              <a:t>In fact, as we shall see later, the system has two displays plus buttons that signal the controller to take certain actions.</a:t>
            </a:r>
          </a:p>
          <a:p>
            <a:endParaRPr lang="en-GB"/>
          </a:p>
          <a:p>
            <a:r>
              <a:rPr lang="en-GB"/>
              <a:t>The pump delivers a single increment of insulin on receipt of a signal pulse from the controller. Therefore, to deliver 6 insulin increments, 6 pulses are sent to the pump unit. The pump unit includes a pressure sensor so that if the needle assembly is blocked then insulin delivery will be halted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w="9525"/>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Rot="1" noChangeAspect="1" noChangeArrowheads="1"/>
          </p:cNvSpPr>
          <p:nvPr>
            <p:ph type="sldImg"/>
          </p:nvPr>
        </p:nvSpPr>
        <p:spPr>
          <a:xfrm>
            <a:off x="841375" y="849313"/>
            <a:ext cx="4959350" cy="3433762"/>
          </a:xfrm>
          <a:solidFill>
            <a:srgbClr val="FFFFFF"/>
          </a:solidFill>
          <a:ln/>
        </p:spPr>
      </p:sp>
      <p:sp>
        <p:nvSpPr>
          <p:cNvPr id="28675" name="Rectangle 3"/>
          <p:cNvSpPr>
            <a:spLocks noGrp="1" noChangeArrowheads="1"/>
          </p:cNvSpPr>
          <p:nvPr>
            <p:ph type="body" idx="1"/>
          </p:nvPr>
        </p:nvSpPr>
        <p:spPr>
          <a:xfrm>
            <a:off x="885825" y="4648200"/>
            <a:ext cx="4870450" cy="4119563"/>
          </a:xfrm>
          <a:solidFill>
            <a:srgbClr val="FFFFFF"/>
          </a:solidFill>
          <a:ln>
            <a:solidFill>
              <a:srgbClr val="000000"/>
            </a:solid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ChangeArrowheads="1"/>
          </p:cNvSpPr>
          <p:nvPr>
            <p:ph type="sldImg"/>
          </p:nvPr>
        </p:nvSpPr>
        <p:spPr>
          <a:xfrm>
            <a:off x="841375" y="849313"/>
            <a:ext cx="4959350" cy="3433762"/>
          </a:xfrm>
          <a:solidFill>
            <a:srgbClr val="FFFFFF"/>
          </a:solidFill>
          <a:ln/>
        </p:spPr>
      </p:sp>
      <p:sp>
        <p:nvSpPr>
          <p:cNvPr id="30723" name="Rectangle 3"/>
          <p:cNvSpPr>
            <a:spLocks noGrp="1" noChangeArrowheads="1"/>
          </p:cNvSpPr>
          <p:nvPr>
            <p:ph type="body" idx="1"/>
          </p:nvPr>
        </p:nvSpPr>
        <p:spPr>
          <a:xfrm>
            <a:off x="885825" y="4648200"/>
            <a:ext cx="4870450" cy="4119563"/>
          </a:xfrm>
          <a:solidFill>
            <a:srgbClr val="FFFFFF"/>
          </a:solidFill>
          <a:ln>
            <a:solidFill>
              <a:srgbClr val="000000"/>
            </a:solid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Rot="1" noChangeAspect="1" noChangeArrowheads="1"/>
          </p:cNvSpPr>
          <p:nvPr>
            <p:ph type="sldImg"/>
          </p:nvPr>
        </p:nvSpPr>
        <p:spPr>
          <a:xfrm>
            <a:off x="841375" y="849313"/>
            <a:ext cx="4959350" cy="3433762"/>
          </a:xfrm>
          <a:solidFill>
            <a:srgbClr val="FFFFFF"/>
          </a:solidFill>
          <a:ln/>
        </p:spPr>
      </p:sp>
      <p:sp>
        <p:nvSpPr>
          <p:cNvPr id="32771" name="Rectangle 3"/>
          <p:cNvSpPr>
            <a:spLocks noGrp="1" noChangeArrowheads="1"/>
          </p:cNvSpPr>
          <p:nvPr>
            <p:ph type="body" idx="1"/>
          </p:nvPr>
        </p:nvSpPr>
        <p:spPr>
          <a:xfrm>
            <a:off x="885825" y="4648200"/>
            <a:ext cx="4870450" cy="4119563"/>
          </a:xfrm>
          <a:solidFill>
            <a:srgbClr val="FFFFFF"/>
          </a:solidFill>
          <a:ln>
            <a:solidFill>
              <a:srgbClr val="000000"/>
            </a:solid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354B6963-F4AB-4544-8824-61EFF57A8E8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1F383881-C74F-8649-BE7A-5C8032E8EF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288354AB-B875-FA42-A4E7-B568A97AA9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95300" y="1600201"/>
            <a:ext cx="89154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146AABFF-56DF-C44B-98DB-0C70A8C7BB0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6" name="Slide Number Placeholder 5"/>
          <p:cNvSpPr>
            <a:spLocks noGrp="1"/>
          </p:cNvSpPr>
          <p:nvPr>
            <p:ph type="sldNum" sz="quarter" idx="12"/>
          </p:nvPr>
        </p:nvSpPr>
        <p:spPr/>
        <p:txBody>
          <a:bodyPr/>
          <a:lstStyle>
            <a:lvl1pPr>
              <a:defRPr/>
            </a:lvl1pPr>
          </a:lstStyle>
          <a:p>
            <a:pPr>
              <a:defRPr/>
            </a:pPr>
            <a:fld id="{4A4949CC-AE67-5C40-9094-D42F3779195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7" name="Slide Number Placeholder 5"/>
          <p:cNvSpPr>
            <a:spLocks noGrp="1"/>
          </p:cNvSpPr>
          <p:nvPr>
            <p:ph type="sldNum" sz="quarter" idx="12"/>
          </p:nvPr>
        </p:nvSpPr>
        <p:spPr/>
        <p:txBody>
          <a:bodyPr/>
          <a:lstStyle>
            <a:lvl1pPr>
              <a:defRPr/>
            </a:lvl1pPr>
          </a:lstStyle>
          <a:p>
            <a:pPr>
              <a:defRPr/>
            </a:pPr>
            <a:fld id="{992A2BD4-8A2A-164A-ACFB-F369326A9D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9" name="Slide Number Placeholder 5"/>
          <p:cNvSpPr>
            <a:spLocks noGrp="1"/>
          </p:cNvSpPr>
          <p:nvPr>
            <p:ph type="sldNum" sz="quarter" idx="12"/>
          </p:nvPr>
        </p:nvSpPr>
        <p:spPr/>
        <p:txBody>
          <a:bodyPr/>
          <a:lstStyle>
            <a:lvl1pPr>
              <a:defRPr/>
            </a:lvl1pPr>
          </a:lstStyle>
          <a:p>
            <a:pPr>
              <a:defRPr/>
            </a:pPr>
            <a:fld id="{EC5B4B09-E7A7-F042-A878-FCBFC277A63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5" name="Slide Number Placeholder 5"/>
          <p:cNvSpPr>
            <a:spLocks noGrp="1"/>
          </p:cNvSpPr>
          <p:nvPr>
            <p:ph type="sldNum" sz="quarter" idx="12"/>
          </p:nvPr>
        </p:nvSpPr>
        <p:spPr/>
        <p:txBody>
          <a:bodyPr/>
          <a:lstStyle>
            <a:lvl1pPr>
              <a:defRPr/>
            </a:lvl1pPr>
          </a:lstStyle>
          <a:p>
            <a:pPr>
              <a:defRPr/>
            </a:pPr>
            <a:fld id="{6E0630D1-DF5E-984C-BC08-A2ED54DF41E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4" name="Slide Number Placeholder 5"/>
          <p:cNvSpPr>
            <a:spLocks noGrp="1"/>
          </p:cNvSpPr>
          <p:nvPr>
            <p:ph type="sldNum" sz="quarter" idx="12"/>
          </p:nvPr>
        </p:nvSpPr>
        <p:spPr/>
        <p:txBody>
          <a:bodyPr/>
          <a:lstStyle>
            <a:lvl1pPr>
              <a:defRPr/>
            </a:lvl1pPr>
          </a:lstStyle>
          <a:p>
            <a:pPr>
              <a:defRPr/>
            </a:pPr>
            <a:fld id="{FC83100F-374D-C844-99E3-FDE9D13475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7" name="Slide Number Placeholder 5"/>
          <p:cNvSpPr>
            <a:spLocks noGrp="1"/>
          </p:cNvSpPr>
          <p:nvPr>
            <p:ph type="sldNum" sz="quarter" idx="12"/>
          </p:nvPr>
        </p:nvSpPr>
        <p:spPr/>
        <p:txBody>
          <a:bodyPr/>
          <a:lstStyle>
            <a:lvl1pPr>
              <a:defRPr/>
            </a:lvl1pPr>
          </a:lstStyle>
          <a:p>
            <a:pPr>
              <a:defRPr/>
            </a:pPr>
            <a:fld id="{755FCD85-AB5A-9B49-A5BF-24C16F9A66B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2/17/10</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Case study: Insulin pump overview</a:t>
            </a:r>
            <a:endParaRPr lang="en-US"/>
          </a:p>
        </p:txBody>
      </p:sp>
      <p:sp>
        <p:nvSpPr>
          <p:cNvPr id="7" name="Slide Number Placeholder 5"/>
          <p:cNvSpPr>
            <a:spLocks noGrp="1"/>
          </p:cNvSpPr>
          <p:nvPr>
            <p:ph type="sldNum" sz="quarter" idx="12"/>
          </p:nvPr>
        </p:nvSpPr>
        <p:spPr/>
        <p:txBody>
          <a:bodyPr/>
          <a:lstStyle>
            <a:lvl1pPr>
              <a:defRPr/>
            </a:lvl1pPr>
          </a:lstStyle>
          <a:p>
            <a:pPr>
              <a:defRPr/>
            </a:pPr>
            <a:fld id="{279B6131-C3BF-654D-A1F7-5BF859F5141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5300" y="274638"/>
            <a:ext cx="790098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a:p>
        </p:txBody>
      </p:sp>
      <p:sp>
        <p:nvSpPr>
          <p:cNvPr id="4" name="Date Placeholder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r>
              <a:rPr lang="en-GB" smtClean="0"/>
              <a:t>2/17/10</a:t>
            </a:r>
            <a:endParaRPr lang="en-US"/>
          </a:p>
        </p:txBody>
      </p:sp>
      <p:sp>
        <p:nvSpPr>
          <p:cNvPr id="5" name="Footer Placeholder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cs typeface="+mn-cs"/>
              </a:defRPr>
            </a:lvl1pPr>
          </a:lstStyle>
          <a:p>
            <a:pPr>
              <a:defRPr/>
            </a:pPr>
            <a:r>
              <a:rPr lang="en-US" smtClean="0"/>
              <a:t>Case study: Insulin pump overview</a:t>
            </a:r>
            <a:endParaRPr lang="en-US"/>
          </a:p>
        </p:txBody>
      </p:sp>
      <p:sp>
        <p:nvSpPr>
          <p:cNvPr id="6" name="Slide Number Placeholder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43F9469E-5E18-B342-9EE3-FBB005C771EA}" type="slidenum">
              <a:rPr lang="en-US"/>
              <a:pPr>
                <a:defRPr/>
              </a:pPr>
              <a:t>‹#›</a:t>
            </a:fld>
            <a:endParaRPr lang="en-US"/>
          </a:p>
        </p:txBody>
      </p:sp>
      <p:pic>
        <p:nvPicPr>
          <p:cNvPr id="1030" name="Picture 6" descr="Cover.jpg"/>
          <p:cNvPicPr>
            <a:picLocks noChangeAspect="1"/>
          </p:cNvPicPr>
          <p:nvPr/>
        </p:nvPicPr>
        <p:blipFill>
          <a:blip r:embed="rId13"/>
          <a:srcRect/>
          <a:stretch>
            <a:fillRect/>
          </a:stretch>
        </p:blipFill>
        <p:spPr bwMode="auto">
          <a:xfrm>
            <a:off x="8396288" y="287338"/>
            <a:ext cx="1000125" cy="1143000"/>
          </a:xfrm>
          <a:prstGeom prst="rect">
            <a:avLst/>
          </a:prstGeom>
          <a:noFill/>
          <a:ln w="9525">
            <a:noFill/>
            <a:miter lim="800000"/>
            <a:headEnd/>
            <a:tailEnd/>
          </a:ln>
        </p:spPr>
      </p:pic>
      <p:cxnSp>
        <p:nvCxnSpPr>
          <p:cNvPr id="9" name="Straight Connector 8"/>
          <p:cNvCxnSpPr/>
          <p:nvPr/>
        </p:nvCxnSpPr>
        <p:spPr>
          <a:xfrm>
            <a:off x="495300" y="1419225"/>
            <a:ext cx="791527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57200" rtl="0" fontAlgn="base">
        <a:spcBef>
          <a:spcPct val="0"/>
        </a:spcBef>
        <a:spcAft>
          <a:spcPct val="0"/>
        </a:spcAft>
        <a:defRPr sz="2400" b="1" kern="1200">
          <a:solidFill>
            <a:srgbClr val="46424D"/>
          </a:solidFill>
          <a:latin typeface="Arial"/>
          <a:ea typeface="ＭＳ Ｐゴシック" charset="-128"/>
          <a:cs typeface="Arial"/>
        </a:defRPr>
      </a:lvl1pPr>
      <a:lvl2pPr algn="l" defTabSz="457200" rtl="0" fontAlgn="base">
        <a:spcBef>
          <a:spcPct val="0"/>
        </a:spcBef>
        <a:spcAft>
          <a:spcPct val="0"/>
        </a:spcAft>
        <a:defRPr sz="2400" b="1">
          <a:solidFill>
            <a:srgbClr val="46424D"/>
          </a:solidFill>
          <a:latin typeface="Arial" charset="0"/>
          <a:ea typeface="ＭＳ Ｐゴシック" charset="-128"/>
          <a:cs typeface="ＭＳ Ｐゴシック" charset="-128"/>
        </a:defRPr>
      </a:lvl2pPr>
      <a:lvl3pPr algn="l" defTabSz="457200" rtl="0" fontAlgn="base">
        <a:spcBef>
          <a:spcPct val="0"/>
        </a:spcBef>
        <a:spcAft>
          <a:spcPct val="0"/>
        </a:spcAft>
        <a:defRPr sz="2400" b="1">
          <a:solidFill>
            <a:srgbClr val="46424D"/>
          </a:solidFill>
          <a:latin typeface="Arial" charset="0"/>
          <a:ea typeface="ＭＳ Ｐゴシック" charset="-128"/>
          <a:cs typeface="ＭＳ Ｐゴシック" charset="-128"/>
        </a:defRPr>
      </a:lvl3pPr>
      <a:lvl4pPr algn="l" defTabSz="457200" rtl="0" fontAlgn="base">
        <a:spcBef>
          <a:spcPct val="0"/>
        </a:spcBef>
        <a:spcAft>
          <a:spcPct val="0"/>
        </a:spcAft>
        <a:defRPr sz="2400" b="1">
          <a:solidFill>
            <a:srgbClr val="46424D"/>
          </a:solidFill>
          <a:latin typeface="Arial" charset="0"/>
          <a:ea typeface="ＭＳ Ｐゴシック" charset="-128"/>
          <a:cs typeface="ＭＳ Ｐゴシック" charset="-128"/>
        </a:defRPr>
      </a:lvl4pPr>
      <a:lvl5pPr algn="l" defTabSz="457200" rtl="0" fontAlgn="base">
        <a:spcBef>
          <a:spcPct val="0"/>
        </a:spcBef>
        <a:spcAft>
          <a:spcPct val="0"/>
        </a:spcAft>
        <a:defRPr sz="2400" b="1">
          <a:solidFill>
            <a:srgbClr val="46424D"/>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Microsoft_Word_97_-_2004_Document1.doc"/><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d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Microsoft_Word_97_-_2004_Document2.doc"/><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df"/><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df"/><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1905000"/>
            <a:ext cx="8382000" cy="1143000"/>
          </a:xfrm>
        </p:spPr>
        <p:txBody>
          <a:bodyPr/>
          <a:lstStyle/>
          <a:p>
            <a:r>
              <a:rPr lang="en-GB" smtClean="0">
                <a:latin typeface="Arial" charset="0"/>
              </a:rPr>
              <a:t>The embedded control software for a personal insulin pump</a:t>
            </a:r>
          </a:p>
        </p:txBody>
      </p:sp>
      <p:sp>
        <p:nvSpPr>
          <p:cNvPr id="8195" name="Rectangle 3"/>
          <p:cNvSpPr>
            <a:spLocks noGrp="1" noChangeArrowheads="1"/>
          </p:cNvSpPr>
          <p:nvPr>
            <p:ph type="subTitle" idx="1"/>
          </p:nvPr>
        </p:nvSpPr>
        <p:spPr>
          <a:xfrm>
            <a:off x="1524000" y="3886200"/>
            <a:ext cx="6934200" cy="1752600"/>
          </a:xfrm>
        </p:spPr>
        <p:txBody>
          <a:bodyPr/>
          <a:lstStyle/>
          <a:p>
            <a:pPr marL="1119188" lvl="1" indent="-455613">
              <a:defRPr/>
            </a:pPr>
            <a:endParaRPr lang="en-US"/>
          </a:p>
        </p:txBody>
      </p:sp>
      <p:sp>
        <p:nvSpPr>
          <p:cNvPr id="5" name="Slide Number Placeholder 4"/>
          <p:cNvSpPr>
            <a:spLocks noGrp="1"/>
          </p:cNvSpPr>
          <p:nvPr>
            <p:ph type="sldNum" sz="quarter" idx="12"/>
          </p:nvPr>
        </p:nvSpPr>
        <p:spPr/>
        <p:txBody>
          <a:bodyPr/>
          <a:lstStyle/>
          <a:p>
            <a:pPr>
              <a:defRPr/>
            </a:pPr>
            <a:fld id="{C3F8E0C8-C6F3-0C46-BF37-4424065B8A4A}" type="slidenum">
              <a:rPr lang="en-US"/>
              <a:pPr>
                <a:defRPr/>
              </a:pPr>
              <a:t>1</a:t>
            </a:fld>
            <a:endParaRPr lang="en-US"/>
          </a:p>
        </p:txBody>
      </p:sp>
      <p:sp>
        <p:nvSpPr>
          <p:cNvPr id="6" name="Footer Placeholder 5"/>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latin typeface="Arial" charset="0"/>
              </a:rPr>
              <a:t>Injection scenarios</a:t>
            </a:r>
          </a:p>
        </p:txBody>
      </p:sp>
      <p:sp>
        <p:nvSpPr>
          <p:cNvPr id="33795"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sz="2000">
                <a:latin typeface="Arial" charset="0"/>
                <a:ea typeface="Arial" charset="0"/>
                <a:cs typeface="Arial" charset="0"/>
              </a:rPr>
              <a:t>Level of sugar is in the unsafe band</a:t>
            </a:r>
          </a:p>
          <a:p>
            <a:pPr lvl="1">
              <a:lnSpc>
                <a:spcPct val="90000"/>
              </a:lnSpc>
            </a:pPr>
            <a:r>
              <a:rPr lang="en-GB" sz="1800">
                <a:latin typeface="Arial" charset="0"/>
                <a:ea typeface="Arial" charset="0"/>
                <a:cs typeface="Arial" charset="0"/>
              </a:rPr>
              <a:t>Do not inject insulin;</a:t>
            </a:r>
          </a:p>
          <a:p>
            <a:pPr lvl="1">
              <a:lnSpc>
                <a:spcPct val="90000"/>
              </a:lnSpc>
            </a:pPr>
            <a:r>
              <a:rPr lang="en-GB" sz="1800">
                <a:latin typeface="Arial" charset="0"/>
                <a:ea typeface="Arial" charset="0"/>
                <a:cs typeface="Arial" charset="0"/>
              </a:rPr>
              <a:t>Initiate warning for the sufferer.</a:t>
            </a:r>
          </a:p>
          <a:p>
            <a:pPr>
              <a:lnSpc>
                <a:spcPct val="90000"/>
              </a:lnSpc>
            </a:pPr>
            <a:r>
              <a:rPr lang="en-GB" sz="2000">
                <a:latin typeface="Arial" charset="0"/>
                <a:ea typeface="Arial" charset="0"/>
                <a:cs typeface="Arial" charset="0"/>
              </a:rPr>
              <a:t>Level of sugar is falling</a:t>
            </a:r>
          </a:p>
          <a:p>
            <a:pPr lvl="1">
              <a:lnSpc>
                <a:spcPct val="90000"/>
              </a:lnSpc>
            </a:pPr>
            <a:r>
              <a:rPr lang="en-GB" sz="1800">
                <a:latin typeface="Arial" charset="0"/>
                <a:ea typeface="Arial" charset="0"/>
                <a:cs typeface="Arial" charset="0"/>
              </a:rPr>
              <a:t>Do not inject insulin if in safe band. Inject insulin if rate of change of level is decreasing.</a:t>
            </a:r>
          </a:p>
          <a:p>
            <a:pPr>
              <a:lnSpc>
                <a:spcPct val="90000"/>
              </a:lnSpc>
            </a:pPr>
            <a:r>
              <a:rPr lang="en-GB" sz="2000">
                <a:latin typeface="Arial" charset="0"/>
                <a:ea typeface="Arial" charset="0"/>
                <a:cs typeface="Arial" charset="0"/>
              </a:rPr>
              <a:t>Level of sugar is stable</a:t>
            </a:r>
          </a:p>
          <a:p>
            <a:pPr lvl="1">
              <a:lnSpc>
                <a:spcPct val="90000"/>
              </a:lnSpc>
            </a:pPr>
            <a:r>
              <a:rPr lang="en-GB" sz="1800">
                <a:latin typeface="Arial" charset="0"/>
                <a:ea typeface="Arial" charset="0"/>
                <a:cs typeface="Arial" charset="0"/>
              </a:rPr>
              <a:t>Do not inject insulin if level is in the safe band;</a:t>
            </a:r>
          </a:p>
          <a:p>
            <a:pPr lvl="1">
              <a:lnSpc>
                <a:spcPct val="90000"/>
              </a:lnSpc>
            </a:pPr>
            <a:r>
              <a:rPr lang="en-GB" sz="1800">
                <a:latin typeface="Arial" charset="0"/>
                <a:ea typeface="Arial" charset="0"/>
                <a:cs typeface="Arial" charset="0"/>
              </a:rPr>
              <a:t>Inject insulin if level is in the undesirable band to bring down glucose level;</a:t>
            </a:r>
          </a:p>
          <a:p>
            <a:pPr lvl="1">
              <a:lnSpc>
                <a:spcPct val="90000"/>
              </a:lnSpc>
            </a:pPr>
            <a:r>
              <a:rPr lang="en-GB" sz="1800">
                <a:latin typeface="Arial" charset="0"/>
                <a:ea typeface="Arial" charset="0"/>
                <a:cs typeface="Arial" charset="0"/>
              </a:rPr>
              <a:t>Amount injected should be proportionate to the degree of undesirability ie inject more if level is 20 rather than 10.</a:t>
            </a:r>
          </a:p>
          <a:p>
            <a:pPr>
              <a:lnSpc>
                <a:spcPct val="90000"/>
              </a:lnSpc>
            </a:pPr>
            <a:endParaRPr lang="en-GB" sz="200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pPr>
              <a:defRPr/>
            </a:pPr>
            <a:fld id="{7EFFDF9B-E9E0-CA4B-A001-8C87FD8A6AB9}" type="slidenum">
              <a:rPr lang="en-US"/>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atin typeface="Arial" charset="0"/>
              </a:rPr>
              <a:t>Injection scenarios</a:t>
            </a:r>
          </a:p>
        </p:txBody>
      </p:sp>
      <p:sp>
        <p:nvSpPr>
          <p:cNvPr id="35843"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a:latin typeface="Arial" charset="0"/>
                <a:ea typeface="Arial" charset="0"/>
                <a:cs typeface="Arial" charset="0"/>
              </a:rPr>
              <a:t>Level of sugar is increasing</a:t>
            </a:r>
          </a:p>
          <a:p>
            <a:pPr lvl="1">
              <a:lnSpc>
                <a:spcPct val="90000"/>
              </a:lnSpc>
            </a:pPr>
            <a:r>
              <a:rPr lang="en-GB">
                <a:latin typeface="Arial" charset="0"/>
                <a:ea typeface="Arial" charset="0"/>
                <a:cs typeface="Arial" charset="0"/>
              </a:rPr>
              <a:t>Reading in unsafe band</a:t>
            </a:r>
          </a:p>
          <a:p>
            <a:pPr lvl="2">
              <a:lnSpc>
                <a:spcPct val="90000"/>
              </a:lnSpc>
            </a:pPr>
            <a:r>
              <a:rPr lang="en-GB">
                <a:latin typeface="Arial" charset="0"/>
                <a:ea typeface="Arial" charset="0"/>
                <a:cs typeface="Arial" charset="0"/>
              </a:rPr>
              <a:t>No injection.</a:t>
            </a:r>
          </a:p>
          <a:p>
            <a:pPr lvl="1">
              <a:lnSpc>
                <a:spcPct val="90000"/>
              </a:lnSpc>
            </a:pPr>
            <a:r>
              <a:rPr lang="en-GB">
                <a:latin typeface="Arial" charset="0"/>
                <a:ea typeface="Arial" charset="0"/>
                <a:cs typeface="Arial" charset="0"/>
              </a:rPr>
              <a:t>Reading in safe band</a:t>
            </a:r>
          </a:p>
          <a:p>
            <a:pPr lvl="2">
              <a:lnSpc>
                <a:spcPct val="90000"/>
              </a:lnSpc>
            </a:pPr>
            <a:r>
              <a:rPr lang="en-GB">
                <a:latin typeface="Arial" charset="0"/>
                <a:ea typeface="Arial" charset="0"/>
                <a:cs typeface="Arial" charset="0"/>
              </a:rPr>
              <a:t>Inject only if the rate of increase is constant or increasing. If constant, inject standard amount; if increasing, compute amount based on increase.</a:t>
            </a:r>
          </a:p>
          <a:p>
            <a:pPr lvl="1">
              <a:lnSpc>
                <a:spcPct val="90000"/>
              </a:lnSpc>
            </a:pPr>
            <a:r>
              <a:rPr lang="en-GB">
                <a:latin typeface="Arial" charset="0"/>
                <a:ea typeface="Arial" charset="0"/>
                <a:cs typeface="Arial" charset="0"/>
              </a:rPr>
              <a:t>Reading in unsafe band</a:t>
            </a:r>
          </a:p>
          <a:p>
            <a:pPr lvl="2">
              <a:lnSpc>
                <a:spcPct val="90000"/>
              </a:lnSpc>
            </a:pPr>
            <a:r>
              <a:rPr lang="en-GB">
                <a:latin typeface="Arial" charset="0"/>
                <a:ea typeface="Arial" charset="0"/>
                <a:cs typeface="Arial" charset="0"/>
              </a:rPr>
              <a:t>Inject constant amount if rate of increase is constant or decreasing.</a:t>
            </a:r>
          </a:p>
          <a:p>
            <a:pPr lvl="2">
              <a:lnSpc>
                <a:spcPct val="90000"/>
              </a:lnSpc>
            </a:pPr>
            <a:r>
              <a:rPr lang="en-GB">
                <a:latin typeface="Arial" charset="0"/>
                <a:ea typeface="Arial" charset="0"/>
                <a:cs typeface="Arial" charset="0"/>
              </a:rPr>
              <a:t>Inject computed amount if rate of increase is increasing.</a:t>
            </a:r>
          </a:p>
        </p:txBody>
      </p:sp>
      <p:sp>
        <p:nvSpPr>
          <p:cNvPr id="4" name="Slide Number Placeholder 3"/>
          <p:cNvSpPr>
            <a:spLocks noGrp="1"/>
          </p:cNvSpPr>
          <p:nvPr>
            <p:ph type="sldNum" sz="quarter" idx="12"/>
          </p:nvPr>
        </p:nvSpPr>
        <p:spPr/>
        <p:txBody>
          <a:bodyPr/>
          <a:lstStyle/>
          <a:p>
            <a:pPr>
              <a:defRPr/>
            </a:pPr>
            <a:fld id="{3B16E0C0-B266-254F-809B-127AA6954F43}" type="slidenum">
              <a:rPr lang="en-US"/>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atin typeface="Arial" charset="0"/>
              </a:rPr>
              <a:t>Glucose measurements</a:t>
            </a:r>
          </a:p>
        </p:txBody>
      </p:sp>
      <p:sp>
        <p:nvSpPr>
          <p:cNvPr id="37891" name="Line 3"/>
          <p:cNvSpPr>
            <a:spLocks noChangeShapeType="1"/>
          </p:cNvSpPr>
          <p:nvPr/>
        </p:nvSpPr>
        <p:spPr bwMode="auto">
          <a:xfrm>
            <a:off x="1981200" y="2362200"/>
            <a:ext cx="0" cy="3352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37892" name="Line 4"/>
          <p:cNvSpPr>
            <a:spLocks noChangeShapeType="1"/>
          </p:cNvSpPr>
          <p:nvPr/>
        </p:nvSpPr>
        <p:spPr bwMode="auto">
          <a:xfrm>
            <a:off x="1981200" y="5715000"/>
            <a:ext cx="54483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37893" name="Text Box 5"/>
          <p:cNvSpPr txBox="1">
            <a:spLocks noChangeArrowheads="1"/>
          </p:cNvSpPr>
          <p:nvPr/>
        </p:nvSpPr>
        <p:spPr bwMode="auto">
          <a:xfrm>
            <a:off x="7099300" y="5867400"/>
            <a:ext cx="666750" cy="366713"/>
          </a:xfrm>
          <a:prstGeom prst="rect">
            <a:avLst/>
          </a:prstGeom>
          <a:noFill/>
          <a:ln w="12700">
            <a:noFill/>
            <a:miter lim="800000"/>
            <a:headEnd/>
            <a:tailEnd/>
          </a:ln>
        </p:spPr>
        <p:txBody>
          <a:bodyPr wrap="none">
            <a:prstTxWarp prst="textNoShape">
              <a:avLst/>
            </a:prstTxWarp>
            <a:spAutoFit/>
          </a:bodyPr>
          <a:lstStyle/>
          <a:p>
            <a:r>
              <a:rPr lang="en-GB" sz="1800">
                <a:latin typeface="Times" charset="0"/>
              </a:rPr>
              <a:t>Time</a:t>
            </a:r>
            <a:endParaRPr lang="en-GB" sz="2400">
              <a:latin typeface="Times" charset="0"/>
            </a:endParaRPr>
          </a:p>
        </p:txBody>
      </p:sp>
      <p:sp>
        <p:nvSpPr>
          <p:cNvPr id="37894" name="Text Box 6"/>
          <p:cNvSpPr txBox="1">
            <a:spLocks noChangeArrowheads="1"/>
          </p:cNvSpPr>
          <p:nvPr/>
        </p:nvSpPr>
        <p:spPr bwMode="auto">
          <a:xfrm>
            <a:off x="1385888" y="1881188"/>
            <a:ext cx="1219200" cy="366712"/>
          </a:xfrm>
          <a:prstGeom prst="rect">
            <a:avLst/>
          </a:prstGeom>
          <a:noFill/>
          <a:ln w="12700">
            <a:noFill/>
            <a:miter lim="800000"/>
            <a:headEnd/>
            <a:tailEnd/>
          </a:ln>
        </p:spPr>
        <p:txBody>
          <a:bodyPr wrap="none">
            <a:prstTxWarp prst="textNoShape">
              <a:avLst/>
            </a:prstTxWarp>
            <a:spAutoFit/>
          </a:bodyPr>
          <a:lstStyle/>
          <a:p>
            <a:r>
              <a:rPr lang="en-GB" sz="1800">
                <a:latin typeface="Times" charset="0"/>
              </a:rPr>
              <a:t>Sugar level</a:t>
            </a:r>
            <a:endParaRPr lang="en-GB" sz="2400">
              <a:latin typeface="Times" charset="0"/>
            </a:endParaRPr>
          </a:p>
        </p:txBody>
      </p:sp>
      <p:sp>
        <p:nvSpPr>
          <p:cNvPr id="37895" name="Line 7"/>
          <p:cNvSpPr>
            <a:spLocks noChangeShapeType="1"/>
          </p:cNvSpPr>
          <p:nvPr/>
        </p:nvSpPr>
        <p:spPr bwMode="auto">
          <a:xfrm>
            <a:off x="1568450" y="5257800"/>
            <a:ext cx="635635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37896" name="Text Box 8"/>
          <p:cNvSpPr txBox="1">
            <a:spLocks noChangeArrowheads="1"/>
          </p:cNvSpPr>
          <p:nvPr/>
        </p:nvSpPr>
        <p:spPr bwMode="auto">
          <a:xfrm>
            <a:off x="7319963" y="5334000"/>
            <a:ext cx="1303337" cy="338138"/>
          </a:xfrm>
          <a:prstGeom prst="rect">
            <a:avLst/>
          </a:prstGeom>
          <a:noFill/>
          <a:ln w="12700">
            <a:noFill/>
            <a:miter lim="800000"/>
            <a:headEnd/>
            <a:tailEnd/>
          </a:ln>
        </p:spPr>
        <p:txBody>
          <a:bodyPr wrap="none">
            <a:prstTxWarp prst="textNoShape">
              <a:avLst/>
            </a:prstTxWarp>
            <a:spAutoFit/>
          </a:bodyPr>
          <a:lstStyle/>
          <a:p>
            <a:r>
              <a:rPr lang="en-GB" sz="1600">
                <a:latin typeface="Arial" charset="0"/>
              </a:rPr>
              <a:t>Unsafe area</a:t>
            </a:r>
          </a:p>
        </p:txBody>
      </p:sp>
      <p:sp>
        <p:nvSpPr>
          <p:cNvPr id="37897" name="Line 9"/>
          <p:cNvSpPr>
            <a:spLocks noChangeShapeType="1"/>
          </p:cNvSpPr>
          <p:nvPr/>
        </p:nvSpPr>
        <p:spPr bwMode="auto">
          <a:xfrm>
            <a:off x="1485900" y="4343400"/>
            <a:ext cx="635635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37898" name="Text Box 10"/>
          <p:cNvSpPr txBox="1">
            <a:spLocks noChangeArrowheads="1"/>
          </p:cNvSpPr>
          <p:nvPr/>
        </p:nvSpPr>
        <p:spPr bwMode="auto">
          <a:xfrm>
            <a:off x="7319963" y="4648200"/>
            <a:ext cx="1074737" cy="338138"/>
          </a:xfrm>
          <a:prstGeom prst="rect">
            <a:avLst/>
          </a:prstGeom>
          <a:noFill/>
          <a:ln w="12700">
            <a:noFill/>
            <a:miter lim="800000"/>
            <a:headEnd/>
            <a:tailEnd/>
          </a:ln>
        </p:spPr>
        <p:txBody>
          <a:bodyPr wrap="none">
            <a:prstTxWarp prst="textNoShape">
              <a:avLst/>
            </a:prstTxWarp>
            <a:spAutoFit/>
          </a:bodyPr>
          <a:lstStyle/>
          <a:p>
            <a:r>
              <a:rPr lang="en-GB" sz="1600">
                <a:latin typeface="Arial" charset="0"/>
                <a:ea typeface="Arial" charset="0"/>
                <a:cs typeface="Arial" charset="0"/>
              </a:rPr>
              <a:t>Safe area</a:t>
            </a:r>
          </a:p>
        </p:txBody>
      </p:sp>
      <p:sp>
        <p:nvSpPr>
          <p:cNvPr id="37899" name="Text Box 11"/>
          <p:cNvSpPr txBox="1">
            <a:spLocks noChangeArrowheads="1"/>
          </p:cNvSpPr>
          <p:nvPr/>
        </p:nvSpPr>
        <p:spPr bwMode="auto">
          <a:xfrm>
            <a:off x="7319963" y="2819400"/>
            <a:ext cx="1747837" cy="338138"/>
          </a:xfrm>
          <a:prstGeom prst="rect">
            <a:avLst/>
          </a:prstGeom>
          <a:noFill/>
          <a:ln w="12700">
            <a:noFill/>
            <a:miter lim="800000"/>
            <a:headEnd/>
            <a:tailEnd/>
          </a:ln>
        </p:spPr>
        <p:txBody>
          <a:bodyPr wrap="none">
            <a:prstTxWarp prst="textNoShape">
              <a:avLst/>
            </a:prstTxWarp>
            <a:spAutoFit/>
          </a:bodyPr>
          <a:lstStyle/>
          <a:p>
            <a:r>
              <a:rPr lang="en-GB" sz="1600">
                <a:latin typeface="Arial" charset="0"/>
                <a:ea typeface="Arial" charset="0"/>
                <a:cs typeface="Arial" charset="0"/>
              </a:rPr>
              <a:t>Undesirable area</a:t>
            </a:r>
          </a:p>
        </p:txBody>
      </p:sp>
      <p:sp>
        <p:nvSpPr>
          <p:cNvPr id="37900" name="Line 12"/>
          <p:cNvSpPr>
            <a:spLocks noChangeShapeType="1"/>
          </p:cNvSpPr>
          <p:nvPr/>
        </p:nvSpPr>
        <p:spPr bwMode="auto">
          <a:xfrm flipV="1">
            <a:off x="2724150" y="4114800"/>
            <a:ext cx="1155700" cy="533400"/>
          </a:xfrm>
          <a:prstGeom prst="line">
            <a:avLst/>
          </a:prstGeom>
          <a:noFill/>
          <a:ln w="12700">
            <a:solidFill>
              <a:srgbClr val="FF0000"/>
            </a:solidFill>
            <a:round/>
            <a:headEnd/>
            <a:tailEnd/>
          </a:ln>
        </p:spPr>
        <p:txBody>
          <a:bodyPr wrap="none" anchor="ctr">
            <a:prstTxWarp prst="textNoShape">
              <a:avLst/>
            </a:prstTxWarp>
          </a:bodyPr>
          <a:lstStyle/>
          <a:p>
            <a:endParaRPr lang="en-US"/>
          </a:p>
        </p:txBody>
      </p:sp>
      <p:sp>
        <p:nvSpPr>
          <p:cNvPr id="37901" name="Line 13"/>
          <p:cNvSpPr>
            <a:spLocks noChangeShapeType="1"/>
          </p:cNvSpPr>
          <p:nvPr/>
        </p:nvSpPr>
        <p:spPr bwMode="auto">
          <a:xfrm flipV="1">
            <a:off x="3879850" y="3048000"/>
            <a:ext cx="908050" cy="1066800"/>
          </a:xfrm>
          <a:prstGeom prst="line">
            <a:avLst/>
          </a:prstGeom>
          <a:noFill/>
          <a:ln w="12700">
            <a:solidFill>
              <a:srgbClr val="FF0000"/>
            </a:solidFill>
            <a:round/>
            <a:headEnd/>
            <a:tailEnd/>
          </a:ln>
        </p:spPr>
        <p:txBody>
          <a:bodyPr wrap="none" anchor="ctr">
            <a:prstTxWarp prst="textNoShape">
              <a:avLst/>
            </a:prstTxWarp>
          </a:bodyPr>
          <a:lstStyle/>
          <a:p>
            <a:endParaRPr lang="en-US"/>
          </a:p>
        </p:txBody>
      </p:sp>
      <p:sp>
        <p:nvSpPr>
          <p:cNvPr id="37902" name="Line 14"/>
          <p:cNvSpPr>
            <a:spLocks noChangeShapeType="1"/>
          </p:cNvSpPr>
          <p:nvPr/>
        </p:nvSpPr>
        <p:spPr bwMode="auto">
          <a:xfrm>
            <a:off x="2724150" y="3352800"/>
            <a:ext cx="2311400" cy="0"/>
          </a:xfrm>
          <a:prstGeom prst="line">
            <a:avLst/>
          </a:prstGeom>
          <a:noFill/>
          <a:ln w="12700">
            <a:solidFill>
              <a:srgbClr val="FF0000"/>
            </a:solidFill>
            <a:round/>
            <a:headEnd/>
            <a:tailEnd/>
          </a:ln>
        </p:spPr>
        <p:txBody>
          <a:bodyPr wrap="none" anchor="ctr">
            <a:prstTxWarp prst="textNoShape">
              <a:avLst/>
            </a:prstTxWarp>
          </a:bodyPr>
          <a:lstStyle/>
          <a:p>
            <a:endParaRPr lang="en-US"/>
          </a:p>
        </p:txBody>
      </p:sp>
      <p:sp>
        <p:nvSpPr>
          <p:cNvPr id="37903" name="Text Box 15"/>
          <p:cNvSpPr txBox="1">
            <a:spLocks noChangeArrowheads="1"/>
          </p:cNvSpPr>
          <p:nvPr/>
        </p:nvSpPr>
        <p:spPr bwMode="auto">
          <a:xfrm>
            <a:off x="2559050" y="5805488"/>
            <a:ext cx="342900" cy="336550"/>
          </a:xfrm>
          <a:prstGeom prst="rect">
            <a:avLst/>
          </a:prstGeom>
          <a:noFill/>
          <a:ln w="12700">
            <a:noFill/>
            <a:miter lim="800000"/>
            <a:headEnd/>
            <a:tailEnd/>
          </a:ln>
        </p:spPr>
        <p:txBody>
          <a:bodyPr wrap="none">
            <a:prstTxWarp prst="textNoShape">
              <a:avLst/>
            </a:prstTxWarp>
            <a:spAutoFit/>
          </a:bodyPr>
          <a:lstStyle/>
          <a:p>
            <a:r>
              <a:rPr lang="en-GB" sz="1600">
                <a:latin typeface="Times" charset="0"/>
              </a:rPr>
              <a:t>t1</a:t>
            </a:r>
            <a:endParaRPr lang="en-GB" sz="2400">
              <a:latin typeface="Times" charset="0"/>
            </a:endParaRPr>
          </a:p>
        </p:txBody>
      </p:sp>
      <p:sp>
        <p:nvSpPr>
          <p:cNvPr id="37904" name="Text Box 16"/>
          <p:cNvSpPr txBox="1">
            <a:spLocks noChangeArrowheads="1"/>
          </p:cNvSpPr>
          <p:nvPr/>
        </p:nvSpPr>
        <p:spPr bwMode="auto">
          <a:xfrm>
            <a:off x="3632200" y="5805488"/>
            <a:ext cx="342900" cy="336550"/>
          </a:xfrm>
          <a:prstGeom prst="rect">
            <a:avLst/>
          </a:prstGeom>
          <a:noFill/>
          <a:ln w="12700">
            <a:noFill/>
            <a:miter lim="800000"/>
            <a:headEnd/>
            <a:tailEnd/>
          </a:ln>
        </p:spPr>
        <p:txBody>
          <a:bodyPr wrap="none">
            <a:prstTxWarp prst="textNoShape">
              <a:avLst/>
            </a:prstTxWarp>
            <a:spAutoFit/>
          </a:bodyPr>
          <a:lstStyle/>
          <a:p>
            <a:r>
              <a:rPr lang="en-GB" sz="1600">
                <a:latin typeface="Times" charset="0"/>
              </a:rPr>
              <a:t>t2</a:t>
            </a:r>
            <a:endParaRPr lang="en-GB" sz="2400">
              <a:latin typeface="Times" charset="0"/>
            </a:endParaRPr>
          </a:p>
        </p:txBody>
      </p:sp>
      <p:sp>
        <p:nvSpPr>
          <p:cNvPr id="37905" name="Text Box 17"/>
          <p:cNvSpPr txBox="1">
            <a:spLocks noChangeArrowheads="1"/>
          </p:cNvSpPr>
          <p:nvPr/>
        </p:nvSpPr>
        <p:spPr bwMode="auto">
          <a:xfrm>
            <a:off x="4787900" y="5805488"/>
            <a:ext cx="342900" cy="336550"/>
          </a:xfrm>
          <a:prstGeom prst="rect">
            <a:avLst/>
          </a:prstGeom>
          <a:noFill/>
          <a:ln w="12700">
            <a:noFill/>
            <a:miter lim="800000"/>
            <a:headEnd/>
            <a:tailEnd/>
          </a:ln>
        </p:spPr>
        <p:txBody>
          <a:bodyPr wrap="none">
            <a:prstTxWarp prst="textNoShape">
              <a:avLst/>
            </a:prstTxWarp>
            <a:spAutoFit/>
          </a:bodyPr>
          <a:lstStyle/>
          <a:p>
            <a:r>
              <a:rPr lang="en-GB" sz="1600">
                <a:latin typeface="Times" charset="0"/>
              </a:rPr>
              <a:t>t3</a:t>
            </a:r>
            <a:endParaRPr lang="en-GB" sz="2400">
              <a:latin typeface="Times" charset="0"/>
            </a:endParaRPr>
          </a:p>
        </p:txBody>
      </p:sp>
      <p:sp>
        <p:nvSpPr>
          <p:cNvPr id="37906" name="Line 18"/>
          <p:cNvSpPr>
            <a:spLocks noChangeShapeType="1"/>
          </p:cNvSpPr>
          <p:nvPr/>
        </p:nvSpPr>
        <p:spPr bwMode="auto">
          <a:xfrm>
            <a:off x="2724150" y="4876800"/>
            <a:ext cx="1155700" cy="0"/>
          </a:xfrm>
          <a:prstGeom prst="line">
            <a:avLst/>
          </a:prstGeom>
          <a:noFill/>
          <a:ln w="12700">
            <a:solidFill>
              <a:srgbClr val="3366FF"/>
            </a:solidFill>
            <a:round/>
            <a:headEnd/>
            <a:tailEnd/>
          </a:ln>
        </p:spPr>
        <p:txBody>
          <a:bodyPr wrap="none" anchor="ctr">
            <a:prstTxWarp prst="textNoShape">
              <a:avLst/>
            </a:prstTxWarp>
          </a:bodyPr>
          <a:lstStyle/>
          <a:p>
            <a:endParaRPr lang="en-US"/>
          </a:p>
        </p:txBody>
      </p:sp>
      <p:sp>
        <p:nvSpPr>
          <p:cNvPr id="37907" name="Line 19"/>
          <p:cNvSpPr>
            <a:spLocks noChangeShapeType="1"/>
          </p:cNvSpPr>
          <p:nvPr/>
        </p:nvSpPr>
        <p:spPr bwMode="auto">
          <a:xfrm>
            <a:off x="3879850" y="4876800"/>
            <a:ext cx="1073150" cy="0"/>
          </a:xfrm>
          <a:prstGeom prst="line">
            <a:avLst/>
          </a:prstGeom>
          <a:noFill/>
          <a:ln w="12700">
            <a:solidFill>
              <a:srgbClr val="3366FF"/>
            </a:solidFill>
            <a:round/>
            <a:headEnd/>
            <a:tailEnd/>
          </a:ln>
        </p:spPr>
        <p:txBody>
          <a:bodyPr wrap="none" anchor="ctr">
            <a:prstTxWarp prst="textNoShape">
              <a:avLst/>
            </a:prstTxWarp>
          </a:bodyPr>
          <a:lstStyle/>
          <a:p>
            <a:endParaRPr lang="en-US"/>
          </a:p>
        </p:txBody>
      </p:sp>
      <p:sp>
        <p:nvSpPr>
          <p:cNvPr id="37908" name="Line 20"/>
          <p:cNvSpPr>
            <a:spLocks noChangeShapeType="1"/>
          </p:cNvSpPr>
          <p:nvPr/>
        </p:nvSpPr>
        <p:spPr bwMode="auto">
          <a:xfrm>
            <a:off x="2889250" y="3124200"/>
            <a:ext cx="1155700" cy="457200"/>
          </a:xfrm>
          <a:prstGeom prst="line">
            <a:avLst/>
          </a:prstGeom>
          <a:noFill/>
          <a:ln w="12700">
            <a:solidFill>
              <a:srgbClr val="3366FF"/>
            </a:solidFill>
            <a:round/>
            <a:headEnd/>
            <a:tailEnd/>
          </a:ln>
        </p:spPr>
        <p:txBody>
          <a:bodyPr wrap="none" anchor="ctr">
            <a:prstTxWarp prst="textNoShape">
              <a:avLst/>
            </a:prstTxWarp>
          </a:bodyPr>
          <a:lstStyle/>
          <a:p>
            <a:endParaRPr lang="en-US"/>
          </a:p>
        </p:txBody>
      </p:sp>
      <p:sp>
        <p:nvSpPr>
          <p:cNvPr id="37909" name="Line 21"/>
          <p:cNvSpPr>
            <a:spLocks noChangeShapeType="1"/>
          </p:cNvSpPr>
          <p:nvPr/>
        </p:nvSpPr>
        <p:spPr bwMode="auto">
          <a:xfrm>
            <a:off x="4044950" y="3581400"/>
            <a:ext cx="825500" cy="609600"/>
          </a:xfrm>
          <a:prstGeom prst="line">
            <a:avLst/>
          </a:prstGeom>
          <a:noFill/>
          <a:ln w="12700">
            <a:solidFill>
              <a:srgbClr val="3366FF"/>
            </a:solidFill>
            <a:round/>
            <a:headEnd/>
            <a:tailEnd/>
          </a:ln>
        </p:spPr>
        <p:txBody>
          <a:bodyPr wrap="none" anchor="ctr">
            <a:prstTxWarp prst="textNoShape">
              <a:avLst/>
            </a:prstTxWarp>
          </a:bodyPr>
          <a:lstStyle/>
          <a:p>
            <a:endParaRPr lang="en-US"/>
          </a:p>
        </p:txBody>
      </p:sp>
      <p:sp>
        <p:nvSpPr>
          <p:cNvPr id="37910" name="Line 22"/>
          <p:cNvSpPr>
            <a:spLocks noChangeShapeType="1"/>
          </p:cNvSpPr>
          <p:nvPr/>
        </p:nvSpPr>
        <p:spPr bwMode="auto">
          <a:xfrm flipV="1">
            <a:off x="2724150" y="4572000"/>
            <a:ext cx="990600" cy="533400"/>
          </a:xfrm>
          <a:prstGeom prst="line">
            <a:avLst/>
          </a:prstGeom>
          <a:noFill/>
          <a:ln w="12700">
            <a:solidFill>
              <a:srgbClr val="3366FF"/>
            </a:solidFill>
            <a:round/>
            <a:headEnd/>
            <a:tailEnd/>
          </a:ln>
        </p:spPr>
        <p:txBody>
          <a:bodyPr wrap="none" anchor="ctr">
            <a:prstTxWarp prst="textNoShape">
              <a:avLst/>
            </a:prstTxWarp>
          </a:bodyPr>
          <a:lstStyle/>
          <a:p>
            <a:endParaRPr lang="en-US"/>
          </a:p>
        </p:txBody>
      </p:sp>
      <p:sp>
        <p:nvSpPr>
          <p:cNvPr id="37911" name="Line 23"/>
          <p:cNvSpPr>
            <a:spLocks noChangeShapeType="1"/>
          </p:cNvSpPr>
          <p:nvPr/>
        </p:nvSpPr>
        <p:spPr bwMode="auto">
          <a:xfrm flipV="1">
            <a:off x="3714750" y="4495800"/>
            <a:ext cx="1073150" cy="76200"/>
          </a:xfrm>
          <a:prstGeom prst="line">
            <a:avLst/>
          </a:prstGeom>
          <a:noFill/>
          <a:ln w="12700">
            <a:solidFill>
              <a:srgbClr val="3366FF"/>
            </a:solidFill>
            <a:round/>
            <a:headEnd/>
            <a:tailEnd/>
          </a:ln>
        </p:spPr>
        <p:txBody>
          <a:bodyPr wrap="none" anchor="ctr">
            <a:prstTxWarp prst="textNoShape">
              <a:avLst/>
            </a:prstTxWarp>
          </a:bodyPr>
          <a:lstStyle/>
          <a:p>
            <a:endParaRPr lang="en-US"/>
          </a:p>
        </p:txBody>
      </p:sp>
      <p:sp>
        <p:nvSpPr>
          <p:cNvPr id="37912" name="Text Box 24"/>
          <p:cNvSpPr txBox="1">
            <a:spLocks noChangeArrowheads="1"/>
          </p:cNvSpPr>
          <p:nvPr/>
        </p:nvSpPr>
        <p:spPr bwMode="auto">
          <a:xfrm>
            <a:off x="4540250" y="2819400"/>
            <a:ext cx="531813" cy="274638"/>
          </a:xfrm>
          <a:prstGeom prst="rect">
            <a:avLst/>
          </a:prstGeom>
          <a:noFill/>
          <a:ln w="12700">
            <a:noFill/>
            <a:miter lim="800000"/>
            <a:headEnd/>
            <a:tailEnd/>
          </a:ln>
        </p:spPr>
        <p:txBody>
          <a:bodyPr wrap="none">
            <a:prstTxWarp prst="textNoShape">
              <a:avLst/>
            </a:prstTxWarp>
            <a:spAutoFit/>
          </a:bodyPr>
          <a:lstStyle/>
          <a:p>
            <a:r>
              <a:rPr lang="en-GB" sz="1200">
                <a:latin typeface="Times" charset="0"/>
              </a:rPr>
              <a:t>Inject</a:t>
            </a:r>
            <a:endParaRPr lang="en-GB" sz="2400">
              <a:latin typeface="Times" charset="0"/>
            </a:endParaRPr>
          </a:p>
        </p:txBody>
      </p:sp>
      <p:sp>
        <p:nvSpPr>
          <p:cNvPr id="37913" name="Rectangle 25"/>
          <p:cNvSpPr>
            <a:spLocks noChangeArrowheads="1"/>
          </p:cNvSpPr>
          <p:nvPr/>
        </p:nvSpPr>
        <p:spPr bwMode="auto">
          <a:xfrm>
            <a:off x="5200650" y="3200400"/>
            <a:ext cx="531813" cy="274638"/>
          </a:xfrm>
          <a:prstGeom prst="rect">
            <a:avLst/>
          </a:prstGeom>
          <a:noFill/>
          <a:ln w="12700">
            <a:noFill/>
            <a:miter lim="800000"/>
            <a:headEnd/>
            <a:tailEnd/>
          </a:ln>
        </p:spPr>
        <p:txBody>
          <a:bodyPr wrap="none">
            <a:prstTxWarp prst="textNoShape">
              <a:avLst/>
            </a:prstTxWarp>
            <a:spAutoFit/>
          </a:bodyPr>
          <a:lstStyle/>
          <a:p>
            <a:r>
              <a:rPr lang="en-GB" sz="1200">
                <a:latin typeface="Times" charset="0"/>
              </a:rPr>
              <a:t>Inject</a:t>
            </a:r>
          </a:p>
        </p:txBody>
      </p:sp>
      <p:sp>
        <p:nvSpPr>
          <p:cNvPr id="37914" name="Rectangle 26"/>
          <p:cNvSpPr>
            <a:spLocks noChangeArrowheads="1"/>
          </p:cNvSpPr>
          <p:nvPr/>
        </p:nvSpPr>
        <p:spPr bwMode="auto">
          <a:xfrm>
            <a:off x="5035550" y="3962400"/>
            <a:ext cx="979488" cy="274638"/>
          </a:xfrm>
          <a:prstGeom prst="rect">
            <a:avLst/>
          </a:prstGeom>
          <a:noFill/>
          <a:ln w="12700">
            <a:noFill/>
            <a:miter lim="800000"/>
            <a:headEnd/>
            <a:tailEnd/>
          </a:ln>
        </p:spPr>
        <p:txBody>
          <a:bodyPr wrap="none">
            <a:prstTxWarp prst="textNoShape">
              <a:avLst/>
            </a:prstTxWarp>
            <a:spAutoFit/>
          </a:bodyPr>
          <a:lstStyle/>
          <a:p>
            <a:r>
              <a:rPr lang="en-GB" sz="1200">
                <a:latin typeface="Times" charset="0"/>
              </a:rPr>
              <a:t>Do not inject</a:t>
            </a:r>
          </a:p>
        </p:txBody>
      </p:sp>
      <p:sp>
        <p:nvSpPr>
          <p:cNvPr id="37915" name="Rectangle 27"/>
          <p:cNvSpPr>
            <a:spLocks noChangeArrowheads="1"/>
          </p:cNvSpPr>
          <p:nvPr/>
        </p:nvSpPr>
        <p:spPr bwMode="auto">
          <a:xfrm>
            <a:off x="5035550" y="4419600"/>
            <a:ext cx="979488" cy="274638"/>
          </a:xfrm>
          <a:prstGeom prst="rect">
            <a:avLst/>
          </a:prstGeom>
          <a:noFill/>
          <a:ln w="12700">
            <a:noFill/>
            <a:miter lim="800000"/>
            <a:headEnd/>
            <a:tailEnd/>
          </a:ln>
        </p:spPr>
        <p:txBody>
          <a:bodyPr wrap="none">
            <a:prstTxWarp prst="textNoShape">
              <a:avLst/>
            </a:prstTxWarp>
            <a:spAutoFit/>
          </a:bodyPr>
          <a:lstStyle/>
          <a:p>
            <a:r>
              <a:rPr lang="en-GB" sz="1200">
                <a:latin typeface="Times" charset="0"/>
              </a:rPr>
              <a:t>Do not inject</a:t>
            </a:r>
          </a:p>
        </p:txBody>
      </p:sp>
      <p:sp>
        <p:nvSpPr>
          <p:cNvPr id="37916" name="Rectangle 28"/>
          <p:cNvSpPr>
            <a:spLocks noChangeArrowheads="1"/>
          </p:cNvSpPr>
          <p:nvPr/>
        </p:nvSpPr>
        <p:spPr bwMode="auto">
          <a:xfrm>
            <a:off x="4953000" y="4876800"/>
            <a:ext cx="979488" cy="274638"/>
          </a:xfrm>
          <a:prstGeom prst="rect">
            <a:avLst/>
          </a:prstGeom>
          <a:noFill/>
          <a:ln w="12700">
            <a:noFill/>
            <a:miter lim="800000"/>
            <a:headEnd/>
            <a:tailEnd/>
          </a:ln>
        </p:spPr>
        <p:txBody>
          <a:bodyPr wrap="none">
            <a:prstTxWarp prst="textNoShape">
              <a:avLst/>
            </a:prstTxWarp>
            <a:spAutoFit/>
          </a:bodyPr>
          <a:lstStyle/>
          <a:p>
            <a:r>
              <a:rPr lang="en-GB" sz="1200">
                <a:latin typeface="Times" charset="0"/>
              </a:rPr>
              <a:t>Do not inject</a:t>
            </a:r>
          </a:p>
        </p:txBody>
      </p:sp>
      <p:sp>
        <p:nvSpPr>
          <p:cNvPr id="29" name="Slide Number Placeholder 28"/>
          <p:cNvSpPr>
            <a:spLocks noGrp="1"/>
          </p:cNvSpPr>
          <p:nvPr>
            <p:ph type="sldNum" sz="quarter" idx="12"/>
          </p:nvPr>
        </p:nvSpPr>
        <p:spPr/>
        <p:txBody>
          <a:bodyPr/>
          <a:lstStyle/>
          <a:p>
            <a:pPr>
              <a:defRPr/>
            </a:pPr>
            <a:fld id="{8602C885-DFFE-454A-A892-DC190DEC1E4D}" type="slidenum">
              <a:rPr lang="en-US"/>
              <a:pPr>
                <a:defRPr/>
              </a:pPr>
              <a:t>12</a:t>
            </a:fld>
            <a:endParaRPr lang="en-US"/>
          </a:p>
        </p:txBody>
      </p:sp>
      <p:sp>
        <p:nvSpPr>
          <p:cNvPr id="30" name="Footer Placeholder 29"/>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atin typeface="Arial" charset="0"/>
              </a:rPr>
              <a:t>System specification</a:t>
            </a:r>
          </a:p>
        </p:txBody>
      </p:sp>
      <p:sp>
        <p:nvSpPr>
          <p:cNvPr id="39939"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US">
                <a:latin typeface="Arial" charset="0"/>
                <a:ea typeface="Arial" charset="0"/>
                <a:cs typeface="Arial" charset="0"/>
              </a:rPr>
              <a:t>Functional specification</a:t>
            </a:r>
          </a:p>
          <a:p>
            <a:pPr lvl="1"/>
            <a:r>
              <a:rPr lang="en-US">
                <a:latin typeface="Arial" charset="0"/>
                <a:ea typeface="Arial" charset="0"/>
                <a:cs typeface="Arial" charset="0"/>
              </a:rPr>
              <a:t>How to carry out the computation to determine if insulin should be administered</a:t>
            </a:r>
          </a:p>
          <a:p>
            <a:r>
              <a:rPr lang="en-US">
                <a:latin typeface="Arial" charset="0"/>
                <a:ea typeface="Arial" charset="0"/>
                <a:cs typeface="Arial" charset="0"/>
              </a:rPr>
              <a:t>Dependability specification</a:t>
            </a:r>
          </a:p>
          <a:p>
            <a:pPr lvl="1"/>
            <a:r>
              <a:rPr lang="en-US">
                <a:latin typeface="Arial" charset="0"/>
                <a:ea typeface="Arial" charset="0"/>
                <a:cs typeface="Arial" charset="0"/>
              </a:rPr>
              <a:t>Requirements to ensure safe operation of the pump</a:t>
            </a:r>
          </a:p>
        </p:txBody>
      </p:sp>
      <p:sp>
        <p:nvSpPr>
          <p:cNvPr id="4" name="Slide Number Placeholder 3"/>
          <p:cNvSpPr>
            <a:spLocks noGrp="1"/>
          </p:cNvSpPr>
          <p:nvPr>
            <p:ph type="sldNum" sz="quarter" idx="12"/>
          </p:nvPr>
        </p:nvSpPr>
        <p:spPr/>
        <p:txBody>
          <a:bodyPr/>
          <a:lstStyle/>
          <a:p>
            <a:pPr>
              <a:defRPr/>
            </a:pPr>
            <a:fld id="{82D044C5-92FB-844D-A68B-644B2F68D906}" type="slidenum">
              <a:rPr lang="en-US"/>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atin typeface="Arial" charset="0"/>
              </a:rPr>
              <a:t>Functional requirements</a:t>
            </a:r>
          </a:p>
        </p:txBody>
      </p:sp>
      <p:sp>
        <p:nvSpPr>
          <p:cNvPr id="40963" name="Rectangle 4"/>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a:solidFill>
                  <a:schemeClr val="tx1"/>
                </a:solidFill>
                <a:latin typeface="Times" charset="0"/>
                <a:ea typeface="Arial" charset="0"/>
                <a:cs typeface="Arial" charset="0"/>
              </a:rPr>
              <a:t>If the reading is below the safe minimum, no insulin shall be delivered.</a:t>
            </a:r>
          </a:p>
          <a:p>
            <a:r>
              <a:rPr lang="en-GB">
                <a:solidFill>
                  <a:schemeClr val="tx1"/>
                </a:solidFill>
                <a:latin typeface="Times" charset="0"/>
                <a:ea typeface="Arial" charset="0"/>
                <a:cs typeface="Arial" charset="0"/>
              </a:rPr>
              <a:t>If the reading is within the safe zone, then insulin is only delivered if the level of sugar is rising and the rate of increase of sugar level is increasing. </a:t>
            </a:r>
          </a:p>
          <a:p>
            <a:r>
              <a:rPr lang="en-GB">
                <a:solidFill>
                  <a:schemeClr val="tx1"/>
                </a:solidFill>
                <a:latin typeface="Times" charset="0"/>
                <a:ea typeface="Arial" charset="0"/>
                <a:cs typeface="Arial" charset="0"/>
              </a:rPr>
              <a:t>If the reading is above the recommended level, insulin is delivered unless the level of blood sugar is falling and the rate of decrease of the blood sugar level is increasing. </a:t>
            </a:r>
            <a:endParaRPr lang="en-US">
              <a:solidFill>
                <a:schemeClr val="tx1"/>
              </a:solidFill>
              <a:latin typeface="Times" charset="0"/>
              <a:ea typeface="Arial" charset="0"/>
              <a:cs typeface="Arial" charset="0"/>
            </a:endParaRPr>
          </a:p>
        </p:txBody>
      </p:sp>
      <p:sp>
        <p:nvSpPr>
          <p:cNvPr id="4" name="Slide Number Placeholder 3"/>
          <p:cNvSpPr>
            <a:spLocks noGrp="1"/>
          </p:cNvSpPr>
          <p:nvPr>
            <p:ph type="sldNum" sz="quarter" idx="12"/>
          </p:nvPr>
        </p:nvSpPr>
        <p:spPr/>
        <p:txBody>
          <a:bodyPr/>
          <a:lstStyle/>
          <a:p>
            <a:pPr>
              <a:defRPr/>
            </a:pPr>
            <a:fld id="{61FDFC75-9CC0-3F43-B86D-B644578F3934}" type="slidenum">
              <a:rPr lang="en-US"/>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atin typeface="Arial" charset="0"/>
              </a:rPr>
              <a:t>Formal specification</a:t>
            </a:r>
          </a:p>
        </p:txBody>
      </p:sp>
      <p:sp>
        <p:nvSpPr>
          <p:cNvPr id="41987"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US">
                <a:latin typeface="Arial" charset="0"/>
                <a:ea typeface="Arial" charset="0"/>
                <a:cs typeface="Arial" charset="0"/>
              </a:rPr>
              <a:t>Because of the complexity of the functional specification, there is considerable scope for misinterpretation</a:t>
            </a:r>
          </a:p>
          <a:p>
            <a:r>
              <a:rPr lang="en-US">
                <a:latin typeface="Arial" charset="0"/>
                <a:ea typeface="Arial" charset="0"/>
                <a:cs typeface="Arial" charset="0"/>
              </a:rPr>
              <a:t>This system is an example where formal specification can be used to define the insulin to be delivered in each </a:t>
            </a:r>
            <a:r>
              <a:rPr lang="en-US" smtClean="0">
                <a:latin typeface="Arial" charset="0"/>
                <a:ea typeface="Arial" charset="0"/>
                <a:cs typeface="Arial" charset="0"/>
              </a:rPr>
              <a:t>case</a:t>
            </a:r>
            <a:endParaRPr lang="en-US">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pPr>
              <a:defRPr/>
            </a:pPr>
            <a:fld id="{2ECF4FC2-9CFC-0D41-B9FF-06106AA4ACE0}" type="slidenum">
              <a:rPr lang="en-US"/>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atin typeface="Arial" charset="0"/>
              </a:rPr>
              <a:t>Dependability specification</a:t>
            </a:r>
          </a:p>
        </p:txBody>
      </p:sp>
      <p:sp>
        <p:nvSpPr>
          <p:cNvPr id="43011"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a:latin typeface="Arial" charset="0"/>
                <a:ea typeface="Arial" charset="0"/>
                <a:cs typeface="Arial" charset="0"/>
              </a:rPr>
              <a:t>Availability</a:t>
            </a:r>
          </a:p>
          <a:p>
            <a:pPr lvl="1">
              <a:lnSpc>
                <a:spcPct val="90000"/>
              </a:lnSpc>
            </a:pPr>
            <a:r>
              <a:rPr lang="en-GB">
                <a:latin typeface="Arial" charset="0"/>
                <a:ea typeface="Arial" charset="0"/>
                <a:cs typeface="Arial" charset="0"/>
              </a:rPr>
              <a:t>The pump should have a high level of availability but the nature of diabetes is such that continuous availability is unnecessary</a:t>
            </a:r>
          </a:p>
          <a:p>
            <a:pPr>
              <a:lnSpc>
                <a:spcPct val="90000"/>
              </a:lnSpc>
            </a:pPr>
            <a:r>
              <a:rPr lang="en-GB">
                <a:latin typeface="Arial" charset="0"/>
                <a:ea typeface="Arial" charset="0"/>
                <a:cs typeface="Arial" charset="0"/>
              </a:rPr>
              <a:t>Reliability</a:t>
            </a:r>
          </a:p>
          <a:p>
            <a:pPr lvl="1">
              <a:lnSpc>
                <a:spcPct val="90000"/>
              </a:lnSpc>
            </a:pPr>
            <a:r>
              <a:rPr lang="en-GB">
                <a:latin typeface="Arial" charset="0"/>
                <a:ea typeface="Arial" charset="0"/>
                <a:cs typeface="Arial" charset="0"/>
              </a:rPr>
              <a:t>Intermittent demands for service are made on the system</a:t>
            </a:r>
          </a:p>
          <a:p>
            <a:pPr>
              <a:lnSpc>
                <a:spcPct val="90000"/>
              </a:lnSpc>
            </a:pPr>
            <a:r>
              <a:rPr lang="en-GB">
                <a:latin typeface="Arial" charset="0"/>
                <a:ea typeface="Arial" charset="0"/>
                <a:cs typeface="Arial" charset="0"/>
              </a:rPr>
              <a:t>Safety</a:t>
            </a:r>
          </a:p>
          <a:p>
            <a:pPr lvl="1">
              <a:lnSpc>
                <a:spcPct val="90000"/>
              </a:lnSpc>
            </a:pPr>
            <a:r>
              <a:rPr lang="en-GB">
                <a:latin typeface="Arial" charset="0"/>
                <a:ea typeface="Arial" charset="0"/>
                <a:cs typeface="Arial" charset="0"/>
              </a:rPr>
              <a:t>The key safety requirements are that the operation of the system should never result in a very low level of blood sugar. A fail-safe position is for no insulin to be delivered</a:t>
            </a:r>
          </a:p>
          <a:p>
            <a:pPr>
              <a:lnSpc>
                <a:spcPct val="90000"/>
              </a:lnSpc>
            </a:pPr>
            <a:r>
              <a:rPr lang="en-GB">
                <a:latin typeface="Arial" charset="0"/>
                <a:ea typeface="Arial" charset="0"/>
                <a:cs typeface="Arial" charset="0"/>
              </a:rPr>
              <a:t>Security</a:t>
            </a:r>
          </a:p>
          <a:p>
            <a:pPr lvl="1">
              <a:lnSpc>
                <a:spcPct val="90000"/>
              </a:lnSpc>
            </a:pPr>
            <a:r>
              <a:rPr lang="en-GB">
                <a:latin typeface="Arial" charset="0"/>
                <a:ea typeface="Arial" charset="0"/>
                <a:cs typeface="Arial" charset="0"/>
              </a:rPr>
              <a:t>Not really applicable in this case</a:t>
            </a:r>
          </a:p>
        </p:txBody>
      </p:sp>
      <p:sp>
        <p:nvSpPr>
          <p:cNvPr id="4" name="Slide Number Placeholder 3"/>
          <p:cNvSpPr>
            <a:spLocks noGrp="1"/>
          </p:cNvSpPr>
          <p:nvPr>
            <p:ph type="sldNum" sz="quarter" idx="12"/>
          </p:nvPr>
        </p:nvSpPr>
        <p:spPr/>
        <p:txBody>
          <a:bodyPr/>
          <a:lstStyle/>
          <a:p>
            <a:pPr>
              <a:defRPr/>
            </a:pPr>
            <a:fld id="{A912430F-9F6A-DD49-A775-7DFD600D8BA7}" type="slidenum">
              <a:rPr lang="en-US"/>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atin typeface="Arial" charset="0"/>
              </a:rPr>
              <a:t>System availability</a:t>
            </a:r>
          </a:p>
        </p:txBody>
      </p:sp>
      <p:sp>
        <p:nvSpPr>
          <p:cNvPr id="45059"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a:latin typeface="Arial" charset="0"/>
                <a:ea typeface="Arial" charset="0"/>
                <a:cs typeface="Arial" charset="0"/>
              </a:rPr>
              <a:t>In specifying the availability, issues that must be considered are:</a:t>
            </a:r>
          </a:p>
          <a:p>
            <a:pPr lvl="1">
              <a:lnSpc>
                <a:spcPct val="90000"/>
              </a:lnSpc>
            </a:pPr>
            <a:r>
              <a:rPr lang="en-GB">
                <a:latin typeface="Arial" charset="0"/>
                <a:ea typeface="Arial" charset="0"/>
                <a:cs typeface="Arial" charset="0"/>
              </a:rPr>
              <a:t>The machine does not have to be continuously available as failure to deliver insulin on a single occasion (say) is not a problem</a:t>
            </a:r>
          </a:p>
          <a:p>
            <a:pPr lvl="1">
              <a:lnSpc>
                <a:spcPct val="90000"/>
              </a:lnSpc>
            </a:pPr>
            <a:r>
              <a:rPr lang="en-GB">
                <a:latin typeface="Arial" charset="0"/>
                <a:ea typeface="Arial" charset="0"/>
                <a:cs typeface="Arial" charset="0"/>
              </a:rPr>
              <a:t>However, no insulin delivery over a few hours would have an effect on the patient’s health</a:t>
            </a:r>
          </a:p>
          <a:p>
            <a:pPr lvl="1">
              <a:lnSpc>
                <a:spcPct val="90000"/>
              </a:lnSpc>
            </a:pPr>
            <a:r>
              <a:rPr lang="en-GB">
                <a:latin typeface="Arial" charset="0"/>
                <a:ea typeface="Arial" charset="0"/>
                <a:cs typeface="Arial" charset="0"/>
              </a:rPr>
              <a:t>The machine software can be reset by switching it on and off hence recovery from software errors is possible without compromising the usefulness of the system</a:t>
            </a:r>
          </a:p>
          <a:p>
            <a:pPr lvl="1">
              <a:lnSpc>
                <a:spcPct val="90000"/>
              </a:lnSpc>
            </a:pPr>
            <a:r>
              <a:rPr lang="en-GB">
                <a:latin typeface="Arial" charset="0"/>
                <a:ea typeface="Arial" charset="0"/>
                <a:cs typeface="Arial" charset="0"/>
              </a:rPr>
              <a:t>Hardware failures can only be repaired by return to the manufacturer. This means, in practice, a loss of availability of at least 3 days</a:t>
            </a:r>
          </a:p>
          <a:p>
            <a:pPr>
              <a:lnSpc>
                <a:spcPct val="90000"/>
              </a:lnSpc>
            </a:pPr>
            <a:endParaRPr lang="en-GB">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pPr>
              <a:defRPr/>
            </a:pPr>
            <a:fld id="{1BB82E54-88C6-8140-B144-1E67CEDDAA92}" type="slidenum">
              <a:rPr lang="en-US"/>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atin typeface="Arial" charset="0"/>
              </a:rPr>
              <a:t>Availability</a:t>
            </a:r>
          </a:p>
        </p:txBody>
      </p:sp>
      <p:sp>
        <p:nvSpPr>
          <p:cNvPr id="47107"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a:latin typeface="Arial" charset="0"/>
                <a:ea typeface="Arial" charset="0"/>
                <a:cs typeface="Arial" charset="0"/>
              </a:rPr>
              <a:t>A general specification of availability suggests that the machine should not have to be returned to the manufacturer more than once every year years (this repair time dominates everything else) so</a:t>
            </a:r>
          </a:p>
          <a:p>
            <a:pPr lvl="1">
              <a:lnSpc>
                <a:spcPct val="90000"/>
              </a:lnSpc>
            </a:pPr>
            <a:r>
              <a:rPr lang="en-GB">
                <a:latin typeface="Arial" charset="0"/>
                <a:ea typeface="Arial" charset="0"/>
                <a:cs typeface="Arial" charset="0"/>
              </a:rPr>
              <a:t>System availability = 727/730 *100 = 0.99</a:t>
            </a:r>
          </a:p>
          <a:p>
            <a:pPr>
              <a:lnSpc>
                <a:spcPct val="90000"/>
              </a:lnSpc>
            </a:pPr>
            <a:r>
              <a:rPr lang="en-GB">
                <a:latin typeface="Arial" charset="0"/>
                <a:ea typeface="Arial" charset="0"/>
                <a:cs typeface="Arial" charset="0"/>
              </a:rPr>
              <a:t>It is much harder to specify the software availability as the demands are intermittent. In this case, you would subsume availability under reliability</a:t>
            </a:r>
          </a:p>
        </p:txBody>
      </p:sp>
      <p:sp>
        <p:nvSpPr>
          <p:cNvPr id="4" name="Slide Number Placeholder 3"/>
          <p:cNvSpPr>
            <a:spLocks noGrp="1"/>
          </p:cNvSpPr>
          <p:nvPr>
            <p:ph type="sldNum" sz="quarter" idx="12"/>
          </p:nvPr>
        </p:nvSpPr>
        <p:spPr/>
        <p:txBody>
          <a:bodyPr/>
          <a:lstStyle/>
          <a:p>
            <a:pPr>
              <a:defRPr/>
            </a:pPr>
            <a:fld id="{C2E551CC-C6A2-DB42-BD90-2396FED1B9C5}" type="slidenum">
              <a:rPr lang="en-US"/>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atin typeface="Arial" charset="0"/>
              </a:rPr>
              <a:t>Reliability metric</a:t>
            </a:r>
          </a:p>
        </p:txBody>
      </p:sp>
      <p:sp>
        <p:nvSpPr>
          <p:cNvPr id="49155"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a:latin typeface="Arial" charset="0"/>
                <a:ea typeface="Arial" charset="0"/>
                <a:cs typeface="Arial" charset="0"/>
              </a:rPr>
              <a:t>Demands on the system are intermittent (several times per hour) and the system must be able to respond to these demands</a:t>
            </a:r>
          </a:p>
          <a:p>
            <a:r>
              <a:rPr lang="en-GB">
                <a:latin typeface="Arial" charset="0"/>
                <a:ea typeface="Arial" charset="0"/>
                <a:cs typeface="Arial" charset="0"/>
              </a:rPr>
              <a:t>In this case, the most appropriate metric is therefore Probability of Failure on Demand</a:t>
            </a:r>
          </a:p>
          <a:p>
            <a:r>
              <a:rPr lang="en-GB">
                <a:latin typeface="Arial" charset="0"/>
                <a:ea typeface="Arial" charset="0"/>
                <a:cs typeface="Arial" charset="0"/>
              </a:rPr>
              <a:t>Other metrics</a:t>
            </a:r>
          </a:p>
          <a:p>
            <a:pPr lvl="1"/>
            <a:r>
              <a:rPr lang="en-GB">
                <a:latin typeface="Arial" charset="0"/>
                <a:ea typeface="Arial" charset="0"/>
                <a:cs typeface="Arial" charset="0"/>
              </a:rPr>
              <a:t>Short transactions so MTTF not appropriate</a:t>
            </a:r>
          </a:p>
          <a:p>
            <a:pPr lvl="1"/>
            <a:r>
              <a:rPr lang="en-GB">
                <a:latin typeface="Arial" charset="0"/>
                <a:ea typeface="Arial" charset="0"/>
                <a:cs typeface="Arial" charset="0"/>
              </a:rPr>
              <a:t>Insufficient number of demands for ROCOF to be appropriate</a:t>
            </a:r>
          </a:p>
        </p:txBody>
      </p:sp>
      <p:sp>
        <p:nvSpPr>
          <p:cNvPr id="4" name="Slide Number Placeholder 3"/>
          <p:cNvSpPr>
            <a:spLocks noGrp="1"/>
          </p:cNvSpPr>
          <p:nvPr>
            <p:ph type="sldNum" sz="quarter" idx="12"/>
          </p:nvPr>
        </p:nvSpPr>
        <p:spPr/>
        <p:txBody>
          <a:bodyPr/>
          <a:lstStyle/>
          <a:p>
            <a:pPr>
              <a:defRPr/>
            </a:pPr>
            <a:fld id="{3D271A1E-6C93-024B-B897-B156B3E4A2E7}" type="slidenum">
              <a:rPr lang="en-US"/>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atin typeface="Arial" charset="0"/>
              </a:rPr>
              <a:t>Medical systems</a:t>
            </a:r>
          </a:p>
        </p:txBody>
      </p:sp>
      <p:sp>
        <p:nvSpPr>
          <p:cNvPr id="17411" name="Rectangle 3"/>
          <p:cNvSpPr>
            <a:spLocks noGrp="1" noChangeArrowheads="1"/>
          </p:cNvSpPr>
          <p:nvPr>
            <p:ph type="body"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a:latin typeface="Arial" charset="0"/>
                <a:ea typeface="Arial" charset="0"/>
                <a:cs typeface="Arial" charset="0"/>
              </a:rPr>
              <a:t>More and more medical instruments now include embedded control software.</a:t>
            </a:r>
          </a:p>
          <a:p>
            <a:pPr>
              <a:lnSpc>
                <a:spcPct val="90000"/>
              </a:lnSpc>
            </a:pPr>
            <a:r>
              <a:rPr lang="en-GB">
                <a:latin typeface="Arial" charset="0"/>
                <a:ea typeface="Arial" charset="0"/>
                <a:cs typeface="Arial" charset="0"/>
              </a:rPr>
              <a:t>These software systems are often critical systems as a patient’s life (or at least their health) may depend on the correct and timely functioning of these systems</a:t>
            </a:r>
          </a:p>
          <a:p>
            <a:pPr>
              <a:lnSpc>
                <a:spcPct val="90000"/>
              </a:lnSpc>
            </a:pPr>
            <a:r>
              <a:rPr lang="en-GB">
                <a:latin typeface="Arial" charset="0"/>
                <a:ea typeface="Arial" charset="0"/>
                <a:cs typeface="Arial" charset="0"/>
              </a:rPr>
              <a:t>The systems themselves are often relatively small and are therefore understandable unlike, for example, industrial control systems </a:t>
            </a:r>
          </a:p>
        </p:txBody>
      </p:sp>
      <p:sp>
        <p:nvSpPr>
          <p:cNvPr id="4" name="Slide Number Placeholder 3"/>
          <p:cNvSpPr>
            <a:spLocks noGrp="1"/>
          </p:cNvSpPr>
          <p:nvPr>
            <p:ph type="sldNum" sz="quarter" idx="12"/>
          </p:nvPr>
        </p:nvSpPr>
        <p:spPr/>
        <p:txBody>
          <a:bodyPr/>
          <a:lstStyle/>
          <a:p>
            <a:pPr>
              <a:defRPr/>
            </a:pPr>
            <a:fld id="{A5011D45-996B-6B49-BE88-4BAA3E56B542}" type="slidenum">
              <a:rPr lang="en-US"/>
              <a:pPr>
                <a:defRPr/>
              </a:pPr>
              <a:t>2</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latin typeface="Arial" charset="0"/>
              </a:rPr>
              <a:t>System failures</a:t>
            </a:r>
          </a:p>
        </p:txBody>
      </p:sp>
      <p:sp>
        <p:nvSpPr>
          <p:cNvPr id="51203"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gn="just"/>
            <a:r>
              <a:rPr lang="en-GB">
                <a:latin typeface="Arial" charset="0"/>
                <a:ea typeface="Arial" charset="0"/>
                <a:cs typeface="Arial" charset="0"/>
              </a:rPr>
              <a:t>Transient failures </a:t>
            </a:r>
          </a:p>
          <a:p>
            <a:pPr lvl="1" algn="just">
              <a:spcBef>
                <a:spcPts val="600"/>
              </a:spcBef>
              <a:spcAft>
                <a:spcPts val="600"/>
              </a:spcAft>
            </a:pPr>
            <a:r>
              <a:rPr lang="en-GB">
                <a:latin typeface="Arial" charset="0"/>
                <a:ea typeface="Arial" charset="0"/>
                <a:cs typeface="Arial" charset="0"/>
              </a:rPr>
              <a:t>can be repaired by user actions such as resetting or recalibrating the machine. For these types of failure, a relatively low value of POFOD (say  0.002) may be acceptable. This means that one failure may occur in every 500 demands made on the machine. This is approximately once every 3.5 days.</a:t>
            </a:r>
          </a:p>
          <a:p>
            <a:pPr algn="just"/>
            <a:r>
              <a:rPr lang="en-GB">
                <a:latin typeface="Arial" charset="0"/>
                <a:ea typeface="Arial" charset="0"/>
                <a:cs typeface="Arial" charset="0"/>
              </a:rPr>
              <a:t>Permanent failures </a:t>
            </a:r>
          </a:p>
          <a:p>
            <a:pPr lvl="1" algn="just"/>
            <a:r>
              <a:rPr lang="en-GB">
                <a:latin typeface="Arial" charset="0"/>
                <a:ea typeface="Arial" charset="0"/>
                <a:cs typeface="Arial" charset="0"/>
              </a:rPr>
              <a:t>require the machine to be repaired by the manufacturer. The probability of this type of failure should be much lower. Roughly once a year is the minimum figure so POFOD should be no more than  0.00002.</a:t>
            </a:r>
          </a:p>
        </p:txBody>
      </p:sp>
      <p:sp>
        <p:nvSpPr>
          <p:cNvPr id="4" name="Slide Number Placeholder 3"/>
          <p:cNvSpPr>
            <a:spLocks noGrp="1"/>
          </p:cNvSpPr>
          <p:nvPr>
            <p:ph type="sldNum" sz="quarter" idx="12"/>
          </p:nvPr>
        </p:nvSpPr>
        <p:spPr/>
        <p:txBody>
          <a:bodyPr/>
          <a:lstStyle/>
          <a:p>
            <a:pPr>
              <a:defRPr/>
            </a:pPr>
            <a:fld id="{8F726005-4385-9A46-B31F-48916DC2B74F}" type="slidenum">
              <a:rPr lang="en-US"/>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atin typeface="Arial" charset="0"/>
              </a:rPr>
              <a:t>System hazard analysis</a:t>
            </a:r>
          </a:p>
        </p:txBody>
      </p:sp>
      <p:sp>
        <p:nvSpPr>
          <p:cNvPr id="53251"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a:latin typeface="Arial" charset="0"/>
                <a:ea typeface="Arial" charset="0"/>
                <a:cs typeface="Arial" charset="0"/>
              </a:rPr>
              <a:t>Physical hazards</a:t>
            </a:r>
          </a:p>
          <a:p>
            <a:pPr lvl="1"/>
            <a:r>
              <a:rPr lang="en-GB">
                <a:latin typeface="Arial" charset="0"/>
                <a:ea typeface="Arial" charset="0"/>
                <a:cs typeface="Arial" charset="0"/>
              </a:rPr>
              <a:t>Hazards that result from some physical failure of the system</a:t>
            </a:r>
          </a:p>
          <a:p>
            <a:r>
              <a:rPr lang="en-GB">
                <a:latin typeface="Arial" charset="0"/>
                <a:ea typeface="Arial" charset="0"/>
                <a:cs typeface="Arial" charset="0"/>
              </a:rPr>
              <a:t>Electrical hazards</a:t>
            </a:r>
          </a:p>
          <a:p>
            <a:pPr lvl="1"/>
            <a:r>
              <a:rPr lang="en-GB">
                <a:latin typeface="Arial" charset="0"/>
                <a:ea typeface="Arial" charset="0"/>
                <a:cs typeface="Arial" charset="0"/>
              </a:rPr>
              <a:t>Hazards that result from some electrical failure of the system</a:t>
            </a:r>
          </a:p>
          <a:p>
            <a:r>
              <a:rPr lang="en-GB">
                <a:latin typeface="Arial" charset="0"/>
                <a:ea typeface="Arial" charset="0"/>
                <a:cs typeface="Arial" charset="0"/>
              </a:rPr>
              <a:t>Biological hazards</a:t>
            </a:r>
          </a:p>
          <a:p>
            <a:pPr lvl="1"/>
            <a:r>
              <a:rPr lang="en-GB">
                <a:latin typeface="Arial" charset="0"/>
                <a:ea typeface="Arial" charset="0"/>
                <a:cs typeface="Arial" charset="0"/>
              </a:rPr>
              <a:t>Hazards that result from some system failure that interferes with biological processes</a:t>
            </a:r>
          </a:p>
        </p:txBody>
      </p:sp>
      <p:sp>
        <p:nvSpPr>
          <p:cNvPr id="4" name="Slide Number Placeholder 3"/>
          <p:cNvSpPr>
            <a:spLocks noGrp="1"/>
          </p:cNvSpPr>
          <p:nvPr>
            <p:ph type="sldNum" sz="quarter" idx="12"/>
          </p:nvPr>
        </p:nvSpPr>
        <p:spPr/>
        <p:txBody>
          <a:bodyPr/>
          <a:lstStyle/>
          <a:p>
            <a:pPr>
              <a:defRPr/>
            </a:pPr>
            <a:fld id="{C3788941-3C30-6B4D-87AC-6C0DC17F2CE4}" type="slidenum">
              <a:rPr lang="en-US"/>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a:noFill/>
        </p:spPr>
        <p:txBody>
          <a:bodyPr lIns="86362" tIns="42424" rIns="86362" bIns="42424"/>
          <a:lstStyle/>
          <a:p>
            <a:r>
              <a:rPr lang="en-GB">
                <a:latin typeface="Arial" charset="0"/>
              </a:rPr>
              <a:t>Insulin system hazards</a:t>
            </a:r>
          </a:p>
        </p:txBody>
      </p:sp>
      <p:sp>
        <p:nvSpPr>
          <p:cNvPr id="55299" name="Rectangle 2"/>
          <p:cNvSpPr>
            <a:spLocks noGrp="1" noChangeArrowheads="1"/>
          </p:cNvSpPr>
          <p:nvPr>
            <p:ph idx="1"/>
          </p:nvPr>
        </p:nvSpPr>
        <p:spPr bwMode="auto">
          <a:xfrm>
            <a:off x="495300" y="1600200"/>
            <a:ext cx="8915400" cy="4525963"/>
          </a:xfrm>
          <a:noFill/>
          <a:ln>
            <a:miter lim="800000"/>
            <a:headEnd/>
            <a:tailEnd/>
          </a:ln>
        </p:spPr>
        <p:txBody>
          <a:bodyPr vert="horz" wrap="square" lIns="86362" tIns="42424" rIns="86362" bIns="42424" numCol="1" anchor="t" anchorCtr="0" compatLnSpc="1">
            <a:prstTxWarp prst="textNoShape">
              <a:avLst/>
            </a:prstTxWarp>
          </a:bodyPr>
          <a:lstStyle/>
          <a:p>
            <a:r>
              <a:rPr lang="en-GB">
                <a:latin typeface="Arial" charset="0"/>
                <a:ea typeface="Arial" charset="0"/>
                <a:cs typeface="Arial" charset="0"/>
              </a:rPr>
              <a:t>insulin overdose or underdose (biological)</a:t>
            </a:r>
          </a:p>
          <a:p>
            <a:r>
              <a:rPr lang="en-GB">
                <a:latin typeface="Arial" charset="0"/>
                <a:ea typeface="Arial" charset="0"/>
                <a:cs typeface="Arial" charset="0"/>
              </a:rPr>
              <a:t>power failure (electrical)</a:t>
            </a:r>
          </a:p>
          <a:p>
            <a:r>
              <a:rPr lang="en-GB">
                <a:latin typeface="Arial" charset="0"/>
                <a:ea typeface="Arial" charset="0"/>
                <a:cs typeface="Arial" charset="0"/>
              </a:rPr>
              <a:t>machine interferes electrically with other medical equipment such as a heart pacemaker (electrical)</a:t>
            </a:r>
          </a:p>
          <a:p>
            <a:r>
              <a:rPr lang="en-GB">
                <a:latin typeface="Arial" charset="0"/>
                <a:ea typeface="Arial" charset="0"/>
                <a:cs typeface="Arial" charset="0"/>
              </a:rPr>
              <a:t>parts of machine break off in patient’s body(physical)</a:t>
            </a:r>
          </a:p>
          <a:p>
            <a:r>
              <a:rPr lang="en-GB">
                <a:latin typeface="Arial" charset="0"/>
                <a:ea typeface="Arial" charset="0"/>
                <a:cs typeface="Arial" charset="0"/>
              </a:rPr>
              <a:t>infection caused by introduction of machine (biol.)</a:t>
            </a:r>
          </a:p>
          <a:p>
            <a:r>
              <a:rPr lang="en-GB">
                <a:latin typeface="Arial" charset="0"/>
                <a:ea typeface="Arial" charset="0"/>
                <a:cs typeface="Arial" charset="0"/>
              </a:rPr>
              <a:t>allergic reaction to the materials or insulin used in the machine (biol).</a:t>
            </a:r>
          </a:p>
        </p:txBody>
      </p:sp>
      <p:sp>
        <p:nvSpPr>
          <p:cNvPr id="4" name="Slide Number Placeholder 3"/>
          <p:cNvSpPr>
            <a:spLocks noGrp="1"/>
          </p:cNvSpPr>
          <p:nvPr>
            <p:ph type="sldNum" sz="quarter" idx="12"/>
          </p:nvPr>
        </p:nvSpPr>
        <p:spPr/>
        <p:txBody>
          <a:bodyPr/>
          <a:lstStyle/>
          <a:p>
            <a:pPr>
              <a:defRPr/>
            </a:pPr>
            <a:fld id="{39892060-61B5-D94D-A9B6-68624370A150}" type="slidenum">
              <a:rPr lang="en-US"/>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noFill/>
        </p:spPr>
        <p:txBody>
          <a:bodyPr lIns="86362" tIns="42424" rIns="86362" bIns="42424"/>
          <a:lstStyle/>
          <a:p>
            <a:r>
              <a:rPr lang="en-GB">
                <a:latin typeface="Arial" charset="0"/>
              </a:rPr>
              <a:t>Risk analysis example</a:t>
            </a:r>
          </a:p>
        </p:txBody>
      </p:sp>
      <p:graphicFrame>
        <p:nvGraphicFramePr>
          <p:cNvPr id="57346" name="Object 2"/>
          <p:cNvGraphicFramePr>
            <a:graphicFrameLocks/>
          </p:cNvGraphicFramePr>
          <p:nvPr/>
        </p:nvGraphicFramePr>
        <p:xfrm>
          <a:off x="904875" y="1752600"/>
          <a:ext cx="7848600" cy="4411663"/>
        </p:xfrm>
        <a:graphic>
          <a:graphicData uri="http://schemas.openxmlformats.org/presentationml/2006/ole">
            <p:oleObj spid="_x0000_s57346" name="Document" r:id="rId4" imgW="4292600" imgH="2413000" progId="Word.Document.6">
              <p:embed/>
            </p:oleObj>
          </a:graphicData>
        </a:graphic>
      </p:graphicFrame>
      <p:sp>
        <p:nvSpPr>
          <p:cNvPr id="5" name="Slide Number Placeholder 4"/>
          <p:cNvSpPr>
            <a:spLocks noGrp="1"/>
          </p:cNvSpPr>
          <p:nvPr>
            <p:ph type="sldNum" sz="quarter" idx="12"/>
          </p:nvPr>
        </p:nvSpPr>
        <p:spPr/>
        <p:txBody>
          <a:bodyPr/>
          <a:lstStyle/>
          <a:p>
            <a:pPr>
              <a:defRPr/>
            </a:pPr>
            <a:fld id="{813267E7-47D9-2B44-A75B-498634435D7B}" type="slidenum">
              <a:rPr lang="en-US"/>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a:latin typeface="Arial" charset="0"/>
              </a:rPr>
              <a:t>Software-related hazards</a:t>
            </a:r>
          </a:p>
        </p:txBody>
      </p:sp>
      <p:sp>
        <p:nvSpPr>
          <p:cNvPr id="59395"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a:latin typeface="Arial" charset="0"/>
                <a:ea typeface="Arial" charset="0"/>
                <a:cs typeface="Arial" charset="0"/>
              </a:rPr>
              <a:t>Only insulin overdose and insulin underdose are software related hazards</a:t>
            </a:r>
          </a:p>
          <a:p>
            <a:r>
              <a:rPr lang="en-GB">
                <a:latin typeface="Arial" charset="0"/>
                <a:ea typeface="Arial" charset="0"/>
                <a:cs typeface="Arial" charset="0"/>
              </a:rPr>
              <a:t>The other hazards are related to the hardware and physical design of the machine</a:t>
            </a:r>
          </a:p>
          <a:p>
            <a:r>
              <a:rPr lang="en-GB">
                <a:latin typeface="Arial" charset="0"/>
                <a:ea typeface="Arial" charset="0"/>
                <a:cs typeface="Arial" charset="0"/>
              </a:rPr>
              <a:t>Insulin underdose and insulin overdose can be the result of errors made by the software in computing the dose required</a:t>
            </a:r>
          </a:p>
        </p:txBody>
      </p:sp>
      <p:sp>
        <p:nvSpPr>
          <p:cNvPr id="4" name="Slide Number Placeholder 3"/>
          <p:cNvSpPr>
            <a:spLocks noGrp="1"/>
          </p:cNvSpPr>
          <p:nvPr>
            <p:ph type="sldNum" sz="quarter" idx="12"/>
          </p:nvPr>
        </p:nvSpPr>
        <p:spPr/>
        <p:txBody>
          <a:bodyPr/>
          <a:lstStyle/>
          <a:p>
            <a:pPr>
              <a:defRPr/>
            </a:pPr>
            <a:fld id="{BF75C1FD-13C3-D747-9A88-884F0FA6A3C5}" type="slidenum">
              <a:rPr lang="en-US"/>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a:latin typeface="Arial" charset="0"/>
              </a:rPr>
              <a:t>Software problems</a:t>
            </a:r>
          </a:p>
        </p:txBody>
      </p:sp>
      <p:sp>
        <p:nvSpPr>
          <p:cNvPr id="61443"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a:latin typeface="Arial" charset="0"/>
                <a:ea typeface="Arial" charset="0"/>
                <a:cs typeface="Arial" charset="0"/>
              </a:rPr>
              <a:t>Arithmetic error</a:t>
            </a:r>
          </a:p>
          <a:p>
            <a:pPr lvl="1"/>
            <a:r>
              <a:rPr lang="en-GB">
                <a:latin typeface="Arial" charset="0"/>
                <a:ea typeface="Arial" charset="0"/>
                <a:cs typeface="Arial" charset="0"/>
              </a:rPr>
              <a:t>Some arithmetic computation causes a representation failure (overflow or underflow)</a:t>
            </a:r>
          </a:p>
          <a:p>
            <a:pPr lvl="1"/>
            <a:r>
              <a:rPr lang="en-GB">
                <a:latin typeface="Arial" charset="0"/>
                <a:ea typeface="Arial" charset="0"/>
                <a:cs typeface="Arial" charset="0"/>
              </a:rPr>
              <a:t>Specification may state that arithmetic error must be detected and an exception handler included for each arithmetic error. The action to be taken for these errors should be defined</a:t>
            </a:r>
          </a:p>
          <a:p>
            <a:r>
              <a:rPr lang="en-GB">
                <a:latin typeface="Arial" charset="0"/>
                <a:ea typeface="Arial" charset="0"/>
                <a:cs typeface="Arial" charset="0"/>
              </a:rPr>
              <a:t>Algorithmic error</a:t>
            </a:r>
          </a:p>
          <a:p>
            <a:pPr lvl="1"/>
            <a:r>
              <a:rPr lang="en-GB">
                <a:latin typeface="Arial" charset="0"/>
                <a:ea typeface="Arial" charset="0"/>
                <a:cs typeface="Arial" charset="0"/>
              </a:rPr>
              <a:t>Difficult to detect anomalous situation</a:t>
            </a:r>
          </a:p>
          <a:p>
            <a:pPr lvl="1"/>
            <a:r>
              <a:rPr lang="en-GB">
                <a:latin typeface="Arial" charset="0"/>
                <a:ea typeface="Arial" charset="0"/>
                <a:cs typeface="Arial" charset="0"/>
              </a:rPr>
              <a:t>May use ‘realism’ checks on the computed dose of insulin</a:t>
            </a:r>
          </a:p>
        </p:txBody>
      </p:sp>
      <p:sp>
        <p:nvSpPr>
          <p:cNvPr id="4" name="Slide Number Placeholder 3"/>
          <p:cNvSpPr>
            <a:spLocks noGrp="1"/>
          </p:cNvSpPr>
          <p:nvPr>
            <p:ph type="sldNum" sz="quarter" idx="12"/>
          </p:nvPr>
        </p:nvSpPr>
        <p:spPr/>
        <p:txBody>
          <a:bodyPr/>
          <a:lstStyle/>
          <a:p>
            <a:pPr>
              <a:defRPr/>
            </a:pPr>
            <a:fld id="{DFBC6098-6060-5E48-8E6B-5CABAC4C949F}" type="slidenum">
              <a:rPr lang="en-US"/>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p:txBody>
          <a:bodyPr/>
          <a:lstStyle/>
          <a:p>
            <a:r>
              <a:rPr lang="en-GB" dirty="0" smtClean="0"/>
              <a:t>Insulin pump fault tree</a:t>
            </a:r>
            <a:endParaRPr lang="en-GB" dirty="0"/>
          </a:p>
        </p:txBody>
      </p:sp>
      <p:pic>
        <p:nvPicPr>
          <p:cNvPr id="59397" name="Picture 1029" descr="9.4 Fault-tree.eps                                             00105825Macintosh HD                   B8AA5F2E:"/>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3124200" y="1600200"/>
            <a:ext cx="3746500" cy="48133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sz="3200">
                <a:latin typeface="Arial" charset="0"/>
              </a:rPr>
              <a:t>General dependability requirements  </a:t>
            </a:r>
            <a:endParaRPr lang="en-GB">
              <a:latin typeface="Arial" charset="0"/>
            </a:endParaRPr>
          </a:p>
        </p:txBody>
      </p:sp>
      <p:sp>
        <p:nvSpPr>
          <p:cNvPr id="64515" name="Rectangle 3"/>
          <p:cNvSpPr>
            <a:spLocks noGrp="1" noChangeArrowheads="1"/>
          </p:cNvSpPr>
          <p:nvPr>
            <p:ph idx="1"/>
          </p:nvPr>
        </p:nvSpPr>
        <p:spPr bwMode="auto">
          <a:xfrm>
            <a:off x="660400" y="1752600"/>
            <a:ext cx="8455025" cy="4130675"/>
          </a:xfrm>
          <a:noFill/>
          <a:ln>
            <a:miter lim="800000"/>
            <a:headEnd/>
            <a:tailEnd/>
          </a:ln>
        </p:spPr>
        <p:txBody>
          <a:bodyPr vert="horz" wrap="square" lIns="91440" tIns="45720" rIns="91440" bIns="45720" numCol="1" anchor="t" anchorCtr="0" compatLnSpc="1">
            <a:prstTxWarp prst="textNoShape">
              <a:avLst/>
            </a:prstTxWarp>
          </a:bodyPr>
          <a:lstStyle/>
          <a:p>
            <a:pPr marL="673100" lvl="1" indent="-482600" algn="just" defTabSz="917575"/>
            <a:r>
              <a:rPr lang="en-GB" b="1">
                <a:latin typeface="Arial" charset="0"/>
                <a:ea typeface="Arial" charset="0"/>
                <a:cs typeface="Arial" charset="0"/>
              </a:rPr>
              <a:t>SR1</a:t>
            </a:r>
            <a:r>
              <a:rPr lang="en-GB">
                <a:latin typeface="Arial" charset="0"/>
                <a:ea typeface="Arial" charset="0"/>
                <a:cs typeface="Arial" charset="0"/>
              </a:rPr>
              <a:t>: The system shall not deliver a single dose of insulin that is greater than a specified maximum dose for a system user.</a:t>
            </a:r>
          </a:p>
          <a:p>
            <a:pPr marL="673100" lvl="1" indent="-482600" algn="just" defTabSz="917575"/>
            <a:r>
              <a:rPr lang="en-GB" b="1">
                <a:latin typeface="Arial" charset="0"/>
                <a:ea typeface="Arial" charset="0"/>
                <a:cs typeface="Arial" charset="0"/>
              </a:rPr>
              <a:t>SR2</a:t>
            </a:r>
            <a:r>
              <a:rPr lang="en-GB">
                <a:latin typeface="Arial" charset="0"/>
                <a:ea typeface="Arial" charset="0"/>
                <a:cs typeface="Arial" charset="0"/>
              </a:rPr>
              <a:t>: The system shall not deliver a daily cumulative dose of insulin that is greater than a specified maximum for a system user.</a:t>
            </a:r>
          </a:p>
          <a:p>
            <a:pPr marL="673100" lvl="1" indent="-482600" algn="just" defTabSz="917575"/>
            <a:r>
              <a:rPr lang="en-GB" b="1">
                <a:latin typeface="Arial" charset="0"/>
                <a:ea typeface="Arial" charset="0"/>
                <a:cs typeface="Arial" charset="0"/>
              </a:rPr>
              <a:t>SR3</a:t>
            </a:r>
            <a:r>
              <a:rPr lang="en-GB">
                <a:latin typeface="Arial" charset="0"/>
                <a:ea typeface="Arial" charset="0"/>
                <a:cs typeface="Arial" charset="0"/>
              </a:rPr>
              <a:t>: The system shall include a hardware diagnostic facility that should be executed at least 4 times per hour.</a:t>
            </a:r>
          </a:p>
          <a:p>
            <a:pPr marL="673100" lvl="1" indent="-482600" algn="just" defTabSz="917575"/>
            <a:r>
              <a:rPr lang="en-GB" b="1">
                <a:latin typeface="Arial" charset="0"/>
                <a:ea typeface="Arial" charset="0"/>
                <a:cs typeface="Arial" charset="0"/>
              </a:rPr>
              <a:t>SR4</a:t>
            </a:r>
            <a:r>
              <a:rPr lang="en-GB">
                <a:latin typeface="Arial" charset="0"/>
                <a:ea typeface="Arial" charset="0"/>
                <a:cs typeface="Arial" charset="0"/>
              </a:rPr>
              <a:t>: The system shall include an exception handler for all of the exceptions that are identified in Table 3.</a:t>
            </a:r>
          </a:p>
          <a:p>
            <a:pPr marL="673100" lvl="1" indent="-482600" algn="just" defTabSz="917575"/>
            <a:r>
              <a:rPr lang="en-GB" b="1">
                <a:latin typeface="Arial" charset="0"/>
                <a:ea typeface="Arial" charset="0"/>
                <a:cs typeface="Arial" charset="0"/>
              </a:rPr>
              <a:t>SR5</a:t>
            </a:r>
            <a:r>
              <a:rPr lang="en-GB">
                <a:latin typeface="Arial" charset="0"/>
                <a:ea typeface="Arial" charset="0"/>
                <a:cs typeface="Arial" charset="0"/>
              </a:rPr>
              <a:t>: The audible alarm shall be sounded when any hardware anomaly is discovered and a diagnostic message as defined in Table 4 should be displayed.</a:t>
            </a:r>
          </a:p>
          <a:p>
            <a:pPr marL="0" indent="0" defTabSz="917575"/>
            <a:endParaRPr lang="en-GB">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pPr>
              <a:defRPr/>
            </a:pPr>
            <a:fld id="{A130BB66-1559-0746-9F21-ED8D1519D9CB}" type="slidenum">
              <a:rPr lang="en-US"/>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lIns="90487" tIns="44450" rIns="90487" bIns="44450"/>
          <a:lstStyle/>
          <a:p>
            <a:r>
              <a:rPr lang="en-GB">
                <a:latin typeface="Arial" charset="0"/>
              </a:rPr>
              <a:t>Safety proofs</a:t>
            </a:r>
          </a:p>
        </p:txBody>
      </p:sp>
      <p:sp>
        <p:nvSpPr>
          <p:cNvPr id="66563" name="Rectangle 3"/>
          <p:cNvSpPr>
            <a:spLocks noGrp="1" noChangeArrowheads="1"/>
          </p:cNvSpPr>
          <p:nvPr>
            <p:ph type="body" idx="1"/>
          </p:nvPr>
        </p:nvSpPr>
        <p:spPr bwMode="auto">
          <a:xfrm>
            <a:off x="495300" y="1600200"/>
            <a:ext cx="8915400" cy="4525963"/>
          </a:xfrm>
          <a:noFill/>
          <a:ln>
            <a:miter lim="800000"/>
            <a:headEnd/>
            <a:tailEnd/>
          </a:ln>
        </p:spPr>
        <p:txBody>
          <a:bodyPr vert="horz" wrap="square" lIns="90487" tIns="44450" rIns="90487" bIns="44450" numCol="1" anchor="t" anchorCtr="0" compatLnSpc="1">
            <a:prstTxWarp prst="textNoShape">
              <a:avLst/>
            </a:prstTxWarp>
          </a:bodyPr>
          <a:lstStyle/>
          <a:p>
            <a:r>
              <a:rPr lang="en-GB">
                <a:latin typeface="Arial" charset="0"/>
                <a:ea typeface="Arial" charset="0"/>
                <a:cs typeface="Arial" charset="0"/>
              </a:rPr>
              <a:t>Safety proofs are intended to show that the system cannot reach in unsafe state</a:t>
            </a:r>
          </a:p>
          <a:p>
            <a:r>
              <a:rPr lang="en-GB">
                <a:latin typeface="Arial" charset="0"/>
                <a:ea typeface="Arial" charset="0"/>
                <a:cs typeface="Arial" charset="0"/>
              </a:rPr>
              <a:t>Weaker than correctness proofs which must show that the system code conforms to its specification</a:t>
            </a:r>
          </a:p>
          <a:p>
            <a:r>
              <a:rPr lang="en-GB">
                <a:latin typeface="Arial" charset="0"/>
                <a:ea typeface="Arial" charset="0"/>
                <a:cs typeface="Arial" charset="0"/>
              </a:rPr>
              <a:t>Generally based on proof by contradiction</a:t>
            </a:r>
          </a:p>
          <a:p>
            <a:pPr lvl="1"/>
            <a:r>
              <a:rPr lang="en-GB">
                <a:latin typeface="Arial" charset="0"/>
                <a:ea typeface="Arial" charset="0"/>
                <a:cs typeface="Arial" charset="0"/>
              </a:rPr>
              <a:t>Assume that an unsafe state can be reached</a:t>
            </a:r>
          </a:p>
          <a:p>
            <a:pPr lvl="1"/>
            <a:r>
              <a:rPr lang="en-GB">
                <a:latin typeface="Arial" charset="0"/>
                <a:ea typeface="Arial" charset="0"/>
                <a:cs typeface="Arial" charset="0"/>
              </a:rPr>
              <a:t>Show that this is contradicted by the program code</a:t>
            </a:r>
          </a:p>
        </p:txBody>
      </p:sp>
      <p:sp>
        <p:nvSpPr>
          <p:cNvPr id="4" name="Slide Number Placeholder 3"/>
          <p:cNvSpPr>
            <a:spLocks noGrp="1"/>
          </p:cNvSpPr>
          <p:nvPr>
            <p:ph type="sldNum" sz="quarter" idx="12"/>
          </p:nvPr>
        </p:nvSpPr>
        <p:spPr/>
        <p:txBody>
          <a:bodyPr/>
          <a:lstStyle/>
          <a:p>
            <a:pPr>
              <a:defRPr/>
            </a:pPr>
            <a:fld id="{4F11C733-D337-2A48-B35A-5E91DFB7380E}" type="slidenum">
              <a:rPr lang="en-US"/>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22275" y="368300"/>
            <a:ext cx="8823325" cy="687388"/>
          </a:xfrm>
          <a:noFill/>
        </p:spPr>
        <p:txBody>
          <a:bodyPr lIns="90487" tIns="44450" rIns="90487" bIns="44450"/>
          <a:lstStyle/>
          <a:p>
            <a:r>
              <a:rPr lang="en-GB">
                <a:latin typeface="Arial" charset="0"/>
              </a:rPr>
              <a:t>Insulin delivery system</a:t>
            </a:r>
          </a:p>
        </p:txBody>
      </p:sp>
      <p:sp>
        <p:nvSpPr>
          <p:cNvPr id="68611" name="Rectangle 3"/>
          <p:cNvSpPr>
            <a:spLocks noGrp="1" noChangeArrowheads="1"/>
          </p:cNvSpPr>
          <p:nvPr>
            <p:ph type="body" idx="1"/>
          </p:nvPr>
        </p:nvSpPr>
        <p:spPr bwMode="auto">
          <a:xfrm>
            <a:off x="495300" y="1600200"/>
            <a:ext cx="8915400" cy="4525963"/>
          </a:xfrm>
          <a:noFill/>
          <a:ln>
            <a:miter lim="800000"/>
            <a:headEnd/>
            <a:tailEnd/>
          </a:ln>
        </p:spPr>
        <p:txBody>
          <a:bodyPr vert="horz" wrap="square" lIns="90487" tIns="44450" rIns="90487" bIns="44450" numCol="1" anchor="t" anchorCtr="0" compatLnSpc="1">
            <a:prstTxWarp prst="textNoShape">
              <a:avLst/>
            </a:prstTxWarp>
          </a:bodyPr>
          <a:lstStyle/>
          <a:p>
            <a:r>
              <a:rPr lang="en-GB">
                <a:latin typeface="Arial" charset="0"/>
                <a:ea typeface="Arial" charset="0"/>
                <a:cs typeface="Arial" charset="0"/>
              </a:rPr>
              <a:t>Safe state is a shutdown state where no insulin is delivered</a:t>
            </a:r>
          </a:p>
          <a:p>
            <a:pPr lvl="1"/>
            <a:r>
              <a:rPr lang="en-GB">
                <a:latin typeface="Arial" charset="0"/>
                <a:ea typeface="Arial" charset="0"/>
                <a:cs typeface="Arial" charset="0"/>
              </a:rPr>
              <a:t>If hazard arises,shutting down the system will prevent an accident</a:t>
            </a:r>
          </a:p>
          <a:p>
            <a:r>
              <a:rPr lang="en-GB">
                <a:latin typeface="Arial" charset="0"/>
                <a:ea typeface="Arial" charset="0"/>
                <a:cs typeface="Arial" charset="0"/>
              </a:rPr>
              <a:t>Software may be included to detect and prevent hazards such as power failure</a:t>
            </a:r>
          </a:p>
          <a:p>
            <a:r>
              <a:rPr lang="en-GB">
                <a:latin typeface="Arial" charset="0"/>
                <a:ea typeface="Arial" charset="0"/>
                <a:cs typeface="Arial" charset="0"/>
              </a:rPr>
              <a:t>Consider only hazards arising from software failure</a:t>
            </a:r>
          </a:p>
          <a:p>
            <a:pPr lvl="1"/>
            <a:r>
              <a:rPr lang="en-GB">
                <a:latin typeface="Arial" charset="0"/>
                <a:ea typeface="Arial" charset="0"/>
                <a:cs typeface="Arial" charset="0"/>
              </a:rPr>
              <a:t>Arithmetic error  The insulin dose is computed incorrectly because of some failure of the computer arithmetic</a:t>
            </a:r>
          </a:p>
          <a:p>
            <a:pPr lvl="1"/>
            <a:r>
              <a:rPr lang="en-GB">
                <a:latin typeface="Arial" charset="0"/>
                <a:ea typeface="Arial" charset="0"/>
                <a:cs typeface="Arial" charset="0"/>
              </a:rPr>
              <a:t>Algorithmic error  The dose computation algorithm is incorrect</a:t>
            </a:r>
          </a:p>
        </p:txBody>
      </p:sp>
      <p:sp>
        <p:nvSpPr>
          <p:cNvPr id="4" name="Slide Number Placeholder 3"/>
          <p:cNvSpPr>
            <a:spLocks noGrp="1"/>
          </p:cNvSpPr>
          <p:nvPr>
            <p:ph type="sldNum" sz="quarter" idx="12"/>
          </p:nvPr>
        </p:nvSpPr>
        <p:spPr/>
        <p:txBody>
          <a:bodyPr/>
          <a:lstStyle/>
          <a:p>
            <a:pPr>
              <a:defRPr/>
            </a:pPr>
            <a:fld id="{7FECE8CB-5FF5-A847-A00B-20547B293B43}" type="slidenum">
              <a:rPr lang="en-US"/>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atin typeface="Arial" charset="0"/>
              </a:rPr>
              <a:t>Diabetes</a:t>
            </a:r>
          </a:p>
        </p:txBody>
      </p:sp>
      <p:sp>
        <p:nvSpPr>
          <p:cNvPr id="19459" name="Rectangle 3"/>
          <p:cNvSpPr>
            <a:spLocks noGrp="1" noChangeArrowheads="1"/>
          </p:cNvSpPr>
          <p:nvPr>
            <p:ph type="body"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a:latin typeface="Arial" charset="0"/>
                <a:ea typeface="Arial" charset="0"/>
                <a:cs typeface="Arial" charset="0"/>
              </a:rPr>
              <a:t>People with diabetes cannot make their own insulin, a hormone that is normally secreted by the pancreas. Insulin is essential to metabolise sugar and hence generate energy</a:t>
            </a:r>
          </a:p>
          <a:p>
            <a:r>
              <a:rPr lang="en-GB">
                <a:latin typeface="Arial" charset="0"/>
                <a:ea typeface="Arial" charset="0"/>
                <a:cs typeface="Arial" charset="0"/>
              </a:rPr>
              <a:t>Currently most diabetics inject insulin 2 or more times per day, with the dose injected based on readings of their blood sugar level</a:t>
            </a:r>
          </a:p>
          <a:p>
            <a:r>
              <a:rPr lang="en-GB">
                <a:latin typeface="Arial" charset="0"/>
                <a:ea typeface="Arial" charset="0"/>
                <a:cs typeface="Arial" charset="0"/>
              </a:rPr>
              <a:t>However, this results in artificial blood sugar fluctuations as it does not reflect the on-demand insulin production of the pancreas</a:t>
            </a:r>
          </a:p>
        </p:txBody>
      </p:sp>
      <p:sp>
        <p:nvSpPr>
          <p:cNvPr id="4" name="Slide Number Placeholder 3"/>
          <p:cNvSpPr>
            <a:spLocks noGrp="1"/>
          </p:cNvSpPr>
          <p:nvPr>
            <p:ph type="sldNum" sz="quarter" idx="12"/>
          </p:nvPr>
        </p:nvSpPr>
        <p:spPr/>
        <p:txBody>
          <a:bodyPr/>
          <a:lstStyle/>
          <a:p>
            <a:pPr>
              <a:defRPr/>
            </a:pPr>
            <a:fld id="{32499CAB-6F12-2C44-90B4-6AA8523D3ACE}" type="slidenum">
              <a:rPr lang="en-US"/>
              <a:pPr>
                <a:defRPr/>
              </a:pPr>
              <a:t>3</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495300" y="1600200"/>
            <a:ext cx="8915400" cy="4525963"/>
          </a:xfrm>
          <a:noFill/>
          <a:ln>
            <a:miter lim="800000"/>
            <a:headEnd/>
            <a:tailEnd/>
          </a:ln>
        </p:spPr>
        <p:txBody>
          <a:bodyPr vert="horz" wrap="square" lIns="90487" tIns="44450" rIns="90487" bIns="44450" numCol="1" anchor="t" anchorCtr="0" compatLnSpc="1">
            <a:prstTxWarp prst="textNoShape">
              <a:avLst/>
            </a:prstTxWarp>
          </a:bodyPr>
          <a:lstStyle/>
          <a:p>
            <a:pPr>
              <a:lnSpc>
                <a:spcPct val="90000"/>
              </a:lnSpc>
            </a:pPr>
            <a:r>
              <a:rPr lang="en-GB">
                <a:latin typeface="Arial" charset="0"/>
                <a:ea typeface="Arial" charset="0"/>
                <a:cs typeface="Arial" charset="0"/>
              </a:rPr>
              <a:t>Use language exception handling mechanisms to trap errors as they arise</a:t>
            </a:r>
          </a:p>
          <a:p>
            <a:pPr>
              <a:lnSpc>
                <a:spcPct val="90000"/>
              </a:lnSpc>
            </a:pPr>
            <a:r>
              <a:rPr lang="en-GB">
                <a:latin typeface="Arial" charset="0"/>
                <a:ea typeface="Arial" charset="0"/>
                <a:cs typeface="Arial" charset="0"/>
              </a:rPr>
              <a:t>Use explicit error checks for all errors which are identified</a:t>
            </a:r>
          </a:p>
          <a:p>
            <a:pPr>
              <a:lnSpc>
                <a:spcPct val="90000"/>
              </a:lnSpc>
            </a:pPr>
            <a:r>
              <a:rPr lang="en-GB">
                <a:latin typeface="Arial" charset="0"/>
                <a:ea typeface="Arial" charset="0"/>
                <a:cs typeface="Arial" charset="0"/>
              </a:rPr>
              <a:t>Avoid error-prone arithmetic operations (multiply and divide). Replace with add and subtract</a:t>
            </a:r>
          </a:p>
          <a:p>
            <a:pPr>
              <a:lnSpc>
                <a:spcPct val="90000"/>
              </a:lnSpc>
            </a:pPr>
            <a:r>
              <a:rPr lang="en-GB">
                <a:latin typeface="Arial" charset="0"/>
                <a:ea typeface="Arial" charset="0"/>
                <a:cs typeface="Arial" charset="0"/>
              </a:rPr>
              <a:t>Never use floating-point numbers</a:t>
            </a:r>
          </a:p>
          <a:p>
            <a:pPr>
              <a:lnSpc>
                <a:spcPct val="90000"/>
              </a:lnSpc>
            </a:pPr>
            <a:r>
              <a:rPr lang="en-GB">
                <a:latin typeface="Arial" charset="0"/>
                <a:ea typeface="Arial" charset="0"/>
                <a:cs typeface="Arial" charset="0"/>
              </a:rPr>
              <a:t>Shut down system if exception detected (safe state)</a:t>
            </a:r>
          </a:p>
        </p:txBody>
      </p:sp>
      <p:sp>
        <p:nvSpPr>
          <p:cNvPr id="70659" name="Rectangle 3"/>
          <p:cNvSpPr>
            <a:spLocks noGrp="1" noChangeArrowheads="1"/>
          </p:cNvSpPr>
          <p:nvPr>
            <p:ph type="title"/>
          </p:nvPr>
        </p:nvSpPr>
        <p:spPr>
          <a:noFill/>
        </p:spPr>
        <p:txBody>
          <a:bodyPr lIns="90487" tIns="44450" rIns="90487" bIns="44450"/>
          <a:lstStyle/>
          <a:p>
            <a:r>
              <a:rPr lang="en-GB">
                <a:latin typeface="Arial" charset="0"/>
              </a:rPr>
              <a:t>Arithmetic errors</a:t>
            </a:r>
          </a:p>
        </p:txBody>
      </p:sp>
      <p:sp>
        <p:nvSpPr>
          <p:cNvPr id="4" name="Slide Number Placeholder 3"/>
          <p:cNvSpPr>
            <a:spLocks noGrp="1"/>
          </p:cNvSpPr>
          <p:nvPr>
            <p:ph type="sldNum" sz="quarter" idx="12"/>
          </p:nvPr>
        </p:nvSpPr>
        <p:spPr/>
        <p:txBody>
          <a:bodyPr/>
          <a:lstStyle/>
          <a:p>
            <a:pPr>
              <a:defRPr/>
            </a:pPr>
            <a:fld id="{D2399AF9-A9D9-ED42-B5B9-B34C5F13DEFF}" type="slidenum">
              <a:rPr lang="en-US"/>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bwMode="auto">
          <a:xfrm>
            <a:off x="495300" y="1600200"/>
            <a:ext cx="8915400" cy="4525963"/>
          </a:xfrm>
          <a:noFill/>
          <a:ln>
            <a:miter lim="800000"/>
            <a:headEnd/>
            <a:tailEnd/>
          </a:ln>
        </p:spPr>
        <p:txBody>
          <a:bodyPr vert="horz" wrap="square" lIns="90487" tIns="44450" rIns="90487" bIns="44450" numCol="1" anchor="t" anchorCtr="0" compatLnSpc="1">
            <a:prstTxWarp prst="textNoShape">
              <a:avLst/>
            </a:prstTxWarp>
          </a:bodyPr>
          <a:lstStyle/>
          <a:p>
            <a:r>
              <a:rPr lang="en-GB">
                <a:latin typeface="Arial" charset="0"/>
                <a:ea typeface="Arial" charset="0"/>
                <a:cs typeface="Arial" charset="0"/>
              </a:rPr>
              <a:t>Harder to detect than arithmetic errors. System should always err on the side of safety</a:t>
            </a:r>
          </a:p>
          <a:p>
            <a:r>
              <a:rPr lang="en-GB">
                <a:latin typeface="Arial" charset="0"/>
                <a:ea typeface="Arial" charset="0"/>
                <a:cs typeface="Arial" charset="0"/>
              </a:rPr>
              <a:t>Use reasonableness checks for the dose delivered based on previous dose and rate of dose change</a:t>
            </a:r>
          </a:p>
          <a:p>
            <a:r>
              <a:rPr lang="en-GB">
                <a:latin typeface="Arial" charset="0"/>
                <a:ea typeface="Arial" charset="0"/>
                <a:cs typeface="Arial" charset="0"/>
              </a:rPr>
              <a:t>Set maximum delivery level in any specified time period</a:t>
            </a:r>
          </a:p>
          <a:p>
            <a:r>
              <a:rPr lang="en-GB">
                <a:latin typeface="Arial" charset="0"/>
                <a:ea typeface="Arial" charset="0"/>
                <a:cs typeface="Arial" charset="0"/>
              </a:rPr>
              <a:t>If computed dose is very high, medical intervention may be necessary anyway because the patient may be ill</a:t>
            </a:r>
          </a:p>
        </p:txBody>
      </p:sp>
      <p:sp>
        <p:nvSpPr>
          <p:cNvPr id="72707" name="Rectangle 3"/>
          <p:cNvSpPr>
            <a:spLocks noGrp="1" noChangeArrowheads="1"/>
          </p:cNvSpPr>
          <p:nvPr>
            <p:ph type="title"/>
          </p:nvPr>
        </p:nvSpPr>
        <p:spPr>
          <a:noFill/>
        </p:spPr>
        <p:txBody>
          <a:bodyPr lIns="90487" tIns="44450" rIns="90487" bIns="44450"/>
          <a:lstStyle/>
          <a:p>
            <a:r>
              <a:rPr lang="en-GB">
                <a:latin typeface="Arial" charset="0"/>
              </a:rPr>
              <a:t>Algorithmic errors</a:t>
            </a:r>
          </a:p>
        </p:txBody>
      </p:sp>
      <p:sp>
        <p:nvSpPr>
          <p:cNvPr id="4" name="Slide Number Placeholder 3"/>
          <p:cNvSpPr>
            <a:spLocks noGrp="1"/>
          </p:cNvSpPr>
          <p:nvPr>
            <p:ph type="sldNum" sz="quarter" idx="12"/>
          </p:nvPr>
        </p:nvSpPr>
        <p:spPr/>
        <p:txBody>
          <a:bodyPr/>
          <a:lstStyle/>
          <a:p>
            <a:pPr>
              <a:defRPr/>
            </a:pPr>
            <a:fld id="{CB4C92FC-0925-1D4F-AAEB-D3F6F3A6F22D}" type="slidenum">
              <a:rPr lang="en-US"/>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5" name="Rectangle 6"/>
          <p:cNvSpPr>
            <a:spLocks noGrp="1" noChangeArrowheads="1"/>
          </p:cNvSpPr>
          <p:nvPr>
            <p:ph type="title"/>
          </p:nvPr>
        </p:nvSpPr>
        <p:spPr/>
        <p:txBody>
          <a:bodyPr/>
          <a:lstStyle/>
          <a:p>
            <a:r>
              <a:rPr lang="en-GB">
                <a:latin typeface="Arial" charset="0"/>
              </a:rPr>
              <a:t>Insulin delivery code</a:t>
            </a:r>
          </a:p>
        </p:txBody>
      </p:sp>
      <p:graphicFrame>
        <p:nvGraphicFramePr>
          <p:cNvPr id="74754" name="Object 2"/>
          <p:cNvGraphicFramePr>
            <a:graphicFrameLocks noChangeAspect="1"/>
          </p:cNvGraphicFramePr>
          <p:nvPr/>
        </p:nvGraphicFramePr>
        <p:xfrm>
          <a:off x="1295400" y="1752600"/>
          <a:ext cx="6248400" cy="4343400"/>
        </p:xfrm>
        <a:graphic>
          <a:graphicData uri="http://schemas.openxmlformats.org/presentationml/2006/ole">
            <p:oleObj spid="_x0000_s74754" name="Document" r:id="rId4" imgW="5486400" imgH="2331720" progId="Word.Document.8">
              <p:embed/>
            </p:oleObj>
          </a:graphicData>
        </a:graphic>
      </p:graphicFrame>
      <p:sp>
        <p:nvSpPr>
          <p:cNvPr id="5" name="Slide Number Placeholder 4"/>
          <p:cNvSpPr>
            <a:spLocks noGrp="1"/>
          </p:cNvSpPr>
          <p:nvPr>
            <p:ph type="sldNum" sz="quarter" idx="12"/>
          </p:nvPr>
        </p:nvSpPr>
        <p:spPr/>
        <p:txBody>
          <a:bodyPr/>
          <a:lstStyle/>
          <a:p>
            <a:pPr>
              <a:defRPr/>
            </a:pPr>
            <a:fld id="{DC4DD4D7-461E-7D45-A453-9BB89CAA59E4}" type="slidenum">
              <a:rPr lang="en-US"/>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dirty="0"/>
              <a:t>Informal safety</a:t>
            </a:r>
            <a:r>
              <a:rPr lang="en-GB" dirty="0" smtClean="0"/>
              <a:t> argument</a:t>
            </a:r>
            <a:endParaRPr lang="en-GB" dirty="0"/>
          </a:p>
        </p:txBody>
      </p:sp>
      <p:pic>
        <p:nvPicPr>
          <p:cNvPr id="60423" name="Picture 7" descr="24.7 Safety-argument.eps                                       000E948AMacintosh HD                   B8AA5F2E:"/>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2743200" y="1676400"/>
            <a:ext cx="3884613" cy="4719638"/>
          </a:xfrm>
          <a:prstGeom prst="rect">
            <a:avLst/>
          </a:prstGeom>
          <a:noFill/>
        </p:spPr>
      </p:pic>
      <p:sp>
        <p:nvSpPr>
          <p:cNvPr id="5" name="Slide Number Placeholder 4"/>
          <p:cNvSpPr>
            <a:spLocks noGrp="1"/>
          </p:cNvSpPr>
          <p:nvPr>
            <p:ph type="sldNum" sz="quarter" idx="12"/>
          </p:nvPr>
        </p:nvSpPr>
        <p:spPr/>
        <p:txBody>
          <a:bodyPr/>
          <a:lstStyle/>
          <a:p>
            <a:pPr>
              <a:defRPr/>
            </a:pPr>
            <a:fld id="{146AABFF-56DF-C44B-98DB-0C70A8C7BB00}"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latin typeface="Arial" charset="0"/>
              </a:rPr>
              <a:t>System testing</a:t>
            </a:r>
          </a:p>
        </p:txBody>
      </p:sp>
      <p:sp>
        <p:nvSpPr>
          <p:cNvPr id="78851" name="Rectangle 3"/>
          <p:cNvSpPr>
            <a:spLocks noGrp="1" noChangeArrowheads="1"/>
          </p:cNvSpPr>
          <p:nvPr>
            <p:ph type="body"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a:latin typeface="Arial" charset="0"/>
                <a:ea typeface="Arial" charset="0"/>
                <a:cs typeface="Arial" charset="0"/>
              </a:rPr>
              <a:t>System testing of the software has to rely on simulators for the sensor and the insulin delivery components.</a:t>
            </a:r>
          </a:p>
          <a:p>
            <a:pPr>
              <a:lnSpc>
                <a:spcPct val="90000"/>
              </a:lnSpc>
            </a:pPr>
            <a:r>
              <a:rPr lang="en-GB">
                <a:latin typeface="Arial" charset="0"/>
                <a:ea typeface="Arial" charset="0"/>
                <a:cs typeface="Arial" charset="0"/>
              </a:rPr>
              <a:t>Test for normal operation using an operational profile. Can be constructed using data gathered from existing diabetics</a:t>
            </a:r>
          </a:p>
          <a:p>
            <a:pPr>
              <a:lnSpc>
                <a:spcPct val="90000"/>
              </a:lnSpc>
            </a:pPr>
            <a:r>
              <a:rPr lang="en-GB">
                <a:latin typeface="Arial" charset="0"/>
                <a:ea typeface="Arial" charset="0"/>
                <a:cs typeface="Arial" charset="0"/>
              </a:rPr>
              <a:t>Testing has to include situations where rate of change of glucose is very fast and very slow</a:t>
            </a:r>
          </a:p>
          <a:p>
            <a:pPr>
              <a:lnSpc>
                <a:spcPct val="90000"/>
              </a:lnSpc>
            </a:pPr>
            <a:r>
              <a:rPr lang="en-GB">
                <a:latin typeface="Arial" charset="0"/>
                <a:ea typeface="Arial" charset="0"/>
                <a:cs typeface="Arial" charset="0"/>
              </a:rPr>
              <a:t>Test for exceptions using the simulator</a:t>
            </a:r>
          </a:p>
        </p:txBody>
      </p:sp>
      <p:sp>
        <p:nvSpPr>
          <p:cNvPr id="4" name="Slide Number Placeholder 3"/>
          <p:cNvSpPr>
            <a:spLocks noGrp="1"/>
          </p:cNvSpPr>
          <p:nvPr>
            <p:ph type="sldNum" sz="quarter" idx="12"/>
          </p:nvPr>
        </p:nvSpPr>
        <p:spPr/>
        <p:txBody>
          <a:bodyPr/>
          <a:lstStyle/>
          <a:p>
            <a:pPr>
              <a:defRPr/>
            </a:pPr>
            <a:fld id="{23EE1C50-252A-EF4F-AC7D-CCB171CD7DDD}" type="slidenum">
              <a:rPr lang="en-US"/>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p:spPr>
        <p:txBody>
          <a:bodyPr lIns="90487" tIns="44450" rIns="90487" bIns="44450"/>
          <a:lstStyle/>
          <a:p>
            <a:r>
              <a:rPr lang="en-GB">
                <a:latin typeface="Arial" charset="0"/>
              </a:rPr>
              <a:t>Safety assertions</a:t>
            </a:r>
          </a:p>
        </p:txBody>
      </p:sp>
      <p:sp>
        <p:nvSpPr>
          <p:cNvPr id="80899" name="Rectangle 3"/>
          <p:cNvSpPr>
            <a:spLocks noGrp="1" noChangeArrowheads="1"/>
          </p:cNvSpPr>
          <p:nvPr>
            <p:ph type="body" idx="1"/>
          </p:nvPr>
        </p:nvSpPr>
        <p:spPr bwMode="auto">
          <a:xfrm>
            <a:off x="495300" y="1600200"/>
            <a:ext cx="8915400" cy="4525963"/>
          </a:xfrm>
          <a:noFill/>
          <a:ln>
            <a:miter lim="800000"/>
            <a:headEnd/>
            <a:tailEnd/>
          </a:ln>
        </p:spPr>
        <p:txBody>
          <a:bodyPr vert="horz" wrap="square" lIns="90487" tIns="44450" rIns="90487" bIns="44450" numCol="1" anchor="t" anchorCtr="0" compatLnSpc="1">
            <a:prstTxWarp prst="textNoShape">
              <a:avLst/>
            </a:prstTxWarp>
          </a:bodyPr>
          <a:lstStyle/>
          <a:p>
            <a:r>
              <a:rPr lang="en-GB">
                <a:latin typeface="Arial" charset="0"/>
                <a:ea typeface="Arial" charset="0"/>
                <a:cs typeface="Arial" charset="0"/>
              </a:rPr>
              <a:t>Predicates included in the program indicating conditions which should hold at that point.</a:t>
            </a:r>
          </a:p>
          <a:p>
            <a:r>
              <a:rPr lang="en-GB">
                <a:latin typeface="Arial" charset="0"/>
                <a:ea typeface="Arial" charset="0"/>
                <a:cs typeface="Arial" charset="0"/>
              </a:rPr>
              <a:t>May be based on pre-computed limits e.g. number of insulin pump increments in maximum dose.</a:t>
            </a:r>
          </a:p>
          <a:p>
            <a:r>
              <a:rPr lang="en-GB">
                <a:latin typeface="Arial" charset="0"/>
                <a:ea typeface="Arial" charset="0"/>
                <a:cs typeface="Arial" charset="0"/>
              </a:rPr>
              <a:t>Used in formal program inspections or may be pre-processed into safety checks that are executed when the system is in operation.</a:t>
            </a:r>
          </a:p>
        </p:txBody>
      </p:sp>
      <p:sp>
        <p:nvSpPr>
          <p:cNvPr id="4" name="Slide Number Placeholder 3"/>
          <p:cNvSpPr>
            <a:spLocks noGrp="1"/>
          </p:cNvSpPr>
          <p:nvPr>
            <p:ph type="sldNum" sz="quarter" idx="12"/>
          </p:nvPr>
        </p:nvSpPr>
        <p:spPr/>
        <p:txBody>
          <a:bodyPr/>
          <a:lstStyle/>
          <a:p>
            <a:pPr>
              <a:defRPr/>
            </a:pPr>
            <a:fld id="{49F8D9EA-6228-0146-980B-7715D0235655}" type="slidenum">
              <a:rPr lang="en-US"/>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GB">
                <a:latin typeface="Arial" charset="0"/>
              </a:rPr>
              <a:t>Safety assertions</a:t>
            </a:r>
          </a:p>
        </p:txBody>
      </p:sp>
      <p:graphicFrame>
        <p:nvGraphicFramePr>
          <p:cNvPr id="82946" name="Object 2"/>
          <p:cNvGraphicFramePr>
            <a:graphicFrameLocks noChangeAspect="1"/>
          </p:cNvGraphicFramePr>
          <p:nvPr/>
        </p:nvGraphicFramePr>
        <p:xfrm>
          <a:off x="1143000" y="1828800"/>
          <a:ext cx="7010400" cy="4506913"/>
        </p:xfrm>
        <a:graphic>
          <a:graphicData uri="http://schemas.openxmlformats.org/presentationml/2006/ole">
            <p:oleObj spid="_x0000_s82946" name="Document" r:id="rId4" imgW="5486400" imgH="2645664" progId="Word.Document.8">
              <p:embed/>
            </p:oleObj>
          </a:graphicData>
        </a:graphic>
      </p:graphicFrame>
      <p:sp>
        <p:nvSpPr>
          <p:cNvPr id="5" name="Slide Number Placeholder 4"/>
          <p:cNvSpPr>
            <a:spLocks noGrp="1"/>
          </p:cNvSpPr>
          <p:nvPr>
            <p:ph type="sldNum" sz="quarter" idx="12"/>
          </p:nvPr>
        </p:nvSpPr>
        <p:spPr/>
        <p:txBody>
          <a:bodyPr/>
          <a:lstStyle/>
          <a:p>
            <a:pPr>
              <a:defRPr/>
            </a:pPr>
            <a:fld id="{ADFC5953-F462-0A4F-B0F2-70D4EAD11B03}" type="slidenum">
              <a:rPr lang="en-US"/>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3863" y="368300"/>
            <a:ext cx="8712200" cy="687388"/>
          </a:xfrm>
          <a:noFill/>
        </p:spPr>
        <p:txBody>
          <a:bodyPr lIns="90487" tIns="44450" rIns="90487" bIns="44450"/>
          <a:lstStyle/>
          <a:p>
            <a:r>
              <a:rPr lang="en-GB">
                <a:latin typeface="Arial" charset="0"/>
              </a:rPr>
              <a:t>A personal insulin pump</a:t>
            </a:r>
          </a:p>
        </p:txBody>
      </p:sp>
      <p:sp>
        <p:nvSpPr>
          <p:cNvPr id="21507" name="Rectangle 3"/>
          <p:cNvSpPr>
            <a:spLocks noGrp="1" noChangeArrowheads="1"/>
          </p:cNvSpPr>
          <p:nvPr>
            <p:ph type="body" idx="1"/>
          </p:nvPr>
        </p:nvSpPr>
        <p:spPr bwMode="auto">
          <a:xfrm>
            <a:off x="495300" y="1600200"/>
            <a:ext cx="8915400" cy="4525963"/>
          </a:xfrm>
          <a:noFill/>
          <a:ln>
            <a:miter lim="800000"/>
            <a:headEnd/>
            <a:tailEnd/>
          </a:ln>
        </p:spPr>
        <p:txBody>
          <a:bodyPr vert="horz" wrap="square" lIns="90487" tIns="44450" rIns="90487" bIns="44450" numCol="1" anchor="t" anchorCtr="0" compatLnSpc="1">
            <a:prstTxWarp prst="textNoShape">
              <a:avLst/>
            </a:prstTxWarp>
          </a:bodyPr>
          <a:lstStyle/>
          <a:p>
            <a:pPr>
              <a:lnSpc>
                <a:spcPct val="90000"/>
              </a:lnSpc>
            </a:pPr>
            <a:r>
              <a:rPr lang="en-GB">
                <a:latin typeface="Arial" charset="0"/>
                <a:ea typeface="Arial" charset="0"/>
                <a:cs typeface="Arial" charset="0"/>
              </a:rPr>
              <a:t>A personal insulin pump is an external device that mimics the function of the pancreas</a:t>
            </a:r>
          </a:p>
          <a:p>
            <a:pPr>
              <a:lnSpc>
                <a:spcPct val="90000"/>
              </a:lnSpc>
            </a:pPr>
            <a:r>
              <a:rPr lang="en-GB">
                <a:latin typeface="Arial" charset="0"/>
                <a:ea typeface="Arial" charset="0"/>
                <a:cs typeface="Arial" charset="0"/>
              </a:rPr>
              <a:t>It uses an embedded sensor to measure the blood sugar level at periodic intervals and then injects insulin to maintain the blood sugar at a ‘normal’ level.</a:t>
            </a:r>
          </a:p>
          <a:p>
            <a:pPr>
              <a:lnSpc>
                <a:spcPct val="90000"/>
              </a:lnSpc>
            </a:pPr>
            <a:r>
              <a:rPr lang="en-GB">
                <a:latin typeface="Arial" charset="0"/>
                <a:ea typeface="Arial" charset="0"/>
                <a:cs typeface="Arial" charset="0"/>
              </a:rPr>
              <a:t>I will draw on this example at various points in the course to illustrate aspects of critical systems engineering</a:t>
            </a:r>
          </a:p>
        </p:txBody>
      </p:sp>
      <p:sp>
        <p:nvSpPr>
          <p:cNvPr id="4" name="Slide Number Placeholder 3"/>
          <p:cNvSpPr>
            <a:spLocks noGrp="1"/>
          </p:cNvSpPr>
          <p:nvPr>
            <p:ph type="sldNum" sz="quarter" idx="12"/>
          </p:nvPr>
        </p:nvSpPr>
        <p:spPr/>
        <p:txBody>
          <a:bodyPr/>
          <a:lstStyle/>
          <a:p>
            <a:pPr>
              <a:defRPr/>
            </a:pPr>
            <a:fld id="{02C3DC27-3187-9E4C-88AE-938563F6926C}" type="slidenum">
              <a:rPr lang="en-US"/>
              <a:pPr>
                <a:defRPr/>
              </a:pPr>
              <a:t>4</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0487" tIns="44450" rIns="90487" bIns="44450"/>
          <a:lstStyle/>
          <a:p>
            <a:r>
              <a:rPr lang="en-GB" dirty="0">
                <a:latin typeface="Arial" charset="0"/>
              </a:rPr>
              <a:t>Insulin pump</a:t>
            </a:r>
            <a:r>
              <a:rPr lang="en-GB" dirty="0" smtClean="0">
                <a:latin typeface="Arial" charset="0"/>
              </a:rPr>
              <a:t> hardware schematic</a:t>
            </a:r>
            <a:endParaRPr lang="en-GB" dirty="0">
              <a:latin typeface="Arial" charset="0"/>
            </a:endParaRPr>
          </a:p>
        </p:txBody>
      </p:sp>
      <p:sp>
        <p:nvSpPr>
          <p:cNvPr id="5" name="Slide Number Placeholder 4"/>
          <p:cNvSpPr>
            <a:spLocks noGrp="1"/>
          </p:cNvSpPr>
          <p:nvPr>
            <p:ph type="sldNum" sz="quarter" idx="12"/>
          </p:nvPr>
        </p:nvSpPr>
        <p:spPr/>
        <p:txBody>
          <a:bodyPr/>
          <a:lstStyle/>
          <a:p>
            <a:pPr>
              <a:defRPr/>
            </a:pPr>
            <a:fld id="{775A2BEF-2120-F54E-A468-349A96D6A33E}" type="slidenum">
              <a:rPr lang="en-US"/>
              <a:pPr>
                <a:defRPr/>
              </a:pPr>
              <a:t>5</a:t>
            </a:fld>
            <a:endParaRPr lang="en-US"/>
          </a:p>
        </p:txBody>
      </p:sp>
      <p:sp>
        <p:nvSpPr>
          <p:cNvPr id="6" name="Footer Placeholder 5"/>
          <p:cNvSpPr>
            <a:spLocks noGrp="1"/>
          </p:cNvSpPr>
          <p:nvPr>
            <p:ph type="ftr" sz="quarter" idx="11"/>
          </p:nvPr>
        </p:nvSpPr>
        <p:spPr/>
        <p:txBody>
          <a:bodyPr/>
          <a:lstStyle/>
          <a:p>
            <a:pPr>
              <a:defRPr/>
            </a:pPr>
            <a:r>
              <a:rPr lang="en-US" smtClean="0"/>
              <a:t>Case study: Insulin pump overview</a:t>
            </a:r>
            <a:endParaRPr lang="en-US"/>
          </a:p>
        </p:txBody>
      </p:sp>
      <p:pic>
        <p:nvPicPr>
          <p:cNvPr id="7" name="Picture 6" descr="1.4 InsulinPumpHW.eps"/>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981200" y="2057400"/>
            <a:ext cx="5747657" cy="365760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368300"/>
            <a:ext cx="8755063" cy="687388"/>
          </a:xfrm>
          <a:noFill/>
        </p:spPr>
        <p:txBody>
          <a:bodyPr lIns="90487" tIns="44450" rIns="90487" bIns="44450"/>
          <a:lstStyle/>
          <a:p>
            <a:r>
              <a:rPr lang="en-GB" smtClean="0">
                <a:latin typeface="Arial" charset="0"/>
              </a:rPr>
              <a:t>Activity model of the personal insulin pump</a:t>
            </a:r>
          </a:p>
        </p:txBody>
      </p:sp>
      <p:sp>
        <p:nvSpPr>
          <p:cNvPr id="6" name="Slide Number Placeholder 5"/>
          <p:cNvSpPr>
            <a:spLocks noGrp="1"/>
          </p:cNvSpPr>
          <p:nvPr>
            <p:ph type="sldNum" sz="quarter" idx="12"/>
          </p:nvPr>
        </p:nvSpPr>
        <p:spPr/>
        <p:txBody>
          <a:bodyPr/>
          <a:lstStyle/>
          <a:p>
            <a:pPr>
              <a:defRPr/>
            </a:pPr>
            <a:fld id="{7F99E6CB-6078-E445-BCF9-97019BB15E22}" type="slidenum">
              <a:rPr lang="en-US"/>
              <a:pPr>
                <a:defRPr/>
              </a:pPr>
              <a:t>6</a:t>
            </a:fld>
            <a:endParaRPr lang="en-US"/>
          </a:p>
        </p:txBody>
      </p:sp>
      <p:sp>
        <p:nvSpPr>
          <p:cNvPr id="7" name="Footer Placeholder 6"/>
          <p:cNvSpPr>
            <a:spLocks noGrp="1"/>
          </p:cNvSpPr>
          <p:nvPr>
            <p:ph type="ftr" sz="quarter" idx="11"/>
          </p:nvPr>
        </p:nvSpPr>
        <p:spPr/>
        <p:txBody>
          <a:bodyPr/>
          <a:lstStyle/>
          <a:p>
            <a:pPr>
              <a:defRPr/>
            </a:pPr>
            <a:r>
              <a:rPr lang="en-US" smtClean="0"/>
              <a:t>Case study: Insulin pump overview</a:t>
            </a:r>
            <a:endParaRPr lang="en-US"/>
          </a:p>
        </p:txBody>
      </p:sp>
      <p:pic>
        <p:nvPicPr>
          <p:cNvPr id="8" name="Picture 7" descr="1.5 InsulinPumpActDiag.eps"/>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990600" y="2362200"/>
            <a:ext cx="7880350" cy="269875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latin typeface="Arial" charset="0"/>
              </a:rPr>
              <a:t>Concept of operation</a:t>
            </a:r>
          </a:p>
        </p:txBody>
      </p:sp>
      <p:sp>
        <p:nvSpPr>
          <p:cNvPr id="27651"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a:latin typeface="Arial" charset="0"/>
                <a:ea typeface="Arial" charset="0"/>
                <a:cs typeface="Arial" charset="0"/>
              </a:rPr>
              <a:t>Using readings from an embedded sensor, the system automatically measures the level of glucose in the sufferer’s body</a:t>
            </a:r>
          </a:p>
          <a:p>
            <a:r>
              <a:rPr lang="en-GB">
                <a:latin typeface="Arial" charset="0"/>
                <a:ea typeface="Arial" charset="0"/>
                <a:cs typeface="Arial" charset="0"/>
              </a:rPr>
              <a:t>Consecutive readings are compared and, if they indicate that the level of glucose is rising (see next slide) then insulin is injected to counteract this rise</a:t>
            </a:r>
          </a:p>
          <a:p>
            <a:r>
              <a:rPr lang="en-GB">
                <a:latin typeface="Arial" charset="0"/>
                <a:ea typeface="Arial" charset="0"/>
                <a:cs typeface="Arial" charset="0"/>
              </a:rPr>
              <a:t>The ideal situation is a consistent level of sugar that is within some ‘safe’ band</a:t>
            </a:r>
          </a:p>
        </p:txBody>
      </p:sp>
      <p:sp>
        <p:nvSpPr>
          <p:cNvPr id="4" name="Slide Number Placeholder 3"/>
          <p:cNvSpPr>
            <a:spLocks noGrp="1"/>
          </p:cNvSpPr>
          <p:nvPr>
            <p:ph type="sldNum" sz="quarter" idx="12"/>
          </p:nvPr>
        </p:nvSpPr>
        <p:spPr/>
        <p:txBody>
          <a:bodyPr/>
          <a:lstStyle/>
          <a:p>
            <a:pPr>
              <a:defRPr/>
            </a:pPr>
            <a:fld id="{1AFF57C0-AF01-A14E-8852-B054E9E4B3A5}" type="slidenum">
              <a:rPr lang="en-US"/>
              <a:pPr>
                <a:defRPr/>
              </a:pPr>
              <a:t>7</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atin typeface="Arial" charset="0"/>
              </a:rPr>
              <a:t>Sugar levels</a:t>
            </a:r>
          </a:p>
        </p:txBody>
      </p:sp>
      <p:sp>
        <p:nvSpPr>
          <p:cNvPr id="29699"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GB">
                <a:latin typeface="Arial" charset="0"/>
                <a:ea typeface="Arial" charset="0"/>
                <a:cs typeface="Arial" charset="0"/>
              </a:rPr>
              <a:t>Unsafe</a:t>
            </a:r>
          </a:p>
          <a:p>
            <a:pPr lvl="1">
              <a:lnSpc>
                <a:spcPct val="90000"/>
              </a:lnSpc>
            </a:pPr>
            <a:r>
              <a:rPr lang="en-GB">
                <a:latin typeface="Arial" charset="0"/>
                <a:ea typeface="Arial" charset="0"/>
                <a:cs typeface="Arial" charset="0"/>
              </a:rPr>
              <a:t>A very low level of sugar (arbitrarily, we will call this 3 units) is dangerous and can result in hypoglaecemia which can result in a diabetic coma and ultimately death.</a:t>
            </a:r>
          </a:p>
          <a:p>
            <a:pPr>
              <a:lnSpc>
                <a:spcPct val="90000"/>
              </a:lnSpc>
            </a:pPr>
            <a:r>
              <a:rPr lang="en-GB">
                <a:latin typeface="Arial" charset="0"/>
                <a:ea typeface="Arial" charset="0"/>
                <a:cs typeface="Arial" charset="0"/>
              </a:rPr>
              <a:t>Safe</a:t>
            </a:r>
          </a:p>
          <a:p>
            <a:pPr lvl="1">
              <a:lnSpc>
                <a:spcPct val="90000"/>
              </a:lnSpc>
            </a:pPr>
            <a:r>
              <a:rPr lang="en-GB">
                <a:latin typeface="Arial" charset="0"/>
                <a:ea typeface="Arial" charset="0"/>
                <a:cs typeface="Arial" charset="0"/>
              </a:rPr>
              <a:t>Between 3 units and about 7 units, the levels of sugar are ‘safe’ and are comparable to those in people without diabetes. This is the ideal band.</a:t>
            </a:r>
          </a:p>
          <a:p>
            <a:pPr>
              <a:lnSpc>
                <a:spcPct val="90000"/>
              </a:lnSpc>
            </a:pPr>
            <a:r>
              <a:rPr lang="en-GB">
                <a:latin typeface="Arial" charset="0"/>
                <a:ea typeface="Arial" charset="0"/>
                <a:cs typeface="Arial" charset="0"/>
              </a:rPr>
              <a:t>Undesirable</a:t>
            </a:r>
          </a:p>
          <a:p>
            <a:pPr lvl="1">
              <a:lnSpc>
                <a:spcPct val="90000"/>
              </a:lnSpc>
            </a:pPr>
            <a:r>
              <a:rPr lang="en-GB">
                <a:latin typeface="Arial" charset="0"/>
                <a:ea typeface="Arial" charset="0"/>
                <a:cs typeface="Arial" charset="0"/>
              </a:rPr>
              <a:t>Above 7 units of insulin is undesirable but high levels are not dangerous in the short-term. Continuous high-levels however can result in long-term side-effects.</a:t>
            </a:r>
          </a:p>
        </p:txBody>
      </p:sp>
      <p:sp>
        <p:nvSpPr>
          <p:cNvPr id="4" name="Slide Number Placeholder 3"/>
          <p:cNvSpPr>
            <a:spLocks noGrp="1"/>
          </p:cNvSpPr>
          <p:nvPr>
            <p:ph type="sldNum" sz="quarter" idx="12"/>
          </p:nvPr>
        </p:nvSpPr>
        <p:spPr/>
        <p:txBody>
          <a:bodyPr/>
          <a:lstStyle/>
          <a:p>
            <a:pPr>
              <a:defRPr/>
            </a:pPr>
            <a:fld id="{9A4DDA09-8900-E944-B871-F0350DCB05D7}" type="slidenum">
              <a:rPr lang="en-US"/>
              <a:pPr>
                <a:defRPr/>
              </a:pPr>
              <a:t>8</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atin typeface="Arial" charset="0"/>
              </a:rPr>
              <a:t>Insulin injection</a:t>
            </a:r>
          </a:p>
        </p:txBody>
      </p:sp>
      <p:sp>
        <p:nvSpPr>
          <p:cNvPr id="31747" name="Rectangle 3"/>
          <p:cNvSpPr>
            <a:spLocks noGrp="1" noChangeArrowheads="1"/>
          </p:cNvSpPr>
          <p:nvPr>
            <p:ph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en-GB">
                <a:latin typeface="Arial" charset="0"/>
                <a:ea typeface="Arial" charset="0"/>
                <a:cs typeface="Arial" charset="0"/>
              </a:rPr>
              <a:t>The decision when to apply insulin does NOT depend on the absolute level of glucose that is measured in the sufferer’s blood.</a:t>
            </a:r>
          </a:p>
          <a:p>
            <a:r>
              <a:rPr lang="en-GB">
                <a:latin typeface="Arial" charset="0"/>
                <a:ea typeface="Arial" charset="0"/>
                <a:cs typeface="Arial" charset="0"/>
              </a:rPr>
              <a:t>The reason for this is that insulin does not act instantaneously and the change in sugar level does not simply depend on a single injection but also on previous injections.</a:t>
            </a:r>
          </a:p>
          <a:p>
            <a:r>
              <a:rPr lang="en-GB">
                <a:latin typeface="Arial" charset="0"/>
                <a:ea typeface="Arial" charset="0"/>
                <a:cs typeface="Arial" charset="0"/>
              </a:rPr>
              <a:t>A more complex decision based on previous levels and rate of change of sugar level is used.</a:t>
            </a:r>
          </a:p>
        </p:txBody>
      </p:sp>
      <p:sp>
        <p:nvSpPr>
          <p:cNvPr id="4" name="Slide Number Placeholder 3"/>
          <p:cNvSpPr>
            <a:spLocks noGrp="1"/>
          </p:cNvSpPr>
          <p:nvPr>
            <p:ph type="sldNum" sz="quarter" idx="12"/>
          </p:nvPr>
        </p:nvSpPr>
        <p:spPr/>
        <p:txBody>
          <a:bodyPr/>
          <a:lstStyle/>
          <a:p>
            <a:pPr>
              <a:defRPr/>
            </a:pPr>
            <a:fld id="{C2AD48E4-8209-144B-89ED-3CC3EBADC957}" type="slidenum">
              <a:rPr lang="en-US"/>
              <a:pPr>
                <a:defRPr/>
              </a:pPr>
              <a:t>9</a:t>
            </a:fld>
            <a:endParaRPr lang="en-US"/>
          </a:p>
        </p:txBody>
      </p:sp>
      <p:sp>
        <p:nvSpPr>
          <p:cNvPr id="5" name="Footer Placeholder 4"/>
          <p:cNvSpPr>
            <a:spLocks noGrp="1"/>
          </p:cNvSpPr>
          <p:nvPr>
            <p:ph type="ftr" sz="quarter" idx="11"/>
          </p:nvPr>
        </p:nvSpPr>
        <p:spPr/>
        <p:txBody>
          <a:bodyPr/>
          <a:lstStyle/>
          <a:p>
            <a:pPr>
              <a:defRPr/>
            </a:pPr>
            <a:r>
              <a:rPr lang="en-US" smtClean="0"/>
              <a:t>Case study: Insulin pump overview</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3213</TotalTime>
  <Pages>4</Pages>
  <Words>2874</Words>
  <Application>Microsoft Macintosh PowerPoint</Application>
  <PresentationFormat>A4 Paper (210x297 mm)</PresentationFormat>
  <Paragraphs>273</Paragraphs>
  <Slides>36</Slides>
  <Notes>33</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SE9</vt:lpstr>
      <vt:lpstr>Document</vt:lpstr>
      <vt:lpstr>The embedded control software for a personal insulin pump</vt:lpstr>
      <vt:lpstr>Medical systems</vt:lpstr>
      <vt:lpstr>Diabetes</vt:lpstr>
      <vt:lpstr>A personal insulin pump</vt:lpstr>
      <vt:lpstr>Insulin pump hardware schematic</vt:lpstr>
      <vt:lpstr>Activity model of the personal insulin pump</vt:lpstr>
      <vt:lpstr>Concept of operation</vt:lpstr>
      <vt:lpstr>Sugar levels</vt:lpstr>
      <vt:lpstr>Insulin injection</vt:lpstr>
      <vt:lpstr>Injection scenarios</vt:lpstr>
      <vt:lpstr>Injection scenarios</vt:lpstr>
      <vt:lpstr>Glucose measurements</vt:lpstr>
      <vt:lpstr>System specification</vt:lpstr>
      <vt:lpstr>Functional requirements</vt:lpstr>
      <vt:lpstr>Formal specification</vt:lpstr>
      <vt:lpstr>Dependability specification</vt:lpstr>
      <vt:lpstr>System availability</vt:lpstr>
      <vt:lpstr>Availability</vt:lpstr>
      <vt:lpstr>Reliability metric</vt:lpstr>
      <vt:lpstr>System failures</vt:lpstr>
      <vt:lpstr>System hazard analysis</vt:lpstr>
      <vt:lpstr>Insulin system hazards</vt:lpstr>
      <vt:lpstr>Risk analysis example</vt:lpstr>
      <vt:lpstr>Software-related hazards</vt:lpstr>
      <vt:lpstr>Software problems</vt:lpstr>
      <vt:lpstr>Insulin pump fault tree</vt:lpstr>
      <vt:lpstr>General dependability requirements  </vt:lpstr>
      <vt:lpstr>Safety proofs</vt:lpstr>
      <vt:lpstr>Insulin delivery system</vt:lpstr>
      <vt:lpstr>Arithmetic errors</vt:lpstr>
      <vt:lpstr>Algorithmic errors</vt:lpstr>
      <vt:lpstr>Insulin delivery code</vt:lpstr>
      <vt:lpstr>Informal safety argument</vt:lpstr>
      <vt:lpstr>System testing</vt:lpstr>
      <vt:lpstr>Safety assertions</vt:lpstr>
      <vt:lpstr>Safety assertions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Engineering</dc:title>
  <dc:subject/>
  <dc:creator>Ian Sommerville</dc:creator>
  <cp:keywords/>
  <dc:description/>
  <cp:lastModifiedBy>Ian Sommerville</cp:lastModifiedBy>
  <cp:revision>25</cp:revision>
  <cp:lastPrinted>2010-02-17T11:59:07Z</cp:lastPrinted>
  <dcterms:created xsi:type="dcterms:W3CDTF">2010-02-17T12:21:09Z</dcterms:created>
  <dcterms:modified xsi:type="dcterms:W3CDTF">2010-02-17T12:26:48Z</dcterms:modified>
</cp:coreProperties>
</file>