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rels" ContentType="application/vnd.openxmlformats-package.relationships+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notesSlides/notesSlide3.xml" ContentType="application/vnd.openxmlformats-officedocument.presentationml.notesSlide+xml"/>
  <Override PartName="/ppt/notesSlides/notesSlide10.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notesSlides/notesSlide8.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ppt/notesSlides/notesSlide11.xml" ContentType="application/vnd.openxmlformats-officedocument.presentationml.notesSlide+xml"/>
  <Override PartName="/docProps/core.xml" ContentType="application/vnd.openxmlformats-package.core-properties+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s/slide1.xml" ContentType="application/vnd.openxmlformats-officedocument.presentationml.slide+xml"/>
  <Override PartName="/docProps/app.xml" ContentType="application/vnd.openxmlformats-officedocument.extended-properties+xml"/>
  <Override PartName="/ppt/slides/slide12.xml" ContentType="application/vnd.openxmlformats-officedocument.presentationml.slide+xml"/>
  <Default Extension="bin" ContentType="application/vnd.openxmlformats-officedocument.presentationml.printerSettings"/>
  <Override PartName="/ppt/notesSlides/notesSlide4.xml" ContentType="application/vnd.openxmlformats-officedocument.presentationml.notesSlide+xml"/>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notesSlides/notesSlide9.xml" ContentType="application/vnd.openxmlformats-officedocument.presentationml.notesSlide+xml"/>
  <Override PartName="/ppt/handoutMasters/handoutMaster1.xml" ContentType="application/vnd.openxmlformats-officedocument.presentationml.handoutMaster+xml"/>
  <Override PartName="/ppt/slides/slide6.xml" ContentType="application/vnd.openxmlformats-officedocument.presentationml.slide+xml"/>
  <Override PartName="/ppt/slideLayouts/slideLayout7.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notesSlides/notesSlide7.xml" ContentType="application/vnd.openxmlformats-officedocument.presentationml.notesSlide+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61" r:id="rId1"/>
  </p:sldMasterIdLst>
  <p:notesMasterIdLst>
    <p:notesMasterId r:id="rId16"/>
  </p:notesMasterIdLst>
  <p:handoutMasterIdLst>
    <p:handoutMasterId r:id="rId17"/>
  </p:handoutMasterIdLst>
  <p:sldIdLst>
    <p:sldId id="260" r:id="rId2"/>
    <p:sldId id="270" r:id="rId3"/>
    <p:sldId id="271" r:id="rId4"/>
    <p:sldId id="263" r:id="rId5"/>
    <p:sldId id="264" r:id="rId6"/>
    <p:sldId id="274" r:id="rId7"/>
    <p:sldId id="276" r:id="rId8"/>
    <p:sldId id="277" r:id="rId9"/>
    <p:sldId id="278" r:id="rId10"/>
    <p:sldId id="261" r:id="rId11"/>
    <p:sldId id="262" r:id="rId12"/>
    <p:sldId id="279" r:id="rId13"/>
    <p:sldId id="280" r:id="rId14"/>
    <p:sldId id="281" r:id="rId15"/>
  </p:sldIdLst>
  <p:sldSz cx="9144000" cy="6858000" type="screen4x3"/>
  <p:notesSz cx="6642100" cy="97790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1400" kern="1200">
        <a:solidFill>
          <a:schemeClr val="tx1"/>
        </a:solidFill>
        <a:latin typeface="Helvetica" charset="0"/>
        <a:ea typeface="+mn-ea"/>
        <a:cs typeface="+mn-cs"/>
      </a:defRPr>
    </a:lvl1pPr>
    <a:lvl2pPr marL="457200" algn="l" rtl="0" eaLnBrk="0" fontAlgn="base" hangingPunct="0">
      <a:spcBef>
        <a:spcPct val="0"/>
      </a:spcBef>
      <a:spcAft>
        <a:spcPct val="0"/>
      </a:spcAft>
      <a:defRPr sz="1400" kern="1200">
        <a:solidFill>
          <a:schemeClr val="tx1"/>
        </a:solidFill>
        <a:latin typeface="Helvetica" charset="0"/>
        <a:ea typeface="+mn-ea"/>
        <a:cs typeface="+mn-cs"/>
      </a:defRPr>
    </a:lvl2pPr>
    <a:lvl3pPr marL="914400" algn="l" rtl="0" eaLnBrk="0" fontAlgn="base" hangingPunct="0">
      <a:spcBef>
        <a:spcPct val="0"/>
      </a:spcBef>
      <a:spcAft>
        <a:spcPct val="0"/>
      </a:spcAft>
      <a:defRPr sz="1400" kern="1200">
        <a:solidFill>
          <a:schemeClr val="tx1"/>
        </a:solidFill>
        <a:latin typeface="Helvetica" charset="0"/>
        <a:ea typeface="+mn-ea"/>
        <a:cs typeface="+mn-cs"/>
      </a:defRPr>
    </a:lvl3pPr>
    <a:lvl4pPr marL="1371600" algn="l" rtl="0" eaLnBrk="0" fontAlgn="base" hangingPunct="0">
      <a:spcBef>
        <a:spcPct val="0"/>
      </a:spcBef>
      <a:spcAft>
        <a:spcPct val="0"/>
      </a:spcAft>
      <a:defRPr sz="1400" kern="1200">
        <a:solidFill>
          <a:schemeClr val="tx1"/>
        </a:solidFill>
        <a:latin typeface="Helvetica" charset="0"/>
        <a:ea typeface="+mn-ea"/>
        <a:cs typeface="+mn-cs"/>
      </a:defRPr>
    </a:lvl4pPr>
    <a:lvl5pPr marL="1828800" algn="l" rtl="0" eaLnBrk="0" fontAlgn="base" hangingPunct="0">
      <a:spcBef>
        <a:spcPct val="0"/>
      </a:spcBef>
      <a:spcAft>
        <a:spcPct val="0"/>
      </a:spcAft>
      <a:defRPr sz="1400" kern="1200">
        <a:solidFill>
          <a:schemeClr val="tx1"/>
        </a:solidFill>
        <a:latin typeface="Helvetica" charset="0"/>
        <a:ea typeface="+mn-ea"/>
        <a:cs typeface="+mn-cs"/>
      </a:defRPr>
    </a:lvl5pPr>
    <a:lvl6pPr marL="2286000" algn="l" defTabSz="457200" rtl="0" eaLnBrk="1" latinLnBrk="0" hangingPunct="1">
      <a:defRPr sz="1400" kern="1200">
        <a:solidFill>
          <a:schemeClr val="tx1"/>
        </a:solidFill>
        <a:latin typeface="Helvetica" charset="0"/>
        <a:ea typeface="+mn-ea"/>
        <a:cs typeface="+mn-cs"/>
      </a:defRPr>
    </a:lvl6pPr>
    <a:lvl7pPr marL="2743200" algn="l" defTabSz="457200" rtl="0" eaLnBrk="1" latinLnBrk="0" hangingPunct="1">
      <a:defRPr sz="1400" kern="1200">
        <a:solidFill>
          <a:schemeClr val="tx1"/>
        </a:solidFill>
        <a:latin typeface="Helvetica" charset="0"/>
        <a:ea typeface="+mn-ea"/>
        <a:cs typeface="+mn-cs"/>
      </a:defRPr>
    </a:lvl7pPr>
    <a:lvl8pPr marL="3200400" algn="l" defTabSz="457200" rtl="0" eaLnBrk="1" latinLnBrk="0" hangingPunct="1">
      <a:defRPr sz="1400" kern="1200">
        <a:solidFill>
          <a:schemeClr val="tx1"/>
        </a:solidFill>
        <a:latin typeface="Helvetica" charset="0"/>
        <a:ea typeface="+mn-ea"/>
        <a:cs typeface="+mn-cs"/>
      </a:defRPr>
    </a:lvl8pPr>
    <a:lvl9pPr marL="3657600" algn="l" defTabSz="457200" rtl="0" eaLnBrk="1" latinLnBrk="0" hangingPunct="1">
      <a:defRPr sz="1400" kern="1200">
        <a:solidFill>
          <a:schemeClr val="tx1"/>
        </a:solidFill>
        <a:latin typeface="Helvetic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useTimings="0">
    <p:present/>
    <p:sldAll/>
    <p:penClr>
      <a:schemeClr val="tx1"/>
    </p:penClr>
  </p:showPr>
  <p:clrMru>
    <a:srgbClr val="8FAB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32787"/>
    <p:restoredTop sz="90929"/>
  </p:normalViewPr>
  <p:slideViewPr>
    <p:cSldViewPr>
      <p:cViewPr varScale="1">
        <p:scale>
          <a:sx n="94" d="100"/>
          <a:sy n="94" d="100"/>
        </p:scale>
        <p:origin x="-320"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2" d="100"/>
          <a:sy n="72" d="100"/>
        </p:scale>
        <p:origin x="-1968" y="-104"/>
      </p:cViewPr>
      <p:guideLst>
        <p:guide orient="horz" pos="3080"/>
        <p:guide pos="2092"/>
      </p:guideLst>
    </p:cSldViewPr>
  </p:notes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06450" y="464820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a:t>Click to edit Master notes styles</a:t>
            </a:r>
          </a:p>
          <a:p>
            <a:pPr lvl="1"/>
            <a:r>
              <a:rPr lang="en-GB"/>
              <a:t>Second Level</a:t>
            </a:r>
          </a:p>
          <a:p>
            <a:pPr lvl="2"/>
            <a:r>
              <a:rPr lang="en-GB"/>
              <a:t>Third Level</a:t>
            </a:r>
          </a:p>
          <a:p>
            <a:pPr lvl="3"/>
            <a:r>
              <a:rPr lang="en-GB"/>
              <a:t>Fourth Level</a:t>
            </a:r>
          </a:p>
          <a:p>
            <a:pPr lvl="4"/>
            <a:r>
              <a:rPr lang="en-GB"/>
              <a:t>Fifth Level</a:t>
            </a:r>
          </a:p>
        </p:txBody>
      </p:sp>
      <p:sp>
        <p:nvSpPr>
          <p:cNvPr id="2051" name="Rectangle 3"/>
          <p:cNvSpPr>
            <a:spLocks noChangeArrowheads="1" noTextEdit="1"/>
          </p:cNvSpPr>
          <p:nvPr>
            <p:ph type="sldImg" idx="2"/>
          </p:nvPr>
        </p:nvSpPr>
        <p:spPr bwMode="auto">
          <a:xfrm>
            <a:off x="1035050" y="850900"/>
            <a:ext cx="4572000" cy="3429000"/>
          </a:xfrm>
          <a:prstGeom prst="rect">
            <a:avLst/>
          </a:prstGeom>
          <a:noFill/>
          <a:ln w="12700">
            <a:solidFill>
              <a:schemeClr val="tx1"/>
            </a:solidFill>
            <a:miter lim="800000"/>
            <a:headEnd/>
            <a:tailEnd/>
          </a:ln>
          <a:effectLst/>
        </p:spPr>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6" name="Rectangle 2"/>
          <p:cNvSpPr>
            <a:spLocks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885825" y="4648200"/>
            <a:ext cx="4870450" cy="4119563"/>
          </a:xfrm>
          <a:ln/>
        </p:spPr>
        <p:txBody>
          <a:bodyPr/>
          <a:lstStyle/>
          <a:p>
            <a:endParaRPr lang="en-US"/>
          </a:p>
        </p:txBody>
      </p:sp>
      <p:sp>
        <p:nvSpPr>
          <p:cNvPr id="10243" name="Rectangle 3"/>
          <p:cNvSpPr>
            <a:spLocks noChangeArrowheads="1" noTextEdit="1"/>
          </p:cNvSpPr>
          <p:nvPr>
            <p:ph type="sldImg"/>
          </p:nvPr>
        </p:nvSpPr>
        <p:spPr>
          <a:xfrm>
            <a:off x="1042988" y="855663"/>
            <a:ext cx="4557712" cy="3419475"/>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885825" y="4648200"/>
            <a:ext cx="4870450" cy="4119563"/>
          </a:xfrm>
          <a:ln/>
        </p:spPr>
        <p:txBody>
          <a:bodyPr/>
          <a:lstStyle/>
          <a:p>
            <a:endParaRPr lang="en-US"/>
          </a:p>
        </p:txBody>
      </p:sp>
      <p:sp>
        <p:nvSpPr>
          <p:cNvPr id="12291" name="Rectangle 3"/>
          <p:cNvSpPr>
            <a:spLocks noChangeArrowheads="1" noTextEdit="1"/>
          </p:cNvSpPr>
          <p:nvPr>
            <p:ph type="sldImg"/>
          </p:nvPr>
        </p:nvSpPr>
        <p:spPr>
          <a:xfrm>
            <a:off x="1042988" y="855663"/>
            <a:ext cx="4557712" cy="3419475"/>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2" name="Rectangle 2"/>
          <p:cNvSpPr>
            <a:spLocks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538" name="Rectangle 2"/>
          <p:cNvSpPr>
            <a:spLocks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885825" y="4648200"/>
            <a:ext cx="4870450" cy="4119563"/>
          </a:xfrm>
          <a:ln/>
        </p:spPr>
        <p:txBody>
          <a:bodyPr/>
          <a:lstStyle/>
          <a:p>
            <a:endParaRPr lang="en-US"/>
          </a:p>
        </p:txBody>
      </p:sp>
      <p:sp>
        <p:nvSpPr>
          <p:cNvPr id="14339" name="Rectangle 3"/>
          <p:cNvSpPr>
            <a:spLocks noChangeArrowheads="1" noTextEdit="1"/>
          </p:cNvSpPr>
          <p:nvPr>
            <p:ph type="sldImg"/>
          </p:nvPr>
        </p:nvSpPr>
        <p:spPr>
          <a:xfrm>
            <a:off x="1042988" y="855663"/>
            <a:ext cx="4557712" cy="3419475"/>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Rectangle 2"/>
          <p:cNvSpPr>
            <a:spLocks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2" name="Rectangle 2"/>
          <p:cNvSpPr>
            <a:spLocks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Rectangle 2"/>
          <p:cNvSpPr>
            <a:spLocks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Rectangle 2"/>
          <p:cNvSpPr>
            <a:spLocks noChangeArrowheads="1" noTextEdit="1"/>
          </p:cNvSpPr>
          <p:nvPr>
            <p:ph type="sldImg"/>
          </p:nvPr>
        </p:nvSpPr>
        <p:spPr>
          <a:ln/>
        </p:spPr>
      </p:sp>
      <p:sp>
        <p:nvSpPr>
          <p:cNvPr id="58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Rectangle 2"/>
          <p:cNvSpPr>
            <a:spLocks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3/14/10</a:t>
            </a:r>
            <a:endParaRPr lang="en-US"/>
          </a:p>
        </p:txBody>
      </p:sp>
      <p:sp>
        <p:nvSpPr>
          <p:cNvPr id="5" name="Footer Placeholder 4"/>
          <p:cNvSpPr>
            <a:spLocks noGrp="1"/>
          </p:cNvSpPr>
          <p:nvPr>
            <p:ph type="ftr" sz="quarter" idx="11"/>
          </p:nvPr>
        </p:nvSpPr>
        <p:spPr/>
        <p:txBody>
          <a:bodyPr/>
          <a:lstStyle>
            <a:lvl1pPr>
              <a:defRPr/>
            </a:lvl1pPr>
          </a:lstStyle>
          <a:p>
            <a:r>
              <a:rPr lang="en-US" smtClean="0"/>
              <a:t>1988 Internet worm</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3/14/10</a:t>
            </a:r>
            <a:endParaRPr lang="en-US"/>
          </a:p>
        </p:txBody>
      </p:sp>
      <p:sp>
        <p:nvSpPr>
          <p:cNvPr id="5" name="Footer Placeholder 4"/>
          <p:cNvSpPr>
            <a:spLocks noGrp="1"/>
          </p:cNvSpPr>
          <p:nvPr>
            <p:ph type="ftr" sz="quarter" idx="11"/>
          </p:nvPr>
        </p:nvSpPr>
        <p:spPr/>
        <p:txBody>
          <a:bodyPr/>
          <a:lstStyle>
            <a:lvl1pPr>
              <a:defRPr/>
            </a:lvl1pPr>
          </a:lstStyle>
          <a:p>
            <a:r>
              <a:rPr lang="en-US" smtClean="0"/>
              <a:t>1988 Internet worm</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3/14/10</a:t>
            </a:r>
            <a:endParaRPr lang="en-US"/>
          </a:p>
        </p:txBody>
      </p:sp>
      <p:sp>
        <p:nvSpPr>
          <p:cNvPr id="5" name="Footer Placeholder 4"/>
          <p:cNvSpPr>
            <a:spLocks noGrp="1"/>
          </p:cNvSpPr>
          <p:nvPr>
            <p:ph type="ftr" sz="quarter" idx="11"/>
          </p:nvPr>
        </p:nvSpPr>
        <p:spPr/>
        <p:txBody>
          <a:bodyPr/>
          <a:lstStyle>
            <a:lvl1pPr>
              <a:defRPr/>
            </a:lvl1pPr>
          </a:lstStyle>
          <a:p>
            <a:r>
              <a:rPr lang="en-US" smtClean="0"/>
              <a:t>1988 Internet worm</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3/14/10</a:t>
            </a:r>
            <a:endParaRPr lang="en-US"/>
          </a:p>
        </p:txBody>
      </p:sp>
      <p:sp>
        <p:nvSpPr>
          <p:cNvPr id="5" name="Footer Placeholder 4"/>
          <p:cNvSpPr>
            <a:spLocks noGrp="1"/>
          </p:cNvSpPr>
          <p:nvPr>
            <p:ph type="ftr" sz="quarter" idx="11"/>
          </p:nvPr>
        </p:nvSpPr>
        <p:spPr/>
        <p:txBody>
          <a:bodyPr/>
          <a:lstStyle>
            <a:lvl1pPr>
              <a:defRPr/>
            </a:lvl1pPr>
          </a:lstStyle>
          <a:p>
            <a:r>
              <a:rPr lang="en-US" smtClean="0"/>
              <a:t>1988 Internet worm</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3/14/10</a:t>
            </a:r>
            <a:endParaRPr lang="en-US"/>
          </a:p>
        </p:txBody>
      </p:sp>
      <p:sp>
        <p:nvSpPr>
          <p:cNvPr id="5" name="Footer Placeholder 4"/>
          <p:cNvSpPr>
            <a:spLocks noGrp="1"/>
          </p:cNvSpPr>
          <p:nvPr>
            <p:ph type="ftr" sz="quarter" idx="11"/>
          </p:nvPr>
        </p:nvSpPr>
        <p:spPr/>
        <p:txBody>
          <a:bodyPr/>
          <a:lstStyle>
            <a:lvl1pPr>
              <a:defRPr/>
            </a:lvl1pPr>
          </a:lstStyle>
          <a:p>
            <a:r>
              <a:rPr lang="en-US" smtClean="0"/>
              <a:t>1988 Internet worm</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3/14/10</a:t>
            </a:r>
            <a:endParaRPr lang="en-US"/>
          </a:p>
        </p:txBody>
      </p:sp>
      <p:sp>
        <p:nvSpPr>
          <p:cNvPr id="6" name="Footer Placeholder 4"/>
          <p:cNvSpPr>
            <a:spLocks noGrp="1"/>
          </p:cNvSpPr>
          <p:nvPr>
            <p:ph type="ftr" sz="quarter" idx="11"/>
          </p:nvPr>
        </p:nvSpPr>
        <p:spPr/>
        <p:txBody>
          <a:bodyPr/>
          <a:lstStyle>
            <a:lvl1pPr>
              <a:defRPr/>
            </a:lvl1pPr>
          </a:lstStyle>
          <a:p>
            <a:r>
              <a:rPr lang="en-US" smtClean="0"/>
              <a:t>1988 Internet worm</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3/14/10</a:t>
            </a:r>
            <a:endParaRPr lang="en-US"/>
          </a:p>
        </p:txBody>
      </p:sp>
      <p:sp>
        <p:nvSpPr>
          <p:cNvPr id="8" name="Footer Placeholder 4"/>
          <p:cNvSpPr>
            <a:spLocks noGrp="1"/>
          </p:cNvSpPr>
          <p:nvPr>
            <p:ph type="ftr" sz="quarter" idx="11"/>
          </p:nvPr>
        </p:nvSpPr>
        <p:spPr/>
        <p:txBody>
          <a:bodyPr/>
          <a:lstStyle>
            <a:lvl1pPr>
              <a:defRPr/>
            </a:lvl1pPr>
          </a:lstStyle>
          <a:p>
            <a:r>
              <a:rPr lang="en-US" smtClean="0"/>
              <a:t>1988 Internet worm</a:t>
            </a:r>
            <a:endParaRPr lang="en-US"/>
          </a:p>
        </p:txBody>
      </p:sp>
      <p:sp>
        <p:nvSpPr>
          <p:cNvPr id="9"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3/14/10</a:t>
            </a:r>
            <a:endParaRPr lang="en-US"/>
          </a:p>
        </p:txBody>
      </p:sp>
      <p:sp>
        <p:nvSpPr>
          <p:cNvPr id="4" name="Footer Placeholder 4"/>
          <p:cNvSpPr>
            <a:spLocks noGrp="1"/>
          </p:cNvSpPr>
          <p:nvPr>
            <p:ph type="ftr" sz="quarter" idx="11"/>
          </p:nvPr>
        </p:nvSpPr>
        <p:spPr/>
        <p:txBody>
          <a:bodyPr/>
          <a:lstStyle>
            <a:lvl1pPr>
              <a:defRPr/>
            </a:lvl1pPr>
          </a:lstStyle>
          <a:p>
            <a:r>
              <a:rPr lang="en-US" smtClean="0"/>
              <a:t>1988 Internet worm</a:t>
            </a:r>
            <a:endParaRPr lang="en-US"/>
          </a:p>
        </p:txBody>
      </p:sp>
      <p:sp>
        <p:nvSpPr>
          <p:cNvPr id="5"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3/14/10</a:t>
            </a:r>
            <a:endParaRPr lang="en-US"/>
          </a:p>
        </p:txBody>
      </p:sp>
      <p:sp>
        <p:nvSpPr>
          <p:cNvPr id="3" name="Footer Placeholder 4"/>
          <p:cNvSpPr>
            <a:spLocks noGrp="1"/>
          </p:cNvSpPr>
          <p:nvPr>
            <p:ph type="ftr" sz="quarter" idx="11"/>
          </p:nvPr>
        </p:nvSpPr>
        <p:spPr/>
        <p:txBody>
          <a:bodyPr/>
          <a:lstStyle>
            <a:lvl1pPr>
              <a:defRPr/>
            </a:lvl1pPr>
          </a:lstStyle>
          <a:p>
            <a:r>
              <a:rPr lang="en-US" smtClean="0"/>
              <a:t>1988 Internet worm</a:t>
            </a:r>
            <a:endParaRPr lang="en-US"/>
          </a:p>
        </p:txBody>
      </p:sp>
      <p:sp>
        <p:nvSpPr>
          <p:cNvPr id="4"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3/14/10</a:t>
            </a:r>
            <a:endParaRPr lang="en-US"/>
          </a:p>
        </p:txBody>
      </p:sp>
      <p:sp>
        <p:nvSpPr>
          <p:cNvPr id="6" name="Footer Placeholder 4"/>
          <p:cNvSpPr>
            <a:spLocks noGrp="1"/>
          </p:cNvSpPr>
          <p:nvPr>
            <p:ph type="ftr" sz="quarter" idx="11"/>
          </p:nvPr>
        </p:nvSpPr>
        <p:spPr/>
        <p:txBody>
          <a:bodyPr/>
          <a:lstStyle>
            <a:lvl1pPr>
              <a:defRPr/>
            </a:lvl1pPr>
          </a:lstStyle>
          <a:p>
            <a:r>
              <a:rPr lang="en-US" smtClean="0"/>
              <a:t>1988 Internet worm</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3/14/10</a:t>
            </a:r>
            <a:endParaRPr lang="en-US"/>
          </a:p>
        </p:txBody>
      </p:sp>
      <p:sp>
        <p:nvSpPr>
          <p:cNvPr id="6" name="Footer Placeholder 4"/>
          <p:cNvSpPr>
            <a:spLocks noGrp="1"/>
          </p:cNvSpPr>
          <p:nvPr>
            <p:ph type="ftr" sz="quarter" idx="11"/>
          </p:nvPr>
        </p:nvSpPr>
        <p:spPr/>
        <p:txBody>
          <a:bodyPr/>
          <a:lstStyle>
            <a:lvl1pPr>
              <a:defRPr/>
            </a:lvl1pPr>
          </a:lstStyle>
          <a:p>
            <a:r>
              <a:rPr lang="en-US" smtClean="0"/>
              <a:t>1988 Internet worm</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3/14/10</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1988 Internet worm</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45CE82A-87C3-2841-AAF3-37DF1E34DC62}"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a:t>The Internet Worm</a:t>
            </a:r>
          </a:p>
        </p:txBody>
      </p:sp>
      <p:sp>
        <p:nvSpPr>
          <p:cNvPr id="8195" name="Rectangle 3"/>
          <p:cNvSpPr>
            <a:spLocks noGrp="1" noChangeArrowheads="1"/>
          </p:cNvSpPr>
          <p:nvPr>
            <p:ph idx="1"/>
          </p:nvPr>
        </p:nvSpPr>
        <p:spPr>
          <a:xfrm>
            <a:off x="381000" y="2362200"/>
            <a:ext cx="8239125" cy="4114800"/>
          </a:xfrm>
        </p:spPr>
        <p:txBody>
          <a:bodyPr/>
          <a:lstStyle/>
          <a:p>
            <a:pPr marL="1119188" lvl="1" indent="-455613"/>
            <a:r>
              <a:rPr lang="en-GB" sz="3600"/>
              <a:t>Compromising the availability and reliability of systems through security failure</a:t>
            </a:r>
            <a:endParaRPr lang="en-GB" sz="1800"/>
          </a:p>
        </p:txBody>
      </p:sp>
      <p:sp>
        <p:nvSpPr>
          <p:cNvPr id="4" name="Slide Number Placeholder 3"/>
          <p:cNvSpPr>
            <a:spLocks noGrp="1"/>
          </p:cNvSpPr>
          <p:nvPr>
            <p:ph type="sldNum" sz="quarter" idx="12"/>
          </p:nvPr>
        </p:nvSpPr>
        <p:spPr/>
        <p:txBody>
          <a:bodyPr/>
          <a:lstStyle/>
          <a:p>
            <a:fld id="{745CE82A-87C3-2841-AAF3-37DF1E34DC62}"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1988 Internet worm</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GB"/>
              <a:t>Killing the worm</a:t>
            </a:r>
          </a:p>
        </p:txBody>
      </p:sp>
      <p:sp>
        <p:nvSpPr>
          <p:cNvPr id="9221" name="Rectangle 5"/>
          <p:cNvSpPr>
            <a:spLocks noGrp="1" noChangeArrowheads="1"/>
          </p:cNvSpPr>
          <p:nvPr>
            <p:ph idx="1"/>
          </p:nvPr>
        </p:nvSpPr>
        <p:spPr/>
        <p:txBody>
          <a:bodyPr/>
          <a:lstStyle/>
          <a:p>
            <a:r>
              <a:rPr lang="en-GB" sz="2400"/>
              <a:t>The main effects of the worm were in the US and system managers worked for several days to devise ways of stopping the worm.</a:t>
            </a:r>
          </a:p>
          <a:p>
            <a:r>
              <a:rPr lang="en-GB" sz="2400"/>
              <a:t>These involved devising modifications to the programs affected so that the worm could not propagate itself, distributing these changes, installing them then rebooting infected machines to remove worm processes.</a:t>
            </a:r>
          </a:p>
          <a:p>
            <a:r>
              <a:rPr lang="en-GB" sz="2400"/>
              <a:t>The process took several days before the net was cleared of infection.  </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1988 Internet worm</a:t>
            </a:r>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p:txBody>
          <a:bodyPr/>
          <a:lstStyle/>
          <a:p>
            <a:r>
              <a:rPr lang="en-GB"/>
              <a:t>What we learned</a:t>
            </a:r>
          </a:p>
        </p:txBody>
      </p:sp>
      <p:sp>
        <p:nvSpPr>
          <p:cNvPr id="11269" name="Rectangle 5"/>
          <p:cNvSpPr>
            <a:spLocks noGrp="1" noChangeArrowheads="1"/>
          </p:cNvSpPr>
          <p:nvPr>
            <p:ph idx="1"/>
          </p:nvPr>
        </p:nvSpPr>
        <p:spPr/>
        <p:txBody>
          <a:bodyPr/>
          <a:lstStyle/>
          <a:p>
            <a:r>
              <a:rPr lang="en-GB"/>
              <a:t>Security vulnerabilities result from flaws and these will always be with us.  Problems can be fixed but new problems can arise with new versions of software.</a:t>
            </a:r>
          </a:p>
          <a:p>
            <a:r>
              <a:rPr lang="en-GB"/>
              <a:t>Diversity is good - we need a heterogeneous not a homogeneous network.</a:t>
            </a:r>
          </a:p>
          <a:p>
            <a:r>
              <a:rPr lang="en-GB"/>
              <a:t>Isolationism is not the answer - those sites that disconnected from the network were amongst the last to resume service.</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1988 Internet worm</a:t>
            </a:r>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GB"/>
              <a:t>The perpetrator</a:t>
            </a:r>
          </a:p>
        </p:txBody>
      </p:sp>
      <p:sp>
        <p:nvSpPr>
          <p:cNvPr id="72707" name="Rectangle 3"/>
          <p:cNvSpPr>
            <a:spLocks noGrp="1" noChangeArrowheads="1"/>
          </p:cNvSpPr>
          <p:nvPr>
            <p:ph idx="1"/>
          </p:nvPr>
        </p:nvSpPr>
        <p:spPr/>
        <p:txBody>
          <a:bodyPr/>
          <a:lstStyle/>
          <a:p>
            <a:r>
              <a:rPr lang="en-GB" sz="2400"/>
              <a:t>The perpetrator was a student at Cornell University.</a:t>
            </a:r>
          </a:p>
          <a:p>
            <a:r>
              <a:rPr lang="en-GB" sz="2400"/>
              <a:t>He was discovered fairly quickly and charged.</a:t>
            </a:r>
          </a:p>
          <a:p>
            <a:r>
              <a:rPr lang="en-GB" sz="2400"/>
              <a:t>His sentence was for a period of community service and a $10, 000 fine</a:t>
            </a:r>
          </a:p>
          <a:p>
            <a:pPr lvl="1"/>
            <a:r>
              <a:rPr lang="en-GB" sz="2000"/>
              <a:t>This was relatively light as the major thrust of his defence was that the program explicitly did not cause deliberate damage and, in fact, he had tried (but failed) to ensure that too many processes would not be generated on host machines.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1988 Internet worm</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Warning</a:t>
            </a:r>
          </a:p>
        </p:txBody>
      </p:sp>
      <p:sp>
        <p:nvSpPr>
          <p:cNvPr id="73731" name="Rectangle 3"/>
          <p:cNvSpPr>
            <a:spLocks noGrp="1" noChangeArrowheads="1"/>
          </p:cNvSpPr>
          <p:nvPr>
            <p:ph idx="1"/>
          </p:nvPr>
        </p:nvSpPr>
        <p:spPr/>
        <p:txBody>
          <a:bodyPr/>
          <a:lstStyle/>
          <a:p>
            <a:r>
              <a:rPr lang="en-GB" sz="2400"/>
              <a:t>Students before and since this infection have been curious about security and have written experimental programs. Few of these students are wicked and many of them are very competent programmers.</a:t>
            </a:r>
          </a:p>
          <a:p>
            <a:r>
              <a:rPr lang="en-GB" sz="2400"/>
              <a:t>However, the consequences of experiments that go wrong are now so great that network authorities do not distinguish between stupidity and malice. There are severe penalties for any experiments that compromise system security.</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1988 Internet worm</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a:t>Finding out more</a:t>
            </a:r>
          </a:p>
        </p:txBody>
      </p:sp>
      <p:sp>
        <p:nvSpPr>
          <p:cNvPr id="74755" name="Rectangle 3"/>
          <p:cNvSpPr>
            <a:spLocks noGrp="1" noChangeArrowheads="1"/>
          </p:cNvSpPr>
          <p:nvPr>
            <p:ph idx="1"/>
          </p:nvPr>
        </p:nvSpPr>
        <p:spPr/>
        <p:txBody>
          <a:bodyPr/>
          <a:lstStyle/>
          <a:p>
            <a:r>
              <a:rPr lang="en-GB" dirty="0"/>
              <a:t>Communications of the ACM, 32 (6), June 1989 has a number of articles on the Internet worm.</a:t>
            </a:r>
          </a:p>
          <a:p>
            <a:r>
              <a:rPr lang="en-GB" dirty="0"/>
              <a:t>Computer-related Risks. P. G. Neumann, Addison Wesley 1995.</a:t>
            </a:r>
            <a:r>
              <a:rPr lang="en-GB" dirty="0" smtClean="0"/>
              <a:t> </a:t>
            </a:r>
            <a:endParaRPr lang="en-GB" smtClean="0"/>
          </a:p>
          <a:p>
            <a:pPr lvl="1"/>
            <a:r>
              <a:rPr lang="en-GB" smtClean="0"/>
              <a:t>A </a:t>
            </a:r>
            <a:r>
              <a:rPr lang="en-GB" dirty="0"/>
              <a:t>compendium of information about system failures that have compromised safety, security and </a:t>
            </a:r>
            <a:r>
              <a:rPr lang="en-GB"/>
              <a:t>reliability</a:t>
            </a:r>
            <a:r>
              <a:rPr lang="en-GB" smtClean="0"/>
              <a:t>.</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1988 Internet worm</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a:t>What happened</a:t>
            </a:r>
          </a:p>
        </p:txBody>
      </p:sp>
      <p:sp>
        <p:nvSpPr>
          <p:cNvPr id="26627" name="Rectangle 3"/>
          <p:cNvSpPr>
            <a:spLocks noGrp="1" noChangeArrowheads="1"/>
          </p:cNvSpPr>
          <p:nvPr>
            <p:ph idx="1"/>
          </p:nvPr>
        </p:nvSpPr>
        <p:spPr/>
        <p:txBody>
          <a:bodyPr/>
          <a:lstStyle/>
          <a:p>
            <a:pPr>
              <a:lnSpc>
                <a:spcPct val="90000"/>
              </a:lnSpc>
            </a:pPr>
            <a:r>
              <a:rPr lang="en-GB" sz="2400"/>
              <a:t>In November 1988, a program was deliberately released that spread itself throughout Digital VAX and Sun workstations across the Internet. It exploited security vulnerabilities in Unix systems.</a:t>
            </a:r>
          </a:p>
          <a:p>
            <a:pPr>
              <a:lnSpc>
                <a:spcPct val="90000"/>
              </a:lnSpc>
            </a:pPr>
            <a:r>
              <a:rPr lang="en-GB" sz="2400"/>
              <a:t>In itself, the program did no damage but it’s replication and threat of damage caused extensive loss of system service and reduced system responsiveness in thousands of host computers.</a:t>
            </a:r>
          </a:p>
          <a:p>
            <a:pPr>
              <a:lnSpc>
                <a:spcPct val="90000"/>
              </a:lnSpc>
            </a:pPr>
            <a:r>
              <a:rPr lang="en-GB" sz="2400"/>
              <a:t>This program has become known as the Internet Worm. </a:t>
            </a:r>
          </a:p>
          <a:p>
            <a:pPr>
              <a:lnSpc>
                <a:spcPct val="90000"/>
              </a:lnSpc>
            </a:pPr>
            <a:r>
              <a:rPr lang="en-GB" sz="2400"/>
              <a:t>This was the first widely distributed Internet security threat.</a:t>
            </a:r>
          </a:p>
          <a:p>
            <a:pPr>
              <a:lnSpc>
                <a:spcPct val="90000"/>
              </a:lnSpc>
            </a:pPr>
            <a:endParaRPr lang="en-GB" sz="2400"/>
          </a:p>
        </p:txBody>
      </p:sp>
      <p:sp>
        <p:nvSpPr>
          <p:cNvPr id="4" name="Slide Number Placeholder 3"/>
          <p:cNvSpPr>
            <a:spLocks noGrp="1"/>
          </p:cNvSpPr>
          <p:nvPr>
            <p:ph type="sldNum" sz="quarter" idx="12"/>
          </p:nvPr>
        </p:nvSpPr>
        <p:spPr/>
        <p:txBody>
          <a:bodyPr/>
          <a:lstStyle/>
          <a:p>
            <a:fld id="{745CE82A-87C3-2841-AAF3-37DF1E34DC62}"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1988 Internet worm</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4" name="Rectangle 6"/>
          <p:cNvSpPr>
            <a:spLocks noGrp="1" noChangeArrowheads="1"/>
          </p:cNvSpPr>
          <p:nvPr>
            <p:ph type="title"/>
          </p:nvPr>
        </p:nvSpPr>
        <p:spPr/>
        <p:txBody>
          <a:bodyPr/>
          <a:lstStyle/>
          <a:p>
            <a:r>
              <a:rPr lang="en-GB"/>
              <a:t>Terminology</a:t>
            </a:r>
          </a:p>
        </p:txBody>
      </p:sp>
      <p:sp>
        <p:nvSpPr>
          <p:cNvPr id="27655" name="Rectangle 7"/>
          <p:cNvSpPr>
            <a:spLocks noGrp="1" noChangeArrowheads="1"/>
          </p:cNvSpPr>
          <p:nvPr>
            <p:ph idx="1"/>
          </p:nvPr>
        </p:nvSpPr>
        <p:spPr/>
        <p:txBody>
          <a:bodyPr/>
          <a:lstStyle/>
          <a:p>
            <a:pPr>
              <a:lnSpc>
                <a:spcPct val="90000"/>
              </a:lnSpc>
            </a:pPr>
            <a:r>
              <a:rPr lang="en-GB"/>
              <a:t>A worm</a:t>
            </a:r>
          </a:p>
          <a:p>
            <a:pPr lvl="1">
              <a:lnSpc>
                <a:spcPct val="90000"/>
              </a:lnSpc>
            </a:pPr>
            <a:r>
              <a:rPr lang="en-GB"/>
              <a:t>This is a program that can autonomously spread itself across a network of computers.</a:t>
            </a:r>
          </a:p>
          <a:p>
            <a:pPr>
              <a:lnSpc>
                <a:spcPct val="90000"/>
              </a:lnSpc>
            </a:pPr>
            <a:r>
              <a:rPr lang="en-GB"/>
              <a:t>A virus</a:t>
            </a:r>
          </a:p>
          <a:p>
            <a:pPr lvl="1">
              <a:lnSpc>
                <a:spcPct val="90000"/>
              </a:lnSpc>
            </a:pPr>
            <a:r>
              <a:rPr lang="en-GB"/>
              <a:t>This is a program that can spread itself across a network of computers by attaching itself to some other program or document.</a:t>
            </a:r>
          </a:p>
          <a:p>
            <a:pPr>
              <a:lnSpc>
                <a:spcPct val="90000"/>
              </a:lnSpc>
            </a:pPr>
            <a:r>
              <a:rPr lang="en-GB"/>
              <a:t>A trapdoor</a:t>
            </a:r>
          </a:p>
          <a:p>
            <a:pPr lvl="1">
              <a:lnSpc>
                <a:spcPct val="90000"/>
              </a:lnSpc>
            </a:pPr>
            <a:r>
              <a:rPr lang="en-GB"/>
              <a:t>This is a vulnerability in a program that allows normal security controls to be bypassed.</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1988 Internet worm</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55" name="Rectangle 43"/>
          <p:cNvSpPr>
            <a:spLocks noGrp="1" noChangeArrowheads="1"/>
          </p:cNvSpPr>
          <p:nvPr>
            <p:ph type="title"/>
          </p:nvPr>
        </p:nvSpPr>
        <p:spPr/>
        <p:txBody>
          <a:bodyPr/>
          <a:lstStyle/>
          <a:p>
            <a:r>
              <a:rPr lang="en-GB"/>
              <a:t>Consequences of the worm</a:t>
            </a:r>
          </a:p>
        </p:txBody>
      </p:sp>
      <p:sp>
        <p:nvSpPr>
          <p:cNvPr id="13356" name="Rectangle 44"/>
          <p:cNvSpPr>
            <a:spLocks noGrp="1" noChangeArrowheads="1"/>
          </p:cNvSpPr>
          <p:nvPr>
            <p:ph idx="1"/>
          </p:nvPr>
        </p:nvSpPr>
        <p:spPr>
          <a:xfrm>
            <a:off x="685800" y="1828800"/>
            <a:ext cx="8239125" cy="4114800"/>
          </a:xfrm>
        </p:spPr>
        <p:txBody>
          <a:bodyPr/>
          <a:lstStyle/>
          <a:p>
            <a:r>
              <a:rPr lang="en-GB" sz="2400"/>
              <a:t>Strange files appeared in systems that were infected.</a:t>
            </a:r>
          </a:p>
          <a:p>
            <a:r>
              <a:rPr lang="en-GB" sz="2400"/>
              <a:t>Strange log messages appeared in certain programs.</a:t>
            </a:r>
          </a:p>
          <a:p>
            <a:r>
              <a:rPr lang="en-GB" sz="2400"/>
              <a:t>Each infection caused a number of processes to be generated. As systems were constantly re-infected, the number of processes grew and systems became overloaded.</a:t>
            </a:r>
          </a:p>
          <a:p>
            <a:r>
              <a:rPr lang="en-GB" sz="2400"/>
              <a:t>Some systems (1000s) were shut down because of the problems and because of the unknown threat of damage.</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1988 Internet worm</a:t>
            </a:r>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lIns="90840" tIns="44623" rIns="90840" bIns="44623"/>
          <a:lstStyle/>
          <a:p>
            <a:r>
              <a:rPr lang="en-GB"/>
              <a:t>Worm description</a:t>
            </a:r>
          </a:p>
        </p:txBody>
      </p:sp>
      <p:sp>
        <p:nvSpPr>
          <p:cNvPr id="15363" name="Rectangle 3"/>
          <p:cNvSpPr>
            <a:spLocks noGrp="1" noChangeArrowheads="1"/>
          </p:cNvSpPr>
          <p:nvPr>
            <p:ph idx="1"/>
          </p:nvPr>
        </p:nvSpPr>
        <p:spPr>
          <a:noFill/>
          <a:ln/>
        </p:spPr>
        <p:txBody>
          <a:bodyPr lIns="90840" tIns="44623" rIns="90840" bIns="44623"/>
          <a:lstStyle/>
          <a:p>
            <a:pPr>
              <a:lnSpc>
                <a:spcPct val="90000"/>
              </a:lnSpc>
            </a:pPr>
            <a:r>
              <a:rPr lang="en-GB" sz="2400"/>
              <a:t>Program was made up of two parts</a:t>
            </a:r>
          </a:p>
          <a:p>
            <a:pPr lvl="1">
              <a:lnSpc>
                <a:spcPct val="90000"/>
              </a:lnSpc>
            </a:pPr>
            <a:r>
              <a:rPr lang="en-GB" sz="2000"/>
              <a:t>A main program that looked for other machines that might be infected and that tried to find ways of getting into these machines;</a:t>
            </a:r>
          </a:p>
          <a:p>
            <a:pPr lvl="1">
              <a:lnSpc>
                <a:spcPct val="90000"/>
              </a:lnSpc>
            </a:pPr>
            <a:r>
              <a:rPr lang="en-GB" sz="2000"/>
              <a:t>A vector program (99 lines of C) that was compiled and run on the infected machine and which then transferred the main program to continue the process of infection.</a:t>
            </a:r>
          </a:p>
          <a:p>
            <a:pPr>
              <a:lnSpc>
                <a:spcPct val="90000"/>
              </a:lnSpc>
            </a:pPr>
            <a:r>
              <a:rPr lang="en-GB" sz="2400"/>
              <a:t>Security vulnerabilities</a:t>
            </a:r>
          </a:p>
          <a:p>
            <a:pPr lvl="1">
              <a:lnSpc>
                <a:spcPct val="90000"/>
              </a:lnSpc>
            </a:pPr>
            <a:r>
              <a:rPr lang="en-GB" sz="2000"/>
              <a:t>fingerd - an identity program in Unix that runs in the background;</a:t>
            </a:r>
          </a:p>
          <a:p>
            <a:pPr lvl="1">
              <a:lnSpc>
                <a:spcPct val="90000"/>
              </a:lnSpc>
            </a:pPr>
            <a:r>
              <a:rPr lang="en-GB" sz="2000"/>
              <a:t>sendmail - the principal mail distribution program;</a:t>
            </a:r>
          </a:p>
          <a:p>
            <a:pPr lvl="1">
              <a:lnSpc>
                <a:spcPct val="90000"/>
              </a:lnSpc>
            </a:pPr>
            <a:r>
              <a:rPr lang="en-GB" sz="2000"/>
              <a:t>Password cracking;</a:t>
            </a:r>
          </a:p>
          <a:p>
            <a:pPr lvl="1">
              <a:lnSpc>
                <a:spcPct val="90000"/>
              </a:lnSpc>
            </a:pPr>
            <a:r>
              <a:rPr lang="en-GB" sz="2000"/>
              <a:t>Trusted logins.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1988 Internet worm</a:t>
            </a:r>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a:t>fingerd</a:t>
            </a:r>
          </a:p>
        </p:txBody>
      </p:sp>
      <p:sp>
        <p:nvSpPr>
          <p:cNvPr id="30723" name="Rectangle 3"/>
          <p:cNvSpPr>
            <a:spLocks noGrp="1" noChangeArrowheads="1"/>
          </p:cNvSpPr>
          <p:nvPr>
            <p:ph idx="1"/>
          </p:nvPr>
        </p:nvSpPr>
        <p:spPr/>
        <p:txBody>
          <a:bodyPr/>
          <a:lstStyle/>
          <a:p>
            <a:r>
              <a:rPr lang="en-GB" sz="2400"/>
              <a:t>Written in C and runs continuously.</a:t>
            </a:r>
          </a:p>
          <a:p>
            <a:r>
              <a:rPr lang="en-GB" sz="2400"/>
              <a:t>C does NOT have bound checking on arrays. fingerd expects an input string but the writer of the worm noticed that if a longer string than was allowed for was presented, this overwrote part of memory.</a:t>
            </a:r>
          </a:p>
          <a:p>
            <a:r>
              <a:rPr lang="en-GB" sz="2400"/>
              <a:t>By designing a string that included machine instructions and that overwrote a return address, the worm could invoke a remote shell (a Unix facility) that allowed priviledged commands to be executed.</a:t>
            </a:r>
          </a:p>
        </p:txBody>
      </p:sp>
      <p:sp>
        <p:nvSpPr>
          <p:cNvPr id="4" name="Slide Number Placeholder 3"/>
          <p:cNvSpPr>
            <a:spLocks noGrp="1"/>
          </p:cNvSpPr>
          <p:nvPr>
            <p:ph type="sldNum" sz="quarter" idx="12"/>
          </p:nvPr>
        </p:nvSpPr>
        <p:spPr/>
        <p:txBody>
          <a:bodyPr/>
          <a:lstStyle/>
          <a:p>
            <a:fld id="{745CE82A-87C3-2841-AAF3-37DF1E34DC62}"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1988 Internet worm</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6" name="Rectangle 8"/>
          <p:cNvSpPr>
            <a:spLocks noGrp="1" noChangeArrowheads="1"/>
          </p:cNvSpPr>
          <p:nvPr>
            <p:ph type="title"/>
          </p:nvPr>
        </p:nvSpPr>
        <p:spPr/>
        <p:txBody>
          <a:bodyPr/>
          <a:lstStyle/>
          <a:p>
            <a:r>
              <a:rPr lang="en-GB"/>
              <a:t>sendmail</a:t>
            </a:r>
          </a:p>
        </p:txBody>
      </p:sp>
      <p:sp>
        <p:nvSpPr>
          <p:cNvPr id="32777" name="Rectangle 9"/>
          <p:cNvSpPr>
            <a:spLocks noGrp="1" noChangeArrowheads="1"/>
          </p:cNvSpPr>
          <p:nvPr>
            <p:ph idx="1"/>
          </p:nvPr>
        </p:nvSpPr>
        <p:spPr/>
        <p:txBody>
          <a:bodyPr/>
          <a:lstStyle/>
          <a:p>
            <a:r>
              <a:rPr lang="en-GB"/>
              <a:t>sendmail routes mail and the worm took advantage of a debug facility that was often left on and which allowed a set of commands to be issued to the sendmail program.</a:t>
            </a:r>
          </a:p>
          <a:p>
            <a:r>
              <a:rPr lang="en-GB"/>
              <a:t>This allowed the worm to specify that information should be transferred to new hosts through the mail system without having to process normal mail messages.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1988 Internet worm</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Password cracking</a:t>
            </a:r>
          </a:p>
        </p:txBody>
      </p:sp>
      <p:sp>
        <p:nvSpPr>
          <p:cNvPr id="33795" name="Rectangle 3"/>
          <p:cNvSpPr>
            <a:spLocks noGrp="1" noChangeArrowheads="1"/>
          </p:cNvSpPr>
          <p:nvPr>
            <p:ph idx="1"/>
          </p:nvPr>
        </p:nvSpPr>
        <p:spPr/>
        <p:txBody>
          <a:bodyPr/>
          <a:lstStyle/>
          <a:p>
            <a:r>
              <a:rPr lang="en-GB" sz="2400"/>
              <a:t>Unix passwords are encrypted and, in the encrypted form, are publicly available in /etc/passwd.</a:t>
            </a:r>
          </a:p>
          <a:p>
            <a:r>
              <a:rPr lang="en-GB" sz="2400"/>
              <a:t>The worm encrypted lists of possible passwords and compared them with the password file to discover user passwords.</a:t>
            </a:r>
          </a:p>
          <a:p>
            <a:r>
              <a:rPr lang="en-GB" sz="2400"/>
              <a:t>It used a list of about 400 common words that were known to be used as passwords.</a:t>
            </a:r>
          </a:p>
          <a:p>
            <a:r>
              <a:rPr lang="en-GB" sz="2400"/>
              <a:t>It exploited fast versions of the encryption algorithm that were not envisaged when the Unix scheme was devised.</a:t>
            </a:r>
          </a:p>
        </p:txBody>
      </p:sp>
      <p:sp>
        <p:nvSpPr>
          <p:cNvPr id="4" name="Slide Number Placeholder 3"/>
          <p:cNvSpPr>
            <a:spLocks noGrp="1"/>
          </p:cNvSpPr>
          <p:nvPr>
            <p:ph type="sldNum" sz="quarter" idx="12"/>
          </p:nvPr>
        </p:nvSpPr>
        <p:spPr/>
        <p:txBody>
          <a:bodyPr/>
          <a:lstStyle/>
          <a:p>
            <a:fld id="{745CE82A-87C3-2841-AAF3-37DF1E34DC62}"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1988 Internet worm</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a:t>Trusted logins</a:t>
            </a:r>
          </a:p>
        </p:txBody>
      </p:sp>
      <p:sp>
        <p:nvSpPr>
          <p:cNvPr id="34819" name="Rectangle 3"/>
          <p:cNvSpPr>
            <a:spLocks noGrp="1" noChangeArrowheads="1"/>
          </p:cNvSpPr>
          <p:nvPr>
            <p:ph idx="1"/>
          </p:nvPr>
        </p:nvSpPr>
        <p:spPr/>
        <p:txBody>
          <a:bodyPr/>
          <a:lstStyle/>
          <a:p>
            <a:pPr>
              <a:lnSpc>
                <a:spcPct val="90000"/>
              </a:lnSpc>
            </a:pPr>
            <a:r>
              <a:rPr lang="en-GB" sz="2400"/>
              <a:t>On Unix, tasks can be executed on remote machines.</a:t>
            </a:r>
          </a:p>
          <a:p>
            <a:pPr>
              <a:lnSpc>
                <a:spcPct val="90000"/>
              </a:lnSpc>
            </a:pPr>
            <a:r>
              <a:rPr lang="en-GB" sz="2400"/>
              <a:t>To support this, there is the notion of a trusted login so that if a login command is issued to machine Z from user Y in machine X then Z assumes that X has carried out the authentication and that Y is trusted; no password is required.</a:t>
            </a:r>
          </a:p>
          <a:p>
            <a:pPr>
              <a:lnSpc>
                <a:spcPct val="90000"/>
              </a:lnSpc>
            </a:pPr>
            <a:r>
              <a:rPr lang="en-GB" sz="2400"/>
              <a:t>The worm exploited this by looking for machines that might be trusted. It did this by examining files that listed machines trusted by the current machine and then assumed reciprocal trust.</a:t>
            </a:r>
          </a:p>
          <a:p>
            <a:pPr>
              <a:lnSpc>
                <a:spcPct val="90000"/>
              </a:lnSpc>
            </a:pPr>
            <a:endParaRPr lang="en-GB" sz="2400"/>
          </a:p>
          <a:p>
            <a:pPr>
              <a:lnSpc>
                <a:spcPct val="90000"/>
              </a:lnSpc>
            </a:pPr>
            <a:endParaRPr lang="en-GB" sz="2400"/>
          </a:p>
        </p:txBody>
      </p:sp>
      <p:sp>
        <p:nvSpPr>
          <p:cNvPr id="4" name="Slide Number Placeholder 3"/>
          <p:cNvSpPr>
            <a:spLocks noGrp="1"/>
          </p:cNvSpPr>
          <p:nvPr>
            <p:ph type="sldNum" sz="quarter" idx="12"/>
          </p:nvPr>
        </p:nvSpPr>
        <p:spPr/>
        <p:txBody>
          <a:bodyPr/>
          <a:lstStyle/>
          <a:p>
            <a:fld id="{745CE82A-87C3-2841-AAF3-37DF1E34DC62}"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1988 Internet worm</a:t>
            </a:r>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2959</TotalTime>
  <Pages>4</Pages>
  <Words>1038</Words>
  <Application>Microsoft Macintosh PowerPoint</Application>
  <PresentationFormat>On-screen Show (4:3)</PresentationFormat>
  <Paragraphs>92</Paragraphs>
  <Slides>14</Slides>
  <Notes>11</Notes>
  <HiddenSlides>0</HiddenSlides>
  <MMClips>0</MMClips>
  <ScaleCrop>false</ScaleCrop>
  <HeadingPairs>
    <vt:vector size="6" baseType="variant">
      <vt:variant>
        <vt:lpstr>Fonts Used</vt:lpstr>
      </vt:variant>
      <vt:variant>
        <vt:i4>5</vt:i4>
      </vt:variant>
      <vt:variant>
        <vt:lpstr>Design Template</vt:lpstr>
      </vt:variant>
      <vt:variant>
        <vt:i4>1</vt:i4>
      </vt:variant>
      <vt:variant>
        <vt:lpstr>Slide Titles</vt:lpstr>
      </vt:variant>
      <vt:variant>
        <vt:i4>14</vt:i4>
      </vt:variant>
    </vt:vector>
  </HeadingPairs>
  <TitlesOfParts>
    <vt:vector size="20" baseType="lpstr">
      <vt:lpstr>Times</vt:lpstr>
      <vt:lpstr>Arial</vt:lpstr>
      <vt:lpstr>Zapf Dingbats</vt:lpstr>
      <vt:lpstr>Monotype Sorts</vt:lpstr>
      <vt:lpstr>Helvetica</vt:lpstr>
      <vt:lpstr>SE9</vt:lpstr>
      <vt:lpstr>The Internet Worm</vt:lpstr>
      <vt:lpstr>What happened</vt:lpstr>
      <vt:lpstr>Terminology</vt:lpstr>
      <vt:lpstr>Consequences of the worm</vt:lpstr>
      <vt:lpstr>Worm description</vt:lpstr>
      <vt:lpstr>fingerd</vt:lpstr>
      <vt:lpstr>sendmail</vt:lpstr>
      <vt:lpstr>Password cracking</vt:lpstr>
      <vt:lpstr>Trusted logins</vt:lpstr>
      <vt:lpstr>Killing the worm</vt:lpstr>
      <vt:lpstr>What we learned</vt:lpstr>
      <vt:lpstr>The perpetrator</vt:lpstr>
      <vt:lpstr>Warning</vt:lpstr>
      <vt:lpstr>Finding out more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 Systems Engineering</dc:title>
  <dc:subject/>
  <dc:creator>Ian Sommerville</dc:creator>
  <cp:keywords/>
  <dc:description/>
  <cp:lastModifiedBy>Ian Sommerville</cp:lastModifiedBy>
  <cp:revision>17</cp:revision>
  <cp:lastPrinted>1999-12-16T11:21:01Z</cp:lastPrinted>
  <dcterms:created xsi:type="dcterms:W3CDTF">2010-03-14T20:33:00Z</dcterms:created>
  <dcterms:modified xsi:type="dcterms:W3CDTF">2010-03-14T20:35:17Z</dcterms:modified>
</cp:coreProperties>
</file>