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tags/tag5.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tags/tag8.xml" ContentType="application/vnd.openxmlformats-officedocument.presentationml.tags+xml"/>
  <Override PartName="/ppt/ink/ink31.xml" ContentType="application/inkml+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90" r:id="rId2"/>
    <p:sldMasterId id="2147483705" r:id="rId3"/>
    <p:sldMasterId id="2147483718" r:id="rId4"/>
  </p:sldMasterIdLst>
  <p:notesMasterIdLst>
    <p:notesMasterId r:id="rId75"/>
  </p:notesMasterIdLst>
  <p:sldIdLst>
    <p:sldId id="290" r:id="rId5"/>
    <p:sldId id="292" r:id="rId6"/>
    <p:sldId id="291" r:id="rId7"/>
    <p:sldId id="326" r:id="rId8"/>
    <p:sldId id="324" r:id="rId9"/>
    <p:sldId id="328" r:id="rId10"/>
    <p:sldId id="325" r:id="rId11"/>
    <p:sldId id="293" r:id="rId12"/>
    <p:sldId id="261" r:id="rId13"/>
    <p:sldId id="260" r:id="rId14"/>
    <p:sldId id="262" r:id="rId15"/>
    <p:sldId id="263" r:id="rId16"/>
    <p:sldId id="264" r:id="rId17"/>
    <p:sldId id="323" r:id="rId18"/>
    <p:sldId id="321" r:id="rId19"/>
    <p:sldId id="322" r:id="rId20"/>
    <p:sldId id="294" r:id="rId21"/>
    <p:sldId id="265" r:id="rId22"/>
    <p:sldId id="266" r:id="rId23"/>
    <p:sldId id="267" r:id="rId24"/>
    <p:sldId id="32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329" r:id="rId38"/>
    <p:sldId id="280" r:id="rId39"/>
    <p:sldId id="281" r:id="rId40"/>
    <p:sldId id="282" r:id="rId41"/>
    <p:sldId id="330" r:id="rId42"/>
    <p:sldId id="283" r:id="rId43"/>
    <p:sldId id="284" r:id="rId44"/>
    <p:sldId id="285" r:id="rId45"/>
    <p:sldId id="287" r:id="rId46"/>
    <p:sldId id="288" r:id="rId47"/>
    <p:sldId id="289"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Lst>
  <p:sldSz cx="9144000" cy="6858000" type="screen4x3"/>
  <p:notesSz cx="6858000" cy="9144000"/>
  <p:custDataLst>
    <p:tags r:id="rId7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027FE3-81D0-4B4D-BAF3-6CC213CFC79F}" v="1425" dt="2023-02-14T17:29:24.5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441" autoAdjust="0"/>
    <p:restoredTop sz="95270" autoAdjust="0"/>
  </p:normalViewPr>
  <p:slideViewPr>
    <p:cSldViewPr>
      <p:cViewPr>
        <p:scale>
          <a:sx n="143" d="100"/>
          <a:sy n="143" d="100"/>
        </p:scale>
        <p:origin x="1428" y="-2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ags" Target="tags/tag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NNEFOY Jeremie" userId="05f1bea6-7117-447b-8998-6c6694f45659" providerId="ADAL" clId="{FE027FE3-81D0-4B4D-BAF3-6CC213CFC79F}"/>
    <pc:docChg chg="undo custSel addSld modSld sldOrd replTag">
      <pc:chgData name="BONNEFOY Jeremie" userId="05f1bea6-7117-447b-8998-6c6694f45659" providerId="ADAL" clId="{FE027FE3-81D0-4B4D-BAF3-6CC213CFC79F}" dt="2023-02-14T17:29:24.511" v="3003" actId="1035"/>
      <pc:docMkLst>
        <pc:docMk/>
      </pc:docMkLst>
      <pc:sldChg chg="modSp mod">
        <pc:chgData name="BONNEFOY Jeremie" userId="05f1bea6-7117-447b-8998-6c6694f45659" providerId="ADAL" clId="{FE027FE3-81D0-4B4D-BAF3-6CC213CFC79F}" dt="2023-02-07T18:49:50.984" v="2951" actId="20577"/>
        <pc:sldMkLst>
          <pc:docMk/>
          <pc:sldMk cId="3421999122" sldId="267"/>
        </pc:sldMkLst>
        <pc:graphicFrameChg chg="modGraphic">
          <ac:chgData name="BONNEFOY Jeremie" userId="05f1bea6-7117-447b-8998-6c6694f45659" providerId="ADAL" clId="{FE027FE3-81D0-4B4D-BAF3-6CC213CFC79F}" dt="2023-02-07T18:49:50.984" v="2951" actId="20577"/>
          <ac:graphicFrameMkLst>
            <pc:docMk/>
            <pc:sldMk cId="3421999122" sldId="267"/>
            <ac:graphicFrameMk id="4" creationId="{00000000-0000-0000-0000-000000000000}"/>
          </ac:graphicFrameMkLst>
        </pc:graphicFrameChg>
      </pc:sldChg>
      <pc:sldChg chg="modSp mod">
        <pc:chgData name="BONNEFOY Jeremie" userId="05f1bea6-7117-447b-8998-6c6694f45659" providerId="ADAL" clId="{FE027FE3-81D0-4B4D-BAF3-6CC213CFC79F}" dt="2023-02-07T19:02:21.086" v="2954" actId="20577"/>
        <pc:sldMkLst>
          <pc:docMk/>
          <pc:sldMk cId="2199579101" sldId="280"/>
        </pc:sldMkLst>
        <pc:spChg chg="mod">
          <ac:chgData name="BONNEFOY Jeremie" userId="05f1bea6-7117-447b-8998-6c6694f45659" providerId="ADAL" clId="{FE027FE3-81D0-4B4D-BAF3-6CC213CFC79F}" dt="2023-02-07T19:02:21.086" v="2954" actId="20577"/>
          <ac:spMkLst>
            <pc:docMk/>
            <pc:sldMk cId="2199579101" sldId="280"/>
            <ac:spMk id="72707" creationId="{00000000-0000-0000-0000-000000000000}"/>
          </ac:spMkLst>
        </pc:spChg>
      </pc:sldChg>
      <pc:sldChg chg="modSp">
        <pc:chgData name="BONNEFOY Jeremie" userId="05f1bea6-7117-447b-8998-6c6694f45659" providerId="ADAL" clId="{FE027FE3-81D0-4B4D-BAF3-6CC213CFC79F}" dt="2023-02-14T17:29:24.511" v="3003" actId="1035"/>
        <pc:sldMkLst>
          <pc:docMk/>
          <pc:sldMk cId="2407454413" sldId="283"/>
        </pc:sldMkLst>
        <pc:spChg chg="mod">
          <ac:chgData name="BONNEFOY Jeremie" userId="05f1bea6-7117-447b-8998-6c6694f45659" providerId="ADAL" clId="{FE027FE3-81D0-4B4D-BAF3-6CC213CFC79F}" dt="2023-02-14T17:29:24.511" v="3003" actId="1035"/>
          <ac:spMkLst>
            <pc:docMk/>
            <pc:sldMk cId="2407454413" sldId="283"/>
            <ac:spMk id="75779" creationId="{00000000-0000-0000-0000-000000000000}"/>
          </ac:spMkLst>
        </pc:spChg>
      </pc:sldChg>
      <pc:sldChg chg="modSp mod">
        <pc:chgData name="BONNEFOY Jeremie" userId="05f1bea6-7117-447b-8998-6c6694f45659" providerId="ADAL" clId="{FE027FE3-81D0-4B4D-BAF3-6CC213CFC79F}" dt="2022-03-15T18:25:23.234" v="14" actId="404"/>
        <pc:sldMkLst>
          <pc:docMk/>
          <pc:sldMk cId="2269764008" sldId="302"/>
        </pc:sldMkLst>
        <pc:spChg chg="mod">
          <ac:chgData name="BONNEFOY Jeremie" userId="05f1bea6-7117-447b-8998-6c6694f45659" providerId="ADAL" clId="{FE027FE3-81D0-4B4D-BAF3-6CC213CFC79F}" dt="2022-03-15T18:25:23.234" v="14" actId="404"/>
          <ac:spMkLst>
            <pc:docMk/>
            <pc:sldMk cId="2269764008" sldId="302"/>
            <ac:spMk id="3" creationId="{00000000-0000-0000-0000-000000000000}"/>
          </ac:spMkLst>
        </pc:spChg>
      </pc:sldChg>
      <pc:sldChg chg="modSp mod">
        <pc:chgData name="BONNEFOY Jeremie" userId="05f1bea6-7117-447b-8998-6c6694f45659" providerId="ADAL" clId="{FE027FE3-81D0-4B4D-BAF3-6CC213CFC79F}" dt="2022-03-15T18:25:57.609" v="19" actId="255"/>
        <pc:sldMkLst>
          <pc:docMk/>
          <pc:sldMk cId="3999949398" sldId="303"/>
        </pc:sldMkLst>
        <pc:spChg chg="mod">
          <ac:chgData name="BONNEFOY Jeremie" userId="05f1bea6-7117-447b-8998-6c6694f45659" providerId="ADAL" clId="{FE027FE3-81D0-4B4D-BAF3-6CC213CFC79F}" dt="2022-03-15T18:25:57.609" v="19" actId="255"/>
          <ac:spMkLst>
            <pc:docMk/>
            <pc:sldMk cId="3999949398" sldId="303"/>
            <ac:spMk id="3" creationId="{00000000-0000-0000-0000-000000000000}"/>
          </ac:spMkLst>
        </pc:spChg>
      </pc:sldChg>
      <pc:sldChg chg="modSp">
        <pc:chgData name="BONNEFOY Jeremie" userId="05f1bea6-7117-447b-8998-6c6694f45659" providerId="ADAL" clId="{FE027FE3-81D0-4B4D-BAF3-6CC213CFC79F}" dt="2022-03-15T18:24:15.087" v="1" actId="20577"/>
        <pc:sldMkLst>
          <pc:docMk/>
          <pc:sldMk cId="997473333" sldId="319"/>
        </pc:sldMkLst>
        <pc:spChg chg="mod">
          <ac:chgData name="BONNEFOY Jeremie" userId="05f1bea6-7117-447b-8998-6c6694f45659" providerId="ADAL" clId="{FE027FE3-81D0-4B4D-BAF3-6CC213CFC79F}" dt="2022-03-15T18:24:15.087" v="1" actId="20577"/>
          <ac:spMkLst>
            <pc:docMk/>
            <pc:sldMk cId="997473333" sldId="319"/>
            <ac:spMk id="200707" creationId="{00000000-0000-0000-0000-000000000000}"/>
          </ac:spMkLst>
        </pc:spChg>
      </pc:sldChg>
      <pc:sldChg chg="addSp delSp modSp mod">
        <pc:chgData name="BONNEFOY Jeremie" userId="05f1bea6-7117-447b-8998-6c6694f45659" providerId="ADAL" clId="{FE027FE3-81D0-4B4D-BAF3-6CC213CFC79F}" dt="2023-02-07T13:03:01.128" v="1577" actId="20577"/>
        <pc:sldMkLst>
          <pc:docMk/>
          <pc:sldMk cId="2876708264" sldId="321"/>
        </pc:sldMkLst>
        <pc:spChg chg="mod">
          <ac:chgData name="BONNEFOY Jeremie" userId="05f1bea6-7117-447b-8998-6c6694f45659" providerId="ADAL" clId="{FE027FE3-81D0-4B4D-BAF3-6CC213CFC79F}" dt="2023-02-07T12:56:48.490" v="1480"/>
          <ac:spMkLst>
            <pc:docMk/>
            <pc:sldMk cId="2876708264" sldId="321"/>
            <ac:spMk id="2" creationId="{00000000-0000-0000-0000-000000000000}"/>
          </ac:spMkLst>
        </pc:spChg>
        <pc:spChg chg="mod">
          <ac:chgData name="BONNEFOY Jeremie" userId="05f1bea6-7117-447b-8998-6c6694f45659" providerId="ADAL" clId="{FE027FE3-81D0-4B4D-BAF3-6CC213CFC79F}" dt="2023-02-07T13:03:01.128" v="1577" actId="20577"/>
          <ac:spMkLst>
            <pc:docMk/>
            <pc:sldMk cId="2876708264" sldId="321"/>
            <ac:spMk id="3" creationId="{00000000-0000-0000-0000-000000000000}"/>
          </ac:spMkLst>
        </pc:spChg>
        <pc:spChg chg="add del mod modVis">
          <ac:chgData name="BONNEFOY Jeremie" userId="05f1bea6-7117-447b-8998-6c6694f45659" providerId="ADAL" clId="{FE027FE3-81D0-4B4D-BAF3-6CC213CFC79F}" dt="2023-02-07T12:56:38.068" v="1229"/>
          <ac:spMkLst>
            <pc:docMk/>
            <pc:sldMk cId="2876708264" sldId="321"/>
            <ac:spMk id="5" creationId="{0F495E6A-94C0-45F6-95DF-02F397BAF17B}"/>
          </ac:spMkLst>
        </pc:spChg>
        <pc:spChg chg="add del mod modVis">
          <ac:chgData name="BONNEFOY Jeremie" userId="05f1bea6-7117-447b-8998-6c6694f45659" providerId="ADAL" clId="{FE027FE3-81D0-4B4D-BAF3-6CC213CFC79F}" dt="2023-02-07T12:56:39.394" v="1301"/>
          <ac:spMkLst>
            <pc:docMk/>
            <pc:sldMk cId="2876708264" sldId="321"/>
            <ac:spMk id="7" creationId="{C9D91EF2-28B7-4A1F-90A3-55A5FA715403}"/>
          </ac:spMkLst>
        </pc:spChg>
        <pc:spChg chg="add del mod modVis">
          <ac:chgData name="BONNEFOY Jeremie" userId="05f1bea6-7117-447b-8998-6c6694f45659" providerId="ADAL" clId="{FE027FE3-81D0-4B4D-BAF3-6CC213CFC79F}" dt="2023-02-07T12:56:40.148" v="1359"/>
          <ac:spMkLst>
            <pc:docMk/>
            <pc:sldMk cId="2876708264" sldId="321"/>
            <ac:spMk id="8" creationId="{ED2C41D3-D430-4998-9385-24EA4C9B8040}"/>
          </ac:spMkLst>
        </pc:spChg>
        <pc:spChg chg="add del mod modVis">
          <ac:chgData name="BONNEFOY Jeremie" userId="05f1bea6-7117-447b-8998-6c6694f45659" providerId="ADAL" clId="{FE027FE3-81D0-4B4D-BAF3-6CC213CFC79F}" dt="2023-02-07T12:56:40.746" v="1417"/>
          <ac:spMkLst>
            <pc:docMk/>
            <pc:sldMk cId="2876708264" sldId="321"/>
            <ac:spMk id="9" creationId="{5F4C0CDE-2F1A-4E8B-93B9-2DA64A053CBA}"/>
          </ac:spMkLst>
        </pc:spChg>
        <pc:spChg chg="add del mod modVis">
          <ac:chgData name="BONNEFOY Jeremie" userId="05f1bea6-7117-447b-8998-6c6694f45659" providerId="ADAL" clId="{FE027FE3-81D0-4B4D-BAF3-6CC213CFC79F}" dt="2023-02-07T12:56:41.432" v="1476"/>
          <ac:spMkLst>
            <pc:docMk/>
            <pc:sldMk cId="2876708264" sldId="321"/>
            <ac:spMk id="10" creationId="{39F3FCF5-159F-45ED-966B-8E2843568F88}"/>
          </ac:spMkLst>
        </pc:spChg>
        <pc:spChg chg="add del mod modVis">
          <ac:chgData name="BONNEFOY Jeremie" userId="05f1bea6-7117-447b-8998-6c6694f45659" providerId="ADAL" clId="{FE027FE3-81D0-4B4D-BAF3-6CC213CFC79F}" dt="2023-02-07T12:56:48.539" v="1534"/>
          <ac:spMkLst>
            <pc:docMk/>
            <pc:sldMk cId="2876708264" sldId="321"/>
            <ac:spMk id="11" creationId="{5743BB0F-568B-4CB2-875E-F9186B3FBDDB}"/>
          </ac:spMkLst>
        </pc:spChg>
        <pc:graphicFrameChg chg="add mod ord modVis replST">
          <ac:chgData name="BONNEFOY Jeremie" userId="05f1bea6-7117-447b-8998-6c6694f45659" providerId="ADAL" clId="{FE027FE3-81D0-4B4D-BAF3-6CC213CFC79F}" dt="2023-02-07T12:56:48.548" v="1536"/>
          <ac:graphicFrameMkLst>
            <pc:docMk/>
            <pc:sldMk cId="2876708264" sldId="321"/>
            <ac:graphicFrameMk id="6" creationId="{0BE6194D-C7B4-442F-A74B-90F022306710}"/>
          </ac:graphicFrameMkLst>
        </pc:graphicFrameChg>
      </pc:sldChg>
      <pc:sldChg chg="addSp mod">
        <pc:chgData name="BONNEFOY Jeremie" userId="05f1bea6-7117-447b-8998-6c6694f45659" providerId="ADAL" clId="{FE027FE3-81D0-4B4D-BAF3-6CC213CFC79F}" dt="2023-02-07T18:22:05.231" v="2846" actId="9405"/>
        <pc:sldMkLst>
          <pc:docMk/>
          <pc:sldMk cId="3405853230" sldId="322"/>
        </pc:sldMkLst>
        <pc:inkChg chg="add">
          <ac:chgData name="BONNEFOY Jeremie" userId="05f1bea6-7117-447b-8998-6c6694f45659" providerId="ADAL" clId="{FE027FE3-81D0-4B4D-BAF3-6CC213CFC79F}" dt="2023-02-07T18:22:05.231" v="2846" actId="9405"/>
          <ac:inkMkLst>
            <pc:docMk/>
            <pc:sldMk cId="3405853230" sldId="322"/>
            <ac:inkMk id="6" creationId="{547B5FAC-BDE5-486A-88DD-8870AD2F27B2}"/>
          </ac:inkMkLst>
        </pc:inkChg>
      </pc:sldChg>
      <pc:sldChg chg="modSp mod">
        <pc:chgData name="BONNEFOY Jeremie" userId="05f1bea6-7117-447b-8998-6c6694f45659" providerId="ADAL" clId="{FE027FE3-81D0-4B4D-BAF3-6CC213CFC79F}" dt="2023-02-07T17:20:58.558" v="2801" actId="20577"/>
        <pc:sldMkLst>
          <pc:docMk/>
          <pc:sldMk cId="1848554176" sldId="324"/>
        </pc:sldMkLst>
        <pc:spChg chg="mod">
          <ac:chgData name="BONNEFOY Jeremie" userId="05f1bea6-7117-447b-8998-6c6694f45659" providerId="ADAL" clId="{FE027FE3-81D0-4B4D-BAF3-6CC213CFC79F}" dt="2023-02-07T17:20:58.558" v="2801" actId="20577"/>
          <ac:spMkLst>
            <pc:docMk/>
            <pc:sldMk cId="1848554176" sldId="324"/>
            <ac:spMk id="3" creationId="{00000000-0000-0000-0000-000000000000}"/>
          </ac:spMkLst>
        </pc:spChg>
      </pc:sldChg>
      <pc:sldChg chg="modSp mod">
        <pc:chgData name="BONNEFOY Jeremie" userId="05f1bea6-7117-447b-8998-6c6694f45659" providerId="ADAL" clId="{FE027FE3-81D0-4B4D-BAF3-6CC213CFC79F}" dt="2023-02-07T12:43:01.464" v="1166" actId="20577"/>
        <pc:sldMkLst>
          <pc:docMk/>
          <pc:sldMk cId="304538596" sldId="325"/>
        </pc:sldMkLst>
        <pc:spChg chg="mod">
          <ac:chgData name="BONNEFOY Jeremie" userId="05f1bea6-7117-447b-8998-6c6694f45659" providerId="ADAL" clId="{FE027FE3-81D0-4B4D-BAF3-6CC213CFC79F}" dt="2023-02-07T12:43:01.464" v="1166" actId="20577"/>
          <ac:spMkLst>
            <pc:docMk/>
            <pc:sldMk cId="304538596" sldId="325"/>
            <ac:spMk id="3" creationId="{00000000-0000-0000-0000-000000000000}"/>
          </ac:spMkLst>
        </pc:spChg>
      </pc:sldChg>
      <pc:sldChg chg="addSp delSp modSp new add mod">
        <pc:chgData name="BONNEFOY Jeremie" userId="05f1bea6-7117-447b-8998-6c6694f45659" providerId="ADAL" clId="{FE027FE3-81D0-4B4D-BAF3-6CC213CFC79F}" dt="2023-02-07T17:30:55.763" v="2845"/>
        <pc:sldMkLst>
          <pc:docMk/>
          <pc:sldMk cId="266561973" sldId="328"/>
        </pc:sldMkLst>
        <pc:spChg chg="del">
          <ac:chgData name="BONNEFOY Jeremie" userId="05f1bea6-7117-447b-8998-6c6694f45659" providerId="ADAL" clId="{FE027FE3-81D0-4B4D-BAF3-6CC213CFC79F}" dt="2023-02-07T12:40:12.653" v="993" actId="478"/>
          <ac:spMkLst>
            <pc:docMk/>
            <pc:sldMk cId="266561973" sldId="328"/>
            <ac:spMk id="2" creationId="{079D7B33-8175-4772-87D8-FAE0E6300BF0}"/>
          </ac:spMkLst>
        </pc:spChg>
        <pc:spChg chg="del">
          <ac:chgData name="BONNEFOY Jeremie" userId="05f1bea6-7117-447b-8998-6c6694f45659" providerId="ADAL" clId="{FE027FE3-81D0-4B4D-BAF3-6CC213CFC79F}" dt="2023-02-07T12:19:23.672" v="531" actId="478"/>
          <ac:spMkLst>
            <pc:docMk/>
            <pc:sldMk cId="266561973" sldId="328"/>
            <ac:spMk id="3" creationId="{B718E6D3-543F-4887-9602-FE48397D7BDC}"/>
          </ac:spMkLst>
        </pc:spChg>
        <pc:spChg chg="del">
          <ac:chgData name="BONNEFOY Jeremie" userId="05f1bea6-7117-447b-8998-6c6694f45659" providerId="ADAL" clId="{FE027FE3-81D0-4B4D-BAF3-6CC213CFC79F}" dt="2023-02-07T12:20:20.390" v="541" actId="478"/>
          <ac:spMkLst>
            <pc:docMk/>
            <pc:sldMk cId="266561973" sldId="328"/>
            <ac:spMk id="5" creationId="{ACDD74E0-80C9-4FA3-8220-CCD5BCB440BB}"/>
          </ac:spMkLst>
        </pc:spChg>
        <pc:spChg chg="add mod">
          <ac:chgData name="BONNEFOY Jeremie" userId="05f1bea6-7117-447b-8998-6c6694f45659" providerId="ADAL" clId="{FE027FE3-81D0-4B4D-BAF3-6CC213CFC79F}" dt="2023-02-07T12:34:17.400" v="796" actId="1076"/>
          <ac:spMkLst>
            <pc:docMk/>
            <pc:sldMk cId="266561973" sldId="328"/>
            <ac:spMk id="23" creationId="{DFB01DFD-3F3C-409F-9361-1FA24B1280EC}"/>
          </ac:spMkLst>
        </pc:spChg>
        <pc:spChg chg="add mod">
          <ac:chgData name="BONNEFOY Jeremie" userId="05f1bea6-7117-447b-8998-6c6694f45659" providerId="ADAL" clId="{FE027FE3-81D0-4B4D-BAF3-6CC213CFC79F}" dt="2023-02-07T12:30:50.080" v="708" actId="20577"/>
          <ac:spMkLst>
            <pc:docMk/>
            <pc:sldMk cId="266561973" sldId="328"/>
            <ac:spMk id="24" creationId="{57633ACD-F922-4DEC-AA75-DBEDA55D2351}"/>
          </ac:spMkLst>
        </pc:spChg>
        <pc:spChg chg="add mod">
          <ac:chgData name="BONNEFOY Jeremie" userId="05f1bea6-7117-447b-8998-6c6694f45659" providerId="ADAL" clId="{FE027FE3-81D0-4B4D-BAF3-6CC213CFC79F}" dt="2023-02-07T12:40:06.623" v="992" actId="20577"/>
          <ac:spMkLst>
            <pc:docMk/>
            <pc:sldMk cId="266561973" sldId="328"/>
            <ac:spMk id="26" creationId="{53F3C5E1-7283-41F3-A865-3BDC555E386B}"/>
          </ac:spMkLst>
        </pc:spChg>
        <pc:spChg chg="add mod">
          <ac:chgData name="BONNEFOY Jeremie" userId="05f1bea6-7117-447b-8998-6c6694f45659" providerId="ADAL" clId="{FE027FE3-81D0-4B4D-BAF3-6CC213CFC79F}" dt="2023-02-07T12:38:57.775" v="870" actId="1076"/>
          <ac:spMkLst>
            <pc:docMk/>
            <pc:sldMk cId="266561973" sldId="328"/>
            <ac:spMk id="31" creationId="{6B7F7518-1747-4DBB-BE7F-51129A0EBFA7}"/>
          </ac:spMkLst>
        </pc:spChg>
        <pc:spChg chg="add mod">
          <ac:chgData name="BONNEFOY Jeremie" userId="05f1bea6-7117-447b-8998-6c6694f45659" providerId="ADAL" clId="{FE027FE3-81D0-4B4D-BAF3-6CC213CFC79F}" dt="2023-02-07T12:39:09.571" v="894" actId="20577"/>
          <ac:spMkLst>
            <pc:docMk/>
            <pc:sldMk cId="266561973" sldId="328"/>
            <ac:spMk id="36" creationId="{4D342455-D521-4825-AE25-92D10B1BC446}"/>
          </ac:spMkLst>
        </pc:spChg>
        <pc:spChg chg="add mod">
          <ac:chgData name="BONNEFOY Jeremie" userId="05f1bea6-7117-447b-8998-6c6694f45659" providerId="ADAL" clId="{FE027FE3-81D0-4B4D-BAF3-6CC213CFC79F}" dt="2023-02-07T12:23:59.480" v="648" actId="1036"/>
          <ac:spMkLst>
            <pc:docMk/>
            <pc:sldMk cId="266561973" sldId="328"/>
            <ac:spMk id="38" creationId="{3BC24539-5969-4803-AEEE-D1CAEDB250A2}"/>
          </ac:spMkLst>
        </pc:spChg>
        <pc:spChg chg="add mod">
          <ac:chgData name="BONNEFOY Jeremie" userId="05f1bea6-7117-447b-8998-6c6694f45659" providerId="ADAL" clId="{FE027FE3-81D0-4B4D-BAF3-6CC213CFC79F}" dt="2023-02-07T12:32:48.269" v="771" actId="20577"/>
          <ac:spMkLst>
            <pc:docMk/>
            <pc:sldMk cId="266561973" sldId="328"/>
            <ac:spMk id="46" creationId="{11520AC6-535E-45BC-9585-C87933E8A3F3}"/>
          </ac:spMkLst>
        </pc:spChg>
        <pc:spChg chg="add mod">
          <ac:chgData name="BONNEFOY Jeremie" userId="05f1bea6-7117-447b-8998-6c6694f45659" providerId="ADAL" clId="{FE027FE3-81D0-4B4D-BAF3-6CC213CFC79F}" dt="2023-02-07T12:23:59.480" v="648" actId="1036"/>
          <ac:spMkLst>
            <pc:docMk/>
            <pc:sldMk cId="266561973" sldId="328"/>
            <ac:spMk id="47" creationId="{682AC333-F82D-466F-8B80-80C797E49190}"/>
          </ac:spMkLst>
        </pc:spChg>
        <pc:spChg chg="add mod">
          <ac:chgData name="BONNEFOY Jeremie" userId="05f1bea6-7117-447b-8998-6c6694f45659" providerId="ADAL" clId="{FE027FE3-81D0-4B4D-BAF3-6CC213CFC79F}" dt="2023-02-07T12:23:59.480" v="648" actId="1036"/>
          <ac:spMkLst>
            <pc:docMk/>
            <pc:sldMk cId="266561973" sldId="328"/>
            <ac:spMk id="48" creationId="{F9B29685-4F78-40E4-B8F7-B14AD3611225}"/>
          </ac:spMkLst>
        </pc:spChg>
        <pc:spChg chg="add mod">
          <ac:chgData name="BONNEFOY Jeremie" userId="05f1bea6-7117-447b-8998-6c6694f45659" providerId="ADAL" clId="{FE027FE3-81D0-4B4D-BAF3-6CC213CFC79F}" dt="2023-02-07T12:23:59.480" v="648" actId="1036"/>
          <ac:spMkLst>
            <pc:docMk/>
            <pc:sldMk cId="266561973" sldId="328"/>
            <ac:spMk id="49" creationId="{1C28152E-546E-40C3-A01A-5CFC1D734F1F}"/>
          </ac:spMkLst>
        </pc:spChg>
        <pc:spChg chg="add mod">
          <ac:chgData name="BONNEFOY Jeremie" userId="05f1bea6-7117-447b-8998-6c6694f45659" providerId="ADAL" clId="{FE027FE3-81D0-4B4D-BAF3-6CC213CFC79F}" dt="2023-02-07T12:23:59.480" v="648" actId="1036"/>
          <ac:spMkLst>
            <pc:docMk/>
            <pc:sldMk cId="266561973" sldId="328"/>
            <ac:spMk id="50" creationId="{31661B6B-095B-4DAD-B23E-3F0D5B79D8CB}"/>
          </ac:spMkLst>
        </pc:spChg>
        <pc:spChg chg="add del mod">
          <ac:chgData name="BONNEFOY Jeremie" userId="05f1bea6-7117-447b-8998-6c6694f45659" providerId="ADAL" clId="{FE027FE3-81D0-4B4D-BAF3-6CC213CFC79F}" dt="2023-02-07T12:24:15.422" v="652" actId="478"/>
          <ac:spMkLst>
            <pc:docMk/>
            <pc:sldMk cId="266561973" sldId="328"/>
            <ac:spMk id="51" creationId="{19A30F01-D9DF-44BE-8625-2142C6DE4523}"/>
          </ac:spMkLst>
        </pc:spChg>
        <pc:spChg chg="add del mod">
          <ac:chgData name="BONNEFOY Jeremie" userId="05f1bea6-7117-447b-8998-6c6694f45659" providerId="ADAL" clId="{FE027FE3-81D0-4B4D-BAF3-6CC213CFC79F}" dt="2023-02-07T12:24:15.422" v="652" actId="478"/>
          <ac:spMkLst>
            <pc:docMk/>
            <pc:sldMk cId="266561973" sldId="328"/>
            <ac:spMk id="54" creationId="{E0BF4F94-5EEE-400F-A104-97B06067FDC3}"/>
          </ac:spMkLst>
        </pc:spChg>
        <pc:spChg chg="add del mod">
          <ac:chgData name="BONNEFOY Jeremie" userId="05f1bea6-7117-447b-8998-6c6694f45659" providerId="ADAL" clId="{FE027FE3-81D0-4B4D-BAF3-6CC213CFC79F}" dt="2023-02-07T12:24:15.422" v="652" actId="478"/>
          <ac:spMkLst>
            <pc:docMk/>
            <pc:sldMk cId="266561973" sldId="328"/>
            <ac:spMk id="55" creationId="{F63C3EEA-164C-4F38-9458-F542E6B672E4}"/>
          </ac:spMkLst>
        </pc:spChg>
        <pc:spChg chg="add del mod">
          <ac:chgData name="BONNEFOY Jeremie" userId="05f1bea6-7117-447b-8998-6c6694f45659" providerId="ADAL" clId="{FE027FE3-81D0-4B4D-BAF3-6CC213CFC79F}" dt="2023-02-07T12:24:15.422" v="652" actId="478"/>
          <ac:spMkLst>
            <pc:docMk/>
            <pc:sldMk cId="266561973" sldId="328"/>
            <ac:spMk id="56" creationId="{60EE580A-E6A4-4C2E-AF43-CC812D80E657}"/>
          </ac:spMkLst>
        </pc:spChg>
        <pc:spChg chg="add del mod">
          <ac:chgData name="BONNEFOY Jeremie" userId="05f1bea6-7117-447b-8998-6c6694f45659" providerId="ADAL" clId="{FE027FE3-81D0-4B4D-BAF3-6CC213CFC79F}" dt="2023-02-07T12:24:15.422" v="652" actId="478"/>
          <ac:spMkLst>
            <pc:docMk/>
            <pc:sldMk cId="266561973" sldId="328"/>
            <ac:spMk id="57" creationId="{63CAED5D-726A-4392-8F72-DC5FB388E9AC}"/>
          </ac:spMkLst>
        </pc:spChg>
        <pc:spChg chg="add mod">
          <ac:chgData name="BONNEFOY Jeremie" userId="05f1bea6-7117-447b-8998-6c6694f45659" providerId="ADAL" clId="{FE027FE3-81D0-4B4D-BAF3-6CC213CFC79F}" dt="2023-02-07T12:32:56.044" v="791" actId="20577"/>
          <ac:spMkLst>
            <pc:docMk/>
            <pc:sldMk cId="266561973" sldId="328"/>
            <ac:spMk id="58" creationId="{8734B7D3-AAF8-4A0F-8A3D-3C6D865F30D7}"/>
          </ac:spMkLst>
        </pc:spChg>
        <pc:spChg chg="add mod">
          <ac:chgData name="BONNEFOY Jeremie" userId="05f1bea6-7117-447b-8998-6c6694f45659" providerId="ADAL" clId="{FE027FE3-81D0-4B4D-BAF3-6CC213CFC79F}" dt="2023-02-07T12:24:27.196" v="654" actId="1076"/>
          <ac:spMkLst>
            <pc:docMk/>
            <pc:sldMk cId="266561973" sldId="328"/>
            <ac:spMk id="61" creationId="{C61CE696-1FE5-4369-8566-4B61A920A671}"/>
          </ac:spMkLst>
        </pc:spChg>
        <pc:spChg chg="add mod">
          <ac:chgData name="BONNEFOY Jeremie" userId="05f1bea6-7117-447b-8998-6c6694f45659" providerId="ADAL" clId="{FE027FE3-81D0-4B4D-BAF3-6CC213CFC79F}" dt="2023-02-07T12:34:10.069" v="795" actId="1076"/>
          <ac:spMkLst>
            <pc:docMk/>
            <pc:sldMk cId="266561973" sldId="328"/>
            <ac:spMk id="64" creationId="{126B5413-843B-476D-B2C3-9ACD65BEC7C9}"/>
          </ac:spMkLst>
        </pc:spChg>
        <pc:spChg chg="add mod">
          <ac:chgData name="BONNEFOY Jeremie" userId="05f1bea6-7117-447b-8998-6c6694f45659" providerId="ADAL" clId="{FE027FE3-81D0-4B4D-BAF3-6CC213CFC79F}" dt="2023-02-07T12:24:27.196" v="654" actId="1076"/>
          <ac:spMkLst>
            <pc:docMk/>
            <pc:sldMk cId="266561973" sldId="328"/>
            <ac:spMk id="65" creationId="{8A0D76C2-B1B1-49CD-B73C-587887CF2EF7}"/>
          </ac:spMkLst>
        </pc:spChg>
        <pc:spChg chg="add mod">
          <ac:chgData name="BONNEFOY Jeremie" userId="05f1bea6-7117-447b-8998-6c6694f45659" providerId="ADAL" clId="{FE027FE3-81D0-4B4D-BAF3-6CC213CFC79F}" dt="2023-02-07T12:24:27.196" v="654" actId="1076"/>
          <ac:spMkLst>
            <pc:docMk/>
            <pc:sldMk cId="266561973" sldId="328"/>
            <ac:spMk id="66" creationId="{6E97D0E7-F0DB-4277-AD22-55788506EDD1}"/>
          </ac:spMkLst>
        </pc:spChg>
        <pc:spChg chg="add del mod">
          <ac:chgData name="BONNEFOY Jeremie" userId="05f1bea6-7117-447b-8998-6c6694f45659" providerId="ADAL" clId="{FE027FE3-81D0-4B4D-BAF3-6CC213CFC79F}" dt="2023-02-07T12:33:56.359" v="793" actId="478"/>
          <ac:spMkLst>
            <pc:docMk/>
            <pc:sldMk cId="266561973" sldId="328"/>
            <ac:spMk id="67" creationId="{4F655F1C-0B80-4185-9A66-BC37FD304997}"/>
          </ac:spMkLst>
        </pc:spChg>
        <pc:grpChg chg="mod">
          <ac:chgData name="BONNEFOY Jeremie" userId="05f1bea6-7117-447b-8998-6c6694f45659" providerId="ADAL" clId="{FE027FE3-81D0-4B4D-BAF3-6CC213CFC79F}" dt="2023-02-07T17:29:46.393" v="2804"/>
          <ac:grpSpMkLst>
            <pc:docMk/>
            <pc:sldMk cId="266561973" sldId="328"/>
            <ac:grpSpMk id="5" creationId="{A4C97734-C5DE-4B85-AF67-6C541D8AC0A1}"/>
          </ac:grpSpMkLst>
        </pc:grpChg>
        <pc:grpChg chg="del mod">
          <ac:chgData name="BONNEFOY Jeremie" userId="05f1bea6-7117-447b-8998-6c6694f45659" providerId="ADAL" clId="{FE027FE3-81D0-4B4D-BAF3-6CC213CFC79F}" dt="2023-02-07T12:17:09.148" v="478"/>
          <ac:grpSpMkLst>
            <pc:docMk/>
            <pc:sldMk cId="266561973" sldId="328"/>
            <ac:grpSpMk id="11" creationId="{5547708B-7EE1-4C1C-8683-AA9A32F4D6D6}"/>
          </ac:grpSpMkLst>
        </pc:grpChg>
        <pc:grpChg chg="del mod">
          <ac:chgData name="BONNEFOY Jeremie" userId="05f1bea6-7117-447b-8998-6c6694f45659" providerId="ADAL" clId="{FE027FE3-81D0-4B4D-BAF3-6CC213CFC79F}" dt="2023-02-07T17:30:02.270" v="2814"/>
          <ac:grpSpMkLst>
            <pc:docMk/>
            <pc:sldMk cId="266561973" sldId="328"/>
            <ac:grpSpMk id="12" creationId="{B8C2171E-2836-465B-AB01-C130ED6C988E}"/>
          </ac:grpSpMkLst>
        </pc:grpChg>
        <pc:grpChg chg="del mod">
          <ac:chgData name="BONNEFOY Jeremie" userId="05f1bea6-7117-447b-8998-6c6694f45659" providerId="ADAL" clId="{FE027FE3-81D0-4B4D-BAF3-6CC213CFC79F}" dt="2023-02-07T12:17:16.905" v="483"/>
          <ac:grpSpMkLst>
            <pc:docMk/>
            <pc:sldMk cId="266561973" sldId="328"/>
            <ac:grpSpMk id="13" creationId="{32D79A2F-B94B-4000-A253-7BEF2855E161}"/>
          </ac:grpSpMkLst>
        </pc:grpChg>
        <pc:grpChg chg="del mod">
          <ac:chgData name="BONNEFOY Jeremie" userId="05f1bea6-7117-447b-8998-6c6694f45659" providerId="ADAL" clId="{FE027FE3-81D0-4B4D-BAF3-6CC213CFC79F}" dt="2023-02-07T17:30:05.939" v="2817"/>
          <ac:grpSpMkLst>
            <pc:docMk/>
            <pc:sldMk cId="266561973" sldId="328"/>
            <ac:grpSpMk id="17" creationId="{D5F7FAFD-D0AB-4AEA-8F4F-339156235F10}"/>
          </ac:grpSpMkLst>
        </pc:grpChg>
        <pc:grpChg chg="del mod">
          <ac:chgData name="BONNEFOY Jeremie" userId="05f1bea6-7117-447b-8998-6c6694f45659" providerId="ADAL" clId="{FE027FE3-81D0-4B4D-BAF3-6CC213CFC79F}" dt="2023-02-07T12:18:13.862" v="495"/>
          <ac:grpSpMkLst>
            <pc:docMk/>
            <pc:sldMk cId="266561973" sldId="328"/>
            <ac:grpSpMk id="18" creationId="{EC5362E3-8DC0-4B96-A579-529E69A78662}"/>
          </ac:grpSpMkLst>
        </pc:grpChg>
        <pc:grpChg chg="mod">
          <ac:chgData name="BONNEFOY Jeremie" userId="05f1bea6-7117-447b-8998-6c6694f45659" providerId="ADAL" clId="{FE027FE3-81D0-4B4D-BAF3-6CC213CFC79F}" dt="2023-02-07T17:30:05.939" v="2817"/>
          <ac:grpSpMkLst>
            <pc:docMk/>
            <pc:sldMk cId="266561973" sldId="328"/>
            <ac:grpSpMk id="21" creationId="{921D974C-A9C8-4973-AF46-F336539A3C3A}"/>
          </ac:grpSpMkLst>
        </pc:grpChg>
        <pc:grpChg chg="del mod">
          <ac:chgData name="BONNEFOY Jeremie" userId="05f1bea6-7117-447b-8998-6c6694f45659" providerId="ADAL" clId="{FE027FE3-81D0-4B4D-BAF3-6CC213CFC79F}" dt="2023-02-07T12:18:52.300" v="524"/>
          <ac:grpSpMkLst>
            <pc:docMk/>
            <pc:sldMk cId="266561973" sldId="328"/>
            <ac:grpSpMk id="23" creationId="{01E61B40-95CA-4660-9AD0-AF96F9E248D1}"/>
          </ac:grpSpMkLst>
        </pc:grpChg>
        <pc:grpChg chg="del mod">
          <ac:chgData name="BONNEFOY Jeremie" userId="05f1bea6-7117-447b-8998-6c6694f45659" providerId="ADAL" clId="{FE027FE3-81D0-4B4D-BAF3-6CC213CFC79F}" dt="2023-02-07T12:18:52.301" v="525"/>
          <ac:grpSpMkLst>
            <pc:docMk/>
            <pc:sldMk cId="266561973" sldId="328"/>
            <ac:grpSpMk id="24" creationId="{B45D9717-0D30-4A73-813F-988D128F838C}"/>
          </ac:grpSpMkLst>
        </pc:grpChg>
        <pc:grpChg chg="mod">
          <ac:chgData name="BONNEFOY Jeremie" userId="05f1bea6-7117-447b-8998-6c6694f45659" providerId="ADAL" clId="{FE027FE3-81D0-4B4D-BAF3-6CC213CFC79F}" dt="2023-02-07T17:30:11.820" v="2820"/>
          <ac:grpSpMkLst>
            <pc:docMk/>
            <pc:sldMk cId="266561973" sldId="328"/>
            <ac:grpSpMk id="27" creationId="{05208502-202E-4E76-A157-A1C5A2C2C194}"/>
          </ac:grpSpMkLst>
        </pc:grpChg>
        <pc:grpChg chg="del mod">
          <ac:chgData name="BONNEFOY Jeremie" userId="05f1bea6-7117-447b-8998-6c6694f45659" providerId="ADAL" clId="{FE027FE3-81D0-4B4D-BAF3-6CC213CFC79F}" dt="2023-02-07T17:30:16.667" v="2825"/>
          <ac:grpSpMkLst>
            <pc:docMk/>
            <pc:sldMk cId="266561973" sldId="328"/>
            <ac:grpSpMk id="30" creationId="{6C31EA4E-FA9B-4810-B168-769751B80DDA}"/>
          </ac:grpSpMkLst>
        </pc:grpChg>
        <pc:grpChg chg="del mod">
          <ac:chgData name="BONNEFOY Jeremie" userId="05f1bea6-7117-447b-8998-6c6694f45659" providerId="ADAL" clId="{FE027FE3-81D0-4B4D-BAF3-6CC213CFC79F}" dt="2023-02-07T17:30:21.248" v="2829"/>
          <ac:grpSpMkLst>
            <pc:docMk/>
            <pc:sldMk cId="266561973" sldId="328"/>
            <ac:grpSpMk id="33" creationId="{9AB9FD00-9ACF-4C2B-828E-9EEC62CF7E0A}"/>
          </ac:grpSpMkLst>
        </pc:grpChg>
        <pc:grpChg chg="del mod">
          <ac:chgData name="BONNEFOY Jeremie" userId="05f1bea6-7117-447b-8998-6c6694f45659" providerId="ADAL" clId="{FE027FE3-81D0-4B4D-BAF3-6CC213CFC79F}" dt="2023-02-07T12:18:50.292" v="520"/>
          <ac:grpSpMkLst>
            <pc:docMk/>
            <pc:sldMk cId="266561973" sldId="328"/>
            <ac:grpSpMk id="37" creationId="{16B5720A-7DD4-45F3-8DB9-967F38B55A4A}"/>
          </ac:grpSpMkLst>
        </pc:grpChg>
        <pc:grpChg chg="del mod">
          <ac:chgData name="BONNEFOY Jeremie" userId="05f1bea6-7117-447b-8998-6c6694f45659" providerId="ADAL" clId="{FE027FE3-81D0-4B4D-BAF3-6CC213CFC79F}" dt="2023-02-07T17:30:24.685" v="2832"/>
          <ac:grpSpMkLst>
            <pc:docMk/>
            <pc:sldMk cId="266561973" sldId="328"/>
            <ac:grpSpMk id="41" creationId="{4D70AB96-7ED3-4C8D-8772-BEFDCD930FB6}"/>
          </ac:grpSpMkLst>
        </pc:grpChg>
        <pc:grpChg chg="del mod">
          <ac:chgData name="BONNEFOY Jeremie" userId="05f1bea6-7117-447b-8998-6c6694f45659" providerId="ADAL" clId="{FE027FE3-81D0-4B4D-BAF3-6CC213CFC79F}" dt="2023-02-07T17:30:28.062" v="2834"/>
          <ac:grpSpMkLst>
            <pc:docMk/>
            <pc:sldMk cId="266561973" sldId="328"/>
            <ac:grpSpMk id="45" creationId="{4E5C90F7-29F6-42B7-A576-6A9B24C7D303}"/>
          </ac:grpSpMkLst>
        </pc:grpChg>
        <pc:grpChg chg="del mod">
          <ac:chgData name="BONNEFOY Jeremie" userId="05f1bea6-7117-447b-8998-6c6694f45659" providerId="ADAL" clId="{FE027FE3-81D0-4B4D-BAF3-6CC213CFC79F}" dt="2023-02-07T17:30:29.058" v="2836"/>
          <ac:grpSpMkLst>
            <pc:docMk/>
            <pc:sldMk cId="266561973" sldId="328"/>
            <ac:grpSpMk id="52" creationId="{CB415F7D-7548-48DE-A52D-B28F0B9E28A8}"/>
          </ac:grpSpMkLst>
        </pc:grpChg>
        <pc:grpChg chg="del mod">
          <ac:chgData name="BONNEFOY Jeremie" userId="05f1bea6-7117-447b-8998-6c6694f45659" providerId="ADAL" clId="{FE027FE3-81D0-4B4D-BAF3-6CC213CFC79F}" dt="2023-02-07T17:30:31.312" v="2838"/>
          <ac:grpSpMkLst>
            <pc:docMk/>
            <pc:sldMk cId="266561973" sldId="328"/>
            <ac:grpSpMk id="54" creationId="{2A8B43E6-2CFA-4B64-AB8E-E9DC600F89D3}"/>
          </ac:grpSpMkLst>
        </pc:grpChg>
        <pc:grpChg chg="del mod">
          <ac:chgData name="BONNEFOY Jeremie" userId="05f1bea6-7117-447b-8998-6c6694f45659" providerId="ADAL" clId="{FE027FE3-81D0-4B4D-BAF3-6CC213CFC79F}" dt="2023-02-07T17:30:34.323" v="2841"/>
          <ac:grpSpMkLst>
            <pc:docMk/>
            <pc:sldMk cId="266561973" sldId="328"/>
            <ac:grpSpMk id="56" creationId="{88A44FEC-9DDE-464C-B5D8-344B1B66F77A}"/>
          </ac:grpSpMkLst>
        </pc:grpChg>
        <pc:grpChg chg="del mod">
          <ac:chgData name="BONNEFOY Jeremie" userId="05f1bea6-7117-447b-8998-6c6694f45659" providerId="ADAL" clId="{FE027FE3-81D0-4B4D-BAF3-6CC213CFC79F}" dt="2023-02-07T17:30:55.763" v="2845"/>
          <ac:grpSpMkLst>
            <pc:docMk/>
            <pc:sldMk cId="266561973" sldId="328"/>
            <ac:grpSpMk id="60" creationId="{ECE28D7B-333D-45F8-A98B-DC2283346632}"/>
          </ac:grpSpMkLst>
        </pc:grpChg>
        <pc:grpChg chg="mod">
          <ac:chgData name="BONNEFOY Jeremie" userId="05f1bea6-7117-447b-8998-6c6694f45659" providerId="ADAL" clId="{FE027FE3-81D0-4B4D-BAF3-6CC213CFC79F}" dt="2023-02-07T17:30:55.763" v="2845"/>
          <ac:grpSpMkLst>
            <pc:docMk/>
            <pc:sldMk cId="266561973" sldId="328"/>
            <ac:grpSpMk id="69" creationId="{B81FC0E4-2756-4C77-A890-D466460ADE1C}"/>
          </ac:grpSpMkLst>
        </pc:grpChg>
        <pc:graphicFrameChg chg="add mod ord modVis replST">
          <ac:chgData name="BONNEFOY Jeremie" userId="05f1bea6-7117-447b-8998-6c6694f45659" providerId="ADAL" clId="{FE027FE3-81D0-4B4D-BAF3-6CC213CFC79F}" dt="2023-02-07T12:40:13.519" v="1010"/>
          <ac:graphicFrameMkLst>
            <pc:docMk/>
            <pc:sldMk cId="266561973" sldId="328"/>
            <ac:graphicFrameMk id="14" creationId="{827E9E8D-79C0-4085-9D74-7C5C966F4D6D}"/>
          </ac:graphicFrameMkLst>
        </pc:graphicFrameChg>
        <pc:inkChg chg="add mod">
          <ac:chgData name="BONNEFOY Jeremie" userId="05f1bea6-7117-447b-8998-6c6694f45659" providerId="ADAL" clId="{FE027FE3-81D0-4B4D-BAF3-6CC213CFC79F}" dt="2023-02-07T17:29:46.393" v="2804"/>
          <ac:inkMkLst>
            <pc:docMk/>
            <pc:sldMk cId="266561973" sldId="328"/>
            <ac:inkMk id="2" creationId="{B6F025A4-855D-4D62-8C3F-39DC2DE74535}"/>
          </ac:inkMkLst>
        </pc:inkChg>
        <pc:inkChg chg="add mod">
          <ac:chgData name="BONNEFOY Jeremie" userId="05f1bea6-7117-447b-8998-6c6694f45659" providerId="ADAL" clId="{FE027FE3-81D0-4B4D-BAF3-6CC213CFC79F}" dt="2023-02-07T17:29:46.393" v="2804"/>
          <ac:inkMkLst>
            <pc:docMk/>
            <pc:sldMk cId="266561973" sldId="328"/>
            <ac:inkMk id="3" creationId="{96CE5DA8-0F77-4386-975E-7E7DFD2E6BFA}"/>
          </ac:inkMkLst>
        </pc:inkChg>
        <pc:inkChg chg="add del mod">
          <ac:chgData name="BONNEFOY Jeremie" userId="05f1bea6-7117-447b-8998-6c6694f45659" providerId="ADAL" clId="{FE027FE3-81D0-4B4D-BAF3-6CC213CFC79F}" dt="2023-02-07T12:17:16.904" v="482"/>
          <ac:inkMkLst>
            <pc:docMk/>
            <pc:sldMk cId="266561973" sldId="328"/>
            <ac:inkMk id="6" creationId="{A78470DF-8B23-4502-9B5F-67916D647CBF}"/>
          </ac:inkMkLst>
        </pc:inkChg>
        <pc:inkChg chg="add mod">
          <ac:chgData name="BONNEFOY Jeremie" userId="05f1bea6-7117-447b-8998-6c6694f45659" providerId="ADAL" clId="{FE027FE3-81D0-4B4D-BAF3-6CC213CFC79F}" dt="2023-02-07T17:30:05.939" v="2817"/>
          <ac:inkMkLst>
            <pc:docMk/>
            <pc:sldMk cId="266561973" sldId="328"/>
            <ac:inkMk id="6" creationId="{E63E482E-CFC4-42B0-A10B-C7B308097A7C}"/>
          </ac:inkMkLst>
        </pc:inkChg>
        <pc:inkChg chg="add del mod">
          <ac:chgData name="BONNEFOY Jeremie" userId="05f1bea6-7117-447b-8998-6c6694f45659" providerId="ADAL" clId="{FE027FE3-81D0-4B4D-BAF3-6CC213CFC79F}" dt="2023-02-07T12:17:16.900" v="479"/>
          <ac:inkMkLst>
            <pc:docMk/>
            <pc:sldMk cId="266561973" sldId="328"/>
            <ac:inkMk id="7" creationId="{56DC31C4-CAFF-4045-BC29-60DB3033F83F}"/>
          </ac:inkMkLst>
        </pc:inkChg>
        <pc:inkChg chg="add mod">
          <ac:chgData name="BONNEFOY Jeremie" userId="05f1bea6-7117-447b-8998-6c6694f45659" providerId="ADAL" clId="{FE027FE3-81D0-4B4D-BAF3-6CC213CFC79F}" dt="2023-02-07T17:30:05.939" v="2817"/>
          <ac:inkMkLst>
            <pc:docMk/>
            <pc:sldMk cId="266561973" sldId="328"/>
            <ac:inkMk id="7" creationId="{BE5F6F86-8B69-4691-92A3-6A2FA1D4BFB0}"/>
          </ac:inkMkLst>
        </pc:inkChg>
        <pc:inkChg chg="add del mod">
          <ac:chgData name="BONNEFOY Jeremie" userId="05f1bea6-7117-447b-8998-6c6694f45659" providerId="ADAL" clId="{FE027FE3-81D0-4B4D-BAF3-6CC213CFC79F}" dt="2023-02-07T12:17:16.906" v="484"/>
          <ac:inkMkLst>
            <pc:docMk/>
            <pc:sldMk cId="266561973" sldId="328"/>
            <ac:inkMk id="8" creationId="{424827AD-608E-4266-BDA3-68EDE09C3BDD}"/>
          </ac:inkMkLst>
        </pc:inkChg>
        <pc:inkChg chg="add mod">
          <ac:chgData name="BONNEFOY Jeremie" userId="05f1bea6-7117-447b-8998-6c6694f45659" providerId="ADAL" clId="{FE027FE3-81D0-4B4D-BAF3-6CC213CFC79F}" dt="2023-02-07T17:30:05.939" v="2817"/>
          <ac:inkMkLst>
            <pc:docMk/>
            <pc:sldMk cId="266561973" sldId="328"/>
            <ac:inkMk id="8" creationId="{FD52540A-D1CC-4E08-8200-5BCEAB5A1350}"/>
          </ac:inkMkLst>
        </pc:inkChg>
        <pc:inkChg chg="add mod">
          <ac:chgData name="BONNEFOY Jeremie" userId="05f1bea6-7117-447b-8998-6c6694f45659" providerId="ADAL" clId="{FE027FE3-81D0-4B4D-BAF3-6CC213CFC79F}" dt="2023-02-07T17:30:05.939" v="2817"/>
          <ac:inkMkLst>
            <pc:docMk/>
            <pc:sldMk cId="266561973" sldId="328"/>
            <ac:inkMk id="9" creationId="{34E2BB1E-8473-4A7A-BC14-ED99E924C056}"/>
          </ac:inkMkLst>
        </pc:inkChg>
        <pc:inkChg chg="add del mod">
          <ac:chgData name="BONNEFOY Jeremie" userId="05f1bea6-7117-447b-8998-6c6694f45659" providerId="ADAL" clId="{FE027FE3-81D0-4B4D-BAF3-6CC213CFC79F}" dt="2023-02-07T12:17:16.902" v="480"/>
          <ac:inkMkLst>
            <pc:docMk/>
            <pc:sldMk cId="266561973" sldId="328"/>
            <ac:inkMk id="9" creationId="{9F71C6BF-D9DC-4E61-B8C1-BC59D60D01A4}"/>
          </ac:inkMkLst>
        </pc:inkChg>
        <pc:inkChg chg="add mod">
          <ac:chgData name="BONNEFOY Jeremie" userId="05f1bea6-7117-447b-8998-6c6694f45659" providerId="ADAL" clId="{FE027FE3-81D0-4B4D-BAF3-6CC213CFC79F}" dt="2023-02-07T17:30:05.939" v="2817"/>
          <ac:inkMkLst>
            <pc:docMk/>
            <pc:sldMk cId="266561973" sldId="328"/>
            <ac:inkMk id="10" creationId="{5783BFDD-10E3-4F6B-8CF0-5C773C9F4F92}"/>
          </ac:inkMkLst>
        </pc:inkChg>
        <pc:inkChg chg="add del mod">
          <ac:chgData name="BONNEFOY Jeremie" userId="05f1bea6-7117-447b-8998-6c6694f45659" providerId="ADAL" clId="{FE027FE3-81D0-4B4D-BAF3-6CC213CFC79F}" dt="2023-02-07T12:17:16.903" v="481"/>
          <ac:inkMkLst>
            <pc:docMk/>
            <pc:sldMk cId="266561973" sldId="328"/>
            <ac:inkMk id="10" creationId="{C980C2C4-809E-4BB1-BBAA-5D4CD30188E5}"/>
          </ac:inkMkLst>
        </pc:inkChg>
        <pc:inkChg chg="add del mod">
          <ac:chgData name="BONNEFOY Jeremie" userId="05f1bea6-7117-447b-8998-6c6694f45659" providerId="ADAL" clId="{FE027FE3-81D0-4B4D-BAF3-6CC213CFC79F}" dt="2023-02-07T12:17:16.905" v="483"/>
          <ac:inkMkLst>
            <pc:docMk/>
            <pc:sldMk cId="266561973" sldId="328"/>
            <ac:inkMk id="12" creationId="{81306280-99D7-4440-BDA4-4E1AB073C9EE}"/>
          </ac:inkMkLst>
        </pc:inkChg>
        <pc:inkChg chg="add mod">
          <ac:chgData name="BONNEFOY Jeremie" userId="05f1bea6-7117-447b-8998-6c6694f45659" providerId="ADAL" clId="{FE027FE3-81D0-4B4D-BAF3-6CC213CFC79F}" dt="2023-02-07T17:30:05.939" v="2817"/>
          <ac:inkMkLst>
            <pc:docMk/>
            <pc:sldMk cId="266561973" sldId="328"/>
            <ac:inkMk id="13" creationId="{F2F3E263-6F97-478B-876E-B5746B812F07}"/>
          </ac:inkMkLst>
        </pc:inkChg>
        <pc:inkChg chg="add del">
          <ac:chgData name="BONNEFOY Jeremie" userId="05f1bea6-7117-447b-8998-6c6694f45659" providerId="ADAL" clId="{FE027FE3-81D0-4B4D-BAF3-6CC213CFC79F}" dt="2023-02-07T12:17:57.779" v="486"/>
          <ac:inkMkLst>
            <pc:docMk/>
            <pc:sldMk cId="266561973" sldId="328"/>
            <ac:inkMk id="14" creationId="{A7A337FD-E531-4590-AA3E-EE5A6E26C3EE}"/>
          </ac:inkMkLst>
        </pc:inkChg>
        <pc:inkChg chg="add del">
          <ac:chgData name="BONNEFOY Jeremie" userId="05f1bea6-7117-447b-8998-6c6694f45659" providerId="ADAL" clId="{FE027FE3-81D0-4B4D-BAF3-6CC213CFC79F}" dt="2023-02-07T12:18:50.286" v="511"/>
          <ac:inkMkLst>
            <pc:docMk/>
            <pc:sldMk cId="266561973" sldId="328"/>
            <ac:inkMk id="15" creationId="{BC505C4B-63C4-4ADA-8525-26DDB34B143E}"/>
          </ac:inkMkLst>
        </pc:inkChg>
        <pc:inkChg chg="add mod">
          <ac:chgData name="BONNEFOY Jeremie" userId="05f1bea6-7117-447b-8998-6c6694f45659" providerId="ADAL" clId="{FE027FE3-81D0-4B4D-BAF3-6CC213CFC79F}" dt="2023-02-07T17:30:05.939" v="2817"/>
          <ac:inkMkLst>
            <pc:docMk/>
            <pc:sldMk cId="266561973" sldId="328"/>
            <ac:inkMk id="15" creationId="{C2653333-5751-46AD-A7BA-ADEE5423714D}"/>
          </ac:inkMkLst>
        </pc:inkChg>
        <pc:inkChg chg="add mod">
          <ac:chgData name="BONNEFOY Jeremie" userId="05f1bea6-7117-447b-8998-6c6694f45659" providerId="ADAL" clId="{FE027FE3-81D0-4B4D-BAF3-6CC213CFC79F}" dt="2023-02-07T17:30:05.939" v="2817"/>
          <ac:inkMkLst>
            <pc:docMk/>
            <pc:sldMk cId="266561973" sldId="328"/>
            <ac:inkMk id="16" creationId="{3C73D3F2-5F95-4520-B3A3-8C039A306C32}"/>
          </ac:inkMkLst>
        </pc:inkChg>
        <pc:inkChg chg="add del mod">
          <ac:chgData name="BONNEFOY Jeremie" userId="05f1bea6-7117-447b-8998-6c6694f45659" providerId="ADAL" clId="{FE027FE3-81D0-4B4D-BAF3-6CC213CFC79F}" dt="2023-02-07T12:18:50.294" v="522"/>
          <ac:inkMkLst>
            <pc:docMk/>
            <pc:sldMk cId="266561973" sldId="328"/>
            <ac:inkMk id="16" creationId="{8D5E4093-F1F8-4498-B10F-0D32CEE1837B}"/>
          </ac:inkMkLst>
        </pc:inkChg>
        <pc:inkChg chg="add del mod">
          <ac:chgData name="BONNEFOY Jeremie" userId="05f1bea6-7117-447b-8998-6c6694f45659" providerId="ADAL" clId="{FE027FE3-81D0-4B4D-BAF3-6CC213CFC79F}" dt="2023-02-07T12:18:52.302" v="527"/>
          <ac:inkMkLst>
            <pc:docMk/>
            <pc:sldMk cId="266561973" sldId="328"/>
            <ac:inkMk id="17" creationId="{5C0A0602-0AD9-47C7-AE0D-6279CAC5CD0F}"/>
          </ac:inkMkLst>
        </pc:inkChg>
        <pc:inkChg chg="add mod">
          <ac:chgData name="BONNEFOY Jeremie" userId="05f1bea6-7117-447b-8998-6c6694f45659" providerId="ADAL" clId="{FE027FE3-81D0-4B4D-BAF3-6CC213CFC79F}" dt="2023-02-07T17:30:05.939" v="2817"/>
          <ac:inkMkLst>
            <pc:docMk/>
            <pc:sldMk cId="266561973" sldId="328"/>
            <ac:inkMk id="18" creationId="{5A23FD5D-F68D-4A04-9A34-CE250F10F39A}"/>
          </ac:inkMkLst>
        </pc:inkChg>
        <pc:inkChg chg="add del mod">
          <ac:chgData name="BONNEFOY Jeremie" userId="05f1bea6-7117-447b-8998-6c6694f45659" providerId="ADAL" clId="{FE027FE3-81D0-4B4D-BAF3-6CC213CFC79F}" dt="2023-02-07T12:18:52.301" v="525"/>
          <ac:inkMkLst>
            <pc:docMk/>
            <pc:sldMk cId="266561973" sldId="328"/>
            <ac:inkMk id="19" creationId="{62C24C1B-CD2F-458F-8059-6DD175E2A567}"/>
          </ac:inkMkLst>
        </pc:inkChg>
        <pc:inkChg chg="add mod">
          <ac:chgData name="BONNEFOY Jeremie" userId="05f1bea6-7117-447b-8998-6c6694f45659" providerId="ADAL" clId="{FE027FE3-81D0-4B4D-BAF3-6CC213CFC79F}" dt="2023-02-07T17:30:05.939" v="2817"/>
          <ac:inkMkLst>
            <pc:docMk/>
            <pc:sldMk cId="266561973" sldId="328"/>
            <ac:inkMk id="19" creationId="{D84E2C5E-8652-486C-9B83-BDD2A07EDC18}"/>
          </ac:inkMkLst>
        </pc:inkChg>
        <pc:inkChg chg="add del mod">
          <ac:chgData name="BONNEFOY Jeremie" userId="05f1bea6-7117-447b-8998-6c6694f45659" providerId="ADAL" clId="{FE027FE3-81D0-4B4D-BAF3-6CC213CFC79F}" dt="2023-02-07T12:18:52.299" v="523"/>
          <ac:inkMkLst>
            <pc:docMk/>
            <pc:sldMk cId="266561973" sldId="328"/>
            <ac:inkMk id="20" creationId="{008EB4FC-F090-464E-A2C8-051BCF887A8E}"/>
          </ac:inkMkLst>
        </pc:inkChg>
        <pc:inkChg chg="add del mod">
          <ac:chgData name="BONNEFOY Jeremie" userId="05f1bea6-7117-447b-8998-6c6694f45659" providerId="ADAL" clId="{FE027FE3-81D0-4B4D-BAF3-6CC213CFC79F}" dt="2023-02-07T12:18:52.300" v="524"/>
          <ac:inkMkLst>
            <pc:docMk/>
            <pc:sldMk cId="266561973" sldId="328"/>
            <ac:inkMk id="21" creationId="{496DD323-B206-42B4-BDBC-6CECA8AB1311}"/>
          </ac:inkMkLst>
        </pc:inkChg>
        <pc:inkChg chg="add mod">
          <ac:chgData name="BONNEFOY Jeremie" userId="05f1bea6-7117-447b-8998-6c6694f45659" providerId="ADAL" clId="{FE027FE3-81D0-4B4D-BAF3-6CC213CFC79F}" dt="2023-02-07T17:30:11.820" v="2820"/>
          <ac:inkMkLst>
            <pc:docMk/>
            <pc:sldMk cId="266561973" sldId="328"/>
            <ac:inkMk id="22" creationId="{2B493716-A333-4D89-8F3D-7B11270A158A}"/>
          </ac:inkMkLst>
        </pc:inkChg>
        <pc:inkChg chg="add del mod">
          <ac:chgData name="BONNEFOY Jeremie" userId="05f1bea6-7117-447b-8998-6c6694f45659" providerId="ADAL" clId="{FE027FE3-81D0-4B4D-BAF3-6CC213CFC79F}" dt="2023-02-07T12:18:52.301" v="526"/>
          <ac:inkMkLst>
            <pc:docMk/>
            <pc:sldMk cId="266561973" sldId="328"/>
            <ac:inkMk id="22" creationId="{FDE60582-E6C0-40CD-8083-9F6C6B6093E8}"/>
          </ac:inkMkLst>
        </pc:inkChg>
        <pc:inkChg chg="add mod">
          <ac:chgData name="BONNEFOY Jeremie" userId="05f1bea6-7117-447b-8998-6c6694f45659" providerId="ADAL" clId="{FE027FE3-81D0-4B4D-BAF3-6CC213CFC79F}" dt="2023-02-07T17:30:11.820" v="2820"/>
          <ac:inkMkLst>
            <pc:docMk/>
            <pc:sldMk cId="266561973" sldId="328"/>
            <ac:inkMk id="25" creationId="{050DB9ED-95C2-495D-BCFB-4FB34286A9A7}"/>
          </ac:inkMkLst>
        </pc:inkChg>
        <pc:inkChg chg="add del mod">
          <ac:chgData name="BONNEFOY Jeremie" userId="05f1bea6-7117-447b-8998-6c6694f45659" providerId="ADAL" clId="{FE027FE3-81D0-4B4D-BAF3-6CC213CFC79F}" dt="2023-02-07T12:18:50.289" v="516"/>
          <ac:inkMkLst>
            <pc:docMk/>
            <pc:sldMk cId="266561973" sldId="328"/>
            <ac:inkMk id="25" creationId="{40E381FD-A00E-493F-9838-E91938CC56BC}"/>
          </ac:inkMkLst>
        </pc:inkChg>
        <pc:inkChg chg="add del mod">
          <ac:chgData name="BONNEFOY Jeremie" userId="05f1bea6-7117-447b-8998-6c6694f45659" providerId="ADAL" clId="{FE027FE3-81D0-4B4D-BAF3-6CC213CFC79F}" dt="2023-02-07T12:18:50.287" v="513"/>
          <ac:inkMkLst>
            <pc:docMk/>
            <pc:sldMk cId="266561973" sldId="328"/>
            <ac:inkMk id="26" creationId="{4A54D0E5-E4C5-4BBB-9FF6-1D50670045BE}"/>
          </ac:inkMkLst>
        </pc:inkChg>
        <pc:inkChg chg="add del mod">
          <ac:chgData name="BONNEFOY Jeremie" userId="05f1bea6-7117-447b-8998-6c6694f45659" providerId="ADAL" clId="{FE027FE3-81D0-4B4D-BAF3-6CC213CFC79F}" dt="2023-02-07T12:18:50.291" v="519"/>
          <ac:inkMkLst>
            <pc:docMk/>
            <pc:sldMk cId="266561973" sldId="328"/>
            <ac:inkMk id="27" creationId="{0B51A62A-5FFB-4F09-92EB-C195286C3483}"/>
          </ac:inkMkLst>
        </pc:inkChg>
        <pc:inkChg chg="add del mod">
          <ac:chgData name="BONNEFOY Jeremie" userId="05f1bea6-7117-447b-8998-6c6694f45659" providerId="ADAL" clId="{FE027FE3-81D0-4B4D-BAF3-6CC213CFC79F}" dt="2023-02-07T12:18:50.285" v="510"/>
          <ac:inkMkLst>
            <pc:docMk/>
            <pc:sldMk cId="266561973" sldId="328"/>
            <ac:inkMk id="28" creationId="{456594A9-5917-49C0-9CF8-576253A246A8}"/>
          </ac:inkMkLst>
        </pc:inkChg>
        <pc:inkChg chg="add mod">
          <ac:chgData name="BONNEFOY Jeremie" userId="05f1bea6-7117-447b-8998-6c6694f45659" providerId="ADAL" clId="{FE027FE3-81D0-4B4D-BAF3-6CC213CFC79F}" dt="2023-02-07T17:30:55.763" v="2845"/>
          <ac:inkMkLst>
            <pc:docMk/>
            <pc:sldMk cId="266561973" sldId="328"/>
            <ac:inkMk id="28" creationId="{B3BC2ABE-17E8-468E-BCF3-215ABB535B4C}"/>
          </ac:inkMkLst>
        </pc:inkChg>
        <pc:inkChg chg="add del mod">
          <ac:chgData name="BONNEFOY Jeremie" userId="05f1bea6-7117-447b-8998-6c6694f45659" providerId="ADAL" clId="{FE027FE3-81D0-4B4D-BAF3-6CC213CFC79F}" dt="2023-02-07T12:18:50.289" v="515"/>
          <ac:inkMkLst>
            <pc:docMk/>
            <pc:sldMk cId="266561973" sldId="328"/>
            <ac:inkMk id="29" creationId="{28B09B36-18F0-4CFF-8C30-599BD1633FF5}"/>
          </ac:inkMkLst>
        </pc:inkChg>
        <pc:inkChg chg="add mod">
          <ac:chgData name="BONNEFOY Jeremie" userId="05f1bea6-7117-447b-8998-6c6694f45659" providerId="ADAL" clId="{FE027FE3-81D0-4B4D-BAF3-6CC213CFC79F}" dt="2023-02-07T17:30:55.763" v="2845"/>
          <ac:inkMkLst>
            <pc:docMk/>
            <pc:sldMk cId="266561973" sldId="328"/>
            <ac:inkMk id="29" creationId="{3E1409B5-42AB-4F97-AEE7-57353E75BD4C}"/>
          </ac:inkMkLst>
        </pc:inkChg>
        <pc:inkChg chg="add del mod">
          <ac:chgData name="BONNEFOY Jeremie" userId="05f1bea6-7117-447b-8998-6c6694f45659" providerId="ADAL" clId="{FE027FE3-81D0-4B4D-BAF3-6CC213CFC79F}" dt="2023-02-07T12:18:50.293" v="521"/>
          <ac:inkMkLst>
            <pc:docMk/>
            <pc:sldMk cId="266561973" sldId="328"/>
            <ac:inkMk id="30" creationId="{6CB643F9-DD9C-4AB1-9B2D-405C8DAC49C6}"/>
          </ac:inkMkLst>
        </pc:inkChg>
        <pc:inkChg chg="add del mod">
          <ac:chgData name="BONNEFOY Jeremie" userId="05f1bea6-7117-447b-8998-6c6694f45659" providerId="ADAL" clId="{FE027FE3-81D0-4B4D-BAF3-6CC213CFC79F}" dt="2023-02-07T12:18:50.288" v="514"/>
          <ac:inkMkLst>
            <pc:docMk/>
            <pc:sldMk cId="266561973" sldId="328"/>
            <ac:inkMk id="31" creationId="{759FE3BF-94F6-455F-8ECD-5CACC42828B3}"/>
          </ac:inkMkLst>
        </pc:inkChg>
        <pc:inkChg chg="add del mod">
          <ac:chgData name="BONNEFOY Jeremie" userId="05f1bea6-7117-447b-8998-6c6694f45659" providerId="ADAL" clId="{FE027FE3-81D0-4B4D-BAF3-6CC213CFC79F}" dt="2023-02-07T12:18:50.291" v="518"/>
          <ac:inkMkLst>
            <pc:docMk/>
            <pc:sldMk cId="266561973" sldId="328"/>
            <ac:inkMk id="32" creationId="{466E4058-719D-4DB8-9076-053169364D28}"/>
          </ac:inkMkLst>
        </pc:inkChg>
        <pc:inkChg chg="add mod">
          <ac:chgData name="BONNEFOY Jeremie" userId="05f1bea6-7117-447b-8998-6c6694f45659" providerId="ADAL" clId="{FE027FE3-81D0-4B4D-BAF3-6CC213CFC79F}" dt="2023-02-07T17:30:55.763" v="2845"/>
          <ac:inkMkLst>
            <pc:docMk/>
            <pc:sldMk cId="266561973" sldId="328"/>
            <ac:inkMk id="32" creationId="{93D5F345-62E3-4A42-9763-4A865FF492EE}"/>
          </ac:inkMkLst>
        </pc:inkChg>
        <pc:inkChg chg="add del mod">
          <ac:chgData name="BONNEFOY Jeremie" userId="05f1bea6-7117-447b-8998-6c6694f45659" providerId="ADAL" clId="{FE027FE3-81D0-4B4D-BAF3-6CC213CFC79F}" dt="2023-02-07T12:18:50.290" v="517"/>
          <ac:inkMkLst>
            <pc:docMk/>
            <pc:sldMk cId="266561973" sldId="328"/>
            <ac:inkMk id="33" creationId="{047807EF-D16A-4D8D-A715-D132935ACD57}"/>
          </ac:inkMkLst>
        </pc:inkChg>
        <pc:inkChg chg="add del mod">
          <ac:chgData name="BONNEFOY Jeremie" userId="05f1bea6-7117-447b-8998-6c6694f45659" providerId="ADAL" clId="{FE027FE3-81D0-4B4D-BAF3-6CC213CFC79F}" dt="2023-02-07T12:18:50.284" v="509"/>
          <ac:inkMkLst>
            <pc:docMk/>
            <pc:sldMk cId="266561973" sldId="328"/>
            <ac:inkMk id="34" creationId="{322994E6-6841-420C-8201-B5911FD737E4}"/>
          </ac:inkMkLst>
        </pc:inkChg>
        <pc:inkChg chg="add mod">
          <ac:chgData name="BONNEFOY Jeremie" userId="05f1bea6-7117-447b-8998-6c6694f45659" providerId="ADAL" clId="{FE027FE3-81D0-4B4D-BAF3-6CC213CFC79F}" dt="2023-02-07T17:30:55.763" v="2845"/>
          <ac:inkMkLst>
            <pc:docMk/>
            <pc:sldMk cId="266561973" sldId="328"/>
            <ac:inkMk id="34" creationId="{5AD67D79-2D45-484F-A060-39EA2A8B9D99}"/>
          </ac:inkMkLst>
        </pc:inkChg>
        <pc:inkChg chg="add del mod">
          <ac:chgData name="BONNEFOY Jeremie" userId="05f1bea6-7117-447b-8998-6c6694f45659" providerId="ADAL" clId="{FE027FE3-81D0-4B4D-BAF3-6CC213CFC79F}" dt="2023-02-07T12:18:50.287" v="512"/>
          <ac:inkMkLst>
            <pc:docMk/>
            <pc:sldMk cId="266561973" sldId="328"/>
            <ac:inkMk id="35" creationId="{0DDC1D6A-0569-44E4-9C15-5401DBBC0D24}"/>
          </ac:inkMkLst>
        </pc:inkChg>
        <pc:inkChg chg="add mod">
          <ac:chgData name="BONNEFOY Jeremie" userId="05f1bea6-7117-447b-8998-6c6694f45659" providerId="ADAL" clId="{FE027FE3-81D0-4B4D-BAF3-6CC213CFC79F}" dt="2023-02-07T17:30:55.763" v="2845"/>
          <ac:inkMkLst>
            <pc:docMk/>
            <pc:sldMk cId="266561973" sldId="328"/>
            <ac:inkMk id="35" creationId="{BAC0DA6D-B9AA-4DE1-A4C5-D13C5FCA52B8}"/>
          </ac:inkMkLst>
        </pc:inkChg>
        <pc:inkChg chg="add del mod">
          <ac:chgData name="BONNEFOY Jeremie" userId="05f1bea6-7117-447b-8998-6c6694f45659" providerId="ADAL" clId="{FE027FE3-81D0-4B4D-BAF3-6CC213CFC79F}" dt="2023-02-07T12:18:50.292" v="520"/>
          <ac:inkMkLst>
            <pc:docMk/>
            <pc:sldMk cId="266561973" sldId="328"/>
            <ac:inkMk id="36" creationId="{42E6389D-CA7C-4DEA-887B-74BDE9744143}"/>
          </ac:inkMkLst>
        </pc:inkChg>
        <pc:inkChg chg="add mod">
          <ac:chgData name="BONNEFOY Jeremie" userId="05f1bea6-7117-447b-8998-6c6694f45659" providerId="ADAL" clId="{FE027FE3-81D0-4B4D-BAF3-6CC213CFC79F}" dt="2023-02-07T17:30:55.763" v="2845"/>
          <ac:inkMkLst>
            <pc:docMk/>
            <pc:sldMk cId="266561973" sldId="328"/>
            <ac:inkMk id="37" creationId="{E827F86C-4D82-44F9-B80B-79CDD409ECD4}"/>
          </ac:inkMkLst>
        </pc:inkChg>
        <pc:inkChg chg="add mod">
          <ac:chgData name="BONNEFOY Jeremie" userId="05f1bea6-7117-447b-8998-6c6694f45659" providerId="ADAL" clId="{FE027FE3-81D0-4B4D-BAF3-6CC213CFC79F}" dt="2023-02-07T17:30:55.763" v="2845"/>
          <ac:inkMkLst>
            <pc:docMk/>
            <pc:sldMk cId="266561973" sldId="328"/>
            <ac:inkMk id="43" creationId="{85203CCD-D5A1-479D-B1E3-82F1AEFBEF65}"/>
          </ac:inkMkLst>
        </pc:inkChg>
        <pc:inkChg chg="add mod">
          <ac:chgData name="BONNEFOY Jeremie" userId="05f1bea6-7117-447b-8998-6c6694f45659" providerId="ADAL" clId="{FE027FE3-81D0-4B4D-BAF3-6CC213CFC79F}" dt="2023-02-07T17:30:55.763" v="2845"/>
          <ac:inkMkLst>
            <pc:docMk/>
            <pc:sldMk cId="266561973" sldId="328"/>
            <ac:inkMk id="44" creationId="{23CFAA07-9593-44EE-AF33-3F4856E74815}"/>
          </ac:inkMkLst>
        </pc:inkChg>
        <pc:inkChg chg="add mod">
          <ac:chgData name="BONNEFOY Jeremie" userId="05f1bea6-7117-447b-8998-6c6694f45659" providerId="ADAL" clId="{FE027FE3-81D0-4B4D-BAF3-6CC213CFC79F}" dt="2023-02-07T17:30:55.763" v="2845"/>
          <ac:inkMkLst>
            <pc:docMk/>
            <pc:sldMk cId="266561973" sldId="328"/>
            <ac:inkMk id="51" creationId="{5CEC95E5-4535-4BF4-A4F8-B43FB3777E05}"/>
          </ac:inkMkLst>
        </pc:inkChg>
        <pc:inkChg chg="add mod">
          <ac:chgData name="BONNEFOY Jeremie" userId="05f1bea6-7117-447b-8998-6c6694f45659" providerId="ADAL" clId="{FE027FE3-81D0-4B4D-BAF3-6CC213CFC79F}" dt="2023-02-07T17:30:55.763" v="2845"/>
          <ac:inkMkLst>
            <pc:docMk/>
            <pc:sldMk cId="266561973" sldId="328"/>
            <ac:inkMk id="53" creationId="{FF4CBB1C-C48C-47BF-B4E8-8E8753B1CEF0}"/>
          </ac:inkMkLst>
        </pc:inkChg>
        <pc:inkChg chg="add mod">
          <ac:chgData name="BONNEFOY Jeremie" userId="05f1bea6-7117-447b-8998-6c6694f45659" providerId="ADAL" clId="{FE027FE3-81D0-4B4D-BAF3-6CC213CFC79F}" dt="2023-02-07T17:30:55.763" v="2845"/>
          <ac:inkMkLst>
            <pc:docMk/>
            <pc:sldMk cId="266561973" sldId="328"/>
            <ac:inkMk id="55" creationId="{40B991C6-D631-41F6-A8DB-E911572A7729}"/>
          </ac:inkMkLst>
        </pc:inkChg>
        <pc:inkChg chg="add mod">
          <ac:chgData name="BONNEFOY Jeremie" userId="05f1bea6-7117-447b-8998-6c6694f45659" providerId="ADAL" clId="{FE027FE3-81D0-4B4D-BAF3-6CC213CFC79F}" dt="2023-02-07T17:30:55.763" v="2845"/>
          <ac:inkMkLst>
            <pc:docMk/>
            <pc:sldMk cId="266561973" sldId="328"/>
            <ac:inkMk id="57" creationId="{BC9ADF2A-9D75-4F40-856D-6FC90C092B8B}"/>
          </ac:inkMkLst>
        </pc:inkChg>
        <pc:inkChg chg="add mod">
          <ac:chgData name="BONNEFOY Jeremie" userId="05f1bea6-7117-447b-8998-6c6694f45659" providerId="ADAL" clId="{FE027FE3-81D0-4B4D-BAF3-6CC213CFC79F}" dt="2023-02-07T17:30:55.763" v="2845"/>
          <ac:inkMkLst>
            <pc:docMk/>
            <pc:sldMk cId="266561973" sldId="328"/>
            <ac:inkMk id="59" creationId="{21455178-941A-44AD-A834-E23DB7E5A0F2}"/>
          </ac:inkMkLst>
        </pc:inkChg>
        <pc:inkChg chg="add">
          <ac:chgData name="BONNEFOY Jeremie" userId="05f1bea6-7117-447b-8998-6c6694f45659" providerId="ADAL" clId="{FE027FE3-81D0-4B4D-BAF3-6CC213CFC79F}" dt="2023-02-07T17:30:40.229" v="2842" actId="9405"/>
          <ac:inkMkLst>
            <pc:docMk/>
            <pc:sldMk cId="266561973" sldId="328"/>
            <ac:inkMk id="63" creationId="{57C82EF7-05E9-4CDC-AA68-1EA5FF59EEE9}"/>
          </ac:inkMkLst>
        </pc:inkChg>
        <pc:inkChg chg="add">
          <ac:chgData name="BONNEFOY Jeremie" userId="05f1bea6-7117-447b-8998-6c6694f45659" providerId="ADAL" clId="{FE027FE3-81D0-4B4D-BAF3-6CC213CFC79F}" dt="2023-02-07T17:30:42.043" v="2843" actId="9405"/>
          <ac:inkMkLst>
            <pc:docMk/>
            <pc:sldMk cId="266561973" sldId="328"/>
            <ac:inkMk id="67" creationId="{9ED02751-B9F2-455F-989A-C54CDB4AA17A}"/>
          </ac:inkMkLst>
        </pc:inkChg>
        <pc:inkChg chg="add mod">
          <ac:chgData name="BONNEFOY Jeremie" userId="05f1bea6-7117-447b-8998-6c6694f45659" providerId="ADAL" clId="{FE027FE3-81D0-4B4D-BAF3-6CC213CFC79F}" dt="2023-02-07T17:30:55.763" v="2845"/>
          <ac:inkMkLst>
            <pc:docMk/>
            <pc:sldMk cId="266561973" sldId="328"/>
            <ac:inkMk id="68" creationId="{D316F3D9-7118-4EC0-B423-A13D8E822588}"/>
          </ac:inkMkLst>
        </pc:inkChg>
        <pc:cxnChg chg="add mod">
          <ac:chgData name="BONNEFOY Jeremie" userId="05f1bea6-7117-447b-8998-6c6694f45659" providerId="ADAL" clId="{FE027FE3-81D0-4B4D-BAF3-6CC213CFC79F}" dt="2023-02-07T12:38:57.775" v="870" actId="1076"/>
          <ac:cxnSpMkLst>
            <pc:docMk/>
            <pc:sldMk cId="266561973" sldId="328"/>
            <ac:cxnSpMk id="11" creationId="{D5B65782-F406-4C00-9103-B1AD08C83A40}"/>
          </ac:cxnSpMkLst>
        </pc:cxnChg>
        <pc:cxnChg chg="add mod">
          <ac:chgData name="BONNEFOY Jeremie" userId="05f1bea6-7117-447b-8998-6c6694f45659" providerId="ADAL" clId="{FE027FE3-81D0-4B4D-BAF3-6CC213CFC79F}" dt="2023-02-07T12:34:04.040" v="794" actId="14100"/>
          <ac:cxnSpMkLst>
            <pc:docMk/>
            <pc:sldMk cId="266561973" sldId="328"/>
            <ac:cxnSpMk id="20" creationId="{7AFB53E0-EB55-4F7C-B6BA-F35B071D1644}"/>
          </ac:cxnSpMkLst>
        </pc:cxnChg>
        <pc:cxnChg chg="add del mod">
          <ac:chgData name="BONNEFOY Jeremie" userId="05f1bea6-7117-447b-8998-6c6694f45659" providerId="ADAL" clId="{FE027FE3-81D0-4B4D-BAF3-6CC213CFC79F}" dt="2023-02-07T12:38:52.800" v="868" actId="478"/>
          <ac:cxnSpMkLst>
            <pc:docMk/>
            <pc:sldMk cId="266561973" sldId="328"/>
            <ac:cxnSpMk id="25" creationId="{9F976921-031F-4D02-BA5E-0A3E0F071B85}"/>
          </ac:cxnSpMkLst>
        </pc:cxnChg>
        <pc:cxnChg chg="add mod">
          <ac:chgData name="BONNEFOY Jeremie" userId="05f1bea6-7117-447b-8998-6c6694f45659" providerId="ADAL" clId="{FE027FE3-81D0-4B4D-BAF3-6CC213CFC79F}" dt="2023-02-07T12:43:28.357" v="1173" actId="1037"/>
          <ac:cxnSpMkLst>
            <pc:docMk/>
            <pc:sldMk cId="266561973" sldId="328"/>
            <ac:cxnSpMk id="39" creationId="{0006D05C-C488-44BE-96B0-FBAFB4FCFF96}"/>
          </ac:cxnSpMkLst>
        </pc:cxnChg>
        <pc:cxnChg chg="add mod">
          <ac:chgData name="BONNEFOY Jeremie" userId="05f1bea6-7117-447b-8998-6c6694f45659" providerId="ADAL" clId="{FE027FE3-81D0-4B4D-BAF3-6CC213CFC79F}" dt="2023-02-07T12:23:59.480" v="648" actId="1036"/>
          <ac:cxnSpMkLst>
            <pc:docMk/>
            <pc:sldMk cId="266561973" sldId="328"/>
            <ac:cxnSpMk id="40" creationId="{CF91C625-C2D0-43FF-BC78-FD0BD9D412C5}"/>
          </ac:cxnSpMkLst>
        </pc:cxnChg>
        <pc:cxnChg chg="add mod">
          <ac:chgData name="BONNEFOY Jeremie" userId="05f1bea6-7117-447b-8998-6c6694f45659" providerId="ADAL" clId="{FE027FE3-81D0-4B4D-BAF3-6CC213CFC79F}" dt="2023-02-07T12:23:59.480" v="648" actId="1036"/>
          <ac:cxnSpMkLst>
            <pc:docMk/>
            <pc:sldMk cId="266561973" sldId="328"/>
            <ac:cxnSpMk id="42" creationId="{D2F89B35-A443-4F9B-8DAC-C446D5B5311D}"/>
          </ac:cxnSpMkLst>
        </pc:cxnChg>
        <pc:cxnChg chg="add del mod">
          <ac:chgData name="BONNEFOY Jeremie" userId="05f1bea6-7117-447b-8998-6c6694f45659" providerId="ADAL" clId="{FE027FE3-81D0-4B4D-BAF3-6CC213CFC79F}" dt="2023-02-07T12:24:15.422" v="652" actId="478"/>
          <ac:cxnSpMkLst>
            <pc:docMk/>
            <pc:sldMk cId="266561973" sldId="328"/>
            <ac:cxnSpMk id="52" creationId="{62EEF43A-5AC2-4A15-91A7-C4C494D11852}"/>
          </ac:cxnSpMkLst>
        </pc:cxnChg>
        <pc:cxnChg chg="add del mod">
          <ac:chgData name="BONNEFOY Jeremie" userId="05f1bea6-7117-447b-8998-6c6694f45659" providerId="ADAL" clId="{FE027FE3-81D0-4B4D-BAF3-6CC213CFC79F}" dt="2023-02-07T12:24:15.422" v="652" actId="478"/>
          <ac:cxnSpMkLst>
            <pc:docMk/>
            <pc:sldMk cId="266561973" sldId="328"/>
            <ac:cxnSpMk id="53" creationId="{59EE4499-A0C1-4AA1-9D77-1132F159772C}"/>
          </ac:cxnSpMkLst>
        </pc:cxnChg>
        <pc:cxnChg chg="add mod">
          <ac:chgData name="BONNEFOY Jeremie" userId="05f1bea6-7117-447b-8998-6c6694f45659" providerId="ADAL" clId="{FE027FE3-81D0-4B4D-BAF3-6CC213CFC79F}" dt="2023-02-07T12:24:27.196" v="654" actId="1076"/>
          <ac:cxnSpMkLst>
            <pc:docMk/>
            <pc:sldMk cId="266561973" sldId="328"/>
            <ac:cxnSpMk id="62" creationId="{2EEAA46A-BF40-45E4-B538-45FDC25B418C}"/>
          </ac:cxnSpMkLst>
        </pc:cxnChg>
        <pc:cxnChg chg="add del mod">
          <ac:chgData name="BONNEFOY Jeremie" userId="05f1bea6-7117-447b-8998-6c6694f45659" providerId="ADAL" clId="{FE027FE3-81D0-4B4D-BAF3-6CC213CFC79F}" dt="2023-02-07T12:33:54.002" v="792" actId="478"/>
          <ac:cxnSpMkLst>
            <pc:docMk/>
            <pc:sldMk cId="266561973" sldId="328"/>
            <ac:cxnSpMk id="63" creationId="{F06A1900-293D-404A-94C8-DEFC9D3930C8}"/>
          </ac:cxnSpMkLst>
        </pc:cxnChg>
      </pc:sldChg>
      <pc:sldChg chg="addSp delSp modSp new add mod ord">
        <pc:chgData name="BONNEFOY Jeremie" userId="05f1bea6-7117-447b-8998-6c6694f45659" providerId="ADAL" clId="{FE027FE3-81D0-4B4D-BAF3-6CC213CFC79F}" dt="2023-02-07T13:24:08.251" v="2045" actId="20577"/>
        <pc:sldMkLst>
          <pc:docMk/>
          <pc:sldMk cId="28623077" sldId="329"/>
        </pc:sldMkLst>
        <pc:spChg chg="mod">
          <ac:chgData name="BONNEFOY Jeremie" userId="05f1bea6-7117-447b-8998-6c6694f45659" providerId="ADAL" clId="{FE027FE3-81D0-4B4D-BAF3-6CC213CFC79F}" dt="2023-02-07T13:21:42.947" v="1891"/>
          <ac:spMkLst>
            <pc:docMk/>
            <pc:sldMk cId="28623077" sldId="329"/>
            <ac:spMk id="2" creationId="{6D7E1228-BED1-48F6-9135-21D00AD287D5}"/>
          </ac:spMkLst>
        </pc:spChg>
        <pc:spChg chg="del">
          <ac:chgData name="BONNEFOY Jeremie" userId="05f1bea6-7117-447b-8998-6c6694f45659" providerId="ADAL" clId="{FE027FE3-81D0-4B4D-BAF3-6CC213CFC79F}" dt="2023-02-07T13:09:56.624" v="1580" actId="478"/>
          <ac:spMkLst>
            <pc:docMk/>
            <pc:sldMk cId="28623077" sldId="329"/>
            <ac:spMk id="3" creationId="{51DFA30E-98DD-4FFC-8ACD-B2F9B4DF6B0F}"/>
          </ac:spMkLst>
        </pc:spChg>
        <pc:spChg chg="add mod">
          <ac:chgData name="BONNEFOY Jeremie" userId="05f1bea6-7117-447b-8998-6c6694f45659" providerId="ADAL" clId="{FE027FE3-81D0-4B4D-BAF3-6CC213CFC79F}" dt="2023-02-07T13:20:42.773" v="1849" actId="1076"/>
          <ac:spMkLst>
            <pc:docMk/>
            <pc:sldMk cId="28623077" sldId="329"/>
            <ac:spMk id="5" creationId="{471B2BF6-4848-4087-8341-402FEEDB6767}"/>
          </ac:spMkLst>
        </pc:spChg>
        <pc:spChg chg="add mod">
          <ac:chgData name="BONNEFOY Jeremie" userId="05f1bea6-7117-447b-8998-6c6694f45659" providerId="ADAL" clId="{FE027FE3-81D0-4B4D-BAF3-6CC213CFC79F}" dt="2023-02-07T13:21:48.341" v="1895" actId="1076"/>
          <ac:spMkLst>
            <pc:docMk/>
            <pc:sldMk cId="28623077" sldId="329"/>
            <ac:spMk id="8" creationId="{31D8EE52-FD7F-4A60-896F-69FC861B789B}"/>
          </ac:spMkLst>
        </pc:spChg>
        <pc:spChg chg="add mod">
          <ac:chgData name="BONNEFOY Jeremie" userId="05f1bea6-7117-447b-8998-6c6694f45659" providerId="ADAL" clId="{FE027FE3-81D0-4B4D-BAF3-6CC213CFC79F}" dt="2023-02-07T13:20:42.773" v="1849" actId="1076"/>
          <ac:spMkLst>
            <pc:docMk/>
            <pc:sldMk cId="28623077" sldId="329"/>
            <ac:spMk id="9" creationId="{3275E958-07FB-410C-B300-6D3D49192C25}"/>
          </ac:spMkLst>
        </pc:spChg>
        <pc:spChg chg="add del mod">
          <ac:chgData name="BONNEFOY Jeremie" userId="05f1bea6-7117-447b-8998-6c6694f45659" providerId="ADAL" clId="{FE027FE3-81D0-4B4D-BAF3-6CC213CFC79F}" dt="2023-02-07T13:11:17.358" v="1639" actId="478"/>
          <ac:spMkLst>
            <pc:docMk/>
            <pc:sldMk cId="28623077" sldId="329"/>
            <ac:spMk id="10" creationId="{EC87E215-F795-487C-A2C7-140BA8E83BAD}"/>
          </ac:spMkLst>
        </pc:spChg>
        <pc:spChg chg="add del mod">
          <ac:chgData name="BONNEFOY Jeremie" userId="05f1bea6-7117-447b-8998-6c6694f45659" providerId="ADAL" clId="{FE027FE3-81D0-4B4D-BAF3-6CC213CFC79F}" dt="2023-02-07T13:11:19.766" v="1640" actId="478"/>
          <ac:spMkLst>
            <pc:docMk/>
            <pc:sldMk cId="28623077" sldId="329"/>
            <ac:spMk id="11" creationId="{95DFFD65-F34E-49B9-923D-E430A6D0E5D2}"/>
          </ac:spMkLst>
        </pc:spChg>
        <pc:spChg chg="add del mod">
          <ac:chgData name="BONNEFOY Jeremie" userId="05f1bea6-7117-447b-8998-6c6694f45659" providerId="ADAL" clId="{FE027FE3-81D0-4B4D-BAF3-6CC213CFC79F}" dt="2023-02-07T13:11:23.762" v="1642" actId="478"/>
          <ac:spMkLst>
            <pc:docMk/>
            <pc:sldMk cId="28623077" sldId="329"/>
            <ac:spMk id="12" creationId="{BFE1D446-7376-4690-8345-F8B1A5E26EB6}"/>
          </ac:spMkLst>
        </pc:spChg>
        <pc:spChg chg="add mod">
          <ac:chgData name="BONNEFOY Jeremie" userId="05f1bea6-7117-447b-8998-6c6694f45659" providerId="ADAL" clId="{FE027FE3-81D0-4B4D-BAF3-6CC213CFC79F}" dt="2023-02-07T13:20:42.773" v="1849" actId="1076"/>
          <ac:spMkLst>
            <pc:docMk/>
            <pc:sldMk cId="28623077" sldId="329"/>
            <ac:spMk id="15" creationId="{AA6C925C-F7E1-4BF0-A77A-C935EB66BFC7}"/>
          </ac:spMkLst>
        </pc:spChg>
        <pc:spChg chg="add del mod">
          <ac:chgData name="BONNEFOY Jeremie" userId="05f1bea6-7117-447b-8998-6c6694f45659" providerId="ADAL" clId="{FE027FE3-81D0-4B4D-BAF3-6CC213CFC79F}" dt="2023-02-07T13:17:26.739" v="1807" actId="478"/>
          <ac:spMkLst>
            <pc:docMk/>
            <pc:sldMk cId="28623077" sldId="329"/>
            <ac:spMk id="16" creationId="{8AAADBBA-CE80-40DA-A66B-64AC193C12CB}"/>
          </ac:spMkLst>
        </pc:spChg>
        <pc:spChg chg="add mod">
          <ac:chgData name="BONNEFOY Jeremie" userId="05f1bea6-7117-447b-8998-6c6694f45659" providerId="ADAL" clId="{FE027FE3-81D0-4B4D-BAF3-6CC213CFC79F}" dt="2023-02-07T13:20:42.773" v="1849" actId="1076"/>
          <ac:spMkLst>
            <pc:docMk/>
            <pc:sldMk cId="28623077" sldId="329"/>
            <ac:spMk id="18" creationId="{1B55D545-B902-4137-A6E8-628C025944C6}"/>
          </ac:spMkLst>
        </pc:spChg>
        <pc:spChg chg="add del mod">
          <ac:chgData name="BONNEFOY Jeremie" userId="05f1bea6-7117-447b-8998-6c6694f45659" providerId="ADAL" clId="{FE027FE3-81D0-4B4D-BAF3-6CC213CFC79F}" dt="2023-02-07T13:17:43.660" v="1812" actId="478"/>
          <ac:spMkLst>
            <pc:docMk/>
            <pc:sldMk cId="28623077" sldId="329"/>
            <ac:spMk id="19" creationId="{A8EE4D3E-F8CF-4800-BE73-56214CCBDDA8}"/>
          </ac:spMkLst>
        </pc:spChg>
        <pc:spChg chg="add mod">
          <ac:chgData name="BONNEFOY Jeremie" userId="05f1bea6-7117-447b-8998-6c6694f45659" providerId="ADAL" clId="{FE027FE3-81D0-4B4D-BAF3-6CC213CFC79F}" dt="2023-02-07T13:20:42.773" v="1849" actId="1076"/>
          <ac:spMkLst>
            <pc:docMk/>
            <pc:sldMk cId="28623077" sldId="329"/>
            <ac:spMk id="22" creationId="{BC839BD1-961C-4C8A-9978-23E44E632EE8}"/>
          </ac:spMkLst>
        </pc:spChg>
        <pc:spChg chg="add mod">
          <ac:chgData name="BONNEFOY Jeremie" userId="05f1bea6-7117-447b-8998-6c6694f45659" providerId="ADAL" clId="{FE027FE3-81D0-4B4D-BAF3-6CC213CFC79F}" dt="2023-02-07T13:20:42.773" v="1849" actId="1076"/>
          <ac:spMkLst>
            <pc:docMk/>
            <pc:sldMk cId="28623077" sldId="329"/>
            <ac:spMk id="24" creationId="{A66BCBD6-0796-49AD-BAAC-5593D799F89B}"/>
          </ac:spMkLst>
        </pc:spChg>
        <pc:spChg chg="add del mod">
          <ac:chgData name="BONNEFOY Jeremie" userId="05f1bea6-7117-447b-8998-6c6694f45659" providerId="ADAL" clId="{FE027FE3-81D0-4B4D-BAF3-6CC213CFC79F}" dt="2023-02-07T13:12:48.354" v="1674" actId="478"/>
          <ac:spMkLst>
            <pc:docMk/>
            <pc:sldMk cId="28623077" sldId="329"/>
            <ac:spMk id="25" creationId="{31188D40-5884-46B4-9DA9-9EACBE32968B}"/>
          </ac:spMkLst>
        </pc:spChg>
        <pc:spChg chg="add mod">
          <ac:chgData name="BONNEFOY Jeremie" userId="05f1bea6-7117-447b-8998-6c6694f45659" providerId="ADAL" clId="{FE027FE3-81D0-4B4D-BAF3-6CC213CFC79F}" dt="2023-02-07T13:20:42.773" v="1849" actId="1076"/>
          <ac:spMkLst>
            <pc:docMk/>
            <pc:sldMk cId="28623077" sldId="329"/>
            <ac:spMk id="29" creationId="{F23FE6F6-25D1-4489-A313-FC492A5DC0FC}"/>
          </ac:spMkLst>
        </pc:spChg>
        <pc:spChg chg="add del mod">
          <ac:chgData name="BONNEFOY Jeremie" userId="05f1bea6-7117-447b-8998-6c6694f45659" providerId="ADAL" clId="{FE027FE3-81D0-4B4D-BAF3-6CC213CFC79F}" dt="2023-02-07T13:16:45.437" v="1788" actId="478"/>
          <ac:spMkLst>
            <pc:docMk/>
            <pc:sldMk cId="28623077" sldId="329"/>
            <ac:spMk id="30" creationId="{6747CDA6-22FA-4C92-B243-704C8B6FD40E}"/>
          </ac:spMkLst>
        </pc:spChg>
        <pc:spChg chg="add del mod">
          <ac:chgData name="BONNEFOY Jeremie" userId="05f1bea6-7117-447b-8998-6c6694f45659" providerId="ADAL" clId="{FE027FE3-81D0-4B4D-BAF3-6CC213CFC79F}" dt="2023-02-07T13:17:02.303" v="1795" actId="478"/>
          <ac:spMkLst>
            <pc:docMk/>
            <pc:sldMk cId="28623077" sldId="329"/>
            <ac:spMk id="31" creationId="{79AFA515-D1DB-48B8-96F1-5522194B2FF8}"/>
          </ac:spMkLst>
        </pc:spChg>
        <pc:spChg chg="add del mod">
          <ac:chgData name="BONNEFOY Jeremie" userId="05f1bea6-7117-447b-8998-6c6694f45659" providerId="ADAL" clId="{FE027FE3-81D0-4B4D-BAF3-6CC213CFC79F}" dt="2023-02-07T13:17:21.662" v="1806" actId="478"/>
          <ac:spMkLst>
            <pc:docMk/>
            <pc:sldMk cId="28623077" sldId="329"/>
            <ac:spMk id="32" creationId="{D9C8423A-9CA2-4FD1-91E6-C63AE9DD11C5}"/>
          </ac:spMkLst>
        </pc:spChg>
        <pc:spChg chg="add mod">
          <ac:chgData name="BONNEFOY Jeremie" userId="05f1bea6-7117-447b-8998-6c6694f45659" providerId="ADAL" clId="{FE027FE3-81D0-4B4D-BAF3-6CC213CFC79F}" dt="2023-02-07T13:20:42.773" v="1849" actId="1076"/>
          <ac:spMkLst>
            <pc:docMk/>
            <pc:sldMk cId="28623077" sldId="329"/>
            <ac:spMk id="33" creationId="{22C02D68-E237-4289-AC03-CB20D31C3402}"/>
          </ac:spMkLst>
        </pc:spChg>
        <pc:spChg chg="add mod">
          <ac:chgData name="BONNEFOY Jeremie" userId="05f1bea6-7117-447b-8998-6c6694f45659" providerId="ADAL" clId="{FE027FE3-81D0-4B4D-BAF3-6CC213CFC79F}" dt="2023-02-07T13:20:42.773" v="1849" actId="1076"/>
          <ac:spMkLst>
            <pc:docMk/>
            <pc:sldMk cId="28623077" sldId="329"/>
            <ac:spMk id="34" creationId="{1F19D0BF-277B-4565-ABF3-8C7D55A0CEEC}"/>
          </ac:spMkLst>
        </pc:spChg>
        <pc:spChg chg="add mod">
          <ac:chgData name="BONNEFOY Jeremie" userId="05f1bea6-7117-447b-8998-6c6694f45659" providerId="ADAL" clId="{FE027FE3-81D0-4B4D-BAF3-6CC213CFC79F}" dt="2023-02-07T13:20:42.773" v="1849" actId="1076"/>
          <ac:spMkLst>
            <pc:docMk/>
            <pc:sldMk cId="28623077" sldId="329"/>
            <ac:spMk id="35" creationId="{E8D95889-2900-4A42-9963-8FC6FA16D6F2}"/>
          </ac:spMkLst>
        </pc:spChg>
        <pc:spChg chg="add mod">
          <ac:chgData name="BONNEFOY Jeremie" userId="05f1bea6-7117-447b-8998-6c6694f45659" providerId="ADAL" clId="{FE027FE3-81D0-4B4D-BAF3-6CC213CFC79F}" dt="2023-02-07T13:20:42.773" v="1849" actId="1076"/>
          <ac:spMkLst>
            <pc:docMk/>
            <pc:sldMk cId="28623077" sldId="329"/>
            <ac:spMk id="36" creationId="{03FDEB59-9B42-4471-9231-B2BADA9E2E29}"/>
          </ac:spMkLst>
        </pc:spChg>
        <pc:spChg chg="add mod">
          <ac:chgData name="BONNEFOY Jeremie" userId="05f1bea6-7117-447b-8998-6c6694f45659" providerId="ADAL" clId="{FE027FE3-81D0-4B4D-BAF3-6CC213CFC79F}" dt="2023-02-07T13:20:42.773" v="1849" actId="1076"/>
          <ac:spMkLst>
            <pc:docMk/>
            <pc:sldMk cId="28623077" sldId="329"/>
            <ac:spMk id="41" creationId="{A75BB2A9-AB53-499C-8D47-8EF5060D41B1}"/>
          </ac:spMkLst>
        </pc:spChg>
        <pc:spChg chg="add mod">
          <ac:chgData name="BONNEFOY Jeremie" userId="05f1bea6-7117-447b-8998-6c6694f45659" providerId="ADAL" clId="{FE027FE3-81D0-4B4D-BAF3-6CC213CFC79F}" dt="2023-02-07T13:20:42.773" v="1849" actId="1076"/>
          <ac:spMkLst>
            <pc:docMk/>
            <pc:sldMk cId="28623077" sldId="329"/>
            <ac:spMk id="42" creationId="{DA5FCC02-F718-4467-99B6-26E8323A7DA8}"/>
          </ac:spMkLst>
        </pc:spChg>
        <pc:spChg chg="add mod">
          <ac:chgData name="BONNEFOY Jeremie" userId="05f1bea6-7117-447b-8998-6c6694f45659" providerId="ADAL" clId="{FE027FE3-81D0-4B4D-BAF3-6CC213CFC79F}" dt="2023-02-07T13:20:42.773" v="1849" actId="1076"/>
          <ac:spMkLst>
            <pc:docMk/>
            <pc:sldMk cId="28623077" sldId="329"/>
            <ac:spMk id="45" creationId="{D3E4D784-4DDB-49D6-A10C-BFD74AC09A4A}"/>
          </ac:spMkLst>
        </pc:spChg>
        <pc:spChg chg="add mod">
          <ac:chgData name="BONNEFOY Jeremie" userId="05f1bea6-7117-447b-8998-6c6694f45659" providerId="ADAL" clId="{FE027FE3-81D0-4B4D-BAF3-6CC213CFC79F}" dt="2023-02-07T13:20:42.773" v="1849" actId="1076"/>
          <ac:spMkLst>
            <pc:docMk/>
            <pc:sldMk cId="28623077" sldId="329"/>
            <ac:spMk id="46" creationId="{181EAAEC-9F00-4A33-ACBF-F9885DC68574}"/>
          </ac:spMkLst>
        </pc:spChg>
        <pc:spChg chg="add mod">
          <ac:chgData name="BONNEFOY Jeremie" userId="05f1bea6-7117-447b-8998-6c6694f45659" providerId="ADAL" clId="{FE027FE3-81D0-4B4D-BAF3-6CC213CFC79F}" dt="2023-02-07T13:20:42.773" v="1849" actId="1076"/>
          <ac:spMkLst>
            <pc:docMk/>
            <pc:sldMk cId="28623077" sldId="329"/>
            <ac:spMk id="47" creationId="{2892399A-DD72-4CB0-8694-31030C5A53F2}"/>
          </ac:spMkLst>
        </pc:spChg>
        <pc:spChg chg="add mod">
          <ac:chgData name="BONNEFOY Jeremie" userId="05f1bea6-7117-447b-8998-6c6694f45659" providerId="ADAL" clId="{FE027FE3-81D0-4B4D-BAF3-6CC213CFC79F}" dt="2023-02-07T13:22:40.161" v="1964" actId="20577"/>
          <ac:spMkLst>
            <pc:docMk/>
            <pc:sldMk cId="28623077" sldId="329"/>
            <ac:spMk id="53" creationId="{71AF5C34-BBDA-4A9F-8035-CAAAAD93AB36}"/>
          </ac:spMkLst>
        </pc:spChg>
        <pc:spChg chg="add mod">
          <ac:chgData name="BONNEFOY Jeremie" userId="05f1bea6-7117-447b-8998-6c6694f45659" providerId="ADAL" clId="{FE027FE3-81D0-4B4D-BAF3-6CC213CFC79F}" dt="2023-02-07T13:22:45.837" v="1967" actId="20577"/>
          <ac:spMkLst>
            <pc:docMk/>
            <pc:sldMk cId="28623077" sldId="329"/>
            <ac:spMk id="55" creationId="{436FB987-ECF0-42FA-98CF-1E74C240934B}"/>
          </ac:spMkLst>
        </pc:spChg>
        <pc:spChg chg="add mod">
          <ac:chgData name="BONNEFOY Jeremie" userId="05f1bea6-7117-447b-8998-6c6694f45659" providerId="ADAL" clId="{FE027FE3-81D0-4B4D-BAF3-6CC213CFC79F}" dt="2023-02-07T13:24:08.251" v="2045" actId="20577"/>
          <ac:spMkLst>
            <pc:docMk/>
            <pc:sldMk cId="28623077" sldId="329"/>
            <ac:spMk id="57" creationId="{57DEA826-6291-42FA-A40A-CBB91C824A66}"/>
          </ac:spMkLst>
        </pc:spChg>
        <pc:graphicFrameChg chg="add mod ord modVis replST">
          <ac:chgData name="BONNEFOY Jeremie" userId="05f1bea6-7117-447b-8998-6c6694f45659" providerId="ADAL" clId="{FE027FE3-81D0-4B4D-BAF3-6CC213CFC79F}" dt="2023-02-07T13:21:42.962" v="1894"/>
          <ac:graphicFrameMkLst>
            <pc:docMk/>
            <pc:sldMk cId="28623077" sldId="329"/>
            <ac:graphicFrameMk id="13" creationId="{3291EF5C-1A7A-4094-B850-44BFB6297772}"/>
          </ac:graphicFrameMkLst>
        </pc:graphicFrameChg>
        <pc:cxnChg chg="add mod">
          <ac:chgData name="BONNEFOY Jeremie" userId="05f1bea6-7117-447b-8998-6c6694f45659" providerId="ADAL" clId="{FE027FE3-81D0-4B4D-BAF3-6CC213CFC79F}" dt="2023-02-07T13:20:42.773" v="1849" actId="1076"/>
          <ac:cxnSpMkLst>
            <pc:docMk/>
            <pc:sldMk cId="28623077" sldId="329"/>
            <ac:cxnSpMk id="6" creationId="{3AC6C973-2FA4-4551-8FF2-D7D183FEDA1B}"/>
          </ac:cxnSpMkLst>
        </pc:cxnChg>
        <pc:cxnChg chg="add del mod">
          <ac:chgData name="BONNEFOY Jeremie" userId="05f1bea6-7117-447b-8998-6c6694f45659" providerId="ADAL" clId="{FE027FE3-81D0-4B4D-BAF3-6CC213CFC79F}" dt="2023-02-07T13:11:21.886" v="1641" actId="478"/>
          <ac:cxnSpMkLst>
            <pc:docMk/>
            <pc:sldMk cId="28623077" sldId="329"/>
            <ac:cxnSpMk id="7" creationId="{34550161-BF8D-443A-9CC3-D059127FD406}"/>
          </ac:cxnSpMkLst>
        </pc:cxnChg>
        <pc:cxnChg chg="add mod">
          <ac:chgData name="BONNEFOY Jeremie" userId="05f1bea6-7117-447b-8998-6c6694f45659" providerId="ADAL" clId="{FE027FE3-81D0-4B4D-BAF3-6CC213CFC79F}" dt="2023-02-07T13:20:42.773" v="1849" actId="1076"/>
          <ac:cxnSpMkLst>
            <pc:docMk/>
            <pc:sldMk cId="28623077" sldId="329"/>
            <ac:cxnSpMk id="14" creationId="{D1AF0446-7882-4862-8AEF-E8EFA507CB9A}"/>
          </ac:cxnSpMkLst>
        </pc:cxnChg>
        <pc:cxnChg chg="add mod">
          <ac:chgData name="BONNEFOY Jeremie" userId="05f1bea6-7117-447b-8998-6c6694f45659" providerId="ADAL" clId="{FE027FE3-81D0-4B4D-BAF3-6CC213CFC79F}" dt="2023-02-07T13:20:42.773" v="1849" actId="1076"/>
          <ac:cxnSpMkLst>
            <pc:docMk/>
            <pc:sldMk cId="28623077" sldId="329"/>
            <ac:cxnSpMk id="17" creationId="{91B5049D-6E60-432A-B952-DAC71E8DBDC0}"/>
          </ac:cxnSpMkLst>
        </pc:cxnChg>
        <pc:cxnChg chg="add mod">
          <ac:chgData name="BONNEFOY Jeremie" userId="05f1bea6-7117-447b-8998-6c6694f45659" providerId="ADAL" clId="{FE027FE3-81D0-4B4D-BAF3-6CC213CFC79F}" dt="2023-02-07T13:20:42.773" v="1849" actId="1076"/>
          <ac:cxnSpMkLst>
            <pc:docMk/>
            <pc:sldMk cId="28623077" sldId="329"/>
            <ac:cxnSpMk id="20" creationId="{BB31E48E-80D3-4C6C-AECE-E9B63EBFC5E2}"/>
          </ac:cxnSpMkLst>
        </pc:cxnChg>
        <pc:cxnChg chg="add del mod">
          <ac:chgData name="BONNEFOY Jeremie" userId="05f1bea6-7117-447b-8998-6c6694f45659" providerId="ADAL" clId="{FE027FE3-81D0-4B4D-BAF3-6CC213CFC79F}" dt="2023-02-07T13:12:48.354" v="1674" actId="478"/>
          <ac:cxnSpMkLst>
            <pc:docMk/>
            <pc:sldMk cId="28623077" sldId="329"/>
            <ac:cxnSpMk id="23" creationId="{1790C603-7BCE-460E-AD04-0050B7C3E407}"/>
          </ac:cxnSpMkLst>
        </pc:cxnChg>
        <pc:cxnChg chg="add mod">
          <ac:chgData name="BONNEFOY Jeremie" userId="05f1bea6-7117-447b-8998-6c6694f45659" providerId="ADAL" clId="{FE027FE3-81D0-4B4D-BAF3-6CC213CFC79F}" dt="2023-02-07T13:20:42.773" v="1849" actId="1076"/>
          <ac:cxnSpMkLst>
            <pc:docMk/>
            <pc:sldMk cId="28623077" sldId="329"/>
            <ac:cxnSpMk id="26" creationId="{D2E6DFE3-448C-4528-8E96-D56CC45E3BE3}"/>
          </ac:cxnSpMkLst>
        </pc:cxnChg>
        <pc:cxnChg chg="add mod">
          <ac:chgData name="BONNEFOY Jeremie" userId="05f1bea6-7117-447b-8998-6c6694f45659" providerId="ADAL" clId="{FE027FE3-81D0-4B4D-BAF3-6CC213CFC79F}" dt="2023-02-07T13:20:42.773" v="1849" actId="1076"/>
          <ac:cxnSpMkLst>
            <pc:docMk/>
            <pc:sldMk cId="28623077" sldId="329"/>
            <ac:cxnSpMk id="28" creationId="{163DDAA4-EA0E-404C-A2BA-B92D5CCC812D}"/>
          </ac:cxnSpMkLst>
        </pc:cxnChg>
        <pc:cxnChg chg="add mod">
          <ac:chgData name="BONNEFOY Jeremie" userId="05f1bea6-7117-447b-8998-6c6694f45659" providerId="ADAL" clId="{FE027FE3-81D0-4B4D-BAF3-6CC213CFC79F}" dt="2023-02-07T13:20:42.773" v="1849" actId="1076"/>
          <ac:cxnSpMkLst>
            <pc:docMk/>
            <pc:sldMk cId="28623077" sldId="329"/>
            <ac:cxnSpMk id="38" creationId="{4DDF79AB-A143-42D7-BA26-9591C48B6EE6}"/>
          </ac:cxnSpMkLst>
        </pc:cxnChg>
        <pc:cxnChg chg="add mod">
          <ac:chgData name="BONNEFOY Jeremie" userId="05f1bea6-7117-447b-8998-6c6694f45659" providerId="ADAL" clId="{FE027FE3-81D0-4B4D-BAF3-6CC213CFC79F}" dt="2023-02-07T13:20:42.773" v="1849" actId="1076"/>
          <ac:cxnSpMkLst>
            <pc:docMk/>
            <pc:sldMk cId="28623077" sldId="329"/>
            <ac:cxnSpMk id="39" creationId="{2208DB92-013D-4AC8-B945-EE0CAE5D915E}"/>
          </ac:cxnSpMkLst>
        </pc:cxnChg>
        <pc:cxnChg chg="add mod">
          <ac:chgData name="BONNEFOY Jeremie" userId="05f1bea6-7117-447b-8998-6c6694f45659" providerId="ADAL" clId="{FE027FE3-81D0-4B4D-BAF3-6CC213CFC79F}" dt="2023-02-07T13:20:42.773" v="1849" actId="1076"/>
          <ac:cxnSpMkLst>
            <pc:docMk/>
            <pc:sldMk cId="28623077" sldId="329"/>
            <ac:cxnSpMk id="40" creationId="{7E56AEC6-8856-4176-A6AE-5F6CC8F47245}"/>
          </ac:cxnSpMkLst>
        </pc:cxnChg>
        <pc:cxnChg chg="add mod">
          <ac:chgData name="BONNEFOY Jeremie" userId="05f1bea6-7117-447b-8998-6c6694f45659" providerId="ADAL" clId="{FE027FE3-81D0-4B4D-BAF3-6CC213CFC79F}" dt="2023-02-07T13:20:42.773" v="1849" actId="1076"/>
          <ac:cxnSpMkLst>
            <pc:docMk/>
            <pc:sldMk cId="28623077" sldId="329"/>
            <ac:cxnSpMk id="43" creationId="{B946ED9E-146A-43B6-8D38-C8EA93B31AA7}"/>
          </ac:cxnSpMkLst>
        </pc:cxnChg>
        <pc:cxnChg chg="add del mod">
          <ac:chgData name="BONNEFOY Jeremie" userId="05f1bea6-7117-447b-8998-6c6694f45659" providerId="ADAL" clId="{FE027FE3-81D0-4B4D-BAF3-6CC213CFC79F}" dt="2023-02-07T13:20:47.168" v="1850" actId="478"/>
          <ac:cxnSpMkLst>
            <pc:docMk/>
            <pc:sldMk cId="28623077" sldId="329"/>
            <ac:cxnSpMk id="44" creationId="{55FE6B17-2390-44FA-843F-80086F595D38}"/>
          </ac:cxnSpMkLst>
        </pc:cxnChg>
        <pc:cxnChg chg="add mod">
          <ac:chgData name="BONNEFOY Jeremie" userId="05f1bea6-7117-447b-8998-6c6694f45659" providerId="ADAL" clId="{FE027FE3-81D0-4B4D-BAF3-6CC213CFC79F}" dt="2023-02-07T13:20:53.255" v="1852" actId="1076"/>
          <ac:cxnSpMkLst>
            <pc:docMk/>
            <pc:sldMk cId="28623077" sldId="329"/>
            <ac:cxnSpMk id="50" creationId="{9A355537-689A-43A4-B8A8-0C0D67E4F5F9}"/>
          </ac:cxnSpMkLst>
        </pc:cxnChg>
        <pc:cxnChg chg="add mod">
          <ac:chgData name="BONNEFOY Jeremie" userId="05f1bea6-7117-447b-8998-6c6694f45659" providerId="ADAL" clId="{FE027FE3-81D0-4B4D-BAF3-6CC213CFC79F}" dt="2023-02-07T13:21:56.015" v="1898" actId="14100"/>
          <ac:cxnSpMkLst>
            <pc:docMk/>
            <pc:sldMk cId="28623077" sldId="329"/>
            <ac:cxnSpMk id="51" creationId="{9F088AFC-7F42-486B-B199-6CA86AD7DC2A}"/>
          </ac:cxnSpMkLst>
        </pc:cxnChg>
        <pc:cxnChg chg="add mod">
          <ac:chgData name="BONNEFOY Jeremie" userId="05f1bea6-7117-447b-8998-6c6694f45659" providerId="ADAL" clId="{FE027FE3-81D0-4B4D-BAF3-6CC213CFC79F}" dt="2023-02-07T13:22:54.676" v="1968" actId="208"/>
          <ac:cxnSpMkLst>
            <pc:docMk/>
            <pc:sldMk cId="28623077" sldId="329"/>
            <ac:cxnSpMk id="54" creationId="{D52ABA43-05F2-426E-8049-FC9FFEEBF81F}"/>
          </ac:cxnSpMkLst>
        </pc:cxnChg>
      </pc:sldChg>
      <pc:sldChg chg="addSp delSp modSp add mod">
        <pc:chgData name="BONNEFOY Jeremie" userId="05f1bea6-7117-447b-8998-6c6694f45659" providerId="ADAL" clId="{FE027FE3-81D0-4B4D-BAF3-6CC213CFC79F}" dt="2023-02-07T19:27:17.728" v="3001" actId="20577"/>
        <pc:sldMkLst>
          <pc:docMk/>
          <pc:sldMk cId="806539832" sldId="330"/>
        </pc:sldMkLst>
        <pc:spChg chg="mod">
          <ac:chgData name="BONNEFOY Jeremie" userId="05f1bea6-7117-447b-8998-6c6694f45659" providerId="ADAL" clId="{FE027FE3-81D0-4B4D-BAF3-6CC213CFC79F}" dt="2023-02-07T13:27:34.036" v="2458"/>
          <ac:spMkLst>
            <pc:docMk/>
            <pc:sldMk cId="806539832" sldId="330"/>
            <ac:spMk id="2" creationId="{6D7E1228-BED1-48F6-9135-21D00AD287D5}"/>
          </ac:spMkLst>
        </pc:spChg>
        <pc:spChg chg="add del mod modVis">
          <ac:chgData name="BONNEFOY Jeremie" userId="05f1bea6-7117-447b-8998-6c6694f45659" providerId="ADAL" clId="{FE027FE3-81D0-4B4D-BAF3-6CC213CFC79F}" dt="2023-02-07T13:26:46.899" v="2102"/>
          <ac:spMkLst>
            <pc:docMk/>
            <pc:sldMk cId="806539832" sldId="330"/>
            <ac:spMk id="3" creationId="{9EAFC418-7BDF-4180-ABCE-3EA86B1AB2FE}"/>
          </ac:spMkLst>
        </pc:spChg>
        <pc:spChg chg="mod">
          <ac:chgData name="BONNEFOY Jeremie" userId="05f1bea6-7117-447b-8998-6c6694f45659" providerId="ADAL" clId="{FE027FE3-81D0-4B4D-BAF3-6CC213CFC79F}" dt="2023-02-07T13:27:09.920" v="2364" actId="1076"/>
          <ac:spMkLst>
            <pc:docMk/>
            <pc:sldMk cId="806539832" sldId="330"/>
            <ac:spMk id="5" creationId="{471B2BF6-4848-4087-8341-402FEEDB6767}"/>
          </ac:spMkLst>
        </pc:spChg>
        <pc:spChg chg="add del mod modVis">
          <ac:chgData name="BONNEFOY Jeremie" userId="05f1bea6-7117-447b-8998-6c6694f45659" providerId="ADAL" clId="{FE027FE3-81D0-4B4D-BAF3-6CC213CFC79F}" dt="2023-02-07T13:26:50.092" v="2170"/>
          <ac:spMkLst>
            <pc:docMk/>
            <pc:sldMk cId="806539832" sldId="330"/>
            <ac:spMk id="7" creationId="{D254DA3B-1F02-4579-B0D2-7BDB023569A3}"/>
          </ac:spMkLst>
        </pc:spChg>
        <pc:spChg chg="mod">
          <ac:chgData name="BONNEFOY Jeremie" userId="05f1bea6-7117-447b-8998-6c6694f45659" providerId="ADAL" clId="{FE027FE3-81D0-4B4D-BAF3-6CC213CFC79F}" dt="2023-02-07T13:29:03.378" v="2574" actId="313"/>
          <ac:spMkLst>
            <pc:docMk/>
            <pc:sldMk cId="806539832" sldId="330"/>
            <ac:spMk id="8" creationId="{31D8EE52-FD7F-4A60-896F-69FC861B789B}"/>
          </ac:spMkLst>
        </pc:spChg>
        <pc:spChg chg="mod">
          <ac:chgData name="BONNEFOY Jeremie" userId="05f1bea6-7117-447b-8998-6c6694f45659" providerId="ADAL" clId="{FE027FE3-81D0-4B4D-BAF3-6CC213CFC79F}" dt="2023-02-07T13:27:09.920" v="2364" actId="1076"/>
          <ac:spMkLst>
            <pc:docMk/>
            <pc:sldMk cId="806539832" sldId="330"/>
            <ac:spMk id="9" creationId="{3275E958-07FB-410C-B300-6D3D49192C25}"/>
          </ac:spMkLst>
        </pc:spChg>
        <pc:spChg chg="add del mod modVis">
          <ac:chgData name="BONNEFOY Jeremie" userId="05f1bea6-7117-447b-8998-6c6694f45659" providerId="ADAL" clId="{FE027FE3-81D0-4B4D-BAF3-6CC213CFC79F}" dt="2023-02-07T13:26:52.615" v="2227"/>
          <ac:spMkLst>
            <pc:docMk/>
            <pc:sldMk cId="806539832" sldId="330"/>
            <ac:spMk id="10" creationId="{2DE89726-3228-4B8E-A054-30D82ACAE864}"/>
          </ac:spMkLst>
        </pc:spChg>
        <pc:spChg chg="add del mod modVis">
          <ac:chgData name="BONNEFOY Jeremie" userId="05f1bea6-7117-447b-8998-6c6694f45659" providerId="ADAL" clId="{FE027FE3-81D0-4B4D-BAF3-6CC213CFC79F}" dt="2023-02-07T13:26:54.556" v="2271"/>
          <ac:spMkLst>
            <pc:docMk/>
            <pc:sldMk cId="806539832" sldId="330"/>
            <ac:spMk id="11" creationId="{C30926E5-A9EB-4633-A0BB-186FDA9C27F4}"/>
          </ac:spMkLst>
        </pc:spChg>
        <pc:spChg chg="add del mod modVis">
          <ac:chgData name="BONNEFOY Jeremie" userId="05f1bea6-7117-447b-8998-6c6694f45659" providerId="ADAL" clId="{FE027FE3-81D0-4B4D-BAF3-6CC213CFC79F}" dt="2023-02-07T13:26:55.557" v="2317"/>
          <ac:spMkLst>
            <pc:docMk/>
            <pc:sldMk cId="806539832" sldId="330"/>
            <ac:spMk id="12" creationId="{EB97FC59-44DC-47F5-AB3D-BC2FCD7206BB}"/>
          </ac:spMkLst>
        </pc:spChg>
        <pc:spChg chg="del mod">
          <ac:chgData name="BONNEFOY Jeremie" userId="05f1bea6-7117-447b-8998-6c6694f45659" providerId="ADAL" clId="{FE027FE3-81D0-4B4D-BAF3-6CC213CFC79F}" dt="2023-02-07T13:27:15.982" v="2365" actId="478"/>
          <ac:spMkLst>
            <pc:docMk/>
            <pc:sldMk cId="806539832" sldId="330"/>
            <ac:spMk id="15" creationId="{AA6C925C-F7E1-4BF0-A77A-C935EB66BFC7}"/>
          </ac:spMkLst>
        </pc:spChg>
        <pc:spChg chg="add del mod modVis">
          <ac:chgData name="BONNEFOY Jeremie" userId="05f1bea6-7117-447b-8998-6c6694f45659" providerId="ADAL" clId="{FE027FE3-81D0-4B4D-BAF3-6CC213CFC79F}" dt="2023-02-07T13:27:00.664" v="2360"/>
          <ac:spMkLst>
            <pc:docMk/>
            <pc:sldMk cId="806539832" sldId="330"/>
            <ac:spMk id="16" creationId="{53E23D9A-7DF3-4011-9F48-8ADD73CB4D04}"/>
          </ac:spMkLst>
        </pc:spChg>
        <pc:spChg chg="del mod">
          <ac:chgData name="BONNEFOY Jeremie" userId="05f1bea6-7117-447b-8998-6c6694f45659" providerId="ADAL" clId="{FE027FE3-81D0-4B4D-BAF3-6CC213CFC79F}" dt="2023-02-07T13:27:15.982" v="2365" actId="478"/>
          <ac:spMkLst>
            <pc:docMk/>
            <pc:sldMk cId="806539832" sldId="330"/>
            <ac:spMk id="18" creationId="{1B55D545-B902-4137-A6E8-628C025944C6}"/>
          </ac:spMkLst>
        </pc:spChg>
        <pc:spChg chg="add del mod modVis">
          <ac:chgData name="BONNEFOY Jeremie" userId="05f1bea6-7117-447b-8998-6c6694f45659" providerId="ADAL" clId="{FE027FE3-81D0-4B4D-BAF3-6CC213CFC79F}" dt="2023-02-07T13:27:32.541" v="2409"/>
          <ac:spMkLst>
            <pc:docMk/>
            <pc:sldMk cId="806539832" sldId="330"/>
            <ac:spMk id="19" creationId="{ECD1BB76-0CEF-43BF-9A01-EC3D846D19F0}"/>
          </ac:spMkLst>
        </pc:spChg>
        <pc:spChg chg="add del mod modVis">
          <ac:chgData name="BONNEFOY Jeremie" userId="05f1bea6-7117-447b-8998-6c6694f45659" providerId="ADAL" clId="{FE027FE3-81D0-4B4D-BAF3-6CC213CFC79F}" dt="2023-02-07T13:27:33.373" v="2454"/>
          <ac:spMkLst>
            <pc:docMk/>
            <pc:sldMk cId="806539832" sldId="330"/>
            <ac:spMk id="21" creationId="{4070A66D-FA06-4B5B-AEB3-55C28640A34F}"/>
          </ac:spMkLst>
        </pc:spChg>
        <pc:spChg chg="mod">
          <ac:chgData name="BONNEFOY Jeremie" userId="05f1bea6-7117-447b-8998-6c6694f45659" providerId="ADAL" clId="{FE027FE3-81D0-4B4D-BAF3-6CC213CFC79F}" dt="2023-02-07T13:27:09.920" v="2364" actId="1076"/>
          <ac:spMkLst>
            <pc:docMk/>
            <pc:sldMk cId="806539832" sldId="330"/>
            <ac:spMk id="22" creationId="{BC839BD1-961C-4C8A-9978-23E44E632EE8}"/>
          </ac:spMkLst>
        </pc:spChg>
        <pc:spChg chg="add del mod modVis">
          <ac:chgData name="BONNEFOY Jeremie" userId="05f1bea6-7117-447b-8998-6c6694f45659" providerId="ADAL" clId="{FE027FE3-81D0-4B4D-BAF3-6CC213CFC79F}" dt="2023-02-07T13:27:34.094" v="2497"/>
          <ac:spMkLst>
            <pc:docMk/>
            <pc:sldMk cId="806539832" sldId="330"/>
            <ac:spMk id="23" creationId="{73411F9F-2AD0-47DB-9220-2DEE29F67A48}"/>
          </ac:spMkLst>
        </pc:spChg>
        <pc:spChg chg="mod">
          <ac:chgData name="BONNEFOY Jeremie" userId="05f1bea6-7117-447b-8998-6c6694f45659" providerId="ADAL" clId="{FE027FE3-81D0-4B4D-BAF3-6CC213CFC79F}" dt="2023-02-07T13:28:17.990" v="2510" actId="1076"/>
          <ac:spMkLst>
            <pc:docMk/>
            <pc:sldMk cId="806539832" sldId="330"/>
            <ac:spMk id="24" creationId="{A66BCBD6-0796-49AD-BAAC-5593D799F89B}"/>
          </ac:spMkLst>
        </pc:spChg>
        <pc:spChg chg="del mod">
          <ac:chgData name="BONNEFOY Jeremie" userId="05f1bea6-7117-447b-8998-6c6694f45659" providerId="ADAL" clId="{FE027FE3-81D0-4B4D-BAF3-6CC213CFC79F}" dt="2023-02-07T13:28:14.320" v="2509" actId="478"/>
          <ac:spMkLst>
            <pc:docMk/>
            <pc:sldMk cId="806539832" sldId="330"/>
            <ac:spMk id="29" creationId="{F23FE6F6-25D1-4489-A313-FC492A5DC0FC}"/>
          </ac:spMkLst>
        </pc:spChg>
        <pc:spChg chg="add del mod">
          <ac:chgData name="BONNEFOY Jeremie" userId="05f1bea6-7117-447b-8998-6c6694f45659" providerId="ADAL" clId="{FE027FE3-81D0-4B4D-BAF3-6CC213CFC79F}" dt="2023-02-07T13:27:59.136" v="2505" actId="1076"/>
          <ac:spMkLst>
            <pc:docMk/>
            <pc:sldMk cId="806539832" sldId="330"/>
            <ac:spMk id="33" creationId="{22C02D68-E237-4289-AC03-CB20D31C3402}"/>
          </ac:spMkLst>
        </pc:spChg>
        <pc:spChg chg="del mod">
          <ac:chgData name="BONNEFOY Jeremie" userId="05f1bea6-7117-447b-8998-6c6694f45659" providerId="ADAL" clId="{FE027FE3-81D0-4B4D-BAF3-6CC213CFC79F}" dt="2023-02-07T13:27:15.982" v="2365" actId="478"/>
          <ac:spMkLst>
            <pc:docMk/>
            <pc:sldMk cId="806539832" sldId="330"/>
            <ac:spMk id="34" creationId="{1F19D0BF-277B-4565-ABF3-8C7D55A0CEEC}"/>
          </ac:spMkLst>
        </pc:spChg>
        <pc:spChg chg="add del">
          <ac:chgData name="BONNEFOY Jeremie" userId="05f1bea6-7117-447b-8998-6c6694f45659" providerId="ADAL" clId="{FE027FE3-81D0-4B4D-BAF3-6CC213CFC79F}" dt="2023-02-07T19:23:31.982" v="2961" actId="22"/>
          <ac:spMkLst>
            <pc:docMk/>
            <pc:sldMk cId="806539832" sldId="330"/>
            <ac:spMk id="34" creationId="{C0BBF3FC-6FFA-4E31-A487-A689C22D95BC}"/>
          </ac:spMkLst>
        </pc:spChg>
        <pc:spChg chg="add mod">
          <ac:chgData name="BONNEFOY Jeremie" userId="05f1bea6-7117-447b-8998-6c6694f45659" providerId="ADAL" clId="{FE027FE3-81D0-4B4D-BAF3-6CC213CFC79F}" dt="2023-02-07T19:23:57.999" v="2978" actId="1076"/>
          <ac:spMkLst>
            <pc:docMk/>
            <pc:sldMk cId="806539832" sldId="330"/>
            <ac:spMk id="35" creationId="{8D6FDDAD-1EAF-490A-8F16-34C22DAA0FA2}"/>
          </ac:spMkLst>
        </pc:spChg>
        <pc:spChg chg="del mod">
          <ac:chgData name="BONNEFOY Jeremie" userId="05f1bea6-7117-447b-8998-6c6694f45659" providerId="ADAL" clId="{FE027FE3-81D0-4B4D-BAF3-6CC213CFC79F}" dt="2023-02-07T13:28:08.666" v="2507" actId="478"/>
          <ac:spMkLst>
            <pc:docMk/>
            <pc:sldMk cId="806539832" sldId="330"/>
            <ac:spMk id="35" creationId="{E8D95889-2900-4A42-9963-8FC6FA16D6F2}"/>
          </ac:spMkLst>
        </pc:spChg>
        <pc:spChg chg="mod">
          <ac:chgData name="BONNEFOY Jeremie" userId="05f1bea6-7117-447b-8998-6c6694f45659" providerId="ADAL" clId="{FE027FE3-81D0-4B4D-BAF3-6CC213CFC79F}" dt="2023-02-07T13:33:25.807" v="2753" actId="20577"/>
          <ac:spMkLst>
            <pc:docMk/>
            <pc:sldMk cId="806539832" sldId="330"/>
            <ac:spMk id="36" creationId="{03FDEB59-9B42-4471-9231-B2BADA9E2E29}"/>
          </ac:spMkLst>
        </pc:spChg>
        <pc:spChg chg="add mod">
          <ac:chgData name="BONNEFOY Jeremie" userId="05f1bea6-7117-447b-8998-6c6694f45659" providerId="ADAL" clId="{FE027FE3-81D0-4B4D-BAF3-6CC213CFC79F}" dt="2023-02-07T19:26:40.007" v="2994" actId="1076"/>
          <ac:spMkLst>
            <pc:docMk/>
            <pc:sldMk cId="806539832" sldId="330"/>
            <ac:spMk id="41" creationId="{8B64D3CC-27A9-4898-A4E1-63693CFE0787}"/>
          </ac:spMkLst>
        </pc:spChg>
        <pc:spChg chg="del mod">
          <ac:chgData name="BONNEFOY Jeremie" userId="05f1bea6-7117-447b-8998-6c6694f45659" providerId="ADAL" clId="{FE027FE3-81D0-4B4D-BAF3-6CC213CFC79F}" dt="2023-02-07T13:27:15.982" v="2365" actId="478"/>
          <ac:spMkLst>
            <pc:docMk/>
            <pc:sldMk cId="806539832" sldId="330"/>
            <ac:spMk id="41" creationId="{A75BB2A9-AB53-499C-8D47-8EF5060D41B1}"/>
          </ac:spMkLst>
        </pc:spChg>
        <pc:spChg chg="del mod">
          <ac:chgData name="BONNEFOY Jeremie" userId="05f1bea6-7117-447b-8998-6c6694f45659" providerId="ADAL" clId="{FE027FE3-81D0-4B4D-BAF3-6CC213CFC79F}" dt="2023-02-07T13:27:15.982" v="2365" actId="478"/>
          <ac:spMkLst>
            <pc:docMk/>
            <pc:sldMk cId="806539832" sldId="330"/>
            <ac:spMk id="42" creationId="{DA5FCC02-F718-4467-99B6-26E8323A7DA8}"/>
          </ac:spMkLst>
        </pc:spChg>
        <pc:spChg chg="add mod">
          <ac:chgData name="BONNEFOY Jeremie" userId="05f1bea6-7117-447b-8998-6c6694f45659" providerId="ADAL" clId="{FE027FE3-81D0-4B4D-BAF3-6CC213CFC79F}" dt="2023-02-07T19:27:17.728" v="3001" actId="20577"/>
          <ac:spMkLst>
            <pc:docMk/>
            <pc:sldMk cId="806539832" sldId="330"/>
            <ac:spMk id="44" creationId="{F732AA02-ADF3-4C7F-A8EF-6434C2761FA8}"/>
          </ac:spMkLst>
        </pc:spChg>
        <pc:spChg chg="del mod">
          <ac:chgData name="BONNEFOY Jeremie" userId="05f1bea6-7117-447b-8998-6c6694f45659" providerId="ADAL" clId="{FE027FE3-81D0-4B4D-BAF3-6CC213CFC79F}" dt="2023-02-07T13:27:15.982" v="2365" actId="478"/>
          <ac:spMkLst>
            <pc:docMk/>
            <pc:sldMk cId="806539832" sldId="330"/>
            <ac:spMk id="45" creationId="{D3E4D784-4DDB-49D6-A10C-BFD74AC09A4A}"/>
          </ac:spMkLst>
        </pc:spChg>
        <pc:spChg chg="del mod">
          <ac:chgData name="BONNEFOY Jeremie" userId="05f1bea6-7117-447b-8998-6c6694f45659" providerId="ADAL" clId="{FE027FE3-81D0-4B4D-BAF3-6CC213CFC79F}" dt="2023-02-07T13:27:15.982" v="2365" actId="478"/>
          <ac:spMkLst>
            <pc:docMk/>
            <pc:sldMk cId="806539832" sldId="330"/>
            <ac:spMk id="46" creationId="{181EAAEC-9F00-4A33-ACBF-F9885DC68574}"/>
          </ac:spMkLst>
        </pc:spChg>
        <pc:spChg chg="del mod">
          <ac:chgData name="BONNEFOY Jeremie" userId="05f1bea6-7117-447b-8998-6c6694f45659" providerId="ADAL" clId="{FE027FE3-81D0-4B4D-BAF3-6CC213CFC79F}" dt="2023-02-07T13:28:09.742" v="2508" actId="478"/>
          <ac:spMkLst>
            <pc:docMk/>
            <pc:sldMk cId="806539832" sldId="330"/>
            <ac:spMk id="47" creationId="{2892399A-DD72-4CB0-8694-31030C5A53F2}"/>
          </ac:spMkLst>
        </pc:spChg>
        <pc:spChg chg="add mod">
          <ac:chgData name="BONNEFOY Jeremie" userId="05f1bea6-7117-447b-8998-6c6694f45659" providerId="ADAL" clId="{FE027FE3-81D0-4B4D-BAF3-6CC213CFC79F}" dt="2023-02-07T13:28:25.334" v="2513" actId="20577"/>
          <ac:spMkLst>
            <pc:docMk/>
            <pc:sldMk cId="806539832" sldId="330"/>
            <ac:spMk id="49" creationId="{277F1773-3242-492B-90A8-79B816039E26}"/>
          </ac:spMkLst>
        </pc:spChg>
        <pc:spChg chg="add del mod">
          <ac:chgData name="BONNEFOY Jeremie" userId="05f1bea6-7117-447b-8998-6c6694f45659" providerId="ADAL" clId="{FE027FE3-81D0-4B4D-BAF3-6CC213CFC79F}" dt="2023-02-07T13:30:06.786" v="2579"/>
          <ac:spMkLst>
            <pc:docMk/>
            <pc:sldMk cId="806539832" sldId="330"/>
            <ac:spMk id="52" creationId="{92D935F5-05D3-4168-AC6F-276EA4C321FF}"/>
          </ac:spMkLst>
        </pc:spChg>
        <pc:spChg chg="mod">
          <ac:chgData name="BONNEFOY Jeremie" userId="05f1bea6-7117-447b-8998-6c6694f45659" providerId="ADAL" clId="{FE027FE3-81D0-4B4D-BAF3-6CC213CFC79F}" dt="2023-02-07T13:29:19.779" v="2575" actId="1076"/>
          <ac:spMkLst>
            <pc:docMk/>
            <pc:sldMk cId="806539832" sldId="330"/>
            <ac:spMk id="53" creationId="{71AF5C34-BBDA-4A9F-8035-CAAAAD93AB36}"/>
          </ac:spMkLst>
        </pc:spChg>
        <pc:spChg chg="mod">
          <ac:chgData name="BONNEFOY Jeremie" userId="05f1bea6-7117-447b-8998-6c6694f45659" providerId="ADAL" clId="{FE027FE3-81D0-4B4D-BAF3-6CC213CFC79F}" dt="2023-02-07T13:29:19.779" v="2575" actId="1076"/>
          <ac:spMkLst>
            <pc:docMk/>
            <pc:sldMk cId="806539832" sldId="330"/>
            <ac:spMk id="55" creationId="{436FB987-ECF0-42FA-98CF-1E74C240934B}"/>
          </ac:spMkLst>
        </pc:spChg>
        <pc:spChg chg="add del mod">
          <ac:chgData name="BONNEFOY Jeremie" userId="05f1bea6-7117-447b-8998-6c6694f45659" providerId="ADAL" clId="{FE027FE3-81D0-4B4D-BAF3-6CC213CFC79F}" dt="2023-02-07T13:30:06.786" v="2579"/>
          <ac:spMkLst>
            <pc:docMk/>
            <pc:sldMk cId="806539832" sldId="330"/>
            <ac:spMk id="56" creationId="{AF348548-F7FA-4B2F-8D6C-B5322B6773FA}"/>
          </ac:spMkLst>
        </pc:spChg>
        <pc:spChg chg="del mod">
          <ac:chgData name="BONNEFOY Jeremie" userId="05f1bea6-7117-447b-8998-6c6694f45659" providerId="ADAL" clId="{FE027FE3-81D0-4B4D-BAF3-6CC213CFC79F}" dt="2023-02-07T13:29:50.139" v="2577" actId="478"/>
          <ac:spMkLst>
            <pc:docMk/>
            <pc:sldMk cId="806539832" sldId="330"/>
            <ac:spMk id="57" creationId="{57DEA826-6291-42FA-A40A-CBB91C824A66}"/>
          </ac:spMkLst>
        </pc:spChg>
        <pc:spChg chg="add del mod">
          <ac:chgData name="BONNEFOY Jeremie" userId="05f1bea6-7117-447b-8998-6c6694f45659" providerId="ADAL" clId="{FE027FE3-81D0-4B4D-BAF3-6CC213CFC79F}" dt="2023-02-07T13:30:06.786" v="2579"/>
          <ac:spMkLst>
            <pc:docMk/>
            <pc:sldMk cId="806539832" sldId="330"/>
            <ac:spMk id="59" creationId="{CF8E0686-486A-42C1-A76D-A29426A87A46}"/>
          </ac:spMkLst>
        </pc:spChg>
        <pc:spChg chg="add del mod">
          <ac:chgData name="BONNEFOY Jeremie" userId="05f1bea6-7117-447b-8998-6c6694f45659" providerId="ADAL" clId="{FE027FE3-81D0-4B4D-BAF3-6CC213CFC79F}" dt="2023-02-07T13:30:06.786" v="2579"/>
          <ac:spMkLst>
            <pc:docMk/>
            <pc:sldMk cId="806539832" sldId="330"/>
            <ac:spMk id="60" creationId="{386B5E94-4ABD-4C82-9024-E8106ED4D0F7}"/>
          </ac:spMkLst>
        </pc:spChg>
        <pc:spChg chg="add del mod">
          <ac:chgData name="BONNEFOY Jeremie" userId="05f1bea6-7117-447b-8998-6c6694f45659" providerId="ADAL" clId="{FE027FE3-81D0-4B4D-BAF3-6CC213CFC79F}" dt="2023-02-07T13:30:06.786" v="2579"/>
          <ac:spMkLst>
            <pc:docMk/>
            <pc:sldMk cId="806539832" sldId="330"/>
            <ac:spMk id="61" creationId="{284C77B1-9BEB-4B34-AA94-A6A5C81AF0CF}"/>
          </ac:spMkLst>
        </pc:spChg>
        <pc:spChg chg="add del mod">
          <ac:chgData name="BONNEFOY Jeremie" userId="05f1bea6-7117-447b-8998-6c6694f45659" providerId="ADAL" clId="{FE027FE3-81D0-4B4D-BAF3-6CC213CFC79F}" dt="2023-02-07T13:30:06.786" v="2579"/>
          <ac:spMkLst>
            <pc:docMk/>
            <pc:sldMk cId="806539832" sldId="330"/>
            <ac:spMk id="62" creationId="{A1305DA2-0644-42CC-878B-0310EBA54566}"/>
          </ac:spMkLst>
        </pc:spChg>
        <pc:spChg chg="add del mod">
          <ac:chgData name="BONNEFOY Jeremie" userId="05f1bea6-7117-447b-8998-6c6694f45659" providerId="ADAL" clId="{FE027FE3-81D0-4B4D-BAF3-6CC213CFC79F}" dt="2023-02-07T13:30:06.786" v="2579"/>
          <ac:spMkLst>
            <pc:docMk/>
            <pc:sldMk cId="806539832" sldId="330"/>
            <ac:spMk id="67" creationId="{59BA53D9-96E1-4855-94AD-76821DA8D720}"/>
          </ac:spMkLst>
        </pc:spChg>
        <pc:spChg chg="add mod">
          <ac:chgData name="BONNEFOY Jeremie" userId="05f1bea6-7117-447b-8998-6c6694f45659" providerId="ADAL" clId="{FE027FE3-81D0-4B4D-BAF3-6CC213CFC79F}" dt="2023-02-07T13:32:10.647" v="2712" actId="1076"/>
          <ac:spMkLst>
            <pc:docMk/>
            <pc:sldMk cId="806539832" sldId="330"/>
            <ac:spMk id="68" creationId="{E73FBBFE-8ED9-4D55-95B2-A7781B0768B6}"/>
          </ac:spMkLst>
        </pc:spChg>
        <pc:spChg chg="add mod">
          <ac:chgData name="BONNEFOY Jeremie" userId="05f1bea6-7117-447b-8998-6c6694f45659" providerId="ADAL" clId="{FE027FE3-81D0-4B4D-BAF3-6CC213CFC79F}" dt="2023-02-07T13:32:10.647" v="2712" actId="1076"/>
          <ac:spMkLst>
            <pc:docMk/>
            <pc:sldMk cId="806539832" sldId="330"/>
            <ac:spMk id="69" creationId="{7CD210F2-3469-4ACA-A19F-F8D55B8C5C1D}"/>
          </ac:spMkLst>
        </pc:spChg>
        <pc:spChg chg="add mod">
          <ac:chgData name="BONNEFOY Jeremie" userId="05f1bea6-7117-447b-8998-6c6694f45659" providerId="ADAL" clId="{FE027FE3-81D0-4B4D-BAF3-6CC213CFC79F}" dt="2023-02-07T13:35:44.006" v="2800" actId="20577"/>
          <ac:spMkLst>
            <pc:docMk/>
            <pc:sldMk cId="806539832" sldId="330"/>
            <ac:spMk id="71" creationId="{DA93D9D7-E283-49B1-9AA2-C8454AD5523A}"/>
          </ac:spMkLst>
        </pc:spChg>
        <pc:spChg chg="add mod">
          <ac:chgData name="BONNEFOY Jeremie" userId="05f1bea6-7117-447b-8998-6c6694f45659" providerId="ADAL" clId="{FE027FE3-81D0-4B4D-BAF3-6CC213CFC79F}" dt="2023-02-07T13:32:10.647" v="2712" actId="1076"/>
          <ac:spMkLst>
            <pc:docMk/>
            <pc:sldMk cId="806539832" sldId="330"/>
            <ac:spMk id="72" creationId="{7B07E791-112C-421B-986C-AB3EC997514C}"/>
          </ac:spMkLst>
        </pc:spChg>
        <pc:spChg chg="add mod">
          <ac:chgData name="BONNEFOY Jeremie" userId="05f1bea6-7117-447b-8998-6c6694f45659" providerId="ADAL" clId="{FE027FE3-81D0-4B4D-BAF3-6CC213CFC79F}" dt="2023-02-07T19:26:31.546" v="2990"/>
          <ac:spMkLst>
            <pc:docMk/>
            <pc:sldMk cId="806539832" sldId="330"/>
            <ac:spMk id="73" creationId="{3CF21F00-1A61-4034-BFB3-B1872BA51F82}"/>
          </ac:spMkLst>
        </pc:spChg>
        <pc:spChg chg="add mod">
          <ac:chgData name="BONNEFOY Jeremie" userId="05f1bea6-7117-447b-8998-6c6694f45659" providerId="ADAL" clId="{FE027FE3-81D0-4B4D-BAF3-6CC213CFC79F}" dt="2023-02-07T19:22:54.429" v="2958" actId="207"/>
          <ac:spMkLst>
            <pc:docMk/>
            <pc:sldMk cId="806539832" sldId="330"/>
            <ac:spMk id="74" creationId="{71539CEA-99AE-4125-A8FE-C3B3DD06FA23}"/>
          </ac:spMkLst>
        </pc:spChg>
        <pc:spChg chg="add mod">
          <ac:chgData name="BONNEFOY Jeremie" userId="05f1bea6-7117-447b-8998-6c6694f45659" providerId="ADAL" clId="{FE027FE3-81D0-4B4D-BAF3-6CC213CFC79F}" dt="2023-02-07T13:32:10.647" v="2712" actId="1076"/>
          <ac:spMkLst>
            <pc:docMk/>
            <pc:sldMk cId="806539832" sldId="330"/>
            <ac:spMk id="77" creationId="{471CBE28-903A-4E57-8521-37AFA5E75816}"/>
          </ac:spMkLst>
        </pc:spChg>
        <pc:spChg chg="add mod">
          <ac:chgData name="BONNEFOY Jeremie" userId="05f1bea6-7117-447b-8998-6c6694f45659" providerId="ADAL" clId="{FE027FE3-81D0-4B4D-BAF3-6CC213CFC79F}" dt="2023-02-07T13:32:03.342" v="2711" actId="14100"/>
          <ac:spMkLst>
            <pc:docMk/>
            <pc:sldMk cId="806539832" sldId="330"/>
            <ac:spMk id="78" creationId="{104E030A-FDB0-46AC-92F6-2CBBB91C1700}"/>
          </ac:spMkLst>
        </pc:spChg>
        <pc:graphicFrameChg chg="mod">
          <ac:chgData name="BONNEFOY Jeremie" userId="05f1bea6-7117-447b-8998-6c6694f45659" providerId="ADAL" clId="{FE027FE3-81D0-4B4D-BAF3-6CC213CFC79F}" dt="2023-02-07T13:27:34.099" v="2499"/>
          <ac:graphicFrameMkLst>
            <pc:docMk/>
            <pc:sldMk cId="806539832" sldId="330"/>
            <ac:graphicFrameMk id="13" creationId="{3291EF5C-1A7A-4094-B850-44BFB6297772}"/>
          </ac:graphicFrameMkLst>
        </pc:graphicFrameChg>
        <pc:cxnChg chg="del mod">
          <ac:chgData name="BONNEFOY Jeremie" userId="05f1bea6-7117-447b-8998-6c6694f45659" providerId="ADAL" clId="{FE027FE3-81D0-4B4D-BAF3-6CC213CFC79F}" dt="2023-02-07T13:27:15.982" v="2365" actId="478"/>
          <ac:cxnSpMkLst>
            <pc:docMk/>
            <pc:sldMk cId="806539832" sldId="330"/>
            <ac:cxnSpMk id="6" creationId="{3AC6C973-2FA4-4551-8FF2-D7D183FEDA1B}"/>
          </ac:cxnSpMkLst>
        </pc:cxnChg>
        <pc:cxnChg chg="add mod">
          <ac:chgData name="BONNEFOY Jeremie" userId="05f1bea6-7117-447b-8998-6c6694f45659" providerId="ADAL" clId="{FE027FE3-81D0-4B4D-BAF3-6CC213CFC79F}" dt="2023-02-07T19:24:20.866" v="2981" actId="13822"/>
          <ac:cxnSpMkLst>
            <pc:docMk/>
            <pc:sldMk cId="806539832" sldId="330"/>
            <ac:cxnSpMk id="7" creationId="{23F2471C-6ADC-40F2-855C-76E52A1AE1FA}"/>
          </ac:cxnSpMkLst>
        </pc:cxnChg>
        <pc:cxnChg chg="del mod">
          <ac:chgData name="BONNEFOY Jeremie" userId="05f1bea6-7117-447b-8998-6c6694f45659" providerId="ADAL" clId="{FE027FE3-81D0-4B4D-BAF3-6CC213CFC79F}" dt="2023-02-07T13:28:07.076" v="2506" actId="478"/>
          <ac:cxnSpMkLst>
            <pc:docMk/>
            <pc:sldMk cId="806539832" sldId="330"/>
            <ac:cxnSpMk id="14" creationId="{D1AF0446-7882-4862-8AEF-E8EFA507CB9A}"/>
          </ac:cxnSpMkLst>
        </pc:cxnChg>
        <pc:cxnChg chg="del mod">
          <ac:chgData name="BONNEFOY Jeremie" userId="05f1bea6-7117-447b-8998-6c6694f45659" providerId="ADAL" clId="{FE027FE3-81D0-4B4D-BAF3-6CC213CFC79F}" dt="2023-02-07T13:28:37.745" v="2520" actId="478"/>
          <ac:cxnSpMkLst>
            <pc:docMk/>
            <pc:sldMk cId="806539832" sldId="330"/>
            <ac:cxnSpMk id="17" creationId="{91B5049D-6E60-432A-B952-DAC71E8DBDC0}"/>
          </ac:cxnSpMkLst>
        </pc:cxnChg>
        <pc:cxnChg chg="mod">
          <ac:chgData name="BONNEFOY Jeremie" userId="05f1bea6-7117-447b-8998-6c6694f45659" providerId="ADAL" clId="{FE027FE3-81D0-4B4D-BAF3-6CC213CFC79F}" dt="2023-02-07T13:27:09.920" v="2364" actId="1076"/>
          <ac:cxnSpMkLst>
            <pc:docMk/>
            <pc:sldMk cId="806539832" sldId="330"/>
            <ac:cxnSpMk id="20" creationId="{BB31E48E-80D3-4C6C-AECE-E9B63EBFC5E2}"/>
          </ac:cxnSpMkLst>
        </pc:cxnChg>
        <pc:cxnChg chg="del mod">
          <ac:chgData name="BONNEFOY Jeremie" userId="05f1bea6-7117-447b-8998-6c6694f45659" providerId="ADAL" clId="{FE027FE3-81D0-4B4D-BAF3-6CC213CFC79F}" dt="2023-02-07T13:27:15.982" v="2365" actId="478"/>
          <ac:cxnSpMkLst>
            <pc:docMk/>
            <pc:sldMk cId="806539832" sldId="330"/>
            <ac:cxnSpMk id="26" creationId="{D2E6DFE3-448C-4528-8E96-D56CC45E3BE3}"/>
          </ac:cxnSpMkLst>
        </pc:cxnChg>
        <pc:cxnChg chg="del mod">
          <ac:chgData name="BONNEFOY Jeremie" userId="05f1bea6-7117-447b-8998-6c6694f45659" providerId="ADAL" clId="{FE027FE3-81D0-4B4D-BAF3-6CC213CFC79F}" dt="2023-02-07T13:27:51.407" v="2502" actId="478"/>
          <ac:cxnSpMkLst>
            <pc:docMk/>
            <pc:sldMk cId="806539832" sldId="330"/>
            <ac:cxnSpMk id="28" creationId="{163DDAA4-EA0E-404C-A2BA-B92D5CCC812D}"/>
          </ac:cxnSpMkLst>
        </pc:cxnChg>
        <pc:cxnChg chg="del mod">
          <ac:chgData name="BONNEFOY Jeremie" userId="05f1bea6-7117-447b-8998-6c6694f45659" providerId="ADAL" clId="{FE027FE3-81D0-4B4D-BAF3-6CC213CFC79F}" dt="2023-02-07T13:27:15.982" v="2365" actId="478"/>
          <ac:cxnSpMkLst>
            <pc:docMk/>
            <pc:sldMk cId="806539832" sldId="330"/>
            <ac:cxnSpMk id="38" creationId="{4DDF79AB-A143-42D7-BA26-9591C48B6EE6}"/>
          </ac:cxnSpMkLst>
        </pc:cxnChg>
        <pc:cxnChg chg="add mod">
          <ac:chgData name="BONNEFOY Jeremie" userId="05f1bea6-7117-447b-8998-6c6694f45659" providerId="ADAL" clId="{FE027FE3-81D0-4B4D-BAF3-6CC213CFC79F}" dt="2023-02-07T19:25:55.535" v="2989" actId="1035"/>
          <ac:cxnSpMkLst>
            <pc:docMk/>
            <pc:sldMk cId="806539832" sldId="330"/>
            <ac:cxnSpMk id="38" creationId="{FD1F2964-716B-4E20-91A9-3C3C712FD8F1}"/>
          </ac:cxnSpMkLst>
        </pc:cxnChg>
        <pc:cxnChg chg="del mod">
          <ac:chgData name="BONNEFOY Jeremie" userId="05f1bea6-7117-447b-8998-6c6694f45659" providerId="ADAL" clId="{FE027FE3-81D0-4B4D-BAF3-6CC213CFC79F}" dt="2023-02-07T13:28:36.087" v="2519" actId="478"/>
          <ac:cxnSpMkLst>
            <pc:docMk/>
            <pc:sldMk cId="806539832" sldId="330"/>
            <ac:cxnSpMk id="39" creationId="{2208DB92-013D-4AC8-B945-EE0CAE5D915E}"/>
          </ac:cxnSpMkLst>
        </pc:cxnChg>
        <pc:cxnChg chg="mod">
          <ac:chgData name="BONNEFOY Jeremie" userId="05f1bea6-7117-447b-8998-6c6694f45659" providerId="ADAL" clId="{FE027FE3-81D0-4B4D-BAF3-6CC213CFC79F}" dt="2023-02-07T13:27:09.920" v="2364" actId="1076"/>
          <ac:cxnSpMkLst>
            <pc:docMk/>
            <pc:sldMk cId="806539832" sldId="330"/>
            <ac:cxnSpMk id="40" creationId="{7E56AEC6-8856-4176-A6AE-5F6CC8F47245}"/>
          </ac:cxnSpMkLst>
        </pc:cxnChg>
        <pc:cxnChg chg="add mod">
          <ac:chgData name="BONNEFOY Jeremie" userId="05f1bea6-7117-447b-8998-6c6694f45659" providerId="ADAL" clId="{FE027FE3-81D0-4B4D-BAF3-6CC213CFC79F}" dt="2023-02-07T19:27:07.146" v="2996" actId="1076"/>
          <ac:cxnSpMkLst>
            <pc:docMk/>
            <pc:sldMk cId="806539832" sldId="330"/>
            <ac:cxnSpMk id="42" creationId="{B0CED0EA-00F7-4A2B-961E-C853D75B4873}"/>
          </ac:cxnSpMkLst>
        </pc:cxnChg>
        <pc:cxnChg chg="del mod">
          <ac:chgData name="BONNEFOY Jeremie" userId="05f1bea6-7117-447b-8998-6c6694f45659" providerId="ADAL" clId="{FE027FE3-81D0-4B4D-BAF3-6CC213CFC79F}" dt="2023-02-07T13:27:15.982" v="2365" actId="478"/>
          <ac:cxnSpMkLst>
            <pc:docMk/>
            <pc:sldMk cId="806539832" sldId="330"/>
            <ac:cxnSpMk id="43" creationId="{B946ED9E-146A-43B6-8D38-C8EA93B31AA7}"/>
          </ac:cxnSpMkLst>
        </pc:cxnChg>
        <pc:cxnChg chg="add mod">
          <ac:chgData name="BONNEFOY Jeremie" userId="05f1bea6-7117-447b-8998-6c6694f45659" providerId="ADAL" clId="{FE027FE3-81D0-4B4D-BAF3-6CC213CFC79F}" dt="2023-02-07T13:27:46.582" v="2501" actId="1076"/>
          <ac:cxnSpMkLst>
            <pc:docMk/>
            <pc:sldMk cId="806539832" sldId="330"/>
            <ac:cxnSpMk id="48" creationId="{20E57A84-FA53-4207-B674-FF92BA745223}"/>
          </ac:cxnSpMkLst>
        </pc:cxnChg>
        <pc:cxnChg chg="del mod">
          <ac:chgData name="BONNEFOY Jeremie" userId="05f1bea6-7117-447b-8998-6c6694f45659" providerId="ADAL" clId="{FE027FE3-81D0-4B4D-BAF3-6CC213CFC79F}" dt="2023-02-07T13:27:15.982" v="2365" actId="478"/>
          <ac:cxnSpMkLst>
            <pc:docMk/>
            <pc:sldMk cId="806539832" sldId="330"/>
            <ac:cxnSpMk id="50" creationId="{9A355537-689A-43A4-B8A8-0C0D67E4F5F9}"/>
          </ac:cxnSpMkLst>
        </pc:cxnChg>
        <pc:cxnChg chg="mod">
          <ac:chgData name="BONNEFOY Jeremie" userId="05f1bea6-7117-447b-8998-6c6694f45659" providerId="ADAL" clId="{FE027FE3-81D0-4B4D-BAF3-6CC213CFC79F}" dt="2023-02-07T13:29:19.779" v="2575" actId="1076"/>
          <ac:cxnSpMkLst>
            <pc:docMk/>
            <pc:sldMk cId="806539832" sldId="330"/>
            <ac:cxnSpMk id="51" creationId="{9F088AFC-7F42-486B-B199-6CA86AD7DC2A}"/>
          </ac:cxnSpMkLst>
        </pc:cxnChg>
        <pc:cxnChg chg="mod">
          <ac:chgData name="BONNEFOY Jeremie" userId="05f1bea6-7117-447b-8998-6c6694f45659" providerId="ADAL" clId="{FE027FE3-81D0-4B4D-BAF3-6CC213CFC79F}" dt="2023-02-07T13:29:19.779" v="2575" actId="1076"/>
          <ac:cxnSpMkLst>
            <pc:docMk/>
            <pc:sldMk cId="806539832" sldId="330"/>
            <ac:cxnSpMk id="54" creationId="{D52ABA43-05F2-426E-8049-FC9FFEEBF81F}"/>
          </ac:cxnSpMkLst>
        </pc:cxnChg>
        <pc:cxnChg chg="add del mod">
          <ac:chgData name="BONNEFOY Jeremie" userId="05f1bea6-7117-447b-8998-6c6694f45659" providerId="ADAL" clId="{FE027FE3-81D0-4B4D-BAF3-6CC213CFC79F}" dt="2023-02-07T13:30:06.786" v="2579"/>
          <ac:cxnSpMkLst>
            <pc:docMk/>
            <pc:sldMk cId="806539832" sldId="330"/>
            <ac:cxnSpMk id="58" creationId="{BC6E7528-A6D4-49A3-9A7E-82CF94721166}"/>
          </ac:cxnSpMkLst>
        </pc:cxnChg>
        <pc:cxnChg chg="add del mod">
          <ac:chgData name="BONNEFOY Jeremie" userId="05f1bea6-7117-447b-8998-6c6694f45659" providerId="ADAL" clId="{FE027FE3-81D0-4B4D-BAF3-6CC213CFC79F}" dt="2023-02-07T13:30:06.786" v="2579"/>
          <ac:cxnSpMkLst>
            <pc:docMk/>
            <pc:sldMk cId="806539832" sldId="330"/>
            <ac:cxnSpMk id="63" creationId="{529702B2-4358-4051-8475-878826ED0B7C}"/>
          </ac:cxnSpMkLst>
        </pc:cxnChg>
        <pc:cxnChg chg="add del mod">
          <ac:chgData name="BONNEFOY Jeremie" userId="05f1bea6-7117-447b-8998-6c6694f45659" providerId="ADAL" clId="{FE027FE3-81D0-4B4D-BAF3-6CC213CFC79F}" dt="2023-02-07T13:30:06.786" v="2579"/>
          <ac:cxnSpMkLst>
            <pc:docMk/>
            <pc:sldMk cId="806539832" sldId="330"/>
            <ac:cxnSpMk id="64" creationId="{3ECBE04F-AA75-4C41-B6F5-E35AA2F1461A}"/>
          </ac:cxnSpMkLst>
        </pc:cxnChg>
        <pc:cxnChg chg="add del mod">
          <ac:chgData name="BONNEFOY Jeremie" userId="05f1bea6-7117-447b-8998-6c6694f45659" providerId="ADAL" clId="{FE027FE3-81D0-4B4D-BAF3-6CC213CFC79F}" dt="2023-02-07T13:30:06.786" v="2579"/>
          <ac:cxnSpMkLst>
            <pc:docMk/>
            <pc:sldMk cId="806539832" sldId="330"/>
            <ac:cxnSpMk id="65" creationId="{7E544ECC-86B1-434E-AE11-1E45E7CC3E1D}"/>
          </ac:cxnSpMkLst>
        </pc:cxnChg>
        <pc:cxnChg chg="add del mod">
          <ac:chgData name="BONNEFOY Jeremie" userId="05f1bea6-7117-447b-8998-6c6694f45659" providerId="ADAL" clId="{FE027FE3-81D0-4B4D-BAF3-6CC213CFC79F}" dt="2023-02-07T13:30:06.786" v="2579"/>
          <ac:cxnSpMkLst>
            <pc:docMk/>
            <pc:sldMk cId="806539832" sldId="330"/>
            <ac:cxnSpMk id="66" creationId="{CD0C4C44-82B6-44F4-BAF5-0AFE79D36180}"/>
          </ac:cxnSpMkLst>
        </pc:cxnChg>
        <pc:cxnChg chg="add mod">
          <ac:chgData name="BONNEFOY Jeremie" userId="05f1bea6-7117-447b-8998-6c6694f45659" providerId="ADAL" clId="{FE027FE3-81D0-4B4D-BAF3-6CC213CFC79F}" dt="2023-02-07T13:32:10.647" v="2712" actId="1076"/>
          <ac:cxnSpMkLst>
            <pc:docMk/>
            <pc:sldMk cId="806539832" sldId="330"/>
            <ac:cxnSpMk id="70" creationId="{2A291129-CC4D-427B-8E34-923C4D725C9C}"/>
          </ac:cxnSpMkLst>
        </pc:cxnChg>
        <pc:cxnChg chg="add mod">
          <ac:chgData name="BONNEFOY Jeremie" userId="05f1bea6-7117-447b-8998-6c6694f45659" providerId="ADAL" clId="{FE027FE3-81D0-4B4D-BAF3-6CC213CFC79F}" dt="2023-02-07T13:32:10.647" v="2712" actId="1076"/>
          <ac:cxnSpMkLst>
            <pc:docMk/>
            <pc:sldMk cId="806539832" sldId="330"/>
            <ac:cxnSpMk id="75" creationId="{5AB02311-A59F-4082-8213-746D36BA99BC}"/>
          </ac:cxnSpMkLst>
        </pc:cxnChg>
        <pc:cxnChg chg="add mod">
          <ac:chgData name="BONNEFOY Jeremie" userId="05f1bea6-7117-447b-8998-6c6694f45659" providerId="ADAL" clId="{FE027FE3-81D0-4B4D-BAF3-6CC213CFC79F}" dt="2023-02-07T13:32:10.647" v="2712" actId="1076"/>
          <ac:cxnSpMkLst>
            <pc:docMk/>
            <pc:sldMk cId="806539832" sldId="330"/>
            <ac:cxnSpMk id="76" creationId="{FCD10FDA-1ACB-43EE-B097-8394500A9538}"/>
          </ac:cxnSpMkLst>
        </pc:cxnChg>
        <pc:cxnChg chg="add mod">
          <ac:chgData name="BONNEFOY Jeremie" userId="05f1bea6-7117-447b-8998-6c6694f45659" providerId="ADAL" clId="{FE027FE3-81D0-4B4D-BAF3-6CC213CFC79F}" dt="2023-02-07T19:22:43.320" v="2955" actId="208"/>
          <ac:cxnSpMkLst>
            <pc:docMk/>
            <pc:sldMk cId="806539832" sldId="330"/>
            <ac:cxnSpMk id="79" creationId="{88CD6120-1665-4BD3-B9FA-6B1453862008}"/>
          </ac:cxnSpMkLst>
        </pc:cxnChg>
        <pc:cxnChg chg="add mod">
          <ac:chgData name="BONNEFOY Jeremie" userId="05f1bea6-7117-447b-8998-6c6694f45659" providerId="ADAL" clId="{FE027FE3-81D0-4B4D-BAF3-6CC213CFC79F}" dt="2023-02-07T19:22:47.945" v="2956" actId="208"/>
          <ac:cxnSpMkLst>
            <pc:docMk/>
            <pc:sldMk cId="806539832" sldId="330"/>
            <ac:cxnSpMk id="80" creationId="{50354A03-0D88-4290-8E0E-4C66BD2885CE}"/>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7:29:43.936"/>
    </inkml:context>
    <inkml:brush xml:id="br0">
      <inkml:brushProperty name="width" value="0.05" units="cm"/>
      <inkml:brushProperty name="height" value="0.05" units="cm"/>
      <inkml:brushProperty name="color" value="#E71224"/>
    </inkml:brush>
  </inkml:definitions>
  <inkml:trace contextRef="#ctx0" brushRef="#br0">11425 792 24575,'-20'0'0,"1"-1"0,-1-1 0,0 0 0,0-2 0,1 0 0,-1-1 0,1-1 0,-29-13 0,-112-61 0,70 33 0,-112-41 0,123 66 0,0 3 0,-96-11 0,152 27 0,-186-15 0,49 7 0,-319 1 0,290 12 0,128 1 0,42-1 0,-1-1 0,1-1 0,-1-1 0,0 0 0,1-1 0,0-2 0,-29-7 0,-201-88 0,-55-20 0,214 88 0,-135-27 0,-37 20 0,-298-4 0,346 30 0,-945 1 0,1046 18 0,1 6 0,0 4 0,-129 37 0,11 25 0,223-76 0,0 1 0,0 0 0,0 0 0,0 0 0,1 1 0,-1 0 0,1 0 0,1 0 0,-8 9 0,-5 4 0,13-14 0,0 0 0,0-1 0,0 0 0,0 0 0,0-1 0,0 1 0,-1-1 0,1-1 0,-1 1 0,-11 1 0,4 1 0,-396 67 0,43-11 0,153-9 0,-208 40 0,-163 47 0,101-20 0,82-22 0,355-84 0,-229 54 0,-83 6 0,176-24 0,5-2 0,168-44 0,-21 3 0,0 2 0,-33 12 0,54-16 0,1 1 0,-1 0 0,1 0 0,0 1 0,0 0 0,1 1 0,-1-1 0,1 2 0,0-1 0,1 1 0,-9 10 0,7-9 0,0 0 0,-1 0 0,0-1 0,-1 0 0,0-1 0,0 0 0,0-1 0,-16 7 0,3-1 0,-25 12 0,-2-3 0,-1-1 0,-1-3 0,0-2 0,0-2 0,-62 5 0,86-12 0,0 1 0,0 1 0,1 2 0,-31 14 0,29-11 0,0-2 0,0 0 0,-37 6 0,63-16-71,-3 1-73,0 0 1,0 0-1,0 0 0,0 1 0,0-1 0,0 2 1,1-1-1,-11 6 0,7 0-6682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7:30:01.375"/>
    </inkml:context>
    <inkml:brush xml:id="br0">
      <inkml:brushProperty name="width" value="0.05" units="cm"/>
      <inkml:brushProperty name="height" value="0.05" units="cm"/>
      <inkml:brushProperty name="color" value="#E71224"/>
    </inkml:brush>
  </inkml:definitions>
  <inkml:trace contextRef="#ctx0" brushRef="#br0">0 1 24575,'0'3'0,"0"5"0,0 5 0,0 3 0,0 6 0,0 3 0,0 0 0,0 0 0,0-1 0,0-1 0,0-1 0,0-1 0,0 0 0,0-1 0,0 1 0,0 2 0,0-1-8191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7:30:02.971"/>
    </inkml:context>
    <inkml:brush xml:id="br0">
      <inkml:brushProperty name="width" value="0.05" units="cm"/>
      <inkml:brushProperty name="height" value="0.05" units="cm"/>
      <inkml:brushProperty name="color" value="#E71224"/>
    </inkml:brush>
  </inkml:definitions>
  <inkml:trace contextRef="#ctx0" brushRef="#br0">0 1 24575,'414'0'-1365,"-392"0"-5461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7:30:04.997"/>
    </inkml:context>
    <inkml:brush xml:id="br0">
      <inkml:brushProperty name="width" value="0.05" units="cm"/>
      <inkml:brushProperty name="height" value="0.05" units="cm"/>
      <inkml:brushProperty name="color" value="#E71224"/>
    </inkml:brush>
  </inkml:definitions>
  <inkml:trace contextRef="#ctx0" brushRef="#br0">10 0 24575,'9'1'0,"1"0"0,0 1 0,-1 0 0,1 1 0,-1 0 0,0 0 0,0 1 0,0 0 0,0 0 0,-1 1 0,0 0 0,0 1 0,0 0 0,-1 0 0,1 1 0,-2-1 0,1 2 0,-1-1 0,0 1 0,0 0 0,-1 0 0,0 0 0,-1 1 0,1 0 0,-2 0 0,1 0 0,-1 0 0,-1 1 0,0-1 0,2 18 0,-8 260 0,4-276 0,-1 0 0,-1 0 0,0 0 0,0 0 0,-1 0 0,0 0 0,-1-1 0,-6 12 0,-7 11 0,-25 35 0,-8 15 0,46-75-136,0-1-1,-1 0 1,0 0-1,-1 0 1,1 0-1,-1-1 1,0 0-1,-1 0 0,-13 9 1,10-8-6690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7:30:08.158"/>
    </inkml:context>
    <inkml:brush xml:id="br0">
      <inkml:brushProperty name="width" value="0.05" units="cm"/>
      <inkml:brushProperty name="height" value="0.05" units="cm"/>
      <inkml:brushProperty name="color" value="#E71224"/>
    </inkml:brush>
  </inkml:definitions>
  <inkml:trace contextRef="#ctx0" brushRef="#br0">5923 226 24575,'-73'-2'0,"-104"-17"0,55 3 0,-1416-91-886,-14 87 1031,992 20 596,528-2-741,0-1 0,-62-14 0,-18-3 0,-305 1 0,359 19 0,0 2 0,0 3 0,-92 19 0,72-7 0,-1-4 0,-107 5 0,-161-14 0,210-5 0,135 1-5,0 0 0,0 0 0,-1 0 1,1 0-1,0 0 0,-1 0 0,1 1 0,0-1 0,0 1 0,0 0 0,-1 0 0,1 0 0,0 0 0,0 0 0,0 0 0,0 0 0,1 1 0,-1-1 1,0 1-1,0-1 0,1 1 0,-2 1 0,-11 11-1247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7:30:10.867"/>
    </inkml:context>
    <inkml:brush xml:id="br0">
      <inkml:brushProperty name="width" value="0.05" units="cm"/>
      <inkml:brushProperty name="height" value="0.05" units="cm"/>
      <inkml:brushProperty name="color" value="#E71224"/>
    </inkml:brush>
  </inkml:definitions>
  <inkml:trace contextRef="#ctx0" brushRef="#br0">182 1 24575,'-2'3'0,"1"0"0,-1 0 0,1 0 0,-1 0 0,0 0 0,0 0 0,0 0 0,0-1 0,-1 1 0,1-1 0,-5 3 0,-8 12 0,13-15 0,-5 10 0,-1-2 0,0 1 0,-1-1 0,-18 17 0,17-18 0,0 0 0,0 0 0,1 2 0,1-1 0,-1 1 0,-12 23 0,21-33 0,0 0 0,-1 1 0,1-1 0,0 0 0,0 0 0,0 0 0,0 1 0,1-1 0,-1 0 0,0 0 0,0 0 0,1 0 0,-1 1 0,1-1 0,-1 0 0,1 0 0,-1 0 0,1 0 0,0 0 0,0 0 0,-1 0 0,1 0 0,0-1 0,0 1 0,0 0 0,0 0 0,0-1 0,0 1 0,1 0 0,41 22 0,-20-11 0,11 7 0,-28-16 0,0 0 0,0 0 0,0 1 0,0 0 0,-1 0 0,0 0 0,9 9 0,-8-6-151,1-1-1,0 0 0,0 0 0,0 0 1,1-1-1,0 0 0,0 0 1,15 5-1,-9-4-6674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7:30:40.228"/>
    </inkml:context>
    <inkml:brush xml:id="br0">
      <inkml:brushProperty name="width" value="0.05" units="cm"/>
      <inkml:brushProperty name="height" value="0.05" units="cm"/>
      <inkml:brushProperty name="color" value="#E71224"/>
    </inkml:brush>
  </inkml:definitions>
  <inkml:trace contextRef="#ctx0" brushRef="#br0">23 1 24575,'-11'341'0,"1"-41"0,9 694 0,2-504 0,0-503 0,1 0 0,0 1 0,1-1 0,5-15 0,7-30 0,-8-7 0,-3 1 0,-4-72 0,-20-131 0,2 27 0,12-389 13,8 369-1391,-2 242-5448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7:30:42.042"/>
    </inkml:context>
    <inkml:brush xml:id="br0">
      <inkml:brushProperty name="width" value="0.05" units="cm"/>
      <inkml:brushProperty name="height" value="0.05" units="cm"/>
      <inkml:brushProperty name="color" value="#E71224"/>
    </inkml:brush>
  </inkml:definitions>
  <inkml:trace contextRef="#ctx0" brushRef="#br0">1 1 24575,'18'324'0,"-3"-94"0,-7 631 0,-9-530 0,-10-174 124,1-3-1613,10-132-5337</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7:30:12.850"/>
    </inkml:context>
    <inkml:brush xml:id="br0">
      <inkml:brushProperty name="width" value="0.05" units="cm"/>
      <inkml:brushProperty name="height" value="0.05" units="cm"/>
      <inkml:brushProperty name="color" value="#E71224"/>
    </inkml:brush>
  </inkml:definitions>
  <inkml:trace contextRef="#ctx0" brushRef="#br0">43 0 24575,'0'25'0,"1"27"0,-2 0 0,-2 1 0,-21 101 0,19-125-273,0-1 0,2 1 0,1 0 0,2 34 0,0-46-6553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7:30:14.110"/>
    </inkml:context>
    <inkml:brush xml:id="br0">
      <inkml:brushProperty name="width" value="0.05" units="cm"/>
      <inkml:brushProperty name="height" value="0.05" units="cm"/>
      <inkml:brushProperty name="color" value="#E71224"/>
    </inkml:brush>
  </inkml:definitions>
  <inkml:trace contextRef="#ctx0" brushRef="#br0">1 202 24575,'21'-20'0,"0"1"0,2 1 0,0 1 0,1 0 0,0 2 0,1 1 0,1 1 0,1 2 0,-1 0 0,2 2 0,54-12 0,-33 8-1365,-36 9-5461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7:30:15.711"/>
    </inkml:context>
    <inkml:brush xml:id="br0">
      <inkml:brushProperty name="width" value="0.05" units="cm"/>
      <inkml:brushProperty name="height" value="0.05" units="cm"/>
      <inkml:brushProperty name="color" value="#E71224"/>
    </inkml:brush>
  </inkml:definitions>
  <inkml:trace contextRef="#ctx0" brushRef="#br0">0 0 24575,'0'7'0,"0"1"0,1-1 0,0 0 0,1 0 0,-1 0 0,1 1 0,0-2 0,1 1 0,0 0 0,0 0 0,0-1 0,1 0 0,0 1 0,0-2 0,1 1 0,0 0 0,0-1 0,0 0 0,9 7 0,2 3 0,19 15 0,47 56 0,-71-74 0,0-1 0,0 1 0,1-2 0,23 16 0,23 28-263,-46-42-839,-3-1-5724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7:29:45.861"/>
    </inkml:context>
    <inkml:brush xml:id="br0">
      <inkml:brushProperty name="width" value="0.05" units="cm"/>
      <inkml:brushProperty name="height" value="0.05" units="cm"/>
      <inkml:brushProperty name="color" value="#E71224"/>
    </inkml:brush>
  </inkml:definitions>
  <inkml:trace contextRef="#ctx0" brushRef="#br0">174 0 24575,'-6'3'0,"0"1"0,1-1 0,-1 1 0,1 0 0,-1 0 0,1 0 0,1 1 0,-1-1 0,0 1 0,-7 11 0,-86 106 0,97-121 0,0 0 0,1-1 0,-1 1 0,0 0 0,0 0 0,1-1 0,-1 1 0,0 0 0,1 0 0,-1 0 0,1 0 0,0 0 0,-1 0 0,1 0 0,0 0 0,-1 0 0,1 0 0,0 0 0,0 0 0,0 0 0,0 0 0,0 0 0,0 0 0,0 1 0,0-1 0,0 0 0,1 0 0,-1 0 0,0 0 0,1 0 0,-1 0 0,1 0 0,-1 0 0,1-1 0,-1 1 0,1 0 0,0 0 0,-1 0 0,1 0 0,0-1 0,0 1 0,-1 0 0,1-1 0,0 1 0,0-1 0,0 1 0,0-1 0,0 1 0,0-1 0,0 1 0,0-1 0,0 0 0,0 0 0,0 0 0,0 1 0,0-1 0,2 0 0,10 2 0,1 0 0,0-1 0,20-1 0,-26 0 0,16 0 0,0 1 0,-1 1 0,26 5 0,-42-5 0,0 0 0,0 0 0,0 0 0,-1 1 0,1 0 0,-1 0 0,1 1 0,-1 0 0,0 0 0,-1 0 0,1 1 0,-1 0 0,0 0 0,7 9 0,-4-4-120,-5-4-35,1-1-1,0 1 0,1-1 1,-1 0-1,1 0 0,0-1 1,11 8-1,-2-5-6670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7:30:17.294"/>
    </inkml:context>
    <inkml:brush xml:id="br0">
      <inkml:brushProperty name="width" value="0.05" units="cm"/>
      <inkml:brushProperty name="height" value="0.05" units="cm"/>
      <inkml:brushProperty name="color" value="#E71224"/>
    </inkml:brush>
  </inkml:definitions>
  <inkml:trace contextRef="#ctx0" brushRef="#br0">1 0 24575,'3'0'0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7:30:19.274"/>
    </inkml:context>
    <inkml:brush xml:id="br0">
      <inkml:brushProperty name="width" value="0.05" units="cm"/>
      <inkml:brushProperty name="height" value="0.05" units="cm"/>
      <inkml:brushProperty name="color" value="#E71224"/>
    </inkml:brush>
  </inkml:definitions>
  <inkml:trace contextRef="#ctx0" brushRef="#br0">0 65 24575,'188'-51'0,"-158"46"0,-1 1 0,1 1 0,0 2 0,45 3 0,-73-2 0,-1 0 0,1 0 0,0 0 0,0 0 0,0 0 0,-1 1 0,1-1 0,0 1 0,0-1 0,-1 1 0,1 0 0,0 0 0,-1-1 0,1 1 0,-1 0 0,1 0 0,-1 1 0,0-1 0,1 0 0,1 3 0,-3-3 0,1 0 0,-1 1 0,0-1 0,0 0 0,0 1 0,0-1 0,0 0 0,0 1 0,0-1 0,0 0 0,-1 1 0,1-1 0,0 0 0,-1 1 0,1-1 0,-1 0 0,0 0 0,1 0 0,-1 1 0,-1 1 0,-6 7 0,-1 0 0,0-1 0,0 1 0,-13 8 0,19-16 0,-2 4 0,-1 0 0,1 0 0,1 0 0,-1 1 0,1 0 0,0-1 0,-3 10 0,-18 27 0,15-29 0,1 0 0,0 1 0,1 0 0,1 1 0,0 0 0,1 0 0,1 1 0,0-1 0,1 1 0,-1 18 0,5-34 0,-1 1 0,1-1 0,0 0 0,0 0 0,0 0 0,0 0 0,1 0 0,-1 0 0,0 0 0,0 0 0,1 0 0,-1 0 0,0 0 0,1 0 0,-1 0 0,1 0 0,0 0 0,-1 0 0,1 0 0,0 0 0,-1-1 0,1 1 0,0 0 0,0 0 0,1 0 0,1 1 0,0-1 0,0 0 0,-1 0 0,1 0 0,0 0 0,0 0 0,0-1 0,0 1 0,5-1 0,3 0 0,-1-1 0,1 0 0,0 0 0,16-5 0,82-33 37,-77 26-387,2 1-1,-1 1 1,44-7-1,-57 15-6475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7:30:20.557"/>
    </inkml:context>
    <inkml:brush xml:id="br0">
      <inkml:brushProperty name="width" value="0.05" units="cm"/>
      <inkml:brushProperty name="height" value="0.05" units="cm"/>
      <inkml:brushProperty name="color" value="#E71224"/>
    </inkml:brush>
  </inkml:definitions>
  <inkml:trace contextRef="#ctx0" brushRef="#br0">0 1 24575,'4'0'0,"4"0"0,5 0 0,3 0 0,2 0 0,3 0 0,0 0 0,0 0 0,1 0 0,-5 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7:30:22.742"/>
    </inkml:context>
    <inkml:brush xml:id="br0">
      <inkml:brushProperty name="width" value="0.05" units="cm"/>
      <inkml:brushProperty name="height" value="0.05" units="cm"/>
      <inkml:brushProperty name="color" value="#E71224"/>
    </inkml:brush>
  </inkml:definitions>
  <inkml:trace contextRef="#ctx0" brushRef="#br0">289 3 24575,'-40'-1'0,"22"0"0,-1 0 0,1 2 0,-1 0 0,-27 6 0,41-6 0,0 1 0,0-1 0,1 1 0,-1 0 0,1 0 0,-1 1 0,1-1 0,0 1 0,0 0 0,0 0 0,0 1 0,1-1 0,-1 1 0,1-1 0,0 1 0,0 0 0,0 1 0,0-1 0,1 0 0,0 1 0,-3 6 0,-1 5 0,-1 2 0,0 1 0,1-1 0,1 1 0,0 0 0,2 1 0,-3 36 0,6-50 0,0 1 0,0-1 0,1 1 0,0-1 0,0 1 0,0-1 0,1 0 0,0 1 0,0-1 0,4 7 0,-4-10 0,1 0 0,0 1 0,0-1 0,-1 0 0,2-1 0,-1 1 0,0 0 0,0-1 0,1 0 0,0 0 0,-1 0 0,1 0 0,0 0 0,0-1 0,0 0 0,0 0 0,5 1 0,55 9 0,0-3 0,1-3 0,84-4 0,-119-1 0,7 4-1365,-24 0-5461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7:30:24.141"/>
    </inkml:context>
    <inkml:brush xml:id="br0">
      <inkml:brushProperty name="width" value="0.05" units="cm"/>
      <inkml:brushProperty name="height" value="0.05" units="cm"/>
      <inkml:brushProperty name="color" value="#E71224"/>
    </inkml:brush>
  </inkml:definitions>
  <inkml:trace contextRef="#ctx0" brushRef="#br0">270 1 24575,'-13'15'0,"1"2"0,1-1 0,1 1 0,0 1 0,1 0 0,-8 25 0,-8 13 0,14-32 0,-64 143 0,67-144 0,0 1 0,2 0 0,1 0 0,1 0 0,-2 35 0,3-25 0,-13 65 0,0 0 0,13-63 0,1 1 0,6 50 0,-4-84 5,0-1-1,1 1 1,-1 0 0,1-1-1,0 1 1,-1-1-1,1 1 1,1-1 0,-1 1-1,0-1 1,0 0 0,1 1-1,0-1 1,-1 0-1,1 0 1,0 0 0,0 0-1,0-1 1,0 1-1,0 0 1,1-1 0,-1 1-1,0-1 1,1 0-1,3 2 1,4-1-253,-1 0 1,0 0-1,1 0 1,-1-1-1,18-1 1,-7 0-6579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7:30:26.597"/>
    </inkml:context>
    <inkml:brush xml:id="br0">
      <inkml:brushProperty name="width" value="0.05" units="cm"/>
      <inkml:brushProperty name="height" value="0.05" units="cm"/>
      <inkml:brushProperty name="color" value="#E71224"/>
    </inkml:brush>
  </inkml:definitions>
  <inkml:trace contextRef="#ctx0" brushRef="#br0">46 3 24575,'-1'0'0,"0"1"0,0-1 0,0 1 0,0-1 0,0 1 0,0-1 0,0 1 0,1 0 0,-1-1 0,0 1 0,0 0 0,1 0 0,-1 0 0,0-1 0,1 1 0,-1 0 0,1 0 0,-1 0 0,1 0 0,-1 0 0,1 0 0,0 0 0,0 0 0,-1 0 0,1 0 0,0 2 0,-6 37 0,4-24 0,0-9 0,-15 91 0,16-90 0,0 1 0,1-1 0,0 1 0,1-1 0,0 0 0,0 1 0,1-1 0,-1 0 0,6 12 0,-6-17 0,1-1 0,0 1 0,0-1 0,0 0 0,0 0 0,0 0 0,1 0 0,-1 0 0,1 0 0,-1 0 0,1-1 0,0 0 0,-1 1 0,1-1 0,0 0 0,0 0 0,0-1 0,0 1 0,0 0 0,0-1 0,5 0 0,12 1 0,0-1 0,25-2 0,-16 0 0,-23 1 0,0 1 0,0-1 0,-1 0 0,1 0 0,0-1 0,0 0 0,-1 0 0,0 0 0,1-1 0,-1 1 0,0-1 0,0-1 0,0 1 0,-1-1 0,1 0 0,-1 0 0,0 0 0,0 0 0,0-1 0,0 1 0,-1-1 0,0 0 0,4-7 0,-2 1 0,-1 0 0,0 0 0,0-1 0,-1 1 0,0-1 0,-1 0 0,0 0 0,-1 0 0,-1 1 0,-1-23 0,0 30 0,1 0 0,-1 0 0,0 1 0,-1-1 0,1 0 0,-1 1 0,1-1 0,-1 1 0,0 0 0,-1-1 0,1 1 0,0 0 0,-1 0 0,0 0 0,1 1 0,-1-1 0,0 1 0,-1-1 0,1 1 0,0 0 0,-1 0 0,1 1 0,-1-1 0,1 1 0,-1 0 0,0-1 0,0 2 0,1-1 0,-6 0 0,-15-3 0,1 2 0,-1 0 0,-40 4 0,34-1 0,10-1-1365,2 0-5461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7:30:28.066"/>
    </inkml:context>
    <inkml:brush xml:id="br0">
      <inkml:brushProperty name="width" value="0.05" units="cm"/>
      <inkml:brushProperty name="height" value="0.05" units="cm"/>
      <inkml:brushProperty name="color" value="#E71224"/>
    </inkml:brush>
  </inkml:definitions>
  <inkml:trace contextRef="#ctx0" brushRef="#br0">128 0 24575,'0'4'0,"0"4"0,-3 5 0,-2 3 0,-3 3 0,0 1 0,-2-3 0,0 0 0,2 0 0,-1-3 0,1 0 0,-1-2 0,0-1 0,-2-1 0,2 1 0,-2-2 0,1 1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7:30:30.375"/>
    </inkml:context>
    <inkml:brush xml:id="br0">
      <inkml:brushProperty name="width" value="0.05" units="cm"/>
      <inkml:brushProperty name="height" value="0.05" units="cm"/>
      <inkml:brushProperty name="color" value="#E71224"/>
    </inkml:brush>
  </inkml:definitions>
  <inkml:trace contextRef="#ctx0" brushRef="#br0">21 1 24575,'-1'0'0,"0"1"0,-1-1 0,1 1 0,0 0 0,0-1 0,0 1 0,0 0 0,1 0 0,-1 0 0,0 0 0,0 0 0,0 0 0,1 0 0,-1 0 0,0 0 0,1 0 0,-1 0 0,1 0 0,-1 1 0,1-1 0,0 0 0,0 0 0,-1 0 0,1 1 0,0-1 0,0 0 0,0 2 0,-3 42 0,3-40 0,0 3 0,1 246 0,0-250 0,-1 0 0,1 0 0,0 0 0,0 0 0,1 1 0,-1-1 0,1-1 0,0 1 0,0 0 0,0 0 0,0-1 0,1 1 0,-1-1 0,1 0 0,0 0 0,0 0 0,0 0 0,1 0 0,-1-1 0,1 1 0,-1-1 0,1 0 0,0 0 0,0 0 0,0-1 0,0 1 0,0-1 0,0 0 0,0 0 0,0-1 0,5 1 0,15 2 0,0-2 0,-1 0 0,1-2 0,29-4 0,-48 5 0,4-1-136,1 0-1,-1-1 1,0 0-1,1 0 1,-1-1-1,0 0 1,-1-1-1,1 0 0,15-10 1,-15 5-6690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7:30:31.866"/>
    </inkml:context>
    <inkml:brush xml:id="br0">
      <inkml:brushProperty name="width" value="0.05" units="cm"/>
      <inkml:brushProperty name="height" value="0.05" units="cm"/>
      <inkml:brushProperty name="color" value="#E71224"/>
    </inkml:brush>
  </inkml:definitions>
  <inkml:trace contextRef="#ctx0" brushRef="#br0">1 34 24575,'7'-3'0,"5"-2"0,9 1 0,3 0 0,2 2 0,-1 0 0,-1 1 0,-1 1 0,0 0 0,-2-3 0,0-2 0,-4 1-8191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7:30:33.800"/>
    </inkml:context>
    <inkml:brush xml:id="br0">
      <inkml:brushProperty name="width" value="0.05" units="cm"/>
      <inkml:brushProperty name="height" value="0.05" units="cm"/>
      <inkml:brushProperty name="color" value="#E71224"/>
    </inkml:brush>
  </inkml:definitions>
  <inkml:trace contextRef="#ctx0" brushRef="#br0">35 1 24575,'14'-1'0,"0"1"0,0 1 0,-1 1 0,22 4 0,-30-4 0,1 0 0,-1 0 0,0 0 0,0 1 0,0 0 0,0 0 0,-1 0 0,1 1 0,-1 0 0,0 0 0,0 0 0,0 0 0,6 9 0,9 12 0,-11-15 0,0 0 0,-1 0 0,0 1 0,-1-1 0,0 2 0,0-1 0,-1 1 0,-1 0 0,0 0 0,4 19 0,3 65 0,-3 2 0,-10 181 0,0-267 0,-1 0 0,0-1 0,-1 0 0,0 0 0,0 0 0,-1 0 0,-1-1 0,0 0 0,-8 11 0,3-5 0,2 0 0,-11 25 0,13-26 0,-1-1 0,0-1 0,0 0 0,-2 0 0,1 0 0,-2-1 0,0-1 0,0 0 0,-1 0 0,0-1 0,-20 12 0,-20 19 0,42-31-1365,2-1-5461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7:29:47.720"/>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7:30:54.805"/>
    </inkml:context>
    <inkml:brush xml:id="br0">
      <inkml:brushProperty name="width" value="0.05" units="cm"/>
      <inkml:brushProperty name="height" value="0.05" units="cm"/>
      <inkml:brushProperty name="color" value="#E71224"/>
    </inkml:brush>
  </inkml:definitions>
  <inkml:trace contextRef="#ctx0" brushRef="#br0">1 0 24575,'35'0'0,"360"16"0,-325-7-1365,-53-4-5461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8:22:05.205"/>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7:29:49.892"/>
    </inkml:context>
    <inkml:brush xml:id="br0">
      <inkml:brushProperty name="width" value="0.05" units="cm"/>
      <inkml:brushProperty name="height" value="0.05" units="cm"/>
      <inkml:brushProperty name="color" value="#E71224"/>
    </inkml:brush>
  </inkml:definitions>
  <inkml:trace contextRef="#ctx0" brushRef="#br0">0 3 24575,'94'-2'0,"101"4"0,-194-2 0,0 0 0,1 0 0,-1 0 0,1 0 0,-1 0 0,0 1 0,1-1 0,-1 0 0,0 1 0,0-1 0,1 0 0,-1 1 0,0 0 0,0-1 0,1 1 0,-1 0 0,0 0 0,0-1 0,0 1 0,0 0 0,0 0 0,0 0 0,-1 0 0,1 1 0,0-1 0,0 0 0,-1 0 0,1 0 0,-1 1 0,2 1 0,-2 0 0,-1 0 0,1 0 0,0 0 0,-1 0 0,1 0 0,-1 0 0,0 0 0,0 0 0,0 0 0,-1 0 0,1 0 0,-4 4 0,-4 7 0,-2 0 0,1-1 0,-24 22 0,23-24 0,0 1 0,0 0 0,1 0 0,1 1 0,0 0 0,0 1 0,-9 22 0,-8 8 0,19-34 0,1 0 0,0 1 0,0 0 0,-6 19 0,12-29 0,-1 0 0,1-1 0,0 1 0,0 0 0,-1 0 0,1-1 0,0 1 0,0 0 0,0 0 0,0 0 0,0-1 0,0 1 0,0 0 0,1 0 0,-1-1 0,0 1 0,0 0 0,1 0 0,-1-1 0,0 1 0,1 0 0,-1-1 0,0 1 0,1 0 0,-1-1 0,1 1 0,-1 0 0,1-1 0,0 1 0,0 0 0,27 4 0,32-15 0,-59 10 0,13-5-50,-1 0 0,0 0-1,0-1 1,0-1 0,15-11-1,-8 6-1012,-9 5-5763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7:29:51.266"/>
    </inkml:context>
    <inkml:brush xml:id="br0">
      <inkml:brushProperty name="width" value="0.05" units="cm"/>
      <inkml:brushProperty name="height" value="0.05" units="cm"/>
      <inkml:brushProperty name="color" value="#E71224"/>
    </inkml:brush>
  </inkml:definitions>
  <inkml:trace contextRef="#ctx0" brushRef="#br0">0 1 24575,'341'0'-1365,"-320"0"-5461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7:29:53.724"/>
    </inkml:context>
    <inkml:brush xml:id="br0">
      <inkml:brushProperty name="width" value="0.05" units="cm"/>
      <inkml:brushProperty name="height" value="0.05" units="cm"/>
      <inkml:brushProperty name="color" value="#E71224"/>
    </inkml:brush>
  </inkml:definitions>
  <inkml:trace contextRef="#ctx0" brushRef="#br0">269 4 24575,'-42'-1'0,"23"-1"0,0 2 0,0 0 0,-1 2 0,1 0 0,-34 8 0,49-9 0,-1 1 0,1 0 0,0 0 0,-1 0 0,1 1 0,0-1 0,0 1 0,1 0 0,-1 0 0,1 0 0,-1 1 0,1-1 0,0 1 0,0 0 0,0 0 0,1 0 0,0 0 0,0 1 0,0-1 0,0 0 0,0 1 0,1-1 0,0 1 0,0 0 0,0 0 0,0-1 0,1 1 0,0 7 0,0-6 0,-1-1 0,1 0 0,1 1 0,-1-1 0,1 1 0,0-1 0,0 0 0,0 0 0,1 1 0,-1-1 0,1 0 0,1 0 0,-1-1 0,1 1 0,3 5 0,-1-5 0,0 0 0,1-1 0,-1 0 0,1 0 0,0 0 0,0-1 0,0 1 0,0-2 0,1 1 0,-1-1 0,12 3 0,2 0-237,1-2-1,0 0 0,0-2 0,36-1 1,-54 0 60,15 0-6649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7:29:55.633"/>
    </inkml:context>
    <inkml:brush xml:id="br0">
      <inkml:brushProperty name="width" value="0.05" units="cm"/>
      <inkml:brushProperty name="height" value="0.05" units="cm"/>
      <inkml:brushProperty name="color" value="#E71224"/>
    </inkml:brush>
  </inkml:definitions>
  <inkml:trace contextRef="#ctx0" brushRef="#br0">62 0 24575,'-14'42'0,"6"-23"0,-2 14 0,2 0 0,1 1 0,-4 57 0,7 104 0,4-128 0,0-61 1,1 0-1,-1 1 0,1-1 1,0 0-1,0 0 0,1 0 1,0 0-1,0 0 0,0 0 1,1 0-1,-1-1 0,1 1 1,1-1-1,-1 0 0,1 0 0,5 6 1,4 1 1,0-2 1,0 1 0,1-2-1,23 13 1,-18-11-465,0 1 1,23 19 0,-32-22-6365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7:29:58.227"/>
    </inkml:context>
    <inkml:brush xml:id="br0">
      <inkml:brushProperty name="width" value="0.05" units="cm"/>
      <inkml:brushProperty name="height" value="0.05" units="cm"/>
      <inkml:brushProperty name="color" value="#E71224"/>
    </inkml:brush>
  </inkml:definitions>
  <inkml:trace contextRef="#ctx0" brushRef="#br0">62 1 24575,'-2'0'0,"1"0"0,0 0 0,-1 1 0,1-1 0,0 1 0,-1-1 0,1 1 0,0-1 0,-1 1 0,1 0 0,0 0 0,0 0 0,0 0 0,0 0 0,0 0 0,0 0 0,0 0 0,0 0 0,0 0 0,0 0 0,1 0 0,-1 1 0,0-1 0,1 0 0,-1 3 0,-11 42 0,8-28 0,-1-4 0,2 0 0,-1 0 0,2 1 0,0-1 0,1 1 0,1 25 0,0-37 0,0 0 0,1 1 0,0-1 0,-1 0 0,1 1 0,1-1 0,-1 0 0,0 0 0,1 0 0,0 0 0,-1 0 0,1 0 0,0 0 0,1-1 0,-1 1 0,0-1 0,1 1 0,-1-1 0,1 0 0,0 0 0,0 0 0,0 0 0,0-1 0,0 1 0,0-1 0,0 0 0,0 0 0,1 0 0,-1 0 0,0 0 0,1-1 0,-1 0 0,6 1 0,43 1 0,82-6 0,-132 3 0,-1 1 0,1 0 0,0-1 0,0 1 0,0-1 0,0 0 0,-1 1 0,1-1 0,0 0 0,-1 0 0,1 0 0,-1 0 0,1 0 0,-1-1 0,1 1 0,-1 0 0,0-1 0,0 1 0,0-1 0,2-2 0,-1-1 0,0 1 0,0-1 0,0 0 0,-1 1 0,0-1 0,0 0 0,1-10 0,-1 3 0,-1 0 0,-1 0 0,0 0 0,0 0 0,-1 0 0,-4-12 0,4 20 3,0 0-1,1 1 1,-2-1-1,1 1 1,0-1-1,-1 1 0,1 0 1,-1 0-1,0 0 1,0 0-1,0 1 1,-1-1-1,1 1 1,0 0-1,-1 0 0,0 0 1,1 0-1,-1 1 1,0-1-1,0 1 1,0 0-1,0 0 1,0 0-1,-5 1 1,-13-3-101,-1 2 0,0 1 0,-28 3 0,10-1-937,23-2-5791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17:29:59.732"/>
    </inkml:context>
    <inkml:brush xml:id="br0">
      <inkml:brushProperty name="width" value="0.05" units="cm"/>
      <inkml:brushProperty name="height" value="0.05" units="cm"/>
      <inkml:brushProperty name="color" value="#E71224"/>
    </inkml:brush>
  </inkml:definitions>
  <inkml:trace contextRef="#ctx0" brushRef="#br0">74 0 24575,'0'3'0,"-3"2"0,-2 3 0,1 4 0,0 3 0,-2-1 0,0 1 0,1 1 0,1 1 0,1 2 0,-2-3 0,0 0 0,1 0 0,-3-2 0,0-1 0,1-1-8191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ECC569-631C-4C0C-8AE3-C0F5BA0B563F}" type="datetimeFigureOut">
              <a:rPr lang="en-US" smtClean="0"/>
              <a:t>2/14/2023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5FBE00-9518-45CB-82CC-11254AA8DE6A}" type="slidenum">
              <a:rPr lang="en-US" smtClean="0"/>
              <a:t>‹N°›</a:t>
            </a:fld>
            <a:endParaRPr lang="en-US"/>
          </a:p>
        </p:txBody>
      </p:sp>
    </p:spTree>
    <p:extLst>
      <p:ext uri="{BB962C8B-B14F-4D97-AF65-F5344CB8AC3E}">
        <p14:creationId xmlns:p14="http://schemas.microsoft.com/office/powerpoint/2010/main" val="689578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057" eaLnBrk="0" hangingPunct="0">
              <a:defRPr sz="800" b="1">
                <a:solidFill>
                  <a:srgbClr val="FFFFFF"/>
                </a:solidFill>
                <a:latin typeface="Arial" charset="0"/>
                <a:ea typeface="ＭＳ Ｐゴシック" pitchFamily="50" charset="-128"/>
              </a:defRPr>
            </a:lvl1pPr>
            <a:lvl2pPr marL="742877" indent="-285722" defTabSz="946057" eaLnBrk="0" hangingPunct="0">
              <a:defRPr sz="800" b="1">
                <a:solidFill>
                  <a:srgbClr val="FFFFFF"/>
                </a:solidFill>
                <a:latin typeface="Arial" charset="0"/>
                <a:ea typeface="ＭＳ Ｐゴシック" pitchFamily="50" charset="-128"/>
              </a:defRPr>
            </a:lvl2pPr>
            <a:lvl3pPr marL="1142888" indent="-228578" defTabSz="946057" eaLnBrk="0" hangingPunct="0">
              <a:defRPr sz="800" b="1">
                <a:solidFill>
                  <a:srgbClr val="FFFFFF"/>
                </a:solidFill>
                <a:latin typeface="Arial" charset="0"/>
                <a:ea typeface="ＭＳ Ｐゴシック" pitchFamily="50" charset="-128"/>
              </a:defRPr>
            </a:lvl3pPr>
            <a:lvl4pPr marL="1600043" indent="-228578" defTabSz="946057" eaLnBrk="0" hangingPunct="0">
              <a:defRPr sz="800" b="1">
                <a:solidFill>
                  <a:srgbClr val="FFFFFF"/>
                </a:solidFill>
                <a:latin typeface="Arial" charset="0"/>
                <a:ea typeface="ＭＳ Ｐゴシック" pitchFamily="50" charset="-128"/>
              </a:defRPr>
            </a:lvl4pPr>
            <a:lvl5pPr marL="2057199" indent="-228578" defTabSz="946057" eaLnBrk="0" hangingPunct="0">
              <a:defRPr sz="800" b="1">
                <a:solidFill>
                  <a:srgbClr val="FFFFFF"/>
                </a:solidFill>
                <a:latin typeface="Arial" charset="0"/>
                <a:ea typeface="ＭＳ Ｐゴシック" pitchFamily="50" charset="-128"/>
              </a:defRPr>
            </a:lvl5pPr>
            <a:lvl6pPr marL="2514354" indent="-228578" algn="ctr" defTabSz="946057" eaLnBrk="0" fontAlgn="base" hangingPunct="0">
              <a:spcBef>
                <a:spcPct val="0"/>
              </a:spcBef>
              <a:spcAft>
                <a:spcPct val="0"/>
              </a:spcAft>
              <a:defRPr sz="800" b="1">
                <a:solidFill>
                  <a:srgbClr val="FFFFFF"/>
                </a:solidFill>
                <a:latin typeface="Arial" charset="0"/>
                <a:ea typeface="ＭＳ Ｐゴシック" pitchFamily="50" charset="-128"/>
              </a:defRPr>
            </a:lvl6pPr>
            <a:lvl7pPr marL="2971509" indent="-228578" algn="ctr" defTabSz="946057" eaLnBrk="0" fontAlgn="base" hangingPunct="0">
              <a:spcBef>
                <a:spcPct val="0"/>
              </a:spcBef>
              <a:spcAft>
                <a:spcPct val="0"/>
              </a:spcAft>
              <a:defRPr sz="800" b="1">
                <a:solidFill>
                  <a:srgbClr val="FFFFFF"/>
                </a:solidFill>
                <a:latin typeface="Arial" charset="0"/>
                <a:ea typeface="ＭＳ Ｐゴシック" pitchFamily="50" charset="-128"/>
              </a:defRPr>
            </a:lvl7pPr>
            <a:lvl8pPr marL="3428664" indent="-228578" algn="ctr" defTabSz="946057" eaLnBrk="0" fontAlgn="base" hangingPunct="0">
              <a:spcBef>
                <a:spcPct val="0"/>
              </a:spcBef>
              <a:spcAft>
                <a:spcPct val="0"/>
              </a:spcAft>
              <a:defRPr sz="800" b="1">
                <a:solidFill>
                  <a:srgbClr val="FFFFFF"/>
                </a:solidFill>
                <a:latin typeface="Arial" charset="0"/>
                <a:ea typeface="ＭＳ Ｐゴシック" pitchFamily="50" charset="-128"/>
              </a:defRPr>
            </a:lvl8pPr>
            <a:lvl9pPr marL="3885819" indent="-228578" algn="ctr" defTabSz="946057" eaLnBrk="0" fontAlgn="base" hangingPunct="0">
              <a:spcBef>
                <a:spcPct val="0"/>
              </a:spcBef>
              <a:spcAft>
                <a:spcPct val="0"/>
              </a:spcAft>
              <a:defRPr sz="800" b="1">
                <a:solidFill>
                  <a:srgbClr val="FFFFFF"/>
                </a:solidFill>
                <a:latin typeface="Arial" charset="0"/>
                <a:ea typeface="ＭＳ Ｐゴシック" pitchFamily="50" charset="-128"/>
              </a:defRPr>
            </a:lvl9pPr>
          </a:lstStyle>
          <a:p>
            <a:fld id="{04138FBC-A070-4C5F-9F88-60B1E19A1FE4}" type="slidenum">
              <a:rPr lang="fr-FR" sz="1200" b="0">
                <a:solidFill>
                  <a:prstClr val="black"/>
                </a:solidFill>
              </a:rPr>
              <a:pPr/>
              <a:t>1</a:t>
            </a:fld>
            <a:endParaRPr lang="fr-FR" sz="1200" b="0">
              <a:solidFill>
                <a:prstClr val="black"/>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pitchFamily="50"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0A410B-A640-4CC3-B3D8-CDE61F38D99E}" type="slidenum">
              <a:rPr lang="fr-FR">
                <a:solidFill>
                  <a:prstClr val="black"/>
                </a:solidFill>
              </a:rPr>
              <a:pPr/>
              <a:t>42</a:t>
            </a:fld>
            <a:endParaRPr lang="fr-FR">
              <a:solidFill>
                <a:prstClr val="black"/>
              </a:solidFill>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r>
              <a:rPr lang="fr-FR"/>
              <a:t>Faire un petit laïus sur les « idées » de pricing de tels swaps:</a:t>
            </a:r>
          </a:p>
          <a:p>
            <a:r>
              <a:rPr lang="fr-FR"/>
              <a:t>	Nominal déterministe</a:t>
            </a:r>
          </a:p>
          <a:p>
            <a:r>
              <a:rPr lang="fr-FR"/>
              <a:t>	Nominal fonction du Libor</a:t>
            </a:r>
          </a:p>
          <a:p>
            <a:r>
              <a:rPr lang="fr-F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C3ECF2-6EDA-4C6F-8DF8-011D881E64D4}" type="slidenum">
              <a:rPr lang="fr-FR">
                <a:solidFill>
                  <a:prstClr val="black"/>
                </a:solidFill>
              </a:rPr>
              <a:pPr/>
              <a:t>44</a:t>
            </a:fld>
            <a:endParaRPr lang="fr-FR">
              <a:solidFill>
                <a:prstClr val="black"/>
              </a:solidFill>
            </a:endParaRPr>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r>
              <a:rPr lang="fr-FR"/>
              <a:t>Penser aux méthodes de pricing…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6261" name="Rectangle 5"/>
          <p:cNvSpPr>
            <a:spLocks noChangeArrowheads="1"/>
          </p:cNvSpPr>
          <p:nvPr/>
        </p:nvSpPr>
        <p:spPr bwMode="gray">
          <a:xfrm>
            <a:off x="0" y="0"/>
            <a:ext cx="228600" cy="6858000"/>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fontAlgn="base" hangingPunct="0">
              <a:spcBef>
                <a:spcPct val="0"/>
              </a:spcBef>
              <a:spcAft>
                <a:spcPct val="0"/>
              </a:spcAft>
            </a:pPr>
            <a:endParaRPr lang="en-US">
              <a:solidFill>
                <a:srgbClr val="91C8EB"/>
              </a:solidFill>
            </a:endParaRPr>
          </a:p>
        </p:txBody>
      </p:sp>
      <p:sp>
        <p:nvSpPr>
          <p:cNvPr id="96262" name="Rectangle 6"/>
          <p:cNvSpPr>
            <a:spLocks noChangeArrowheads="1"/>
          </p:cNvSpPr>
          <p:nvPr/>
        </p:nvSpPr>
        <p:spPr bwMode="gray">
          <a:xfrm>
            <a:off x="8915400" y="0"/>
            <a:ext cx="228600" cy="6858000"/>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fontAlgn="base" hangingPunct="0">
              <a:spcBef>
                <a:spcPct val="0"/>
              </a:spcBef>
              <a:spcAft>
                <a:spcPct val="0"/>
              </a:spcAft>
            </a:pPr>
            <a:endParaRPr lang="en-US">
              <a:solidFill>
                <a:srgbClr val="91C8EB"/>
              </a:solidFill>
            </a:endParaRPr>
          </a:p>
        </p:txBody>
      </p:sp>
      <p:sp>
        <p:nvSpPr>
          <p:cNvPr id="96263" name="Rectangle 7"/>
          <p:cNvSpPr>
            <a:spLocks noChangeArrowheads="1"/>
          </p:cNvSpPr>
          <p:nvPr/>
        </p:nvSpPr>
        <p:spPr bwMode="gray">
          <a:xfrm>
            <a:off x="0" y="5105400"/>
            <a:ext cx="9067800" cy="1752600"/>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fontAlgn="base" hangingPunct="0">
              <a:spcBef>
                <a:spcPct val="0"/>
              </a:spcBef>
              <a:spcAft>
                <a:spcPct val="0"/>
              </a:spcAft>
            </a:pPr>
            <a:endParaRPr lang="en-US">
              <a:solidFill>
                <a:srgbClr val="91C8EB"/>
              </a:solidFill>
            </a:endParaRPr>
          </a:p>
        </p:txBody>
      </p:sp>
      <p:sp>
        <p:nvSpPr>
          <p:cNvPr id="96264" name="Rectangle 8"/>
          <p:cNvSpPr>
            <a:spLocks noChangeArrowheads="1"/>
          </p:cNvSpPr>
          <p:nvPr/>
        </p:nvSpPr>
        <p:spPr bwMode="gray">
          <a:xfrm>
            <a:off x="0" y="0"/>
            <a:ext cx="9144000" cy="228600"/>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fontAlgn="base" hangingPunct="0">
              <a:spcBef>
                <a:spcPct val="0"/>
              </a:spcBef>
              <a:spcAft>
                <a:spcPct val="0"/>
              </a:spcAft>
            </a:pPr>
            <a:endParaRPr lang="en-US">
              <a:solidFill>
                <a:srgbClr val="91C8EB"/>
              </a:solidFill>
            </a:endParaRPr>
          </a:p>
        </p:txBody>
      </p:sp>
      <p:sp>
        <p:nvSpPr>
          <p:cNvPr id="96265" name="Rectangle 9"/>
          <p:cNvSpPr>
            <a:spLocks noChangeArrowheads="1"/>
          </p:cNvSpPr>
          <p:nvPr/>
        </p:nvSpPr>
        <p:spPr bwMode="gray">
          <a:xfrm>
            <a:off x="228600" y="6515100"/>
            <a:ext cx="3048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0" fontAlgn="base" hangingPunct="0">
              <a:spcBef>
                <a:spcPct val="0"/>
              </a:spcBef>
              <a:spcAft>
                <a:spcPct val="0"/>
              </a:spcAft>
            </a:pPr>
            <a:fld id="{81C8F1CC-1D0D-4048-98B9-00A70EBD9126}" type="slidenum">
              <a:rPr lang="fr-FR" sz="1000">
                <a:solidFill>
                  <a:srgbClr val="103184"/>
                </a:solidFill>
              </a:rPr>
              <a:pPr eaLnBrk="0" fontAlgn="base" hangingPunct="0">
                <a:spcBef>
                  <a:spcPct val="0"/>
                </a:spcBef>
                <a:spcAft>
                  <a:spcPct val="0"/>
                </a:spcAft>
              </a:pPr>
              <a:t>‹N°›</a:t>
            </a:fld>
            <a:endParaRPr lang="fr-FR" sz="1000">
              <a:solidFill>
                <a:srgbClr val="103184"/>
              </a:solidFill>
            </a:endParaRPr>
          </a:p>
        </p:txBody>
      </p:sp>
      <p:sp>
        <p:nvSpPr>
          <p:cNvPr id="96266" name="Rectangle 10"/>
          <p:cNvSpPr>
            <a:spLocks noGrp="1" noChangeArrowheads="1"/>
          </p:cNvSpPr>
          <p:nvPr>
            <p:ph type="ctrTitle"/>
          </p:nvPr>
        </p:nvSpPr>
        <p:spPr>
          <a:xfrm>
            <a:off x="609600" y="609600"/>
            <a:ext cx="2743200" cy="4343400"/>
          </a:xfrm>
          <a:extLst>
            <a:ext uri="{909E8E84-426E-40DD-AFC4-6F175D3DCCD1}">
              <a14:hiddenFill xmlns:a14="http://schemas.microsoft.com/office/drawing/2010/main">
                <a:solidFill>
                  <a:schemeClr val="accent1"/>
                </a:solidFill>
              </a14:hiddenFill>
            </a:ext>
          </a:extLst>
        </p:spPr>
        <p:txBody>
          <a:bodyPr anchor="t"/>
          <a:lstStyle>
            <a:lvl1pPr>
              <a:defRPr/>
            </a:lvl1pPr>
          </a:lstStyle>
          <a:p>
            <a:pPr lvl="0"/>
            <a:r>
              <a:rPr lang="fr-FR" noProof="0"/>
              <a:t>Cliquez et modifiez le titre</a:t>
            </a:r>
          </a:p>
        </p:txBody>
      </p:sp>
      <p:sp>
        <p:nvSpPr>
          <p:cNvPr id="96267" name="Rectangle 11"/>
          <p:cNvSpPr>
            <a:spLocks noGrp="1" noChangeArrowheads="1"/>
          </p:cNvSpPr>
          <p:nvPr>
            <p:ph type="subTitle" idx="1"/>
          </p:nvPr>
        </p:nvSpPr>
        <p:spPr>
          <a:xfrm>
            <a:off x="5334000" y="752475"/>
            <a:ext cx="3378200" cy="4211638"/>
          </a:xfrm>
          <a:extLst>
            <a:ext uri="{909E8E84-426E-40DD-AFC4-6F175D3DCCD1}">
              <a14:hiddenFill xmlns:a14="http://schemas.microsoft.com/office/drawing/2010/main">
                <a:solidFill>
                  <a:srgbClr val="000000"/>
                </a:solidFill>
              </a14:hiddenFill>
            </a:ext>
          </a:extLst>
        </p:spPr>
        <p:txBody>
          <a:bodyPr/>
          <a:lstStyle>
            <a:lvl1pPr marL="0" indent="0" algn="ctr">
              <a:buFont typeface="Wingdings" pitchFamily="2" charset="2"/>
              <a:buNone/>
              <a:defRPr/>
            </a:lvl1pPr>
          </a:lstStyle>
          <a:p>
            <a:pPr lvl="0"/>
            <a:r>
              <a:rPr lang="fr-FR" noProof="0"/>
              <a:t>Cliquez pour modifier le style des sous-titres du masque</a:t>
            </a:r>
          </a:p>
        </p:txBody>
      </p:sp>
      <p:sp>
        <p:nvSpPr>
          <p:cNvPr id="96268" name="Text Box 12"/>
          <p:cNvSpPr txBox="1">
            <a:spLocks noChangeArrowheads="1"/>
          </p:cNvSpPr>
          <p:nvPr/>
        </p:nvSpPr>
        <p:spPr bwMode="auto">
          <a:xfrm>
            <a:off x="5078413" y="5892800"/>
            <a:ext cx="4294187"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50000"/>
              </a:spcBef>
              <a:spcAft>
                <a:spcPct val="0"/>
              </a:spcAft>
            </a:pPr>
            <a:endParaRPr lang="en-US" sz="2400">
              <a:solidFill>
                <a:srgbClr val="91C8EB"/>
              </a:solidFill>
            </a:endParaRPr>
          </a:p>
        </p:txBody>
      </p:sp>
      <p:sp>
        <p:nvSpPr>
          <p:cNvPr id="96269" name="Rectangle 13"/>
          <p:cNvSpPr>
            <a:spLocks noChangeArrowheads="1"/>
          </p:cNvSpPr>
          <p:nvPr/>
        </p:nvSpPr>
        <p:spPr bwMode="gray">
          <a:xfrm>
            <a:off x="5459413" y="5816600"/>
            <a:ext cx="4294187" cy="96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fontAlgn="base">
              <a:spcBef>
                <a:spcPct val="0"/>
              </a:spcBef>
              <a:spcAft>
                <a:spcPct val="0"/>
              </a:spcAft>
            </a:pPr>
            <a:endParaRPr lang="en-US">
              <a:solidFill>
                <a:srgbClr val="91C8EB"/>
              </a:solidFill>
            </a:endParaRPr>
          </a:p>
        </p:txBody>
      </p:sp>
      <p:sp>
        <p:nvSpPr>
          <p:cNvPr id="96270" name="Rectangle 14"/>
          <p:cNvSpPr>
            <a:spLocks noChangeArrowheads="1"/>
          </p:cNvSpPr>
          <p:nvPr/>
        </p:nvSpPr>
        <p:spPr bwMode="auto">
          <a:xfrm>
            <a:off x="9220200" y="5765800"/>
            <a:ext cx="4572000" cy="1092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fontAlgn="base" hangingPunct="0">
              <a:spcBef>
                <a:spcPct val="0"/>
              </a:spcBef>
              <a:spcAft>
                <a:spcPct val="0"/>
              </a:spcAft>
            </a:pPr>
            <a:r>
              <a:rPr lang="fr-FR" sz="900">
                <a:solidFill>
                  <a:srgbClr val="000000"/>
                </a:solidFill>
              </a:rPr>
              <a:t>Encombrement maximum du logotype depuis le bord inférieur droit de la page</a:t>
            </a:r>
            <a:br>
              <a:rPr lang="fr-FR" sz="900">
                <a:solidFill>
                  <a:srgbClr val="000000"/>
                </a:solidFill>
              </a:rPr>
            </a:br>
            <a:r>
              <a:rPr lang="fr-FR" sz="900">
                <a:solidFill>
                  <a:srgbClr val="000000"/>
                </a:solidFill>
              </a:rPr>
              <a:t>(logo placé à 1/3X du bord; X = logotype)</a:t>
            </a:r>
          </a:p>
          <a:p>
            <a:pPr algn="ctr" eaLnBrk="0" fontAlgn="base" hangingPunct="0">
              <a:spcBef>
                <a:spcPct val="0"/>
              </a:spcBef>
              <a:spcAft>
                <a:spcPct val="0"/>
              </a:spcAft>
            </a:pPr>
            <a:endParaRPr lang="fr-FR" sz="900">
              <a:solidFill>
                <a:srgbClr val="000000"/>
              </a:solidFill>
            </a:endParaRPr>
          </a:p>
        </p:txBody>
      </p:sp>
    </p:spTree>
    <p:extLst>
      <p:ext uri="{BB962C8B-B14F-4D97-AF65-F5344CB8AC3E}">
        <p14:creationId xmlns:p14="http://schemas.microsoft.com/office/powerpoint/2010/main" val="149962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11C5D56A-61B5-479B-AC34-A3304D961E47}" type="slidenum">
              <a:rPr lang="fr-FR"/>
              <a:pPr/>
              <a:t>‹N°›</a:t>
            </a:fld>
            <a:endParaRPr lang="fr-FR"/>
          </a:p>
        </p:txBody>
      </p:sp>
    </p:spTree>
    <p:extLst>
      <p:ext uri="{BB962C8B-B14F-4D97-AF65-F5344CB8AC3E}">
        <p14:creationId xmlns:p14="http://schemas.microsoft.com/office/powerpoint/2010/main" val="51762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228600"/>
            <a:ext cx="20955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61341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F2E55F42-CEB2-4DC1-B92B-B38C6ABCD3FE}" type="slidenum">
              <a:rPr lang="fr-FR"/>
              <a:pPr/>
              <a:t>‹N°›</a:t>
            </a:fld>
            <a:endParaRPr lang="fr-FR"/>
          </a:p>
        </p:txBody>
      </p:sp>
    </p:spTree>
    <p:extLst>
      <p:ext uri="{BB962C8B-B14F-4D97-AF65-F5344CB8AC3E}">
        <p14:creationId xmlns:p14="http://schemas.microsoft.com/office/powerpoint/2010/main" val="207585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6934200" cy="914400"/>
          </a:xfrm>
        </p:spPr>
        <p:txBody>
          <a:bodyPr/>
          <a:lstStyle/>
          <a:p>
            <a:r>
              <a:rPr lang="en-US"/>
              <a:t>Click to edit Master title style</a:t>
            </a:r>
          </a:p>
        </p:txBody>
      </p:sp>
      <p:sp>
        <p:nvSpPr>
          <p:cNvPr id="3" name="Text Placeholder 2"/>
          <p:cNvSpPr>
            <a:spLocks noGrp="1"/>
          </p:cNvSpPr>
          <p:nvPr>
            <p:ph type="body" sz="half" idx="1"/>
          </p:nvPr>
        </p:nvSpPr>
        <p:spPr>
          <a:xfrm>
            <a:off x="533400" y="1295400"/>
            <a:ext cx="41148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295400"/>
            <a:ext cx="41148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228600" y="6515100"/>
            <a:ext cx="304800" cy="304800"/>
          </a:xfrm>
        </p:spPr>
        <p:txBody>
          <a:bodyPr/>
          <a:lstStyle>
            <a:lvl1pPr>
              <a:defRPr/>
            </a:lvl1pPr>
          </a:lstStyle>
          <a:p>
            <a:fld id="{86C07EF6-50A1-45F9-B905-B8C5723C836E}" type="slidenum">
              <a:rPr lang="fr-FR"/>
              <a:pPr/>
              <a:t>‹N°›</a:t>
            </a:fld>
            <a:endParaRPr lang="fr-FR"/>
          </a:p>
        </p:txBody>
      </p:sp>
    </p:spTree>
    <p:extLst>
      <p:ext uri="{BB962C8B-B14F-4D97-AF65-F5344CB8AC3E}">
        <p14:creationId xmlns:p14="http://schemas.microsoft.com/office/powerpoint/2010/main" val="137718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6934200" cy="914400"/>
          </a:xfrm>
        </p:spPr>
        <p:txBody>
          <a:bodyPr/>
          <a:lstStyle/>
          <a:p>
            <a:r>
              <a:rPr lang="en-US"/>
              <a:t>Click to edit Master title style</a:t>
            </a:r>
          </a:p>
        </p:txBody>
      </p:sp>
      <p:sp>
        <p:nvSpPr>
          <p:cNvPr id="3" name="Text Placeholder 2"/>
          <p:cNvSpPr>
            <a:spLocks noGrp="1"/>
          </p:cNvSpPr>
          <p:nvPr>
            <p:ph type="body" sz="half" idx="1"/>
          </p:nvPr>
        </p:nvSpPr>
        <p:spPr>
          <a:xfrm>
            <a:off x="533400" y="1295400"/>
            <a:ext cx="41148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00600" y="1295400"/>
            <a:ext cx="41148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00600" y="3771900"/>
            <a:ext cx="41148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228600" y="6515100"/>
            <a:ext cx="304800" cy="304800"/>
          </a:xfrm>
        </p:spPr>
        <p:txBody>
          <a:bodyPr/>
          <a:lstStyle>
            <a:lvl1pPr>
              <a:defRPr/>
            </a:lvl1pPr>
          </a:lstStyle>
          <a:p>
            <a:fld id="{ACC36847-7898-4FC5-B5F0-819BABDBF86A}" type="slidenum">
              <a:rPr lang="fr-FR"/>
              <a:pPr/>
              <a:t>‹N°›</a:t>
            </a:fld>
            <a:endParaRPr lang="fr-FR"/>
          </a:p>
        </p:txBody>
      </p:sp>
    </p:spTree>
    <p:extLst>
      <p:ext uri="{BB962C8B-B14F-4D97-AF65-F5344CB8AC3E}">
        <p14:creationId xmlns:p14="http://schemas.microsoft.com/office/powerpoint/2010/main" val="3596793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6934200" cy="914400"/>
          </a:xfrm>
        </p:spPr>
        <p:txBody>
          <a:bodyPr/>
          <a:lstStyle/>
          <a:p>
            <a:r>
              <a:rPr lang="en-US"/>
              <a:t>Click to edit Master title style</a:t>
            </a:r>
          </a:p>
        </p:txBody>
      </p:sp>
      <p:sp>
        <p:nvSpPr>
          <p:cNvPr id="3" name="Content Placeholder 2"/>
          <p:cNvSpPr>
            <a:spLocks noGrp="1"/>
          </p:cNvSpPr>
          <p:nvPr>
            <p:ph sz="half" idx="1"/>
          </p:nvPr>
        </p:nvSpPr>
        <p:spPr>
          <a:xfrm>
            <a:off x="533400" y="1295400"/>
            <a:ext cx="41148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00600" y="1295400"/>
            <a:ext cx="41148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00600" y="3771900"/>
            <a:ext cx="41148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228600" y="6515100"/>
            <a:ext cx="304800" cy="304800"/>
          </a:xfrm>
        </p:spPr>
        <p:txBody>
          <a:bodyPr/>
          <a:lstStyle>
            <a:lvl1pPr>
              <a:defRPr/>
            </a:lvl1pPr>
          </a:lstStyle>
          <a:p>
            <a:fld id="{E0494073-77ED-465A-BB8F-753C91DF5BAF}" type="slidenum">
              <a:rPr lang="fr-FR"/>
              <a:pPr/>
              <a:t>‹N°›</a:t>
            </a:fld>
            <a:endParaRPr lang="fr-FR"/>
          </a:p>
        </p:txBody>
      </p:sp>
    </p:spTree>
    <p:extLst>
      <p:ext uri="{BB962C8B-B14F-4D97-AF65-F5344CB8AC3E}">
        <p14:creationId xmlns:p14="http://schemas.microsoft.com/office/powerpoint/2010/main" val="320055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6261" name="Rectangle 5"/>
          <p:cNvSpPr>
            <a:spLocks noChangeArrowheads="1"/>
          </p:cNvSpPr>
          <p:nvPr/>
        </p:nvSpPr>
        <p:spPr bwMode="gray">
          <a:xfrm>
            <a:off x="0" y="0"/>
            <a:ext cx="228600" cy="6858000"/>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fontAlgn="base" hangingPunct="0">
              <a:spcBef>
                <a:spcPct val="0"/>
              </a:spcBef>
              <a:spcAft>
                <a:spcPct val="0"/>
              </a:spcAft>
            </a:pPr>
            <a:endParaRPr lang="en-US">
              <a:solidFill>
                <a:srgbClr val="91C8EB"/>
              </a:solidFill>
            </a:endParaRPr>
          </a:p>
        </p:txBody>
      </p:sp>
      <p:sp>
        <p:nvSpPr>
          <p:cNvPr id="96262" name="Rectangle 6"/>
          <p:cNvSpPr>
            <a:spLocks noChangeArrowheads="1"/>
          </p:cNvSpPr>
          <p:nvPr/>
        </p:nvSpPr>
        <p:spPr bwMode="gray">
          <a:xfrm>
            <a:off x="8915400" y="0"/>
            <a:ext cx="228600" cy="6858000"/>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fontAlgn="base" hangingPunct="0">
              <a:spcBef>
                <a:spcPct val="0"/>
              </a:spcBef>
              <a:spcAft>
                <a:spcPct val="0"/>
              </a:spcAft>
            </a:pPr>
            <a:endParaRPr lang="en-US">
              <a:solidFill>
                <a:srgbClr val="91C8EB"/>
              </a:solidFill>
            </a:endParaRPr>
          </a:p>
        </p:txBody>
      </p:sp>
      <p:sp>
        <p:nvSpPr>
          <p:cNvPr id="96263" name="Rectangle 7"/>
          <p:cNvSpPr>
            <a:spLocks noChangeArrowheads="1"/>
          </p:cNvSpPr>
          <p:nvPr/>
        </p:nvSpPr>
        <p:spPr bwMode="gray">
          <a:xfrm>
            <a:off x="0" y="5105400"/>
            <a:ext cx="9067800" cy="1752600"/>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fontAlgn="base" hangingPunct="0">
              <a:spcBef>
                <a:spcPct val="0"/>
              </a:spcBef>
              <a:spcAft>
                <a:spcPct val="0"/>
              </a:spcAft>
            </a:pPr>
            <a:endParaRPr lang="en-US">
              <a:solidFill>
                <a:srgbClr val="91C8EB"/>
              </a:solidFill>
            </a:endParaRPr>
          </a:p>
        </p:txBody>
      </p:sp>
      <p:sp>
        <p:nvSpPr>
          <p:cNvPr id="96264" name="Rectangle 8"/>
          <p:cNvSpPr>
            <a:spLocks noChangeArrowheads="1"/>
          </p:cNvSpPr>
          <p:nvPr/>
        </p:nvSpPr>
        <p:spPr bwMode="gray">
          <a:xfrm>
            <a:off x="0" y="0"/>
            <a:ext cx="9144000" cy="228600"/>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fontAlgn="base" hangingPunct="0">
              <a:spcBef>
                <a:spcPct val="0"/>
              </a:spcBef>
              <a:spcAft>
                <a:spcPct val="0"/>
              </a:spcAft>
            </a:pPr>
            <a:endParaRPr lang="en-US">
              <a:solidFill>
                <a:srgbClr val="91C8EB"/>
              </a:solidFill>
            </a:endParaRPr>
          </a:p>
        </p:txBody>
      </p:sp>
      <p:sp>
        <p:nvSpPr>
          <p:cNvPr id="96265" name="Rectangle 9"/>
          <p:cNvSpPr>
            <a:spLocks noChangeArrowheads="1"/>
          </p:cNvSpPr>
          <p:nvPr/>
        </p:nvSpPr>
        <p:spPr bwMode="gray">
          <a:xfrm>
            <a:off x="228600" y="6515100"/>
            <a:ext cx="3048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0" fontAlgn="base" hangingPunct="0">
              <a:spcBef>
                <a:spcPct val="0"/>
              </a:spcBef>
              <a:spcAft>
                <a:spcPct val="0"/>
              </a:spcAft>
            </a:pPr>
            <a:fld id="{81C8F1CC-1D0D-4048-98B9-00A70EBD9126}" type="slidenum">
              <a:rPr lang="fr-FR" sz="1000">
                <a:solidFill>
                  <a:srgbClr val="103184"/>
                </a:solidFill>
              </a:rPr>
              <a:pPr eaLnBrk="0" fontAlgn="base" hangingPunct="0">
                <a:spcBef>
                  <a:spcPct val="0"/>
                </a:spcBef>
                <a:spcAft>
                  <a:spcPct val="0"/>
                </a:spcAft>
              </a:pPr>
              <a:t>‹N°›</a:t>
            </a:fld>
            <a:endParaRPr lang="fr-FR" sz="1000">
              <a:solidFill>
                <a:srgbClr val="103184"/>
              </a:solidFill>
            </a:endParaRPr>
          </a:p>
        </p:txBody>
      </p:sp>
      <p:sp>
        <p:nvSpPr>
          <p:cNvPr id="96266" name="Rectangle 10"/>
          <p:cNvSpPr>
            <a:spLocks noGrp="1" noChangeArrowheads="1"/>
          </p:cNvSpPr>
          <p:nvPr>
            <p:ph type="ctrTitle"/>
          </p:nvPr>
        </p:nvSpPr>
        <p:spPr>
          <a:xfrm>
            <a:off x="609600" y="609600"/>
            <a:ext cx="2743200" cy="4343400"/>
          </a:xfrm>
          <a:extLst>
            <a:ext uri="{909E8E84-426E-40DD-AFC4-6F175D3DCCD1}">
              <a14:hiddenFill xmlns:a14="http://schemas.microsoft.com/office/drawing/2010/main">
                <a:solidFill>
                  <a:schemeClr val="accent1"/>
                </a:solidFill>
              </a14:hiddenFill>
            </a:ext>
          </a:extLst>
        </p:spPr>
        <p:txBody>
          <a:bodyPr anchor="t"/>
          <a:lstStyle>
            <a:lvl1pPr>
              <a:defRPr/>
            </a:lvl1pPr>
          </a:lstStyle>
          <a:p>
            <a:pPr lvl="0"/>
            <a:r>
              <a:rPr lang="fr-FR" noProof="0"/>
              <a:t>Cliquez et modifiez le titre</a:t>
            </a:r>
          </a:p>
        </p:txBody>
      </p:sp>
      <p:sp>
        <p:nvSpPr>
          <p:cNvPr id="96267" name="Rectangle 11"/>
          <p:cNvSpPr>
            <a:spLocks noGrp="1" noChangeArrowheads="1"/>
          </p:cNvSpPr>
          <p:nvPr>
            <p:ph type="subTitle" idx="1"/>
          </p:nvPr>
        </p:nvSpPr>
        <p:spPr>
          <a:xfrm>
            <a:off x="5334000" y="752475"/>
            <a:ext cx="3378200" cy="4211638"/>
          </a:xfrm>
          <a:extLst>
            <a:ext uri="{909E8E84-426E-40DD-AFC4-6F175D3DCCD1}">
              <a14:hiddenFill xmlns:a14="http://schemas.microsoft.com/office/drawing/2010/main">
                <a:solidFill>
                  <a:srgbClr val="000000"/>
                </a:solidFill>
              </a14:hiddenFill>
            </a:ext>
          </a:extLst>
        </p:spPr>
        <p:txBody>
          <a:bodyPr/>
          <a:lstStyle>
            <a:lvl1pPr marL="0" indent="0" algn="ctr">
              <a:buFont typeface="Wingdings" pitchFamily="2" charset="2"/>
              <a:buNone/>
              <a:defRPr/>
            </a:lvl1pPr>
          </a:lstStyle>
          <a:p>
            <a:pPr lvl="0"/>
            <a:r>
              <a:rPr lang="fr-FR" noProof="0"/>
              <a:t>Cliquez pour modifier le style des sous-titres du masque</a:t>
            </a:r>
          </a:p>
        </p:txBody>
      </p:sp>
      <p:sp>
        <p:nvSpPr>
          <p:cNvPr id="96268" name="Text Box 12"/>
          <p:cNvSpPr txBox="1">
            <a:spLocks noChangeArrowheads="1"/>
          </p:cNvSpPr>
          <p:nvPr/>
        </p:nvSpPr>
        <p:spPr bwMode="auto">
          <a:xfrm>
            <a:off x="5078413" y="5892800"/>
            <a:ext cx="4294187"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50000"/>
              </a:spcBef>
              <a:spcAft>
                <a:spcPct val="0"/>
              </a:spcAft>
            </a:pPr>
            <a:endParaRPr lang="en-US" sz="2400">
              <a:solidFill>
                <a:srgbClr val="91C8EB"/>
              </a:solidFill>
            </a:endParaRPr>
          </a:p>
        </p:txBody>
      </p:sp>
      <p:sp>
        <p:nvSpPr>
          <p:cNvPr id="96269" name="Rectangle 13"/>
          <p:cNvSpPr>
            <a:spLocks noChangeArrowheads="1"/>
          </p:cNvSpPr>
          <p:nvPr/>
        </p:nvSpPr>
        <p:spPr bwMode="gray">
          <a:xfrm>
            <a:off x="5459413" y="5816600"/>
            <a:ext cx="4294187" cy="96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fontAlgn="base">
              <a:spcBef>
                <a:spcPct val="0"/>
              </a:spcBef>
              <a:spcAft>
                <a:spcPct val="0"/>
              </a:spcAft>
            </a:pPr>
            <a:endParaRPr lang="en-US">
              <a:solidFill>
                <a:srgbClr val="91C8EB"/>
              </a:solidFill>
            </a:endParaRPr>
          </a:p>
        </p:txBody>
      </p:sp>
      <p:sp>
        <p:nvSpPr>
          <p:cNvPr id="96270" name="Rectangle 14"/>
          <p:cNvSpPr>
            <a:spLocks noChangeArrowheads="1"/>
          </p:cNvSpPr>
          <p:nvPr/>
        </p:nvSpPr>
        <p:spPr bwMode="auto">
          <a:xfrm>
            <a:off x="9220200" y="5765800"/>
            <a:ext cx="4572000" cy="1092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fontAlgn="base" hangingPunct="0">
              <a:spcBef>
                <a:spcPct val="0"/>
              </a:spcBef>
              <a:spcAft>
                <a:spcPct val="0"/>
              </a:spcAft>
            </a:pPr>
            <a:r>
              <a:rPr lang="fr-FR" sz="900">
                <a:solidFill>
                  <a:srgbClr val="000000"/>
                </a:solidFill>
              </a:rPr>
              <a:t>Encombrement maximum du logotype depuis le bord inférieur droit de la page</a:t>
            </a:r>
            <a:br>
              <a:rPr lang="fr-FR" sz="900">
                <a:solidFill>
                  <a:srgbClr val="000000"/>
                </a:solidFill>
              </a:rPr>
            </a:br>
            <a:r>
              <a:rPr lang="fr-FR" sz="900">
                <a:solidFill>
                  <a:srgbClr val="000000"/>
                </a:solidFill>
              </a:rPr>
              <a:t>(logo placé à 1/3X du bord; X = logotype)</a:t>
            </a:r>
          </a:p>
          <a:p>
            <a:pPr algn="ctr" eaLnBrk="0" fontAlgn="base" hangingPunct="0">
              <a:spcBef>
                <a:spcPct val="0"/>
              </a:spcBef>
              <a:spcAft>
                <a:spcPct val="0"/>
              </a:spcAft>
            </a:pPr>
            <a:endParaRPr lang="fr-FR" sz="900">
              <a:solidFill>
                <a:srgbClr val="000000"/>
              </a:solidFill>
            </a:endParaRPr>
          </a:p>
        </p:txBody>
      </p:sp>
    </p:spTree>
    <p:extLst>
      <p:ext uri="{BB962C8B-B14F-4D97-AF65-F5344CB8AC3E}">
        <p14:creationId xmlns:p14="http://schemas.microsoft.com/office/powerpoint/2010/main" val="112389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17BD5EEA-D923-472E-BF06-5FCD7C90B636}" type="slidenum">
              <a:rPr lang="fr-FR"/>
              <a:pPr/>
              <a:t>‹N°›</a:t>
            </a:fld>
            <a:endParaRPr lang="fr-FR"/>
          </a:p>
        </p:txBody>
      </p:sp>
    </p:spTree>
    <p:extLst>
      <p:ext uri="{BB962C8B-B14F-4D97-AF65-F5344CB8AC3E}">
        <p14:creationId xmlns:p14="http://schemas.microsoft.com/office/powerpoint/2010/main" val="42143656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55EAFC7F-F1DF-455F-BEAE-9B05A718E93A}" type="slidenum">
              <a:rPr lang="fr-FR"/>
              <a:pPr/>
              <a:t>‹N°›</a:t>
            </a:fld>
            <a:endParaRPr lang="fr-FR"/>
          </a:p>
        </p:txBody>
      </p:sp>
    </p:spTree>
    <p:extLst>
      <p:ext uri="{BB962C8B-B14F-4D97-AF65-F5344CB8AC3E}">
        <p14:creationId xmlns:p14="http://schemas.microsoft.com/office/powerpoint/2010/main" val="1836369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2954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2954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07E1272C-AE16-4DB1-B0B1-BCC612DD5DD4}" type="slidenum">
              <a:rPr lang="fr-FR"/>
              <a:pPr/>
              <a:t>‹N°›</a:t>
            </a:fld>
            <a:endParaRPr lang="fr-FR"/>
          </a:p>
        </p:txBody>
      </p:sp>
    </p:spTree>
    <p:extLst>
      <p:ext uri="{BB962C8B-B14F-4D97-AF65-F5344CB8AC3E}">
        <p14:creationId xmlns:p14="http://schemas.microsoft.com/office/powerpoint/2010/main" val="23525646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162F1D7C-34E9-4BEC-BC9C-BEFA9C950C4F}" type="slidenum">
              <a:rPr lang="fr-FR"/>
              <a:pPr/>
              <a:t>‹N°›</a:t>
            </a:fld>
            <a:endParaRPr lang="fr-FR"/>
          </a:p>
        </p:txBody>
      </p:sp>
    </p:spTree>
    <p:extLst>
      <p:ext uri="{BB962C8B-B14F-4D97-AF65-F5344CB8AC3E}">
        <p14:creationId xmlns:p14="http://schemas.microsoft.com/office/powerpoint/2010/main" val="1990950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17BD5EEA-D923-472E-BF06-5FCD7C90B636}" type="slidenum">
              <a:rPr lang="fr-FR"/>
              <a:pPr/>
              <a:t>‹N°›</a:t>
            </a:fld>
            <a:endParaRPr lang="fr-FR"/>
          </a:p>
        </p:txBody>
      </p:sp>
    </p:spTree>
    <p:extLst>
      <p:ext uri="{BB962C8B-B14F-4D97-AF65-F5344CB8AC3E}">
        <p14:creationId xmlns:p14="http://schemas.microsoft.com/office/powerpoint/2010/main" val="4087580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E5670E34-428D-424B-BDCA-506A437CEF97}" type="slidenum">
              <a:rPr lang="fr-FR"/>
              <a:pPr/>
              <a:t>‹N°›</a:t>
            </a:fld>
            <a:endParaRPr lang="fr-FR"/>
          </a:p>
        </p:txBody>
      </p:sp>
    </p:spTree>
    <p:extLst>
      <p:ext uri="{BB962C8B-B14F-4D97-AF65-F5344CB8AC3E}">
        <p14:creationId xmlns:p14="http://schemas.microsoft.com/office/powerpoint/2010/main" val="17721756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53810F8E-4B19-4491-8832-891B03AE2039}" type="slidenum">
              <a:rPr lang="fr-FR"/>
              <a:pPr/>
              <a:t>‹N°›</a:t>
            </a:fld>
            <a:endParaRPr lang="fr-FR"/>
          </a:p>
        </p:txBody>
      </p:sp>
    </p:spTree>
    <p:extLst>
      <p:ext uri="{BB962C8B-B14F-4D97-AF65-F5344CB8AC3E}">
        <p14:creationId xmlns:p14="http://schemas.microsoft.com/office/powerpoint/2010/main" val="24257204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039BB88B-21BA-4FF1-861A-7928448EEAF4}" type="slidenum">
              <a:rPr lang="fr-FR"/>
              <a:pPr/>
              <a:t>‹N°›</a:t>
            </a:fld>
            <a:endParaRPr lang="fr-FR"/>
          </a:p>
        </p:txBody>
      </p:sp>
    </p:spTree>
    <p:extLst>
      <p:ext uri="{BB962C8B-B14F-4D97-AF65-F5344CB8AC3E}">
        <p14:creationId xmlns:p14="http://schemas.microsoft.com/office/powerpoint/2010/main" val="10271006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ADFCDF17-A487-467F-AD10-A0C04EF998E6}" type="slidenum">
              <a:rPr lang="fr-FR"/>
              <a:pPr/>
              <a:t>‹N°›</a:t>
            </a:fld>
            <a:endParaRPr lang="fr-FR"/>
          </a:p>
        </p:txBody>
      </p:sp>
    </p:spTree>
    <p:extLst>
      <p:ext uri="{BB962C8B-B14F-4D97-AF65-F5344CB8AC3E}">
        <p14:creationId xmlns:p14="http://schemas.microsoft.com/office/powerpoint/2010/main" val="11139934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11C5D56A-61B5-479B-AC34-A3304D961E47}" type="slidenum">
              <a:rPr lang="fr-FR"/>
              <a:pPr/>
              <a:t>‹N°›</a:t>
            </a:fld>
            <a:endParaRPr lang="fr-FR"/>
          </a:p>
        </p:txBody>
      </p:sp>
    </p:spTree>
    <p:extLst>
      <p:ext uri="{BB962C8B-B14F-4D97-AF65-F5344CB8AC3E}">
        <p14:creationId xmlns:p14="http://schemas.microsoft.com/office/powerpoint/2010/main" val="33443704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228600"/>
            <a:ext cx="20955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61341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F2E55F42-CEB2-4DC1-B92B-B38C6ABCD3FE}" type="slidenum">
              <a:rPr lang="fr-FR"/>
              <a:pPr/>
              <a:t>‹N°›</a:t>
            </a:fld>
            <a:endParaRPr lang="fr-FR"/>
          </a:p>
        </p:txBody>
      </p:sp>
    </p:spTree>
    <p:extLst>
      <p:ext uri="{BB962C8B-B14F-4D97-AF65-F5344CB8AC3E}">
        <p14:creationId xmlns:p14="http://schemas.microsoft.com/office/powerpoint/2010/main" val="37916421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6934200" cy="914400"/>
          </a:xfrm>
        </p:spPr>
        <p:txBody>
          <a:bodyPr/>
          <a:lstStyle/>
          <a:p>
            <a:r>
              <a:rPr lang="en-US"/>
              <a:t>Click to edit Master title style</a:t>
            </a:r>
          </a:p>
        </p:txBody>
      </p:sp>
      <p:sp>
        <p:nvSpPr>
          <p:cNvPr id="3" name="Text Placeholder 2"/>
          <p:cNvSpPr>
            <a:spLocks noGrp="1"/>
          </p:cNvSpPr>
          <p:nvPr>
            <p:ph type="body" sz="half" idx="1"/>
          </p:nvPr>
        </p:nvSpPr>
        <p:spPr>
          <a:xfrm>
            <a:off x="533400" y="1295400"/>
            <a:ext cx="41148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295400"/>
            <a:ext cx="41148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228600" y="6515100"/>
            <a:ext cx="304800" cy="304800"/>
          </a:xfrm>
        </p:spPr>
        <p:txBody>
          <a:bodyPr/>
          <a:lstStyle>
            <a:lvl1pPr>
              <a:defRPr/>
            </a:lvl1pPr>
          </a:lstStyle>
          <a:p>
            <a:fld id="{86C07EF6-50A1-45F9-B905-B8C5723C836E}" type="slidenum">
              <a:rPr lang="fr-FR"/>
              <a:pPr/>
              <a:t>‹N°›</a:t>
            </a:fld>
            <a:endParaRPr lang="fr-FR"/>
          </a:p>
        </p:txBody>
      </p:sp>
    </p:spTree>
    <p:extLst>
      <p:ext uri="{BB962C8B-B14F-4D97-AF65-F5344CB8AC3E}">
        <p14:creationId xmlns:p14="http://schemas.microsoft.com/office/powerpoint/2010/main" val="28004740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6934200" cy="914400"/>
          </a:xfrm>
        </p:spPr>
        <p:txBody>
          <a:bodyPr/>
          <a:lstStyle/>
          <a:p>
            <a:r>
              <a:rPr lang="en-US"/>
              <a:t>Click to edit Master title style</a:t>
            </a:r>
          </a:p>
        </p:txBody>
      </p:sp>
      <p:sp>
        <p:nvSpPr>
          <p:cNvPr id="3" name="Text Placeholder 2"/>
          <p:cNvSpPr>
            <a:spLocks noGrp="1"/>
          </p:cNvSpPr>
          <p:nvPr>
            <p:ph type="body" sz="half" idx="1"/>
          </p:nvPr>
        </p:nvSpPr>
        <p:spPr>
          <a:xfrm>
            <a:off x="533400" y="1295400"/>
            <a:ext cx="41148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00600" y="1295400"/>
            <a:ext cx="41148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00600" y="3771900"/>
            <a:ext cx="41148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228600" y="6515100"/>
            <a:ext cx="304800" cy="304800"/>
          </a:xfrm>
        </p:spPr>
        <p:txBody>
          <a:bodyPr/>
          <a:lstStyle>
            <a:lvl1pPr>
              <a:defRPr/>
            </a:lvl1pPr>
          </a:lstStyle>
          <a:p>
            <a:fld id="{ACC36847-7898-4FC5-B5F0-819BABDBF86A}" type="slidenum">
              <a:rPr lang="fr-FR"/>
              <a:pPr/>
              <a:t>‹N°›</a:t>
            </a:fld>
            <a:endParaRPr lang="fr-FR"/>
          </a:p>
        </p:txBody>
      </p:sp>
    </p:spTree>
    <p:extLst>
      <p:ext uri="{BB962C8B-B14F-4D97-AF65-F5344CB8AC3E}">
        <p14:creationId xmlns:p14="http://schemas.microsoft.com/office/powerpoint/2010/main" val="7851105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6934200" cy="914400"/>
          </a:xfrm>
        </p:spPr>
        <p:txBody>
          <a:bodyPr/>
          <a:lstStyle/>
          <a:p>
            <a:r>
              <a:rPr lang="en-US"/>
              <a:t>Click to edit Master title style</a:t>
            </a:r>
          </a:p>
        </p:txBody>
      </p:sp>
      <p:sp>
        <p:nvSpPr>
          <p:cNvPr id="3" name="Content Placeholder 2"/>
          <p:cNvSpPr>
            <a:spLocks noGrp="1"/>
          </p:cNvSpPr>
          <p:nvPr>
            <p:ph sz="half" idx="1"/>
          </p:nvPr>
        </p:nvSpPr>
        <p:spPr>
          <a:xfrm>
            <a:off x="533400" y="1295400"/>
            <a:ext cx="41148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00600" y="1295400"/>
            <a:ext cx="41148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00600" y="3771900"/>
            <a:ext cx="41148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228600" y="6515100"/>
            <a:ext cx="304800" cy="304800"/>
          </a:xfrm>
        </p:spPr>
        <p:txBody>
          <a:bodyPr/>
          <a:lstStyle>
            <a:lvl1pPr>
              <a:defRPr/>
            </a:lvl1pPr>
          </a:lstStyle>
          <a:p>
            <a:fld id="{E0494073-77ED-465A-BB8F-753C91DF5BAF}" type="slidenum">
              <a:rPr lang="fr-FR"/>
              <a:pPr/>
              <a:t>‹N°›</a:t>
            </a:fld>
            <a:endParaRPr lang="fr-FR"/>
          </a:p>
        </p:txBody>
      </p:sp>
    </p:spTree>
    <p:extLst>
      <p:ext uri="{BB962C8B-B14F-4D97-AF65-F5344CB8AC3E}">
        <p14:creationId xmlns:p14="http://schemas.microsoft.com/office/powerpoint/2010/main" val="22513456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9333" name="Rectangle 5"/>
          <p:cNvSpPr>
            <a:spLocks noChangeArrowheads="1"/>
          </p:cNvSpPr>
          <p:nvPr/>
        </p:nvSpPr>
        <p:spPr bwMode="gray">
          <a:xfrm>
            <a:off x="0" y="0"/>
            <a:ext cx="228600" cy="6858000"/>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fontAlgn="base" hangingPunct="0">
              <a:spcBef>
                <a:spcPct val="0"/>
              </a:spcBef>
              <a:spcAft>
                <a:spcPct val="0"/>
              </a:spcAft>
            </a:pPr>
            <a:endParaRPr lang="en-US">
              <a:solidFill>
                <a:srgbClr val="91C8EB"/>
              </a:solidFill>
            </a:endParaRPr>
          </a:p>
        </p:txBody>
      </p:sp>
      <p:sp>
        <p:nvSpPr>
          <p:cNvPr id="99334" name="Rectangle 6"/>
          <p:cNvSpPr>
            <a:spLocks noChangeArrowheads="1"/>
          </p:cNvSpPr>
          <p:nvPr/>
        </p:nvSpPr>
        <p:spPr bwMode="gray">
          <a:xfrm>
            <a:off x="8915400" y="0"/>
            <a:ext cx="228600" cy="6858000"/>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fontAlgn="base" hangingPunct="0">
              <a:spcBef>
                <a:spcPct val="0"/>
              </a:spcBef>
              <a:spcAft>
                <a:spcPct val="0"/>
              </a:spcAft>
            </a:pPr>
            <a:endParaRPr lang="en-US">
              <a:solidFill>
                <a:srgbClr val="91C8EB"/>
              </a:solidFill>
            </a:endParaRPr>
          </a:p>
        </p:txBody>
      </p:sp>
      <p:sp>
        <p:nvSpPr>
          <p:cNvPr id="99335" name="Rectangle 7"/>
          <p:cNvSpPr>
            <a:spLocks noChangeArrowheads="1"/>
          </p:cNvSpPr>
          <p:nvPr/>
        </p:nvSpPr>
        <p:spPr bwMode="gray">
          <a:xfrm>
            <a:off x="0" y="5105400"/>
            <a:ext cx="9067800" cy="1752600"/>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fontAlgn="base" hangingPunct="0">
              <a:spcBef>
                <a:spcPct val="0"/>
              </a:spcBef>
              <a:spcAft>
                <a:spcPct val="0"/>
              </a:spcAft>
            </a:pPr>
            <a:endParaRPr lang="en-US">
              <a:solidFill>
                <a:srgbClr val="91C8EB"/>
              </a:solidFill>
            </a:endParaRPr>
          </a:p>
        </p:txBody>
      </p:sp>
      <p:sp>
        <p:nvSpPr>
          <p:cNvPr id="99336" name="Rectangle 8"/>
          <p:cNvSpPr>
            <a:spLocks noChangeArrowheads="1"/>
          </p:cNvSpPr>
          <p:nvPr/>
        </p:nvSpPr>
        <p:spPr bwMode="gray">
          <a:xfrm>
            <a:off x="0" y="0"/>
            <a:ext cx="9144000" cy="228600"/>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fontAlgn="base" hangingPunct="0">
              <a:spcBef>
                <a:spcPct val="0"/>
              </a:spcBef>
              <a:spcAft>
                <a:spcPct val="0"/>
              </a:spcAft>
            </a:pPr>
            <a:endParaRPr lang="en-US">
              <a:solidFill>
                <a:srgbClr val="91C8EB"/>
              </a:solidFill>
            </a:endParaRPr>
          </a:p>
        </p:txBody>
      </p:sp>
      <p:sp>
        <p:nvSpPr>
          <p:cNvPr id="99337" name="Rectangle 9"/>
          <p:cNvSpPr>
            <a:spLocks noChangeArrowheads="1"/>
          </p:cNvSpPr>
          <p:nvPr/>
        </p:nvSpPr>
        <p:spPr bwMode="gray">
          <a:xfrm>
            <a:off x="228600" y="6515100"/>
            <a:ext cx="3048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0" fontAlgn="base" hangingPunct="0">
              <a:spcBef>
                <a:spcPct val="0"/>
              </a:spcBef>
              <a:spcAft>
                <a:spcPct val="0"/>
              </a:spcAft>
            </a:pPr>
            <a:fld id="{C48A2ECE-9B09-42BF-AF5B-41600B2D1C5B}" type="slidenum">
              <a:rPr lang="fr-FR" sz="1000">
                <a:solidFill>
                  <a:srgbClr val="103184"/>
                </a:solidFill>
              </a:rPr>
              <a:pPr eaLnBrk="0" fontAlgn="base" hangingPunct="0">
                <a:spcBef>
                  <a:spcPct val="0"/>
                </a:spcBef>
                <a:spcAft>
                  <a:spcPct val="0"/>
                </a:spcAft>
              </a:pPr>
              <a:t>‹N°›</a:t>
            </a:fld>
            <a:endParaRPr lang="fr-FR" sz="1000">
              <a:solidFill>
                <a:srgbClr val="103184"/>
              </a:solidFill>
            </a:endParaRPr>
          </a:p>
        </p:txBody>
      </p:sp>
      <p:sp>
        <p:nvSpPr>
          <p:cNvPr id="99338" name="Rectangle 10"/>
          <p:cNvSpPr>
            <a:spLocks noGrp="1" noChangeArrowheads="1"/>
          </p:cNvSpPr>
          <p:nvPr>
            <p:ph type="ctrTitle"/>
          </p:nvPr>
        </p:nvSpPr>
        <p:spPr>
          <a:xfrm>
            <a:off x="609600" y="609600"/>
            <a:ext cx="2743200" cy="4343400"/>
          </a:xfrm>
          <a:extLst>
            <a:ext uri="{909E8E84-426E-40DD-AFC4-6F175D3DCCD1}">
              <a14:hiddenFill xmlns:a14="http://schemas.microsoft.com/office/drawing/2010/main">
                <a:solidFill>
                  <a:schemeClr val="accent1"/>
                </a:solidFill>
              </a14:hiddenFill>
            </a:ext>
          </a:extLst>
        </p:spPr>
        <p:txBody>
          <a:bodyPr anchor="t"/>
          <a:lstStyle>
            <a:lvl1pPr>
              <a:lnSpc>
                <a:spcPct val="95000"/>
              </a:lnSpc>
              <a:defRPr sz="3300">
                <a:solidFill>
                  <a:srgbClr val="103184"/>
                </a:solidFill>
              </a:defRPr>
            </a:lvl1pPr>
          </a:lstStyle>
          <a:p>
            <a:pPr lvl="0"/>
            <a:r>
              <a:rPr lang="fr-FR" noProof="0"/>
              <a:t>Cliquez et modifiez le titre</a:t>
            </a:r>
          </a:p>
        </p:txBody>
      </p:sp>
      <p:sp>
        <p:nvSpPr>
          <p:cNvPr id="99339" name="Rectangle 11"/>
          <p:cNvSpPr>
            <a:spLocks noGrp="1" noChangeArrowheads="1"/>
          </p:cNvSpPr>
          <p:nvPr>
            <p:ph type="subTitle" idx="1"/>
          </p:nvPr>
        </p:nvSpPr>
        <p:spPr>
          <a:xfrm>
            <a:off x="5334000" y="752475"/>
            <a:ext cx="3378200" cy="4211638"/>
          </a:xfrm>
          <a:extLst>
            <a:ext uri="{909E8E84-426E-40DD-AFC4-6F175D3DCCD1}">
              <a14:hiddenFill xmlns:a14="http://schemas.microsoft.com/office/drawing/2010/main">
                <a:solidFill>
                  <a:srgbClr val="000000"/>
                </a:solidFill>
              </a14:hiddenFill>
            </a:ext>
          </a:extLst>
        </p:spPr>
        <p:txBody>
          <a:bodyPr/>
          <a:lstStyle>
            <a:lvl1pPr marL="0" indent="0">
              <a:buFont typeface="Wingdings" pitchFamily="2" charset="2"/>
              <a:buNone/>
              <a:defRPr sz="2000">
                <a:solidFill>
                  <a:srgbClr val="FFFFFF"/>
                </a:solidFill>
              </a:defRPr>
            </a:lvl1pPr>
          </a:lstStyle>
          <a:p>
            <a:pPr lvl="0"/>
            <a:r>
              <a:rPr lang="fr-FR" noProof="0"/>
              <a:t>Cliquez pour modifier le style des sous-titres du masque</a:t>
            </a:r>
          </a:p>
        </p:txBody>
      </p:sp>
      <p:sp>
        <p:nvSpPr>
          <p:cNvPr id="99340" name="Text Box 12"/>
          <p:cNvSpPr txBox="1">
            <a:spLocks noChangeArrowheads="1"/>
          </p:cNvSpPr>
          <p:nvPr/>
        </p:nvSpPr>
        <p:spPr bwMode="auto">
          <a:xfrm>
            <a:off x="5078413" y="5892800"/>
            <a:ext cx="4294187"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50000"/>
              </a:spcBef>
              <a:spcAft>
                <a:spcPct val="0"/>
              </a:spcAft>
            </a:pPr>
            <a:endParaRPr lang="en-US" sz="2400">
              <a:solidFill>
                <a:srgbClr val="91C8EB"/>
              </a:solidFill>
            </a:endParaRPr>
          </a:p>
        </p:txBody>
      </p:sp>
      <p:sp>
        <p:nvSpPr>
          <p:cNvPr id="99341" name="Rectangle 13"/>
          <p:cNvSpPr>
            <a:spLocks noChangeArrowheads="1"/>
          </p:cNvSpPr>
          <p:nvPr/>
        </p:nvSpPr>
        <p:spPr bwMode="gray">
          <a:xfrm>
            <a:off x="5459413" y="5816600"/>
            <a:ext cx="4294187" cy="96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fontAlgn="base">
              <a:spcBef>
                <a:spcPct val="0"/>
              </a:spcBef>
              <a:spcAft>
                <a:spcPct val="0"/>
              </a:spcAft>
            </a:pPr>
            <a:endParaRPr lang="en-US">
              <a:solidFill>
                <a:srgbClr val="91C8EB"/>
              </a:solidFill>
            </a:endParaRPr>
          </a:p>
        </p:txBody>
      </p:sp>
      <p:sp>
        <p:nvSpPr>
          <p:cNvPr id="99342" name="Rectangle 14"/>
          <p:cNvSpPr>
            <a:spLocks noChangeArrowheads="1"/>
          </p:cNvSpPr>
          <p:nvPr/>
        </p:nvSpPr>
        <p:spPr bwMode="auto">
          <a:xfrm>
            <a:off x="9220200" y="5765800"/>
            <a:ext cx="4572000" cy="1092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fontAlgn="base" hangingPunct="0">
              <a:spcBef>
                <a:spcPct val="0"/>
              </a:spcBef>
              <a:spcAft>
                <a:spcPct val="0"/>
              </a:spcAft>
            </a:pPr>
            <a:r>
              <a:rPr lang="fr-FR" sz="900">
                <a:solidFill>
                  <a:srgbClr val="000000"/>
                </a:solidFill>
              </a:rPr>
              <a:t>Encombrement maximum du logotype depuis le bord inférieur droit de la page</a:t>
            </a:r>
            <a:br>
              <a:rPr lang="fr-FR" sz="900">
                <a:solidFill>
                  <a:srgbClr val="000000"/>
                </a:solidFill>
              </a:rPr>
            </a:br>
            <a:r>
              <a:rPr lang="fr-FR" sz="900">
                <a:solidFill>
                  <a:srgbClr val="000000"/>
                </a:solidFill>
              </a:rPr>
              <a:t>(logo placé à 1/3X du bord; X = logotype)</a:t>
            </a:r>
          </a:p>
          <a:p>
            <a:pPr algn="ctr" eaLnBrk="0" fontAlgn="base" hangingPunct="0">
              <a:spcBef>
                <a:spcPct val="0"/>
              </a:spcBef>
              <a:spcAft>
                <a:spcPct val="0"/>
              </a:spcAft>
            </a:pPr>
            <a:endParaRPr lang="fr-FR" sz="900">
              <a:solidFill>
                <a:srgbClr val="000000"/>
              </a:solidFill>
            </a:endParaRPr>
          </a:p>
        </p:txBody>
      </p:sp>
    </p:spTree>
    <p:extLst>
      <p:ext uri="{BB962C8B-B14F-4D97-AF65-F5344CB8AC3E}">
        <p14:creationId xmlns:p14="http://schemas.microsoft.com/office/powerpoint/2010/main" val="3452789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55EAFC7F-F1DF-455F-BEAE-9B05A718E93A}" type="slidenum">
              <a:rPr lang="fr-FR"/>
              <a:pPr/>
              <a:t>‹N°›</a:t>
            </a:fld>
            <a:endParaRPr lang="fr-FR"/>
          </a:p>
        </p:txBody>
      </p:sp>
    </p:spTree>
    <p:extLst>
      <p:ext uri="{BB962C8B-B14F-4D97-AF65-F5344CB8AC3E}">
        <p14:creationId xmlns:p14="http://schemas.microsoft.com/office/powerpoint/2010/main" val="29379127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AEF921E5-D188-4ECA-BBC9-76460891ABD0}" type="slidenum">
              <a:rPr lang="fr-FR"/>
              <a:pPr/>
              <a:t>‹N°›</a:t>
            </a:fld>
            <a:endParaRPr lang="fr-FR"/>
          </a:p>
        </p:txBody>
      </p:sp>
    </p:spTree>
    <p:extLst>
      <p:ext uri="{BB962C8B-B14F-4D97-AF65-F5344CB8AC3E}">
        <p14:creationId xmlns:p14="http://schemas.microsoft.com/office/powerpoint/2010/main" val="9627085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2EF8A4AB-0235-430B-B4B2-8AD50BBDD1EE}" type="slidenum">
              <a:rPr lang="fr-FR"/>
              <a:pPr/>
              <a:t>‹N°›</a:t>
            </a:fld>
            <a:endParaRPr lang="fr-FR"/>
          </a:p>
        </p:txBody>
      </p:sp>
    </p:spTree>
    <p:extLst>
      <p:ext uri="{BB962C8B-B14F-4D97-AF65-F5344CB8AC3E}">
        <p14:creationId xmlns:p14="http://schemas.microsoft.com/office/powerpoint/2010/main" val="40709452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2954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2954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A6B62034-1AF9-4B53-911A-4C7FE6A4059D}" type="slidenum">
              <a:rPr lang="fr-FR"/>
              <a:pPr/>
              <a:t>‹N°›</a:t>
            </a:fld>
            <a:endParaRPr lang="fr-FR"/>
          </a:p>
        </p:txBody>
      </p:sp>
    </p:spTree>
    <p:extLst>
      <p:ext uri="{BB962C8B-B14F-4D97-AF65-F5344CB8AC3E}">
        <p14:creationId xmlns:p14="http://schemas.microsoft.com/office/powerpoint/2010/main" val="39183863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F85266F9-0EF6-45B7-BC87-AFA570DEDCFF}" type="slidenum">
              <a:rPr lang="fr-FR"/>
              <a:pPr/>
              <a:t>‹N°›</a:t>
            </a:fld>
            <a:endParaRPr lang="fr-FR"/>
          </a:p>
        </p:txBody>
      </p:sp>
    </p:spTree>
    <p:extLst>
      <p:ext uri="{BB962C8B-B14F-4D97-AF65-F5344CB8AC3E}">
        <p14:creationId xmlns:p14="http://schemas.microsoft.com/office/powerpoint/2010/main" val="21845059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7107BC66-B532-4AF7-9BDD-C466190DF1EF}" type="slidenum">
              <a:rPr lang="fr-FR"/>
              <a:pPr/>
              <a:t>‹N°›</a:t>
            </a:fld>
            <a:endParaRPr lang="fr-FR"/>
          </a:p>
        </p:txBody>
      </p:sp>
    </p:spTree>
    <p:extLst>
      <p:ext uri="{BB962C8B-B14F-4D97-AF65-F5344CB8AC3E}">
        <p14:creationId xmlns:p14="http://schemas.microsoft.com/office/powerpoint/2010/main" val="42175346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5BF018F6-26EC-49C7-B87A-6156C6CADB80}" type="slidenum">
              <a:rPr lang="fr-FR"/>
              <a:pPr/>
              <a:t>‹N°›</a:t>
            </a:fld>
            <a:endParaRPr lang="fr-FR"/>
          </a:p>
        </p:txBody>
      </p:sp>
    </p:spTree>
    <p:extLst>
      <p:ext uri="{BB962C8B-B14F-4D97-AF65-F5344CB8AC3E}">
        <p14:creationId xmlns:p14="http://schemas.microsoft.com/office/powerpoint/2010/main" val="13616459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5D40FA65-A465-48F7-A7B7-69516F3DD0F5}" type="slidenum">
              <a:rPr lang="fr-FR"/>
              <a:pPr/>
              <a:t>‹N°›</a:t>
            </a:fld>
            <a:endParaRPr lang="fr-FR"/>
          </a:p>
        </p:txBody>
      </p:sp>
    </p:spTree>
    <p:extLst>
      <p:ext uri="{BB962C8B-B14F-4D97-AF65-F5344CB8AC3E}">
        <p14:creationId xmlns:p14="http://schemas.microsoft.com/office/powerpoint/2010/main" val="6449490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FD02F34B-4D99-413B-9350-47B3548D561E}" type="slidenum">
              <a:rPr lang="fr-FR"/>
              <a:pPr/>
              <a:t>‹N°›</a:t>
            </a:fld>
            <a:endParaRPr lang="fr-FR"/>
          </a:p>
        </p:txBody>
      </p:sp>
    </p:spTree>
    <p:extLst>
      <p:ext uri="{BB962C8B-B14F-4D97-AF65-F5344CB8AC3E}">
        <p14:creationId xmlns:p14="http://schemas.microsoft.com/office/powerpoint/2010/main" val="442688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C079B01A-3161-418A-BAC6-FB4AF5A39770}" type="slidenum">
              <a:rPr lang="fr-FR"/>
              <a:pPr/>
              <a:t>‹N°›</a:t>
            </a:fld>
            <a:endParaRPr lang="fr-FR"/>
          </a:p>
        </p:txBody>
      </p:sp>
    </p:spTree>
    <p:extLst>
      <p:ext uri="{BB962C8B-B14F-4D97-AF65-F5344CB8AC3E}">
        <p14:creationId xmlns:p14="http://schemas.microsoft.com/office/powerpoint/2010/main" val="21395030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228600"/>
            <a:ext cx="20955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61341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CFEF562A-F4ED-4932-9498-E1906B251D1D}" type="slidenum">
              <a:rPr lang="fr-FR"/>
              <a:pPr/>
              <a:t>‹N°›</a:t>
            </a:fld>
            <a:endParaRPr lang="fr-FR"/>
          </a:p>
        </p:txBody>
      </p:sp>
    </p:spTree>
    <p:extLst>
      <p:ext uri="{BB962C8B-B14F-4D97-AF65-F5344CB8AC3E}">
        <p14:creationId xmlns:p14="http://schemas.microsoft.com/office/powerpoint/2010/main" val="3458129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2954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2954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07E1272C-AE16-4DB1-B0B1-BCC612DD5DD4}" type="slidenum">
              <a:rPr lang="fr-FR"/>
              <a:pPr/>
              <a:t>‹N°›</a:t>
            </a:fld>
            <a:endParaRPr lang="fr-FR"/>
          </a:p>
        </p:txBody>
      </p:sp>
    </p:spTree>
    <p:extLst>
      <p:ext uri="{BB962C8B-B14F-4D97-AF65-F5344CB8AC3E}">
        <p14:creationId xmlns:p14="http://schemas.microsoft.com/office/powerpoint/2010/main" val="21573717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6934200" cy="914400"/>
          </a:xfrm>
        </p:spPr>
        <p:txBody>
          <a:bodyPr/>
          <a:lstStyle/>
          <a:p>
            <a:r>
              <a:rPr lang="en-US"/>
              <a:t>Click to edit Master title style</a:t>
            </a:r>
          </a:p>
        </p:txBody>
      </p:sp>
      <p:sp>
        <p:nvSpPr>
          <p:cNvPr id="3" name="Text Placeholder 2"/>
          <p:cNvSpPr>
            <a:spLocks noGrp="1"/>
          </p:cNvSpPr>
          <p:nvPr>
            <p:ph type="body" sz="half" idx="1"/>
          </p:nvPr>
        </p:nvSpPr>
        <p:spPr>
          <a:xfrm>
            <a:off x="533400" y="1295400"/>
            <a:ext cx="41148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00600" y="1295400"/>
            <a:ext cx="41148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00600" y="3771900"/>
            <a:ext cx="41148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228600" y="6515100"/>
            <a:ext cx="304800" cy="304800"/>
          </a:xfrm>
        </p:spPr>
        <p:txBody>
          <a:bodyPr/>
          <a:lstStyle>
            <a:lvl1pPr>
              <a:defRPr/>
            </a:lvl1pPr>
          </a:lstStyle>
          <a:p>
            <a:fld id="{2DB2DF63-67E7-44A3-8EAA-51EA0C277824}" type="slidenum">
              <a:rPr lang="fr-FR"/>
              <a:pPr/>
              <a:t>‹N°›</a:t>
            </a:fld>
            <a:endParaRPr lang="fr-FR"/>
          </a:p>
        </p:txBody>
      </p:sp>
    </p:spTree>
    <p:extLst>
      <p:ext uri="{BB962C8B-B14F-4D97-AF65-F5344CB8AC3E}">
        <p14:creationId xmlns:p14="http://schemas.microsoft.com/office/powerpoint/2010/main" val="35882467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5123" name="Rectangle 3"/>
          <p:cNvSpPr>
            <a:spLocks noChangeArrowheads="1"/>
          </p:cNvSpPr>
          <p:nvPr/>
        </p:nvSpPr>
        <p:spPr bwMode="gray">
          <a:xfrm>
            <a:off x="0" y="0"/>
            <a:ext cx="228600" cy="6858000"/>
          </a:xfrm>
          <a:prstGeom prst="rect">
            <a:avLst/>
          </a:prstGeom>
          <a:solidFill>
            <a:srgbClr val="FFFFFF"/>
          </a:solidFill>
          <a:ln w="9525">
            <a:noFill/>
            <a:miter lim="800000"/>
            <a:headEnd/>
            <a:tailEnd/>
          </a:ln>
        </p:spPr>
        <p:txBody>
          <a:bodyPr wrap="none" anchor="ctr"/>
          <a:lstStyle/>
          <a:p>
            <a:pPr eaLnBrk="0" fontAlgn="base" hangingPunct="0">
              <a:spcBef>
                <a:spcPct val="0"/>
              </a:spcBef>
              <a:spcAft>
                <a:spcPct val="0"/>
              </a:spcAft>
            </a:pPr>
            <a:endParaRPr lang="de-CH" sz="2400">
              <a:solidFill>
                <a:srgbClr val="91C8EB"/>
              </a:solidFill>
            </a:endParaRPr>
          </a:p>
        </p:txBody>
      </p:sp>
      <p:sp>
        <p:nvSpPr>
          <p:cNvPr id="5124" name="Rectangle 4"/>
          <p:cNvSpPr>
            <a:spLocks noChangeArrowheads="1"/>
          </p:cNvSpPr>
          <p:nvPr/>
        </p:nvSpPr>
        <p:spPr bwMode="gray">
          <a:xfrm>
            <a:off x="8915400" y="0"/>
            <a:ext cx="228600" cy="6858000"/>
          </a:xfrm>
          <a:prstGeom prst="rect">
            <a:avLst/>
          </a:prstGeom>
          <a:solidFill>
            <a:srgbClr val="FFFFFF"/>
          </a:solidFill>
          <a:ln w="9525">
            <a:noFill/>
            <a:miter lim="800000"/>
            <a:headEnd/>
            <a:tailEnd/>
          </a:ln>
        </p:spPr>
        <p:txBody>
          <a:bodyPr wrap="none" anchor="ctr"/>
          <a:lstStyle/>
          <a:p>
            <a:pPr eaLnBrk="0" fontAlgn="base" hangingPunct="0">
              <a:spcBef>
                <a:spcPct val="0"/>
              </a:spcBef>
              <a:spcAft>
                <a:spcPct val="0"/>
              </a:spcAft>
            </a:pPr>
            <a:endParaRPr lang="de-CH" sz="2400">
              <a:solidFill>
                <a:srgbClr val="91C8EB"/>
              </a:solidFill>
            </a:endParaRPr>
          </a:p>
        </p:txBody>
      </p:sp>
      <p:sp>
        <p:nvSpPr>
          <p:cNvPr id="5126" name="Rectangle 6"/>
          <p:cNvSpPr>
            <a:spLocks noChangeArrowheads="1"/>
          </p:cNvSpPr>
          <p:nvPr/>
        </p:nvSpPr>
        <p:spPr bwMode="gray">
          <a:xfrm>
            <a:off x="0" y="5105400"/>
            <a:ext cx="9067800" cy="1752600"/>
          </a:xfrm>
          <a:prstGeom prst="rect">
            <a:avLst/>
          </a:prstGeom>
          <a:solidFill>
            <a:srgbClr val="FFFFFF"/>
          </a:solidFill>
          <a:ln w="9525">
            <a:noFill/>
            <a:miter lim="800000"/>
            <a:headEnd/>
            <a:tailEnd/>
          </a:ln>
        </p:spPr>
        <p:txBody>
          <a:bodyPr wrap="none" anchor="ctr"/>
          <a:lstStyle/>
          <a:p>
            <a:pPr eaLnBrk="0" fontAlgn="base" hangingPunct="0">
              <a:spcBef>
                <a:spcPct val="0"/>
              </a:spcBef>
              <a:spcAft>
                <a:spcPct val="0"/>
              </a:spcAft>
            </a:pPr>
            <a:endParaRPr lang="de-CH" sz="2400">
              <a:solidFill>
                <a:srgbClr val="91C8EB"/>
              </a:solidFill>
            </a:endParaRPr>
          </a:p>
        </p:txBody>
      </p:sp>
      <p:sp>
        <p:nvSpPr>
          <p:cNvPr id="5125" name="Rectangle 5"/>
          <p:cNvSpPr>
            <a:spLocks noChangeArrowheads="1"/>
          </p:cNvSpPr>
          <p:nvPr/>
        </p:nvSpPr>
        <p:spPr bwMode="gray">
          <a:xfrm>
            <a:off x="0" y="0"/>
            <a:ext cx="9144000" cy="228600"/>
          </a:xfrm>
          <a:prstGeom prst="rect">
            <a:avLst/>
          </a:prstGeom>
          <a:solidFill>
            <a:srgbClr val="FFFFFF"/>
          </a:solidFill>
          <a:ln w="9525">
            <a:noFill/>
            <a:miter lim="800000"/>
            <a:headEnd/>
            <a:tailEnd/>
          </a:ln>
        </p:spPr>
        <p:txBody>
          <a:bodyPr wrap="none" anchor="ctr"/>
          <a:lstStyle/>
          <a:p>
            <a:pPr eaLnBrk="0" fontAlgn="base" hangingPunct="0">
              <a:spcBef>
                <a:spcPct val="0"/>
              </a:spcBef>
              <a:spcAft>
                <a:spcPct val="0"/>
              </a:spcAft>
            </a:pPr>
            <a:endParaRPr lang="de-CH" sz="2400">
              <a:solidFill>
                <a:srgbClr val="91C8EB"/>
              </a:solidFill>
            </a:endParaRPr>
          </a:p>
        </p:txBody>
      </p:sp>
      <p:sp>
        <p:nvSpPr>
          <p:cNvPr id="5167" name="Rectangle 47"/>
          <p:cNvSpPr>
            <a:spLocks noChangeArrowheads="1"/>
          </p:cNvSpPr>
          <p:nvPr/>
        </p:nvSpPr>
        <p:spPr bwMode="gray">
          <a:xfrm>
            <a:off x="228600" y="6515100"/>
            <a:ext cx="304800" cy="304800"/>
          </a:xfrm>
          <a:prstGeom prst="rect">
            <a:avLst/>
          </a:prstGeom>
          <a:noFill/>
          <a:ln w="9525">
            <a:noFill/>
            <a:miter lim="800000"/>
            <a:headEnd/>
            <a:tailEnd/>
          </a:ln>
        </p:spPr>
        <p:txBody>
          <a:bodyPr lIns="0" tIns="0" rIns="0" bIns="0"/>
          <a:lstStyle/>
          <a:p>
            <a:pPr eaLnBrk="0" fontAlgn="base" hangingPunct="0">
              <a:spcBef>
                <a:spcPct val="0"/>
              </a:spcBef>
              <a:spcAft>
                <a:spcPct val="0"/>
              </a:spcAft>
            </a:pPr>
            <a:fld id="{70D4408E-0590-4DC1-84E1-74849E7495D3}" type="slidenum">
              <a:rPr lang="fr-FR" sz="1000">
                <a:solidFill>
                  <a:srgbClr val="103184"/>
                </a:solidFill>
              </a:rPr>
              <a:pPr eaLnBrk="0" fontAlgn="base" hangingPunct="0">
                <a:spcBef>
                  <a:spcPct val="0"/>
                </a:spcBef>
                <a:spcAft>
                  <a:spcPct val="0"/>
                </a:spcAft>
              </a:pPr>
              <a:t>‹N°›</a:t>
            </a:fld>
            <a:endParaRPr lang="fr-FR" sz="1000">
              <a:solidFill>
                <a:srgbClr val="103184"/>
              </a:solidFill>
            </a:endParaRPr>
          </a:p>
        </p:txBody>
      </p:sp>
      <p:sp>
        <p:nvSpPr>
          <p:cNvPr id="5127" name="Rectangle 7"/>
          <p:cNvSpPr>
            <a:spLocks noGrp="1" noChangeArrowheads="1"/>
          </p:cNvSpPr>
          <p:nvPr>
            <p:ph type="ctrTitle"/>
          </p:nvPr>
        </p:nvSpPr>
        <p:spPr>
          <a:xfrm>
            <a:off x="609600" y="609600"/>
            <a:ext cx="2743200" cy="4343400"/>
          </a:xfrm>
        </p:spPr>
        <p:txBody>
          <a:bodyPr anchor="t"/>
          <a:lstStyle>
            <a:lvl1pPr>
              <a:lnSpc>
                <a:spcPct val="95000"/>
              </a:lnSpc>
              <a:defRPr sz="3300">
                <a:solidFill>
                  <a:srgbClr val="103184"/>
                </a:solidFill>
              </a:defRPr>
            </a:lvl1pPr>
          </a:lstStyle>
          <a:p>
            <a:r>
              <a:rPr lang="fr-FR"/>
              <a:t>Cliquez et modifiez le titre</a:t>
            </a:r>
          </a:p>
        </p:txBody>
      </p:sp>
      <p:sp>
        <p:nvSpPr>
          <p:cNvPr id="5128" name="Rectangle 8"/>
          <p:cNvSpPr>
            <a:spLocks noGrp="1" noChangeArrowheads="1"/>
          </p:cNvSpPr>
          <p:nvPr>
            <p:ph type="subTitle" idx="1"/>
          </p:nvPr>
        </p:nvSpPr>
        <p:spPr>
          <a:xfrm>
            <a:off x="5334000" y="752475"/>
            <a:ext cx="3378200" cy="4211638"/>
          </a:xfrm>
        </p:spPr>
        <p:txBody>
          <a:bodyPr/>
          <a:lstStyle>
            <a:lvl1pPr marL="0" indent="0">
              <a:buFont typeface="Wingdings" pitchFamily="-64" charset="2"/>
              <a:buNone/>
              <a:defRPr sz="2000">
                <a:solidFill>
                  <a:srgbClr val="FFFFFF"/>
                </a:solidFill>
              </a:defRPr>
            </a:lvl1pPr>
          </a:lstStyle>
          <a:p>
            <a:r>
              <a:rPr lang="fr-FR"/>
              <a:t>Cliquez pour modifier le style des sous-titres du masque</a:t>
            </a:r>
          </a:p>
        </p:txBody>
      </p:sp>
      <p:sp>
        <p:nvSpPr>
          <p:cNvPr id="5173" name="Rectangle 53"/>
          <p:cNvSpPr>
            <a:spLocks noChangeArrowheads="1"/>
          </p:cNvSpPr>
          <p:nvPr/>
        </p:nvSpPr>
        <p:spPr bwMode="gray">
          <a:xfrm>
            <a:off x="5459413" y="5816600"/>
            <a:ext cx="4294187" cy="965200"/>
          </a:xfrm>
          <a:prstGeom prst="rect">
            <a:avLst/>
          </a:prstGeom>
          <a:noFill/>
          <a:ln w="9525">
            <a:noFill/>
            <a:miter lim="800000"/>
            <a:headEnd/>
            <a:tailEnd/>
          </a:ln>
        </p:spPr>
        <p:txBody>
          <a:bodyPr lIns="0" tIns="0" rIns="0" bIns="0"/>
          <a:lstStyle/>
          <a:p>
            <a:pPr fontAlgn="base">
              <a:lnSpc>
                <a:spcPct val="95000"/>
              </a:lnSpc>
              <a:spcBef>
                <a:spcPct val="0"/>
              </a:spcBef>
              <a:spcAft>
                <a:spcPct val="0"/>
              </a:spcAft>
            </a:pPr>
            <a:endParaRPr lang="de-DE" sz="3300" b="1">
              <a:solidFill>
                <a:srgbClr val="103184"/>
              </a:solidFill>
            </a:endParaRPr>
          </a:p>
        </p:txBody>
      </p:sp>
      <p:sp>
        <p:nvSpPr>
          <p:cNvPr id="5174" name="Rectangle 54"/>
          <p:cNvSpPr>
            <a:spLocks noChangeArrowheads="1"/>
          </p:cNvSpPr>
          <p:nvPr userDrawn="1"/>
        </p:nvSpPr>
        <p:spPr bwMode="auto">
          <a:xfrm>
            <a:off x="9220200" y="5765800"/>
            <a:ext cx="4572000" cy="1092200"/>
          </a:xfrm>
          <a:prstGeom prst="rect">
            <a:avLst/>
          </a:prstGeom>
          <a:solidFill>
            <a:schemeClr val="accent1"/>
          </a:solidFill>
          <a:ln w="9525">
            <a:solidFill>
              <a:schemeClr val="tx1"/>
            </a:solidFill>
            <a:miter lim="800000"/>
            <a:headEnd/>
            <a:tailEnd/>
          </a:ln>
          <a:effectLst/>
        </p:spPr>
        <p:txBody>
          <a:bodyPr anchor="ctr"/>
          <a:lstStyle/>
          <a:p>
            <a:pPr algn="ctr" eaLnBrk="0" fontAlgn="base" hangingPunct="0">
              <a:spcBef>
                <a:spcPct val="0"/>
              </a:spcBef>
              <a:spcAft>
                <a:spcPct val="0"/>
              </a:spcAft>
            </a:pPr>
            <a:r>
              <a:rPr lang="fr-FR" sz="900">
                <a:solidFill>
                  <a:srgbClr val="000000"/>
                </a:solidFill>
              </a:rPr>
              <a:t>Encombrement maximum du logotype depuis le bord inférieur droit de la page</a:t>
            </a:r>
            <a:br>
              <a:rPr lang="fr-FR" sz="900">
                <a:solidFill>
                  <a:srgbClr val="000000"/>
                </a:solidFill>
              </a:rPr>
            </a:br>
            <a:r>
              <a:rPr lang="fr-FR" sz="900">
                <a:solidFill>
                  <a:srgbClr val="000000"/>
                </a:solidFill>
              </a:rPr>
              <a:t>(logo placé à 1/3X du bord; X = logotype)</a:t>
            </a:r>
          </a:p>
          <a:p>
            <a:pPr algn="ctr" eaLnBrk="0" fontAlgn="base" hangingPunct="0">
              <a:spcBef>
                <a:spcPct val="0"/>
              </a:spcBef>
              <a:spcAft>
                <a:spcPct val="0"/>
              </a:spcAft>
            </a:pPr>
            <a:endParaRPr lang="fr-FR" sz="900">
              <a:solidFill>
                <a:srgbClr val="000000"/>
              </a:solidFill>
            </a:endParaRPr>
          </a:p>
        </p:txBody>
      </p:sp>
    </p:spTree>
    <p:extLst>
      <p:ext uri="{BB962C8B-B14F-4D97-AF65-F5344CB8AC3E}">
        <p14:creationId xmlns:p14="http://schemas.microsoft.com/office/powerpoint/2010/main" val="79634577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Foliennummernplatzhalter 3"/>
          <p:cNvSpPr>
            <a:spLocks noGrp="1"/>
          </p:cNvSpPr>
          <p:nvPr>
            <p:ph type="sldNum" sz="quarter" idx="10"/>
          </p:nvPr>
        </p:nvSpPr>
        <p:spPr/>
        <p:txBody>
          <a:bodyPr/>
          <a:lstStyle>
            <a:lvl1pPr>
              <a:defRPr/>
            </a:lvl1pPr>
          </a:lstStyle>
          <a:p>
            <a:fld id="{76BF51AC-AC7A-4056-A206-081C9421CA21}" type="slidenum">
              <a:rPr lang="fr-FR"/>
              <a:pPr/>
              <a:t>‹N°›</a:t>
            </a:fld>
            <a:endParaRPr lang="fr-FR"/>
          </a:p>
        </p:txBody>
      </p:sp>
      <p:sp>
        <p:nvSpPr>
          <p:cNvPr id="5" name="Fußzeilenplatzhalter 4"/>
          <p:cNvSpPr>
            <a:spLocks noGrp="1"/>
          </p:cNvSpPr>
          <p:nvPr>
            <p:ph type="ftr" sz="quarter" idx="11"/>
          </p:nvPr>
        </p:nvSpPr>
        <p:spPr>
          <a:xfrm>
            <a:off x="533400" y="6515100"/>
            <a:ext cx="6553200" cy="304800"/>
          </a:xfrm>
          <a:prstGeom prst="rect">
            <a:avLst/>
          </a:prstGeom>
        </p:spPr>
        <p:txBody>
          <a:bodyPr/>
          <a:lstStyle>
            <a:lvl1pPr>
              <a:defRPr/>
            </a:lvl1pPr>
          </a:lstStyle>
          <a:p>
            <a:pPr eaLnBrk="0" fontAlgn="base" hangingPunct="0">
              <a:spcBef>
                <a:spcPct val="0"/>
              </a:spcBef>
              <a:spcAft>
                <a:spcPct val="0"/>
              </a:spcAft>
            </a:pPr>
            <a:r>
              <a:rPr lang="fr-FR" sz="2400">
                <a:solidFill>
                  <a:srgbClr val="91C8EB"/>
                </a:solidFill>
              </a:rPr>
              <a:t>Model Changes</a:t>
            </a:r>
          </a:p>
        </p:txBody>
      </p:sp>
    </p:spTree>
    <p:extLst>
      <p:ext uri="{BB962C8B-B14F-4D97-AF65-F5344CB8AC3E}">
        <p14:creationId xmlns:p14="http://schemas.microsoft.com/office/powerpoint/2010/main" val="41065607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endParaRPr lang="de-CH"/>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Foliennummernplatzhalter 3"/>
          <p:cNvSpPr>
            <a:spLocks noGrp="1"/>
          </p:cNvSpPr>
          <p:nvPr>
            <p:ph type="sldNum" sz="quarter" idx="10"/>
          </p:nvPr>
        </p:nvSpPr>
        <p:spPr/>
        <p:txBody>
          <a:bodyPr/>
          <a:lstStyle>
            <a:lvl1pPr>
              <a:defRPr/>
            </a:lvl1pPr>
          </a:lstStyle>
          <a:p>
            <a:fld id="{1A760A79-0E59-4D2D-9DEF-A0E11BAA8FF9}" type="slidenum">
              <a:rPr lang="fr-FR"/>
              <a:pPr/>
              <a:t>‹N°›</a:t>
            </a:fld>
            <a:endParaRPr lang="fr-FR"/>
          </a:p>
        </p:txBody>
      </p:sp>
      <p:sp>
        <p:nvSpPr>
          <p:cNvPr id="5" name="Fußzeilenplatzhalter 4"/>
          <p:cNvSpPr>
            <a:spLocks noGrp="1"/>
          </p:cNvSpPr>
          <p:nvPr>
            <p:ph type="ftr" sz="quarter" idx="11"/>
          </p:nvPr>
        </p:nvSpPr>
        <p:spPr>
          <a:xfrm>
            <a:off x="533400" y="6515100"/>
            <a:ext cx="6553200" cy="304800"/>
          </a:xfrm>
          <a:prstGeom prst="rect">
            <a:avLst/>
          </a:prstGeom>
        </p:spPr>
        <p:txBody>
          <a:bodyPr/>
          <a:lstStyle>
            <a:lvl1pPr>
              <a:defRPr/>
            </a:lvl1pPr>
          </a:lstStyle>
          <a:p>
            <a:pPr eaLnBrk="0" fontAlgn="base" hangingPunct="0">
              <a:spcBef>
                <a:spcPct val="0"/>
              </a:spcBef>
              <a:spcAft>
                <a:spcPct val="0"/>
              </a:spcAft>
            </a:pPr>
            <a:r>
              <a:rPr lang="fr-FR" sz="2400">
                <a:solidFill>
                  <a:srgbClr val="91C8EB"/>
                </a:solidFill>
              </a:rPr>
              <a:t>Model Changes</a:t>
            </a:r>
          </a:p>
        </p:txBody>
      </p:sp>
    </p:spTree>
    <p:extLst>
      <p:ext uri="{BB962C8B-B14F-4D97-AF65-F5344CB8AC3E}">
        <p14:creationId xmlns:p14="http://schemas.microsoft.com/office/powerpoint/2010/main" val="36142199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sz="half" idx="1"/>
          </p:nvPr>
        </p:nvSpPr>
        <p:spPr>
          <a:xfrm>
            <a:off x="533400" y="12954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p:cNvSpPr>
            <a:spLocks noGrp="1"/>
          </p:cNvSpPr>
          <p:nvPr>
            <p:ph sz="half" idx="2"/>
          </p:nvPr>
        </p:nvSpPr>
        <p:spPr>
          <a:xfrm>
            <a:off x="4800600" y="12954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Foliennummernplatzhalter 4"/>
          <p:cNvSpPr>
            <a:spLocks noGrp="1"/>
          </p:cNvSpPr>
          <p:nvPr>
            <p:ph type="sldNum" sz="quarter" idx="10"/>
          </p:nvPr>
        </p:nvSpPr>
        <p:spPr/>
        <p:txBody>
          <a:bodyPr/>
          <a:lstStyle>
            <a:lvl1pPr>
              <a:defRPr/>
            </a:lvl1pPr>
          </a:lstStyle>
          <a:p>
            <a:fld id="{0F557661-6243-424F-A443-42350DF3A6B1}" type="slidenum">
              <a:rPr lang="fr-FR"/>
              <a:pPr/>
              <a:t>‹N°›</a:t>
            </a:fld>
            <a:endParaRPr lang="fr-FR"/>
          </a:p>
        </p:txBody>
      </p:sp>
      <p:sp>
        <p:nvSpPr>
          <p:cNvPr id="6" name="Fußzeilenplatzhalter 5"/>
          <p:cNvSpPr>
            <a:spLocks noGrp="1"/>
          </p:cNvSpPr>
          <p:nvPr>
            <p:ph type="ftr" sz="quarter" idx="11"/>
          </p:nvPr>
        </p:nvSpPr>
        <p:spPr>
          <a:xfrm>
            <a:off x="533400" y="6515100"/>
            <a:ext cx="6553200" cy="304800"/>
          </a:xfrm>
          <a:prstGeom prst="rect">
            <a:avLst/>
          </a:prstGeom>
        </p:spPr>
        <p:txBody>
          <a:bodyPr/>
          <a:lstStyle>
            <a:lvl1pPr>
              <a:defRPr/>
            </a:lvl1pPr>
          </a:lstStyle>
          <a:p>
            <a:pPr eaLnBrk="0" fontAlgn="base" hangingPunct="0">
              <a:spcBef>
                <a:spcPct val="0"/>
              </a:spcBef>
              <a:spcAft>
                <a:spcPct val="0"/>
              </a:spcAft>
            </a:pPr>
            <a:r>
              <a:rPr lang="fr-FR" sz="2400">
                <a:solidFill>
                  <a:srgbClr val="91C8EB"/>
                </a:solidFill>
              </a:rPr>
              <a:t>Model Changes</a:t>
            </a:r>
          </a:p>
        </p:txBody>
      </p:sp>
    </p:spTree>
    <p:extLst>
      <p:ext uri="{BB962C8B-B14F-4D97-AF65-F5344CB8AC3E}">
        <p14:creationId xmlns:p14="http://schemas.microsoft.com/office/powerpoint/2010/main" val="7705336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endParaRPr lang="de-CH"/>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Foliennummernplatzhalter 6"/>
          <p:cNvSpPr>
            <a:spLocks noGrp="1"/>
          </p:cNvSpPr>
          <p:nvPr>
            <p:ph type="sldNum" sz="quarter" idx="10"/>
          </p:nvPr>
        </p:nvSpPr>
        <p:spPr/>
        <p:txBody>
          <a:bodyPr/>
          <a:lstStyle>
            <a:lvl1pPr>
              <a:defRPr/>
            </a:lvl1pPr>
          </a:lstStyle>
          <a:p>
            <a:fld id="{5CA0B50B-E1AB-4408-B77A-2D30DFD49466}" type="slidenum">
              <a:rPr lang="fr-FR"/>
              <a:pPr/>
              <a:t>‹N°›</a:t>
            </a:fld>
            <a:endParaRPr lang="fr-FR"/>
          </a:p>
        </p:txBody>
      </p:sp>
      <p:sp>
        <p:nvSpPr>
          <p:cNvPr id="8" name="Fußzeilenplatzhalter 7"/>
          <p:cNvSpPr>
            <a:spLocks noGrp="1"/>
          </p:cNvSpPr>
          <p:nvPr>
            <p:ph type="ftr" sz="quarter" idx="11"/>
          </p:nvPr>
        </p:nvSpPr>
        <p:spPr>
          <a:xfrm>
            <a:off x="533400" y="6515100"/>
            <a:ext cx="6553200" cy="304800"/>
          </a:xfrm>
          <a:prstGeom prst="rect">
            <a:avLst/>
          </a:prstGeom>
        </p:spPr>
        <p:txBody>
          <a:bodyPr/>
          <a:lstStyle>
            <a:lvl1pPr>
              <a:defRPr/>
            </a:lvl1pPr>
          </a:lstStyle>
          <a:p>
            <a:pPr eaLnBrk="0" fontAlgn="base" hangingPunct="0">
              <a:spcBef>
                <a:spcPct val="0"/>
              </a:spcBef>
              <a:spcAft>
                <a:spcPct val="0"/>
              </a:spcAft>
            </a:pPr>
            <a:r>
              <a:rPr lang="fr-FR" sz="2400">
                <a:solidFill>
                  <a:srgbClr val="91C8EB"/>
                </a:solidFill>
              </a:rPr>
              <a:t>Model Changes</a:t>
            </a:r>
          </a:p>
        </p:txBody>
      </p:sp>
    </p:spTree>
    <p:extLst>
      <p:ext uri="{BB962C8B-B14F-4D97-AF65-F5344CB8AC3E}">
        <p14:creationId xmlns:p14="http://schemas.microsoft.com/office/powerpoint/2010/main" val="35774893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Foliennummernplatzhalter 2"/>
          <p:cNvSpPr>
            <a:spLocks noGrp="1"/>
          </p:cNvSpPr>
          <p:nvPr>
            <p:ph type="sldNum" sz="quarter" idx="10"/>
          </p:nvPr>
        </p:nvSpPr>
        <p:spPr/>
        <p:txBody>
          <a:bodyPr/>
          <a:lstStyle>
            <a:lvl1pPr>
              <a:defRPr/>
            </a:lvl1pPr>
          </a:lstStyle>
          <a:p>
            <a:fld id="{0DA7173B-D255-4930-8B60-314B5DC04BE6}" type="slidenum">
              <a:rPr lang="fr-FR"/>
              <a:pPr/>
              <a:t>‹N°›</a:t>
            </a:fld>
            <a:endParaRPr lang="fr-FR"/>
          </a:p>
        </p:txBody>
      </p:sp>
      <p:sp>
        <p:nvSpPr>
          <p:cNvPr id="4" name="Fußzeilenplatzhalter 3"/>
          <p:cNvSpPr>
            <a:spLocks noGrp="1"/>
          </p:cNvSpPr>
          <p:nvPr>
            <p:ph type="ftr" sz="quarter" idx="11"/>
          </p:nvPr>
        </p:nvSpPr>
        <p:spPr>
          <a:xfrm>
            <a:off x="533400" y="6515100"/>
            <a:ext cx="6553200" cy="304800"/>
          </a:xfrm>
          <a:prstGeom prst="rect">
            <a:avLst/>
          </a:prstGeom>
        </p:spPr>
        <p:txBody>
          <a:bodyPr/>
          <a:lstStyle>
            <a:lvl1pPr>
              <a:defRPr/>
            </a:lvl1pPr>
          </a:lstStyle>
          <a:p>
            <a:pPr eaLnBrk="0" fontAlgn="base" hangingPunct="0">
              <a:spcBef>
                <a:spcPct val="0"/>
              </a:spcBef>
              <a:spcAft>
                <a:spcPct val="0"/>
              </a:spcAft>
            </a:pPr>
            <a:r>
              <a:rPr lang="fr-FR" sz="2400">
                <a:solidFill>
                  <a:srgbClr val="91C8EB"/>
                </a:solidFill>
              </a:rPr>
              <a:t>Model Changes</a:t>
            </a:r>
          </a:p>
        </p:txBody>
      </p:sp>
    </p:spTree>
    <p:extLst>
      <p:ext uri="{BB962C8B-B14F-4D97-AF65-F5344CB8AC3E}">
        <p14:creationId xmlns:p14="http://schemas.microsoft.com/office/powerpoint/2010/main" val="249203424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lvl1pPr>
              <a:defRPr/>
            </a:lvl1pPr>
          </a:lstStyle>
          <a:p>
            <a:fld id="{9056BD08-6B84-4125-A697-209698E41FD4}" type="slidenum">
              <a:rPr lang="fr-FR"/>
              <a:pPr/>
              <a:t>‹N°›</a:t>
            </a:fld>
            <a:endParaRPr lang="fr-FR"/>
          </a:p>
        </p:txBody>
      </p:sp>
      <p:sp>
        <p:nvSpPr>
          <p:cNvPr id="3" name="Fußzeilenplatzhalter 2"/>
          <p:cNvSpPr>
            <a:spLocks noGrp="1"/>
          </p:cNvSpPr>
          <p:nvPr>
            <p:ph type="ftr" sz="quarter" idx="11"/>
          </p:nvPr>
        </p:nvSpPr>
        <p:spPr>
          <a:xfrm>
            <a:off x="533400" y="6515100"/>
            <a:ext cx="6553200" cy="304800"/>
          </a:xfrm>
          <a:prstGeom prst="rect">
            <a:avLst/>
          </a:prstGeom>
        </p:spPr>
        <p:txBody>
          <a:bodyPr/>
          <a:lstStyle>
            <a:lvl1pPr>
              <a:defRPr/>
            </a:lvl1pPr>
          </a:lstStyle>
          <a:p>
            <a:pPr eaLnBrk="0" fontAlgn="base" hangingPunct="0">
              <a:spcBef>
                <a:spcPct val="0"/>
              </a:spcBef>
              <a:spcAft>
                <a:spcPct val="0"/>
              </a:spcAft>
            </a:pPr>
            <a:r>
              <a:rPr lang="fr-FR" sz="2400">
                <a:solidFill>
                  <a:srgbClr val="91C8EB"/>
                </a:solidFill>
              </a:rPr>
              <a:t>Model Changes</a:t>
            </a:r>
          </a:p>
        </p:txBody>
      </p:sp>
    </p:spTree>
    <p:extLst>
      <p:ext uri="{BB962C8B-B14F-4D97-AF65-F5344CB8AC3E}">
        <p14:creationId xmlns:p14="http://schemas.microsoft.com/office/powerpoint/2010/main" val="40148846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endParaRPr lang="de-CH"/>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Foliennummernplatzhalter 4"/>
          <p:cNvSpPr>
            <a:spLocks noGrp="1"/>
          </p:cNvSpPr>
          <p:nvPr>
            <p:ph type="sldNum" sz="quarter" idx="10"/>
          </p:nvPr>
        </p:nvSpPr>
        <p:spPr/>
        <p:txBody>
          <a:bodyPr/>
          <a:lstStyle>
            <a:lvl1pPr>
              <a:defRPr/>
            </a:lvl1pPr>
          </a:lstStyle>
          <a:p>
            <a:fld id="{8C6C5900-91A3-4BDF-8801-64AB8E193591}" type="slidenum">
              <a:rPr lang="fr-FR"/>
              <a:pPr/>
              <a:t>‹N°›</a:t>
            </a:fld>
            <a:endParaRPr lang="fr-FR"/>
          </a:p>
        </p:txBody>
      </p:sp>
      <p:sp>
        <p:nvSpPr>
          <p:cNvPr id="6" name="Fußzeilenplatzhalter 5"/>
          <p:cNvSpPr>
            <a:spLocks noGrp="1"/>
          </p:cNvSpPr>
          <p:nvPr>
            <p:ph type="ftr" sz="quarter" idx="11"/>
          </p:nvPr>
        </p:nvSpPr>
        <p:spPr>
          <a:xfrm>
            <a:off x="533400" y="6515100"/>
            <a:ext cx="6553200" cy="304800"/>
          </a:xfrm>
          <a:prstGeom prst="rect">
            <a:avLst/>
          </a:prstGeom>
        </p:spPr>
        <p:txBody>
          <a:bodyPr/>
          <a:lstStyle>
            <a:lvl1pPr>
              <a:defRPr/>
            </a:lvl1pPr>
          </a:lstStyle>
          <a:p>
            <a:pPr eaLnBrk="0" fontAlgn="base" hangingPunct="0">
              <a:spcBef>
                <a:spcPct val="0"/>
              </a:spcBef>
              <a:spcAft>
                <a:spcPct val="0"/>
              </a:spcAft>
            </a:pPr>
            <a:r>
              <a:rPr lang="fr-FR" sz="2400">
                <a:solidFill>
                  <a:srgbClr val="91C8EB"/>
                </a:solidFill>
              </a:rPr>
              <a:t>Model Changes</a:t>
            </a:r>
          </a:p>
        </p:txBody>
      </p:sp>
    </p:spTree>
    <p:extLst>
      <p:ext uri="{BB962C8B-B14F-4D97-AF65-F5344CB8AC3E}">
        <p14:creationId xmlns:p14="http://schemas.microsoft.com/office/powerpoint/2010/main" val="41576142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endParaRPr lang="de-CH"/>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Foliennummernplatzhalter 4"/>
          <p:cNvSpPr>
            <a:spLocks noGrp="1"/>
          </p:cNvSpPr>
          <p:nvPr>
            <p:ph type="sldNum" sz="quarter" idx="10"/>
          </p:nvPr>
        </p:nvSpPr>
        <p:spPr/>
        <p:txBody>
          <a:bodyPr/>
          <a:lstStyle>
            <a:lvl1pPr>
              <a:defRPr/>
            </a:lvl1pPr>
          </a:lstStyle>
          <a:p>
            <a:fld id="{7A21318E-B8F8-47A0-AC13-DCF58C4A06CE}" type="slidenum">
              <a:rPr lang="fr-FR"/>
              <a:pPr/>
              <a:t>‹N°›</a:t>
            </a:fld>
            <a:endParaRPr lang="fr-FR"/>
          </a:p>
        </p:txBody>
      </p:sp>
      <p:sp>
        <p:nvSpPr>
          <p:cNvPr id="6" name="Fußzeilenplatzhalter 5"/>
          <p:cNvSpPr>
            <a:spLocks noGrp="1"/>
          </p:cNvSpPr>
          <p:nvPr>
            <p:ph type="ftr" sz="quarter" idx="11"/>
          </p:nvPr>
        </p:nvSpPr>
        <p:spPr>
          <a:xfrm>
            <a:off x="533400" y="6515100"/>
            <a:ext cx="6553200" cy="304800"/>
          </a:xfrm>
          <a:prstGeom prst="rect">
            <a:avLst/>
          </a:prstGeom>
        </p:spPr>
        <p:txBody>
          <a:bodyPr/>
          <a:lstStyle>
            <a:lvl1pPr>
              <a:defRPr/>
            </a:lvl1pPr>
          </a:lstStyle>
          <a:p>
            <a:pPr eaLnBrk="0" fontAlgn="base" hangingPunct="0">
              <a:spcBef>
                <a:spcPct val="0"/>
              </a:spcBef>
              <a:spcAft>
                <a:spcPct val="0"/>
              </a:spcAft>
            </a:pPr>
            <a:r>
              <a:rPr lang="fr-FR" sz="2400">
                <a:solidFill>
                  <a:srgbClr val="91C8EB"/>
                </a:solidFill>
              </a:rPr>
              <a:t>Model Changes</a:t>
            </a:r>
          </a:p>
        </p:txBody>
      </p:sp>
    </p:spTree>
    <p:extLst>
      <p:ext uri="{BB962C8B-B14F-4D97-AF65-F5344CB8AC3E}">
        <p14:creationId xmlns:p14="http://schemas.microsoft.com/office/powerpoint/2010/main" val="3691878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162F1D7C-34E9-4BEC-BC9C-BEFA9C950C4F}" type="slidenum">
              <a:rPr lang="fr-FR"/>
              <a:pPr/>
              <a:t>‹N°›</a:t>
            </a:fld>
            <a:endParaRPr lang="fr-FR"/>
          </a:p>
        </p:txBody>
      </p:sp>
    </p:spTree>
    <p:extLst>
      <p:ext uri="{BB962C8B-B14F-4D97-AF65-F5344CB8AC3E}">
        <p14:creationId xmlns:p14="http://schemas.microsoft.com/office/powerpoint/2010/main" val="51394736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Foliennummernplatzhalter 3"/>
          <p:cNvSpPr>
            <a:spLocks noGrp="1"/>
          </p:cNvSpPr>
          <p:nvPr>
            <p:ph type="sldNum" sz="quarter" idx="10"/>
          </p:nvPr>
        </p:nvSpPr>
        <p:spPr/>
        <p:txBody>
          <a:bodyPr/>
          <a:lstStyle>
            <a:lvl1pPr>
              <a:defRPr/>
            </a:lvl1pPr>
          </a:lstStyle>
          <a:p>
            <a:fld id="{464A0927-F28B-4DD7-8A6E-3FF9CE88D797}" type="slidenum">
              <a:rPr lang="fr-FR"/>
              <a:pPr/>
              <a:t>‹N°›</a:t>
            </a:fld>
            <a:endParaRPr lang="fr-FR"/>
          </a:p>
        </p:txBody>
      </p:sp>
      <p:sp>
        <p:nvSpPr>
          <p:cNvPr id="5" name="Fußzeilenplatzhalter 4"/>
          <p:cNvSpPr>
            <a:spLocks noGrp="1"/>
          </p:cNvSpPr>
          <p:nvPr>
            <p:ph type="ftr" sz="quarter" idx="11"/>
          </p:nvPr>
        </p:nvSpPr>
        <p:spPr>
          <a:xfrm>
            <a:off x="533400" y="6515100"/>
            <a:ext cx="6553200" cy="304800"/>
          </a:xfrm>
          <a:prstGeom prst="rect">
            <a:avLst/>
          </a:prstGeom>
        </p:spPr>
        <p:txBody>
          <a:bodyPr/>
          <a:lstStyle>
            <a:lvl1pPr>
              <a:defRPr/>
            </a:lvl1pPr>
          </a:lstStyle>
          <a:p>
            <a:pPr eaLnBrk="0" fontAlgn="base" hangingPunct="0">
              <a:spcBef>
                <a:spcPct val="0"/>
              </a:spcBef>
              <a:spcAft>
                <a:spcPct val="0"/>
              </a:spcAft>
            </a:pPr>
            <a:r>
              <a:rPr lang="fr-FR" sz="2400">
                <a:solidFill>
                  <a:srgbClr val="91C8EB"/>
                </a:solidFill>
              </a:rPr>
              <a:t>Model Changes</a:t>
            </a:r>
          </a:p>
        </p:txBody>
      </p:sp>
    </p:spTree>
    <p:extLst>
      <p:ext uri="{BB962C8B-B14F-4D97-AF65-F5344CB8AC3E}">
        <p14:creationId xmlns:p14="http://schemas.microsoft.com/office/powerpoint/2010/main" val="1596888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19900" y="228600"/>
            <a:ext cx="2095500" cy="5867400"/>
          </a:xfrm>
        </p:spPr>
        <p:txBody>
          <a:bodyPr vert="eaVert"/>
          <a:lstStyle/>
          <a:p>
            <a:r>
              <a:rPr lang="de-DE"/>
              <a:t>Titelmasterformat durch Klicken bearbeiten</a:t>
            </a:r>
            <a:endParaRPr lang="de-CH"/>
          </a:p>
        </p:txBody>
      </p:sp>
      <p:sp>
        <p:nvSpPr>
          <p:cNvPr id="3" name="Vertikaler Textplatzhalter 2"/>
          <p:cNvSpPr>
            <a:spLocks noGrp="1"/>
          </p:cNvSpPr>
          <p:nvPr>
            <p:ph type="body" orient="vert" idx="1"/>
          </p:nvPr>
        </p:nvSpPr>
        <p:spPr>
          <a:xfrm>
            <a:off x="533400" y="228600"/>
            <a:ext cx="6134100" cy="5867400"/>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Foliennummernplatzhalter 3"/>
          <p:cNvSpPr>
            <a:spLocks noGrp="1"/>
          </p:cNvSpPr>
          <p:nvPr>
            <p:ph type="sldNum" sz="quarter" idx="10"/>
          </p:nvPr>
        </p:nvSpPr>
        <p:spPr/>
        <p:txBody>
          <a:bodyPr/>
          <a:lstStyle>
            <a:lvl1pPr>
              <a:defRPr/>
            </a:lvl1pPr>
          </a:lstStyle>
          <a:p>
            <a:fld id="{88EEC9B5-E2E9-4F43-9B98-FDB0F6CCE60A}" type="slidenum">
              <a:rPr lang="fr-FR"/>
              <a:pPr/>
              <a:t>‹N°›</a:t>
            </a:fld>
            <a:endParaRPr lang="fr-FR"/>
          </a:p>
        </p:txBody>
      </p:sp>
      <p:sp>
        <p:nvSpPr>
          <p:cNvPr id="5" name="Fußzeilenplatzhalter 4"/>
          <p:cNvSpPr>
            <a:spLocks noGrp="1"/>
          </p:cNvSpPr>
          <p:nvPr>
            <p:ph type="ftr" sz="quarter" idx="11"/>
          </p:nvPr>
        </p:nvSpPr>
        <p:spPr>
          <a:xfrm>
            <a:off x="533400" y="6515100"/>
            <a:ext cx="6553200" cy="304800"/>
          </a:xfrm>
          <a:prstGeom prst="rect">
            <a:avLst/>
          </a:prstGeom>
        </p:spPr>
        <p:txBody>
          <a:bodyPr/>
          <a:lstStyle>
            <a:lvl1pPr>
              <a:defRPr/>
            </a:lvl1pPr>
          </a:lstStyle>
          <a:p>
            <a:pPr eaLnBrk="0" fontAlgn="base" hangingPunct="0">
              <a:spcBef>
                <a:spcPct val="0"/>
              </a:spcBef>
              <a:spcAft>
                <a:spcPct val="0"/>
              </a:spcAft>
            </a:pPr>
            <a:r>
              <a:rPr lang="fr-FR" sz="2400">
                <a:solidFill>
                  <a:srgbClr val="91C8EB"/>
                </a:solidFill>
              </a:rPr>
              <a:t>Model Changes</a:t>
            </a:r>
          </a:p>
        </p:txBody>
      </p:sp>
    </p:spTree>
    <p:extLst>
      <p:ext uri="{BB962C8B-B14F-4D97-AF65-F5344CB8AC3E}">
        <p14:creationId xmlns:p14="http://schemas.microsoft.com/office/powerpoint/2010/main" val="14573877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chart">
  <p:cSld name="Titre et diagramme">
    <p:spTree>
      <p:nvGrpSpPr>
        <p:cNvPr id="1" name=""/>
        <p:cNvGrpSpPr/>
        <p:nvPr/>
      </p:nvGrpSpPr>
      <p:grpSpPr>
        <a:xfrm>
          <a:off x="0" y="0"/>
          <a:ext cx="0" cy="0"/>
          <a:chOff x="0" y="0"/>
          <a:chExt cx="0" cy="0"/>
        </a:xfrm>
      </p:grpSpPr>
      <p:sp>
        <p:nvSpPr>
          <p:cNvPr id="2" name="Titre 1"/>
          <p:cNvSpPr>
            <a:spLocks noGrp="1"/>
          </p:cNvSpPr>
          <p:nvPr>
            <p:ph type="title"/>
          </p:nvPr>
        </p:nvSpPr>
        <p:spPr>
          <a:xfrm>
            <a:off x="533400" y="228600"/>
            <a:ext cx="6934200" cy="914400"/>
          </a:xfrm>
        </p:spPr>
        <p:txBody>
          <a:bodyPr/>
          <a:lstStyle/>
          <a:p>
            <a:r>
              <a:rPr lang="fr-FR"/>
              <a:t>Modifiez le style du titre</a:t>
            </a:r>
          </a:p>
        </p:txBody>
      </p:sp>
      <p:sp>
        <p:nvSpPr>
          <p:cNvPr id="3" name="Espace réservé du graphique 2"/>
          <p:cNvSpPr>
            <a:spLocks noGrp="1"/>
          </p:cNvSpPr>
          <p:nvPr>
            <p:ph type="chart" idx="1"/>
          </p:nvPr>
        </p:nvSpPr>
        <p:spPr>
          <a:xfrm>
            <a:off x="533400" y="1295400"/>
            <a:ext cx="8382000" cy="4800600"/>
          </a:xfrm>
        </p:spPr>
        <p:txBody>
          <a:bodyPr/>
          <a:lstStyle/>
          <a:p>
            <a:pPr lvl="0"/>
            <a:endParaRPr lang="fr-FR" noProof="0"/>
          </a:p>
        </p:txBody>
      </p:sp>
      <p:sp>
        <p:nvSpPr>
          <p:cNvPr id="4" name="Rectangle 6"/>
          <p:cNvSpPr>
            <a:spLocks noGrp="1" noChangeArrowheads="1"/>
          </p:cNvSpPr>
          <p:nvPr>
            <p:ph type="sldNum" sz="quarter" idx="10"/>
          </p:nvPr>
        </p:nvSpPr>
        <p:spPr/>
        <p:txBody>
          <a:bodyPr/>
          <a:lstStyle>
            <a:lvl1pPr>
              <a:defRPr/>
            </a:lvl1pPr>
          </a:lstStyle>
          <a:p>
            <a:pPr>
              <a:defRPr/>
            </a:pPr>
            <a:fld id="{FD18C5C1-D737-4E43-8410-45C27F8CDB35}" type="slidenum">
              <a:rPr lang="fr-FR"/>
              <a:pPr>
                <a:defRPr/>
              </a:pPr>
              <a:t>‹N°›</a:t>
            </a:fld>
            <a:endParaRPr lang="fr-FR"/>
          </a:p>
        </p:txBody>
      </p:sp>
      <p:sp>
        <p:nvSpPr>
          <p:cNvPr id="5" name="Rectangle 5"/>
          <p:cNvSpPr>
            <a:spLocks noGrp="1" noChangeArrowheads="1"/>
          </p:cNvSpPr>
          <p:nvPr>
            <p:ph type="ftr" sz="quarter" idx="11"/>
          </p:nvPr>
        </p:nvSpPr>
        <p:spPr>
          <a:xfrm>
            <a:off x="533400" y="6515100"/>
            <a:ext cx="6553200" cy="304800"/>
          </a:xfrm>
          <a:prstGeom prst="rect">
            <a:avLst/>
          </a:prstGeom>
        </p:spPr>
        <p:txBody>
          <a:bodyPr/>
          <a:lstStyle>
            <a:lvl1pPr>
              <a:defRPr/>
            </a:lvl1pPr>
          </a:lstStyle>
          <a:p>
            <a:pPr eaLnBrk="0" fontAlgn="base" hangingPunct="0">
              <a:spcBef>
                <a:spcPct val="0"/>
              </a:spcBef>
              <a:spcAft>
                <a:spcPct val="0"/>
              </a:spcAft>
              <a:defRPr/>
            </a:pPr>
            <a:endParaRPr lang="fr-FR" sz="2400">
              <a:solidFill>
                <a:srgbClr val="91C8EB"/>
              </a:solidFill>
            </a:endParaRPr>
          </a:p>
        </p:txBody>
      </p:sp>
    </p:spTree>
    <p:extLst>
      <p:ext uri="{BB962C8B-B14F-4D97-AF65-F5344CB8AC3E}">
        <p14:creationId xmlns:p14="http://schemas.microsoft.com/office/powerpoint/2010/main" val="290096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E5670E34-428D-424B-BDCA-506A437CEF97}" type="slidenum">
              <a:rPr lang="fr-FR"/>
              <a:pPr/>
              <a:t>‹N°›</a:t>
            </a:fld>
            <a:endParaRPr lang="fr-FR"/>
          </a:p>
        </p:txBody>
      </p:sp>
    </p:spTree>
    <p:extLst>
      <p:ext uri="{BB962C8B-B14F-4D97-AF65-F5344CB8AC3E}">
        <p14:creationId xmlns:p14="http://schemas.microsoft.com/office/powerpoint/2010/main" val="244864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53810F8E-4B19-4491-8832-891B03AE2039}" type="slidenum">
              <a:rPr lang="fr-FR"/>
              <a:pPr/>
              <a:t>‹N°›</a:t>
            </a:fld>
            <a:endParaRPr lang="fr-FR"/>
          </a:p>
        </p:txBody>
      </p:sp>
    </p:spTree>
    <p:extLst>
      <p:ext uri="{BB962C8B-B14F-4D97-AF65-F5344CB8AC3E}">
        <p14:creationId xmlns:p14="http://schemas.microsoft.com/office/powerpoint/2010/main" val="2266521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039BB88B-21BA-4FF1-861A-7928448EEAF4}" type="slidenum">
              <a:rPr lang="fr-FR"/>
              <a:pPr/>
              <a:t>‹N°›</a:t>
            </a:fld>
            <a:endParaRPr lang="fr-FR"/>
          </a:p>
        </p:txBody>
      </p:sp>
    </p:spTree>
    <p:extLst>
      <p:ext uri="{BB962C8B-B14F-4D97-AF65-F5344CB8AC3E}">
        <p14:creationId xmlns:p14="http://schemas.microsoft.com/office/powerpoint/2010/main" val="4170252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ADFCDF17-A487-467F-AD10-A0C04EF998E6}" type="slidenum">
              <a:rPr lang="fr-FR"/>
              <a:pPr/>
              <a:t>‹N°›</a:t>
            </a:fld>
            <a:endParaRPr lang="fr-FR"/>
          </a:p>
        </p:txBody>
      </p:sp>
    </p:spTree>
    <p:extLst>
      <p:ext uri="{BB962C8B-B14F-4D97-AF65-F5344CB8AC3E}">
        <p14:creationId xmlns:p14="http://schemas.microsoft.com/office/powerpoint/2010/main" val="24335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1.emf"/><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oleObject" Target="../embeddings/oleObject2.bin"/><Relationship Id="rId2" Type="http://schemas.openxmlformats.org/officeDocument/2006/relationships/slideLayout" Target="../slideLayouts/slideLayout16.xml"/><Relationship Id="rId16" Type="http://schemas.openxmlformats.org/officeDocument/2006/relationships/tags" Target="../tags/tag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6" Type="http://schemas.openxmlformats.org/officeDocument/2006/relationships/image" Target="../media/image1.emf"/><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oleObject" Target="../embeddings/oleObject3.bin"/><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tags" Target="../tags/tag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heme" Target="../theme/theme4.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6" Type="http://schemas.openxmlformats.org/officeDocument/2006/relationships/image" Target="../media/image1.emf"/><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oleObject" Target="../embeddings/oleObject4.bin"/><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accent3">
            <a:lumMod val="50000"/>
          </a:schemeClr>
        </a:solidFill>
        <a:effectLst/>
      </p:bgPr>
    </p:bg>
    <p:spTree>
      <p:nvGrpSpPr>
        <p:cNvPr id="1" name=""/>
        <p:cNvGrpSpPr/>
        <p:nvPr/>
      </p:nvGrpSpPr>
      <p:grpSpPr>
        <a:xfrm>
          <a:off x="0" y="0"/>
          <a:ext cx="0" cy="0"/>
          <a:chOff x="0" y="0"/>
          <a:chExt cx="0" cy="0"/>
        </a:xfrm>
      </p:grpSpPr>
      <p:graphicFrame>
        <p:nvGraphicFramePr>
          <p:cNvPr id="3" name="Objet 2" hidden="1">
            <a:extLst>
              <a:ext uri="{FF2B5EF4-FFF2-40B4-BE49-F238E27FC236}">
                <a16:creationId xmlns:a16="http://schemas.microsoft.com/office/drawing/2014/main" id="{97E953F0-5336-448E-908C-C3E394FFE4B1}"/>
              </a:ext>
            </a:extLst>
          </p:cNvPr>
          <p:cNvGraphicFramePr>
            <a:graphicFrameLocks noChangeAspect="1"/>
          </p:cNvGraphicFramePr>
          <p:nvPr userDrawn="1">
            <p:custDataLst>
              <p:tags r:id="rId16"/>
            </p:custDataLst>
            <p:extLst>
              <p:ext uri="{D42A27DB-BD31-4B8C-83A1-F6EECF244321}">
                <p14:modId xmlns:p14="http://schemas.microsoft.com/office/powerpoint/2010/main" val="2443948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17" imgW="415" imgH="416" progId="TCLayout.ActiveDocument.1">
                  <p:embed/>
                </p:oleObj>
              </mc:Choice>
              <mc:Fallback>
                <p:oleObj name="Diapositive think-cell" r:id="rId17" imgW="415" imgH="416" progId="TCLayout.ActiveDocument.1">
                  <p:embed/>
                  <p:pic>
                    <p:nvPicPr>
                      <p:cNvPr id="3" name="Objet 2" hidden="1">
                        <a:extLst>
                          <a:ext uri="{FF2B5EF4-FFF2-40B4-BE49-F238E27FC236}">
                            <a16:creationId xmlns:a16="http://schemas.microsoft.com/office/drawing/2014/main" id="{97E953F0-5336-448E-908C-C3E394FFE4B1}"/>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95234" name="Rectangle 2"/>
          <p:cNvSpPr>
            <a:spLocks noChangeArrowheads="1"/>
          </p:cNvSpPr>
          <p:nvPr/>
        </p:nvSpPr>
        <p:spPr bwMode="gray">
          <a:xfrm>
            <a:off x="0" y="1143000"/>
            <a:ext cx="9144000" cy="5715000"/>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fontAlgn="base" hangingPunct="0">
              <a:spcBef>
                <a:spcPct val="0"/>
              </a:spcBef>
              <a:spcAft>
                <a:spcPct val="0"/>
              </a:spcAft>
            </a:pPr>
            <a:endParaRPr lang="en-US">
              <a:solidFill>
                <a:srgbClr val="91C8EB"/>
              </a:solidFill>
            </a:endParaRPr>
          </a:p>
        </p:txBody>
      </p:sp>
      <p:sp>
        <p:nvSpPr>
          <p:cNvPr id="95238" name="Rectangle 6"/>
          <p:cNvSpPr>
            <a:spLocks noGrp="1" noChangeArrowheads="1"/>
          </p:cNvSpPr>
          <p:nvPr>
            <p:ph type="title"/>
          </p:nvPr>
        </p:nvSpPr>
        <p:spPr bwMode="gray">
          <a:xfrm>
            <a:off x="533400" y="228600"/>
            <a:ext cx="6934200" cy="914400"/>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ctr" anchorCtr="0" compatLnSpc="1">
            <a:prstTxWarp prst="textNoShape">
              <a:avLst/>
            </a:prstTxWarp>
          </a:bodyPr>
          <a:lstStyle/>
          <a:p>
            <a:pPr lvl="0"/>
            <a:r>
              <a:rPr lang="fr-FR"/>
              <a:t>Cliquez et modifiez le titre</a:t>
            </a:r>
          </a:p>
        </p:txBody>
      </p:sp>
      <p:sp>
        <p:nvSpPr>
          <p:cNvPr id="95239" name="Rectangle 7"/>
          <p:cNvSpPr>
            <a:spLocks noGrp="1" noChangeArrowheads="1"/>
          </p:cNvSpPr>
          <p:nvPr>
            <p:ph type="sldNum" sz="quarter" idx="4"/>
          </p:nvPr>
        </p:nvSpPr>
        <p:spPr bwMode="gray">
          <a:xfrm>
            <a:off x="228600" y="6515100"/>
            <a:ext cx="3048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a:defRPr sz="1000">
                <a:solidFill>
                  <a:srgbClr val="103184"/>
                </a:solidFill>
                <a:ea typeface="+mn-ea"/>
                <a:cs typeface="+mn-cs"/>
              </a:defRPr>
            </a:lvl1pPr>
          </a:lstStyle>
          <a:p>
            <a:pPr eaLnBrk="0" fontAlgn="base" hangingPunct="0">
              <a:spcBef>
                <a:spcPct val="0"/>
              </a:spcBef>
              <a:spcAft>
                <a:spcPct val="0"/>
              </a:spcAft>
            </a:pPr>
            <a:fld id="{04CABD5A-67DC-4841-997B-F19B6DE3C2F3}" type="slidenum">
              <a:rPr lang="fr-FR"/>
              <a:pPr eaLnBrk="0" fontAlgn="base" hangingPunct="0">
                <a:spcBef>
                  <a:spcPct val="0"/>
                </a:spcBef>
                <a:spcAft>
                  <a:spcPct val="0"/>
                </a:spcAft>
              </a:pPr>
              <a:t>‹N°›</a:t>
            </a:fld>
            <a:endParaRPr lang="fr-FR"/>
          </a:p>
        </p:txBody>
      </p:sp>
      <p:sp>
        <p:nvSpPr>
          <p:cNvPr id="95240" name="Rectangle 8"/>
          <p:cNvSpPr>
            <a:spLocks noChangeArrowheads="1"/>
          </p:cNvSpPr>
          <p:nvPr/>
        </p:nvSpPr>
        <p:spPr bwMode="gray">
          <a:xfrm>
            <a:off x="0" y="0"/>
            <a:ext cx="228600" cy="1295400"/>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fontAlgn="base" hangingPunct="0">
              <a:spcBef>
                <a:spcPct val="0"/>
              </a:spcBef>
              <a:spcAft>
                <a:spcPct val="0"/>
              </a:spcAft>
            </a:pPr>
            <a:endParaRPr lang="en-US">
              <a:solidFill>
                <a:srgbClr val="91C8EB"/>
              </a:solidFill>
            </a:endParaRPr>
          </a:p>
        </p:txBody>
      </p:sp>
      <p:sp>
        <p:nvSpPr>
          <p:cNvPr id="95241" name="Rectangle 9"/>
          <p:cNvSpPr>
            <a:spLocks noChangeArrowheads="1"/>
          </p:cNvSpPr>
          <p:nvPr/>
        </p:nvSpPr>
        <p:spPr bwMode="gray">
          <a:xfrm>
            <a:off x="8915400" y="0"/>
            <a:ext cx="228600" cy="1295400"/>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fontAlgn="base" hangingPunct="0">
              <a:spcBef>
                <a:spcPct val="0"/>
              </a:spcBef>
              <a:spcAft>
                <a:spcPct val="0"/>
              </a:spcAft>
            </a:pPr>
            <a:endParaRPr lang="en-US">
              <a:solidFill>
                <a:srgbClr val="91C8EB"/>
              </a:solidFill>
            </a:endParaRPr>
          </a:p>
        </p:txBody>
      </p:sp>
      <p:sp>
        <p:nvSpPr>
          <p:cNvPr id="95242" name="Rectangle 10"/>
          <p:cNvSpPr>
            <a:spLocks noChangeArrowheads="1"/>
          </p:cNvSpPr>
          <p:nvPr/>
        </p:nvSpPr>
        <p:spPr bwMode="gray">
          <a:xfrm>
            <a:off x="0" y="0"/>
            <a:ext cx="9144000" cy="228600"/>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fontAlgn="base" hangingPunct="0">
              <a:spcBef>
                <a:spcPct val="0"/>
              </a:spcBef>
              <a:spcAft>
                <a:spcPct val="0"/>
              </a:spcAft>
            </a:pPr>
            <a:endParaRPr lang="en-US">
              <a:solidFill>
                <a:srgbClr val="91C8EB"/>
              </a:solidFill>
            </a:endParaRPr>
          </a:p>
        </p:txBody>
      </p:sp>
      <p:sp>
        <p:nvSpPr>
          <p:cNvPr id="95243" name="Rectangle 11"/>
          <p:cNvSpPr>
            <a:spLocks noChangeArrowheads="1"/>
          </p:cNvSpPr>
          <p:nvPr/>
        </p:nvSpPr>
        <p:spPr bwMode="gray">
          <a:xfrm>
            <a:off x="-1828800" y="3429000"/>
            <a:ext cx="1447800" cy="3048000"/>
          </a:xfrm>
          <a:prstGeom prst="rect">
            <a:avLst/>
          </a:prstGeom>
          <a:solidFill>
            <a:srgbClr val="FFFFFF"/>
          </a:solidFill>
          <a:ln w="9525">
            <a:solidFill>
              <a:schemeClr val="tx1"/>
            </a:solidFill>
            <a:miter lim="800000"/>
            <a:headEnd/>
            <a:tailEnd/>
          </a:ln>
        </p:spPr>
        <p:txBody>
          <a:bodyPr anchor="ctr"/>
          <a:lstStyle/>
          <a:p>
            <a:pPr algn="ctr" eaLnBrk="0" fontAlgn="base" hangingPunct="0">
              <a:spcBef>
                <a:spcPct val="0"/>
              </a:spcBef>
              <a:spcAft>
                <a:spcPct val="0"/>
              </a:spcAft>
            </a:pPr>
            <a:r>
              <a:rPr lang="fr-FR" sz="1200" b="1">
                <a:solidFill>
                  <a:srgbClr val="000000"/>
                </a:solidFill>
              </a:rPr>
              <a:t>Pour personnaliser le pied de page « Lieu - date »:</a:t>
            </a:r>
            <a:endParaRPr lang="fr-FR" sz="1200">
              <a:solidFill>
                <a:srgbClr val="000000"/>
              </a:solidFill>
            </a:endParaRPr>
          </a:p>
          <a:p>
            <a:pPr algn="ctr" eaLnBrk="0" fontAlgn="base" hangingPunct="0">
              <a:spcBef>
                <a:spcPct val="0"/>
              </a:spcBef>
              <a:spcAft>
                <a:spcPct val="0"/>
              </a:spcAft>
            </a:pPr>
            <a:endParaRPr lang="fr-FR" sz="1200">
              <a:solidFill>
                <a:srgbClr val="000000"/>
              </a:solidFill>
            </a:endParaRPr>
          </a:p>
          <a:p>
            <a:pPr algn="ctr" eaLnBrk="0" fontAlgn="base" hangingPunct="0">
              <a:spcBef>
                <a:spcPct val="0"/>
              </a:spcBef>
              <a:spcAft>
                <a:spcPct val="0"/>
              </a:spcAft>
            </a:pPr>
            <a:r>
              <a:rPr lang="fr-FR" sz="1200">
                <a:solidFill>
                  <a:srgbClr val="000000"/>
                </a:solidFill>
              </a:rPr>
              <a:t>Affichage / En-tête et pied de page</a:t>
            </a:r>
          </a:p>
          <a:p>
            <a:pPr algn="ctr" eaLnBrk="0" fontAlgn="base" hangingPunct="0">
              <a:spcBef>
                <a:spcPct val="0"/>
              </a:spcBef>
              <a:spcAft>
                <a:spcPct val="0"/>
              </a:spcAft>
            </a:pPr>
            <a:endParaRPr lang="fr-FR" sz="1200">
              <a:solidFill>
                <a:srgbClr val="000000"/>
              </a:solidFill>
            </a:endParaRPr>
          </a:p>
          <a:p>
            <a:pPr algn="ctr" eaLnBrk="0" fontAlgn="base" hangingPunct="0">
              <a:spcBef>
                <a:spcPct val="0"/>
              </a:spcBef>
              <a:spcAft>
                <a:spcPct val="0"/>
              </a:spcAft>
            </a:pPr>
            <a:r>
              <a:rPr lang="fr-FR" sz="1200">
                <a:solidFill>
                  <a:srgbClr val="000000"/>
                </a:solidFill>
              </a:rPr>
              <a:t>Personnaliser la zone date et pieds de page,</a:t>
            </a:r>
          </a:p>
          <a:p>
            <a:pPr algn="ctr" eaLnBrk="0" fontAlgn="base" hangingPunct="0">
              <a:spcBef>
                <a:spcPct val="0"/>
              </a:spcBef>
              <a:spcAft>
                <a:spcPct val="0"/>
              </a:spcAft>
            </a:pPr>
            <a:r>
              <a:rPr lang="fr-FR" sz="1200">
                <a:solidFill>
                  <a:srgbClr val="000000"/>
                </a:solidFill>
              </a:rPr>
              <a:t>Cliquer sur appliquer partout</a:t>
            </a:r>
          </a:p>
        </p:txBody>
      </p:sp>
      <p:sp>
        <p:nvSpPr>
          <p:cNvPr id="95244" name="Rectangle 12"/>
          <p:cNvSpPr>
            <a:spLocks noGrp="1" noChangeArrowheads="1"/>
          </p:cNvSpPr>
          <p:nvPr>
            <p:ph type="body" idx="1"/>
          </p:nvPr>
        </p:nvSpPr>
        <p:spPr bwMode="gray">
          <a:xfrm>
            <a:off x="533400" y="1295400"/>
            <a:ext cx="83820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95245" name="Rectangle 13"/>
          <p:cNvSpPr>
            <a:spLocks noChangeArrowheads="1"/>
          </p:cNvSpPr>
          <p:nvPr/>
        </p:nvSpPr>
        <p:spPr bwMode="auto">
          <a:xfrm>
            <a:off x="9296400" y="6135688"/>
            <a:ext cx="2168525" cy="7223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fontAlgn="base" hangingPunct="0">
              <a:spcBef>
                <a:spcPct val="0"/>
              </a:spcBef>
              <a:spcAft>
                <a:spcPct val="0"/>
              </a:spcAft>
            </a:pPr>
            <a:r>
              <a:rPr lang="fr-FR" sz="900">
                <a:solidFill>
                  <a:srgbClr val="000000"/>
                </a:solidFill>
              </a:rPr>
              <a:t>Encombrement maximum du logotype depuis le bord inférieur droit de la page </a:t>
            </a:r>
            <a:br>
              <a:rPr lang="fr-FR" sz="900">
                <a:solidFill>
                  <a:srgbClr val="000000"/>
                </a:solidFill>
              </a:rPr>
            </a:br>
            <a:r>
              <a:rPr lang="fr-FR" sz="900">
                <a:solidFill>
                  <a:srgbClr val="000000"/>
                </a:solidFill>
              </a:rPr>
              <a:t>(logo placé à 2/3X du bord; X = logotype)</a:t>
            </a:r>
          </a:p>
        </p:txBody>
      </p:sp>
    </p:spTree>
    <p:extLst>
      <p:ext uri="{BB962C8B-B14F-4D97-AF65-F5344CB8AC3E}">
        <p14:creationId xmlns:p14="http://schemas.microsoft.com/office/powerpoint/2010/main" val="780438954"/>
      </p:ext>
    </p:extLst>
  </p:cSld>
  <p:clrMap bg1="dk2" tx1="lt1" bg2="dk1"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ftr="0" dt="0"/>
  <p:txStyles>
    <p:titleStyle>
      <a:lvl1pPr algn="l" rtl="0" fontAlgn="base">
        <a:spcBef>
          <a:spcPct val="0"/>
        </a:spcBef>
        <a:spcAft>
          <a:spcPct val="0"/>
        </a:spcAft>
        <a:defRPr sz="3000" b="1">
          <a:solidFill>
            <a:srgbClr val="FFFFFF"/>
          </a:solidFill>
          <a:latin typeface="+mj-lt"/>
          <a:ea typeface="+mj-ea"/>
          <a:cs typeface="+mj-cs"/>
        </a:defRPr>
      </a:lvl1pPr>
      <a:lvl2pPr algn="l" rtl="0" fontAlgn="base">
        <a:spcBef>
          <a:spcPct val="0"/>
        </a:spcBef>
        <a:spcAft>
          <a:spcPct val="0"/>
        </a:spcAft>
        <a:defRPr sz="3000" b="1">
          <a:solidFill>
            <a:srgbClr val="FFFFFF"/>
          </a:solidFill>
          <a:latin typeface="Arial" charset="0"/>
          <a:ea typeface="Arial Unicode MS" pitchFamily="34" charset="-128"/>
          <a:cs typeface="Arial Unicode MS" pitchFamily="34" charset="-128"/>
        </a:defRPr>
      </a:lvl2pPr>
      <a:lvl3pPr algn="l" rtl="0" fontAlgn="base">
        <a:spcBef>
          <a:spcPct val="0"/>
        </a:spcBef>
        <a:spcAft>
          <a:spcPct val="0"/>
        </a:spcAft>
        <a:defRPr sz="3000" b="1">
          <a:solidFill>
            <a:srgbClr val="FFFFFF"/>
          </a:solidFill>
          <a:latin typeface="Arial" charset="0"/>
          <a:ea typeface="Arial Unicode MS" pitchFamily="34" charset="-128"/>
          <a:cs typeface="Arial Unicode MS" pitchFamily="34" charset="-128"/>
        </a:defRPr>
      </a:lvl3pPr>
      <a:lvl4pPr algn="l" rtl="0" fontAlgn="base">
        <a:spcBef>
          <a:spcPct val="0"/>
        </a:spcBef>
        <a:spcAft>
          <a:spcPct val="0"/>
        </a:spcAft>
        <a:defRPr sz="3000" b="1">
          <a:solidFill>
            <a:srgbClr val="FFFFFF"/>
          </a:solidFill>
          <a:latin typeface="Arial" charset="0"/>
          <a:ea typeface="Arial Unicode MS" pitchFamily="34" charset="-128"/>
          <a:cs typeface="Arial Unicode MS" pitchFamily="34" charset="-128"/>
        </a:defRPr>
      </a:lvl4pPr>
      <a:lvl5pPr algn="l" rtl="0" fontAlgn="base">
        <a:spcBef>
          <a:spcPct val="0"/>
        </a:spcBef>
        <a:spcAft>
          <a:spcPct val="0"/>
        </a:spcAft>
        <a:defRPr sz="3000" b="1">
          <a:solidFill>
            <a:srgbClr val="FFFFFF"/>
          </a:solidFill>
          <a:latin typeface="Arial" charset="0"/>
          <a:ea typeface="Arial Unicode MS" pitchFamily="34" charset="-128"/>
          <a:cs typeface="Arial Unicode MS" pitchFamily="34" charset="-128"/>
        </a:defRPr>
      </a:lvl5pPr>
      <a:lvl6pPr marL="457200" algn="l" rtl="0" fontAlgn="base">
        <a:spcBef>
          <a:spcPct val="0"/>
        </a:spcBef>
        <a:spcAft>
          <a:spcPct val="0"/>
        </a:spcAft>
        <a:defRPr sz="3000" b="1">
          <a:solidFill>
            <a:srgbClr val="FFFFFF"/>
          </a:solidFill>
          <a:latin typeface="Arial" charset="0"/>
          <a:ea typeface="Arial Unicode MS" pitchFamily="34" charset="-128"/>
          <a:cs typeface="Arial Unicode MS" pitchFamily="34" charset="-128"/>
        </a:defRPr>
      </a:lvl6pPr>
      <a:lvl7pPr marL="914400" algn="l" rtl="0" fontAlgn="base">
        <a:spcBef>
          <a:spcPct val="0"/>
        </a:spcBef>
        <a:spcAft>
          <a:spcPct val="0"/>
        </a:spcAft>
        <a:defRPr sz="3000" b="1">
          <a:solidFill>
            <a:srgbClr val="FFFFFF"/>
          </a:solidFill>
          <a:latin typeface="Arial" charset="0"/>
          <a:ea typeface="Arial Unicode MS" pitchFamily="34" charset="-128"/>
          <a:cs typeface="Arial Unicode MS" pitchFamily="34" charset="-128"/>
        </a:defRPr>
      </a:lvl7pPr>
      <a:lvl8pPr marL="1371600" algn="l" rtl="0" fontAlgn="base">
        <a:spcBef>
          <a:spcPct val="0"/>
        </a:spcBef>
        <a:spcAft>
          <a:spcPct val="0"/>
        </a:spcAft>
        <a:defRPr sz="3000" b="1">
          <a:solidFill>
            <a:srgbClr val="FFFFFF"/>
          </a:solidFill>
          <a:latin typeface="Arial" charset="0"/>
          <a:ea typeface="Arial Unicode MS" pitchFamily="34" charset="-128"/>
          <a:cs typeface="Arial Unicode MS" pitchFamily="34" charset="-128"/>
        </a:defRPr>
      </a:lvl8pPr>
      <a:lvl9pPr marL="1828800" algn="l" rtl="0" fontAlgn="base">
        <a:spcBef>
          <a:spcPct val="0"/>
        </a:spcBef>
        <a:spcAft>
          <a:spcPct val="0"/>
        </a:spcAft>
        <a:defRPr sz="3000" b="1">
          <a:solidFill>
            <a:srgbClr val="FFFFFF"/>
          </a:solidFill>
          <a:latin typeface="Arial" charset="0"/>
          <a:ea typeface="Arial Unicode MS" pitchFamily="34" charset="-128"/>
          <a:cs typeface="Arial Unicode MS" pitchFamily="34" charset="-128"/>
        </a:defRPr>
      </a:lvl9pPr>
    </p:titleStyle>
    <p:bodyStyle>
      <a:lvl1pPr marL="287338" indent="-287338" algn="l" rtl="0" fontAlgn="base">
        <a:spcBef>
          <a:spcPct val="0"/>
        </a:spcBef>
        <a:spcAft>
          <a:spcPct val="0"/>
        </a:spcAft>
        <a:buClr>
          <a:schemeClr val="tx2"/>
        </a:buClr>
        <a:buSzPct val="80000"/>
        <a:buFont typeface="Wingdings" pitchFamily="2" charset="2"/>
        <a:buChar char="n"/>
        <a:defRPr sz="2200" b="1">
          <a:solidFill>
            <a:srgbClr val="103184"/>
          </a:solidFill>
          <a:latin typeface="+mn-lt"/>
          <a:ea typeface="+mn-ea"/>
          <a:cs typeface="+mn-cs"/>
        </a:defRPr>
      </a:lvl1pPr>
      <a:lvl2pPr marL="541338" indent="-252413" algn="l" rtl="0" fontAlgn="base">
        <a:spcBef>
          <a:spcPct val="0"/>
        </a:spcBef>
        <a:spcAft>
          <a:spcPct val="0"/>
        </a:spcAft>
        <a:buClr>
          <a:schemeClr val="bg1"/>
        </a:buClr>
        <a:buSzPct val="85000"/>
        <a:buFont typeface="Wingdings" pitchFamily="2" charset="2"/>
        <a:buChar char="l"/>
        <a:defRPr sz="1700">
          <a:solidFill>
            <a:srgbClr val="103184"/>
          </a:solidFill>
          <a:latin typeface="+mn-lt"/>
          <a:ea typeface="+mn-ea"/>
          <a:cs typeface="+mn-cs"/>
        </a:defRPr>
      </a:lvl2pPr>
      <a:lvl3pPr marL="738188" indent="-195263" algn="l" rtl="0" fontAlgn="base">
        <a:spcBef>
          <a:spcPct val="0"/>
        </a:spcBef>
        <a:spcAft>
          <a:spcPct val="0"/>
        </a:spcAft>
        <a:buClr>
          <a:schemeClr val="bg1"/>
        </a:buClr>
        <a:buSzPct val="85000"/>
        <a:buChar char="-"/>
        <a:defRPr sz="1700">
          <a:solidFill>
            <a:srgbClr val="103184"/>
          </a:solidFill>
          <a:latin typeface="+mn-lt"/>
          <a:ea typeface="+mn-ea"/>
          <a:cs typeface="+mn-cs"/>
        </a:defRPr>
      </a:lvl3pPr>
      <a:lvl4pPr marL="933450" indent="-193675" algn="l" rtl="0" fontAlgn="base">
        <a:spcBef>
          <a:spcPct val="0"/>
        </a:spcBef>
        <a:spcAft>
          <a:spcPct val="0"/>
        </a:spcAft>
        <a:buClr>
          <a:schemeClr val="bg1"/>
        </a:buClr>
        <a:buSzPct val="85000"/>
        <a:defRPr sz="2200" b="1">
          <a:solidFill>
            <a:schemeClr val="bg1"/>
          </a:solidFill>
          <a:latin typeface="+mn-lt"/>
          <a:ea typeface="+mn-ea"/>
          <a:cs typeface="+mn-cs"/>
        </a:defRPr>
      </a:lvl4pPr>
      <a:lvl5pPr marL="1220788" indent="-285750" algn="l" rtl="0" fontAlgn="base">
        <a:spcBef>
          <a:spcPct val="0"/>
        </a:spcBef>
        <a:spcAft>
          <a:spcPct val="0"/>
        </a:spcAft>
        <a:buSzPct val="80000"/>
        <a:buFont typeface="Wingdings" pitchFamily="2" charset="2"/>
        <a:defRPr>
          <a:solidFill>
            <a:srgbClr val="103184"/>
          </a:solidFill>
          <a:latin typeface="+mn-lt"/>
          <a:ea typeface="+mn-ea"/>
          <a:cs typeface="+mn-cs"/>
        </a:defRPr>
      </a:lvl5pPr>
      <a:lvl6pPr marL="1677988" indent="-285750" algn="l" rtl="0" fontAlgn="base">
        <a:spcBef>
          <a:spcPct val="0"/>
        </a:spcBef>
        <a:spcAft>
          <a:spcPct val="0"/>
        </a:spcAft>
        <a:buSzPct val="80000"/>
        <a:buFont typeface="Wingdings" pitchFamily="2" charset="2"/>
        <a:defRPr>
          <a:solidFill>
            <a:srgbClr val="103184"/>
          </a:solidFill>
          <a:latin typeface="+mn-lt"/>
          <a:ea typeface="+mn-ea"/>
          <a:cs typeface="+mn-cs"/>
        </a:defRPr>
      </a:lvl6pPr>
      <a:lvl7pPr marL="2135188" indent="-285750" algn="l" rtl="0" fontAlgn="base">
        <a:spcBef>
          <a:spcPct val="0"/>
        </a:spcBef>
        <a:spcAft>
          <a:spcPct val="0"/>
        </a:spcAft>
        <a:buSzPct val="80000"/>
        <a:buFont typeface="Wingdings" pitchFamily="2" charset="2"/>
        <a:defRPr>
          <a:solidFill>
            <a:srgbClr val="103184"/>
          </a:solidFill>
          <a:latin typeface="+mn-lt"/>
          <a:ea typeface="+mn-ea"/>
          <a:cs typeface="+mn-cs"/>
        </a:defRPr>
      </a:lvl7pPr>
      <a:lvl8pPr marL="2592388" indent="-285750" algn="l" rtl="0" fontAlgn="base">
        <a:spcBef>
          <a:spcPct val="0"/>
        </a:spcBef>
        <a:spcAft>
          <a:spcPct val="0"/>
        </a:spcAft>
        <a:buSzPct val="80000"/>
        <a:buFont typeface="Wingdings" pitchFamily="2" charset="2"/>
        <a:defRPr>
          <a:solidFill>
            <a:srgbClr val="103184"/>
          </a:solidFill>
          <a:latin typeface="+mn-lt"/>
          <a:ea typeface="+mn-ea"/>
          <a:cs typeface="+mn-cs"/>
        </a:defRPr>
      </a:lvl8pPr>
      <a:lvl9pPr marL="3049588" indent="-285750" algn="l" rtl="0" fontAlgn="base">
        <a:spcBef>
          <a:spcPct val="0"/>
        </a:spcBef>
        <a:spcAft>
          <a:spcPct val="0"/>
        </a:spcAft>
        <a:buSzPct val="80000"/>
        <a:buFont typeface="Wingdings" pitchFamily="2" charset="2"/>
        <a:defRPr>
          <a:solidFill>
            <a:srgbClr val="103184"/>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chemeClr val="accent3">
            <a:lumMod val="50000"/>
          </a:schemeClr>
        </a:solidFill>
        <a:effectLst/>
      </p:bgPr>
    </p:bg>
    <p:spTree>
      <p:nvGrpSpPr>
        <p:cNvPr id="1" name=""/>
        <p:cNvGrpSpPr/>
        <p:nvPr/>
      </p:nvGrpSpPr>
      <p:grpSpPr>
        <a:xfrm>
          <a:off x="0" y="0"/>
          <a:ext cx="0" cy="0"/>
          <a:chOff x="0" y="0"/>
          <a:chExt cx="0" cy="0"/>
        </a:xfrm>
      </p:grpSpPr>
      <p:graphicFrame>
        <p:nvGraphicFramePr>
          <p:cNvPr id="3" name="Objet 2" hidden="1">
            <a:extLst>
              <a:ext uri="{FF2B5EF4-FFF2-40B4-BE49-F238E27FC236}">
                <a16:creationId xmlns:a16="http://schemas.microsoft.com/office/drawing/2014/main" id="{157676C1-B248-4BDB-A3B6-7E31283A170E}"/>
              </a:ext>
            </a:extLst>
          </p:cNvPr>
          <p:cNvGraphicFramePr>
            <a:graphicFrameLocks noChangeAspect="1"/>
          </p:cNvGraphicFramePr>
          <p:nvPr userDrawn="1">
            <p:custDataLst>
              <p:tags r:id="rId16"/>
            </p:custDataLst>
            <p:extLst>
              <p:ext uri="{D42A27DB-BD31-4B8C-83A1-F6EECF244321}">
                <p14:modId xmlns:p14="http://schemas.microsoft.com/office/powerpoint/2010/main" val="865871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17" imgW="415" imgH="416" progId="TCLayout.ActiveDocument.1">
                  <p:embed/>
                </p:oleObj>
              </mc:Choice>
              <mc:Fallback>
                <p:oleObj name="Diapositive think-cell" r:id="rId17" imgW="415" imgH="416" progId="TCLayout.ActiveDocument.1">
                  <p:embed/>
                  <p:pic>
                    <p:nvPicPr>
                      <p:cNvPr id="3" name="Objet 2" hidden="1">
                        <a:extLst>
                          <a:ext uri="{FF2B5EF4-FFF2-40B4-BE49-F238E27FC236}">
                            <a16:creationId xmlns:a16="http://schemas.microsoft.com/office/drawing/2014/main" id="{157676C1-B248-4BDB-A3B6-7E31283A170E}"/>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95234" name="Rectangle 2"/>
          <p:cNvSpPr>
            <a:spLocks noChangeArrowheads="1"/>
          </p:cNvSpPr>
          <p:nvPr/>
        </p:nvSpPr>
        <p:spPr bwMode="gray">
          <a:xfrm>
            <a:off x="0" y="1143000"/>
            <a:ext cx="9144000" cy="5715000"/>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fontAlgn="base" hangingPunct="0">
              <a:spcBef>
                <a:spcPct val="0"/>
              </a:spcBef>
              <a:spcAft>
                <a:spcPct val="0"/>
              </a:spcAft>
            </a:pPr>
            <a:endParaRPr lang="en-US">
              <a:solidFill>
                <a:srgbClr val="91C8EB"/>
              </a:solidFill>
            </a:endParaRPr>
          </a:p>
        </p:txBody>
      </p:sp>
      <p:sp>
        <p:nvSpPr>
          <p:cNvPr id="95238" name="Rectangle 6"/>
          <p:cNvSpPr>
            <a:spLocks noGrp="1" noChangeArrowheads="1"/>
          </p:cNvSpPr>
          <p:nvPr>
            <p:ph type="title"/>
          </p:nvPr>
        </p:nvSpPr>
        <p:spPr bwMode="gray">
          <a:xfrm>
            <a:off x="533400" y="228600"/>
            <a:ext cx="6934200" cy="914400"/>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ctr" anchorCtr="0" compatLnSpc="1">
            <a:prstTxWarp prst="textNoShape">
              <a:avLst/>
            </a:prstTxWarp>
          </a:bodyPr>
          <a:lstStyle/>
          <a:p>
            <a:pPr lvl="0"/>
            <a:r>
              <a:rPr lang="fr-FR"/>
              <a:t>Cliquez et modifiez le titre</a:t>
            </a:r>
          </a:p>
        </p:txBody>
      </p:sp>
      <p:sp>
        <p:nvSpPr>
          <p:cNvPr id="95239" name="Rectangle 7"/>
          <p:cNvSpPr>
            <a:spLocks noGrp="1" noChangeArrowheads="1"/>
          </p:cNvSpPr>
          <p:nvPr>
            <p:ph type="sldNum" sz="quarter" idx="4"/>
          </p:nvPr>
        </p:nvSpPr>
        <p:spPr bwMode="gray">
          <a:xfrm>
            <a:off x="228600" y="6515100"/>
            <a:ext cx="3048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a:defRPr sz="1000">
                <a:solidFill>
                  <a:srgbClr val="103184"/>
                </a:solidFill>
                <a:ea typeface="+mn-ea"/>
                <a:cs typeface="+mn-cs"/>
              </a:defRPr>
            </a:lvl1pPr>
          </a:lstStyle>
          <a:p>
            <a:pPr eaLnBrk="0" fontAlgn="base" hangingPunct="0">
              <a:spcBef>
                <a:spcPct val="0"/>
              </a:spcBef>
              <a:spcAft>
                <a:spcPct val="0"/>
              </a:spcAft>
            </a:pPr>
            <a:fld id="{04CABD5A-67DC-4841-997B-F19B6DE3C2F3}" type="slidenum">
              <a:rPr lang="fr-FR"/>
              <a:pPr eaLnBrk="0" fontAlgn="base" hangingPunct="0">
                <a:spcBef>
                  <a:spcPct val="0"/>
                </a:spcBef>
                <a:spcAft>
                  <a:spcPct val="0"/>
                </a:spcAft>
              </a:pPr>
              <a:t>‹N°›</a:t>
            </a:fld>
            <a:endParaRPr lang="fr-FR"/>
          </a:p>
        </p:txBody>
      </p:sp>
      <p:sp>
        <p:nvSpPr>
          <p:cNvPr id="95240" name="Rectangle 8"/>
          <p:cNvSpPr>
            <a:spLocks noChangeArrowheads="1"/>
          </p:cNvSpPr>
          <p:nvPr/>
        </p:nvSpPr>
        <p:spPr bwMode="gray">
          <a:xfrm>
            <a:off x="0" y="0"/>
            <a:ext cx="228600" cy="1295400"/>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fontAlgn="base" hangingPunct="0">
              <a:spcBef>
                <a:spcPct val="0"/>
              </a:spcBef>
              <a:spcAft>
                <a:spcPct val="0"/>
              </a:spcAft>
            </a:pPr>
            <a:endParaRPr lang="en-US">
              <a:solidFill>
                <a:srgbClr val="91C8EB"/>
              </a:solidFill>
            </a:endParaRPr>
          </a:p>
        </p:txBody>
      </p:sp>
      <p:sp>
        <p:nvSpPr>
          <p:cNvPr id="95241" name="Rectangle 9"/>
          <p:cNvSpPr>
            <a:spLocks noChangeArrowheads="1"/>
          </p:cNvSpPr>
          <p:nvPr/>
        </p:nvSpPr>
        <p:spPr bwMode="gray">
          <a:xfrm>
            <a:off x="8915400" y="0"/>
            <a:ext cx="228600" cy="1295400"/>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fontAlgn="base" hangingPunct="0">
              <a:spcBef>
                <a:spcPct val="0"/>
              </a:spcBef>
              <a:spcAft>
                <a:spcPct val="0"/>
              </a:spcAft>
            </a:pPr>
            <a:endParaRPr lang="en-US">
              <a:solidFill>
                <a:srgbClr val="91C8EB"/>
              </a:solidFill>
            </a:endParaRPr>
          </a:p>
        </p:txBody>
      </p:sp>
      <p:sp>
        <p:nvSpPr>
          <p:cNvPr id="95242" name="Rectangle 10"/>
          <p:cNvSpPr>
            <a:spLocks noChangeArrowheads="1"/>
          </p:cNvSpPr>
          <p:nvPr/>
        </p:nvSpPr>
        <p:spPr bwMode="gray">
          <a:xfrm>
            <a:off x="0" y="0"/>
            <a:ext cx="9144000" cy="228600"/>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fontAlgn="base" hangingPunct="0">
              <a:spcBef>
                <a:spcPct val="0"/>
              </a:spcBef>
              <a:spcAft>
                <a:spcPct val="0"/>
              </a:spcAft>
            </a:pPr>
            <a:endParaRPr lang="en-US">
              <a:solidFill>
                <a:srgbClr val="91C8EB"/>
              </a:solidFill>
            </a:endParaRPr>
          </a:p>
        </p:txBody>
      </p:sp>
      <p:sp>
        <p:nvSpPr>
          <p:cNvPr id="95243" name="Rectangle 11"/>
          <p:cNvSpPr>
            <a:spLocks noChangeArrowheads="1"/>
          </p:cNvSpPr>
          <p:nvPr/>
        </p:nvSpPr>
        <p:spPr bwMode="gray">
          <a:xfrm>
            <a:off x="-1828800" y="3429000"/>
            <a:ext cx="1447800" cy="3048000"/>
          </a:xfrm>
          <a:prstGeom prst="rect">
            <a:avLst/>
          </a:prstGeom>
          <a:solidFill>
            <a:srgbClr val="FFFFFF"/>
          </a:solidFill>
          <a:ln w="9525">
            <a:solidFill>
              <a:schemeClr val="tx1"/>
            </a:solidFill>
            <a:miter lim="800000"/>
            <a:headEnd/>
            <a:tailEnd/>
          </a:ln>
        </p:spPr>
        <p:txBody>
          <a:bodyPr anchor="ctr"/>
          <a:lstStyle/>
          <a:p>
            <a:pPr algn="ctr" eaLnBrk="0" fontAlgn="base" hangingPunct="0">
              <a:spcBef>
                <a:spcPct val="0"/>
              </a:spcBef>
              <a:spcAft>
                <a:spcPct val="0"/>
              </a:spcAft>
            </a:pPr>
            <a:r>
              <a:rPr lang="fr-FR" sz="1200" b="1">
                <a:solidFill>
                  <a:srgbClr val="000000"/>
                </a:solidFill>
              </a:rPr>
              <a:t>Pour personnaliser le pied de page « Lieu - date »:</a:t>
            </a:r>
            <a:endParaRPr lang="fr-FR" sz="1200">
              <a:solidFill>
                <a:srgbClr val="000000"/>
              </a:solidFill>
            </a:endParaRPr>
          </a:p>
          <a:p>
            <a:pPr algn="ctr" eaLnBrk="0" fontAlgn="base" hangingPunct="0">
              <a:spcBef>
                <a:spcPct val="0"/>
              </a:spcBef>
              <a:spcAft>
                <a:spcPct val="0"/>
              </a:spcAft>
            </a:pPr>
            <a:endParaRPr lang="fr-FR" sz="1200">
              <a:solidFill>
                <a:srgbClr val="000000"/>
              </a:solidFill>
            </a:endParaRPr>
          </a:p>
          <a:p>
            <a:pPr algn="ctr" eaLnBrk="0" fontAlgn="base" hangingPunct="0">
              <a:spcBef>
                <a:spcPct val="0"/>
              </a:spcBef>
              <a:spcAft>
                <a:spcPct val="0"/>
              </a:spcAft>
            </a:pPr>
            <a:r>
              <a:rPr lang="fr-FR" sz="1200">
                <a:solidFill>
                  <a:srgbClr val="000000"/>
                </a:solidFill>
              </a:rPr>
              <a:t>Affichage / En-tête et pied de page</a:t>
            </a:r>
          </a:p>
          <a:p>
            <a:pPr algn="ctr" eaLnBrk="0" fontAlgn="base" hangingPunct="0">
              <a:spcBef>
                <a:spcPct val="0"/>
              </a:spcBef>
              <a:spcAft>
                <a:spcPct val="0"/>
              </a:spcAft>
            </a:pPr>
            <a:endParaRPr lang="fr-FR" sz="1200">
              <a:solidFill>
                <a:srgbClr val="000000"/>
              </a:solidFill>
            </a:endParaRPr>
          </a:p>
          <a:p>
            <a:pPr algn="ctr" eaLnBrk="0" fontAlgn="base" hangingPunct="0">
              <a:spcBef>
                <a:spcPct val="0"/>
              </a:spcBef>
              <a:spcAft>
                <a:spcPct val="0"/>
              </a:spcAft>
            </a:pPr>
            <a:r>
              <a:rPr lang="fr-FR" sz="1200">
                <a:solidFill>
                  <a:srgbClr val="000000"/>
                </a:solidFill>
              </a:rPr>
              <a:t>Personnaliser la zone date et pieds de page,</a:t>
            </a:r>
          </a:p>
          <a:p>
            <a:pPr algn="ctr" eaLnBrk="0" fontAlgn="base" hangingPunct="0">
              <a:spcBef>
                <a:spcPct val="0"/>
              </a:spcBef>
              <a:spcAft>
                <a:spcPct val="0"/>
              </a:spcAft>
            </a:pPr>
            <a:r>
              <a:rPr lang="fr-FR" sz="1200">
                <a:solidFill>
                  <a:srgbClr val="000000"/>
                </a:solidFill>
              </a:rPr>
              <a:t>Cliquer sur appliquer partout</a:t>
            </a:r>
          </a:p>
        </p:txBody>
      </p:sp>
      <p:sp>
        <p:nvSpPr>
          <p:cNvPr id="95244" name="Rectangle 12"/>
          <p:cNvSpPr>
            <a:spLocks noGrp="1" noChangeArrowheads="1"/>
          </p:cNvSpPr>
          <p:nvPr>
            <p:ph type="body" idx="1"/>
          </p:nvPr>
        </p:nvSpPr>
        <p:spPr bwMode="gray">
          <a:xfrm>
            <a:off x="533400" y="1295400"/>
            <a:ext cx="83820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95245" name="Rectangle 13"/>
          <p:cNvSpPr>
            <a:spLocks noChangeArrowheads="1"/>
          </p:cNvSpPr>
          <p:nvPr/>
        </p:nvSpPr>
        <p:spPr bwMode="auto">
          <a:xfrm>
            <a:off x="9296400" y="6135688"/>
            <a:ext cx="2168525" cy="7223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fontAlgn="base" hangingPunct="0">
              <a:spcBef>
                <a:spcPct val="0"/>
              </a:spcBef>
              <a:spcAft>
                <a:spcPct val="0"/>
              </a:spcAft>
            </a:pPr>
            <a:r>
              <a:rPr lang="fr-FR" sz="900">
                <a:solidFill>
                  <a:srgbClr val="000000"/>
                </a:solidFill>
              </a:rPr>
              <a:t>Encombrement maximum du logotype depuis le bord inférieur droit de la page </a:t>
            </a:r>
            <a:br>
              <a:rPr lang="fr-FR" sz="900">
                <a:solidFill>
                  <a:srgbClr val="000000"/>
                </a:solidFill>
              </a:rPr>
            </a:br>
            <a:r>
              <a:rPr lang="fr-FR" sz="900">
                <a:solidFill>
                  <a:srgbClr val="000000"/>
                </a:solidFill>
              </a:rPr>
              <a:t>(logo placé à 2/3X du bord; X = logotype)</a:t>
            </a:r>
          </a:p>
        </p:txBody>
      </p:sp>
    </p:spTree>
    <p:extLst>
      <p:ext uri="{BB962C8B-B14F-4D97-AF65-F5344CB8AC3E}">
        <p14:creationId xmlns:p14="http://schemas.microsoft.com/office/powerpoint/2010/main" val="352138882"/>
      </p:ext>
    </p:extLst>
  </p:cSld>
  <p:clrMap bg1="dk2" tx1="lt1" bg2="dk1"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hf hdr="0" ftr="0" dt="0"/>
  <p:txStyles>
    <p:titleStyle>
      <a:lvl1pPr algn="l" rtl="0" fontAlgn="base">
        <a:spcBef>
          <a:spcPct val="0"/>
        </a:spcBef>
        <a:spcAft>
          <a:spcPct val="0"/>
        </a:spcAft>
        <a:defRPr sz="3000" b="1">
          <a:solidFill>
            <a:srgbClr val="FFFFFF"/>
          </a:solidFill>
          <a:latin typeface="+mj-lt"/>
          <a:ea typeface="+mj-ea"/>
          <a:cs typeface="+mj-cs"/>
        </a:defRPr>
      </a:lvl1pPr>
      <a:lvl2pPr algn="l" rtl="0" fontAlgn="base">
        <a:spcBef>
          <a:spcPct val="0"/>
        </a:spcBef>
        <a:spcAft>
          <a:spcPct val="0"/>
        </a:spcAft>
        <a:defRPr sz="3000" b="1">
          <a:solidFill>
            <a:srgbClr val="FFFFFF"/>
          </a:solidFill>
          <a:latin typeface="Arial" charset="0"/>
          <a:ea typeface="Arial Unicode MS" pitchFamily="34" charset="-128"/>
          <a:cs typeface="Arial Unicode MS" pitchFamily="34" charset="-128"/>
        </a:defRPr>
      </a:lvl2pPr>
      <a:lvl3pPr algn="l" rtl="0" fontAlgn="base">
        <a:spcBef>
          <a:spcPct val="0"/>
        </a:spcBef>
        <a:spcAft>
          <a:spcPct val="0"/>
        </a:spcAft>
        <a:defRPr sz="3000" b="1">
          <a:solidFill>
            <a:srgbClr val="FFFFFF"/>
          </a:solidFill>
          <a:latin typeface="Arial" charset="0"/>
          <a:ea typeface="Arial Unicode MS" pitchFamily="34" charset="-128"/>
          <a:cs typeface="Arial Unicode MS" pitchFamily="34" charset="-128"/>
        </a:defRPr>
      </a:lvl3pPr>
      <a:lvl4pPr algn="l" rtl="0" fontAlgn="base">
        <a:spcBef>
          <a:spcPct val="0"/>
        </a:spcBef>
        <a:spcAft>
          <a:spcPct val="0"/>
        </a:spcAft>
        <a:defRPr sz="3000" b="1">
          <a:solidFill>
            <a:srgbClr val="FFFFFF"/>
          </a:solidFill>
          <a:latin typeface="Arial" charset="0"/>
          <a:ea typeface="Arial Unicode MS" pitchFamily="34" charset="-128"/>
          <a:cs typeface="Arial Unicode MS" pitchFamily="34" charset="-128"/>
        </a:defRPr>
      </a:lvl4pPr>
      <a:lvl5pPr algn="l" rtl="0" fontAlgn="base">
        <a:spcBef>
          <a:spcPct val="0"/>
        </a:spcBef>
        <a:spcAft>
          <a:spcPct val="0"/>
        </a:spcAft>
        <a:defRPr sz="3000" b="1">
          <a:solidFill>
            <a:srgbClr val="FFFFFF"/>
          </a:solidFill>
          <a:latin typeface="Arial" charset="0"/>
          <a:ea typeface="Arial Unicode MS" pitchFamily="34" charset="-128"/>
          <a:cs typeface="Arial Unicode MS" pitchFamily="34" charset="-128"/>
        </a:defRPr>
      </a:lvl5pPr>
      <a:lvl6pPr marL="457200" algn="l" rtl="0" fontAlgn="base">
        <a:spcBef>
          <a:spcPct val="0"/>
        </a:spcBef>
        <a:spcAft>
          <a:spcPct val="0"/>
        </a:spcAft>
        <a:defRPr sz="3000" b="1">
          <a:solidFill>
            <a:srgbClr val="FFFFFF"/>
          </a:solidFill>
          <a:latin typeface="Arial" charset="0"/>
          <a:ea typeface="Arial Unicode MS" pitchFamily="34" charset="-128"/>
          <a:cs typeface="Arial Unicode MS" pitchFamily="34" charset="-128"/>
        </a:defRPr>
      </a:lvl6pPr>
      <a:lvl7pPr marL="914400" algn="l" rtl="0" fontAlgn="base">
        <a:spcBef>
          <a:spcPct val="0"/>
        </a:spcBef>
        <a:spcAft>
          <a:spcPct val="0"/>
        </a:spcAft>
        <a:defRPr sz="3000" b="1">
          <a:solidFill>
            <a:srgbClr val="FFFFFF"/>
          </a:solidFill>
          <a:latin typeface="Arial" charset="0"/>
          <a:ea typeface="Arial Unicode MS" pitchFamily="34" charset="-128"/>
          <a:cs typeface="Arial Unicode MS" pitchFamily="34" charset="-128"/>
        </a:defRPr>
      </a:lvl7pPr>
      <a:lvl8pPr marL="1371600" algn="l" rtl="0" fontAlgn="base">
        <a:spcBef>
          <a:spcPct val="0"/>
        </a:spcBef>
        <a:spcAft>
          <a:spcPct val="0"/>
        </a:spcAft>
        <a:defRPr sz="3000" b="1">
          <a:solidFill>
            <a:srgbClr val="FFFFFF"/>
          </a:solidFill>
          <a:latin typeface="Arial" charset="0"/>
          <a:ea typeface="Arial Unicode MS" pitchFamily="34" charset="-128"/>
          <a:cs typeface="Arial Unicode MS" pitchFamily="34" charset="-128"/>
        </a:defRPr>
      </a:lvl8pPr>
      <a:lvl9pPr marL="1828800" algn="l" rtl="0" fontAlgn="base">
        <a:spcBef>
          <a:spcPct val="0"/>
        </a:spcBef>
        <a:spcAft>
          <a:spcPct val="0"/>
        </a:spcAft>
        <a:defRPr sz="3000" b="1">
          <a:solidFill>
            <a:srgbClr val="FFFFFF"/>
          </a:solidFill>
          <a:latin typeface="Arial" charset="0"/>
          <a:ea typeface="Arial Unicode MS" pitchFamily="34" charset="-128"/>
          <a:cs typeface="Arial Unicode MS" pitchFamily="34" charset="-128"/>
        </a:defRPr>
      </a:lvl9pPr>
    </p:titleStyle>
    <p:bodyStyle>
      <a:lvl1pPr marL="287338" indent="-287338" algn="l" rtl="0" fontAlgn="base">
        <a:spcBef>
          <a:spcPct val="0"/>
        </a:spcBef>
        <a:spcAft>
          <a:spcPct val="0"/>
        </a:spcAft>
        <a:buClr>
          <a:schemeClr val="tx2"/>
        </a:buClr>
        <a:buSzPct val="80000"/>
        <a:buFont typeface="Wingdings" pitchFamily="2" charset="2"/>
        <a:buChar char="n"/>
        <a:defRPr sz="2200" b="1">
          <a:solidFill>
            <a:srgbClr val="103184"/>
          </a:solidFill>
          <a:latin typeface="+mn-lt"/>
          <a:ea typeface="+mn-ea"/>
          <a:cs typeface="+mn-cs"/>
        </a:defRPr>
      </a:lvl1pPr>
      <a:lvl2pPr marL="541338" indent="-252413" algn="l" rtl="0" fontAlgn="base">
        <a:spcBef>
          <a:spcPct val="0"/>
        </a:spcBef>
        <a:spcAft>
          <a:spcPct val="0"/>
        </a:spcAft>
        <a:buClr>
          <a:schemeClr val="bg1"/>
        </a:buClr>
        <a:buSzPct val="85000"/>
        <a:buFont typeface="Wingdings" pitchFamily="2" charset="2"/>
        <a:buChar char="l"/>
        <a:defRPr sz="1700">
          <a:solidFill>
            <a:srgbClr val="103184"/>
          </a:solidFill>
          <a:latin typeface="+mn-lt"/>
          <a:ea typeface="+mn-ea"/>
          <a:cs typeface="+mn-cs"/>
        </a:defRPr>
      </a:lvl2pPr>
      <a:lvl3pPr marL="738188" indent="-195263" algn="l" rtl="0" fontAlgn="base">
        <a:spcBef>
          <a:spcPct val="0"/>
        </a:spcBef>
        <a:spcAft>
          <a:spcPct val="0"/>
        </a:spcAft>
        <a:buClr>
          <a:schemeClr val="bg1"/>
        </a:buClr>
        <a:buSzPct val="85000"/>
        <a:buChar char="-"/>
        <a:defRPr sz="1700">
          <a:solidFill>
            <a:srgbClr val="103184"/>
          </a:solidFill>
          <a:latin typeface="+mn-lt"/>
          <a:ea typeface="+mn-ea"/>
          <a:cs typeface="+mn-cs"/>
        </a:defRPr>
      </a:lvl3pPr>
      <a:lvl4pPr marL="933450" indent="-193675" algn="l" rtl="0" fontAlgn="base">
        <a:spcBef>
          <a:spcPct val="0"/>
        </a:spcBef>
        <a:spcAft>
          <a:spcPct val="0"/>
        </a:spcAft>
        <a:buClr>
          <a:schemeClr val="bg1"/>
        </a:buClr>
        <a:buSzPct val="85000"/>
        <a:defRPr sz="2200" b="1">
          <a:solidFill>
            <a:schemeClr val="bg1"/>
          </a:solidFill>
          <a:latin typeface="+mn-lt"/>
          <a:ea typeface="+mn-ea"/>
          <a:cs typeface="+mn-cs"/>
        </a:defRPr>
      </a:lvl4pPr>
      <a:lvl5pPr marL="1220788" indent="-285750" algn="l" rtl="0" fontAlgn="base">
        <a:spcBef>
          <a:spcPct val="0"/>
        </a:spcBef>
        <a:spcAft>
          <a:spcPct val="0"/>
        </a:spcAft>
        <a:buSzPct val="80000"/>
        <a:buFont typeface="Wingdings" pitchFamily="2" charset="2"/>
        <a:defRPr>
          <a:solidFill>
            <a:srgbClr val="103184"/>
          </a:solidFill>
          <a:latin typeface="+mn-lt"/>
          <a:ea typeface="+mn-ea"/>
          <a:cs typeface="+mn-cs"/>
        </a:defRPr>
      </a:lvl5pPr>
      <a:lvl6pPr marL="1677988" indent="-285750" algn="l" rtl="0" fontAlgn="base">
        <a:spcBef>
          <a:spcPct val="0"/>
        </a:spcBef>
        <a:spcAft>
          <a:spcPct val="0"/>
        </a:spcAft>
        <a:buSzPct val="80000"/>
        <a:buFont typeface="Wingdings" pitchFamily="2" charset="2"/>
        <a:defRPr>
          <a:solidFill>
            <a:srgbClr val="103184"/>
          </a:solidFill>
          <a:latin typeface="+mn-lt"/>
          <a:ea typeface="+mn-ea"/>
          <a:cs typeface="+mn-cs"/>
        </a:defRPr>
      </a:lvl6pPr>
      <a:lvl7pPr marL="2135188" indent="-285750" algn="l" rtl="0" fontAlgn="base">
        <a:spcBef>
          <a:spcPct val="0"/>
        </a:spcBef>
        <a:spcAft>
          <a:spcPct val="0"/>
        </a:spcAft>
        <a:buSzPct val="80000"/>
        <a:buFont typeface="Wingdings" pitchFamily="2" charset="2"/>
        <a:defRPr>
          <a:solidFill>
            <a:srgbClr val="103184"/>
          </a:solidFill>
          <a:latin typeface="+mn-lt"/>
          <a:ea typeface="+mn-ea"/>
          <a:cs typeface="+mn-cs"/>
        </a:defRPr>
      </a:lvl7pPr>
      <a:lvl8pPr marL="2592388" indent="-285750" algn="l" rtl="0" fontAlgn="base">
        <a:spcBef>
          <a:spcPct val="0"/>
        </a:spcBef>
        <a:spcAft>
          <a:spcPct val="0"/>
        </a:spcAft>
        <a:buSzPct val="80000"/>
        <a:buFont typeface="Wingdings" pitchFamily="2" charset="2"/>
        <a:defRPr>
          <a:solidFill>
            <a:srgbClr val="103184"/>
          </a:solidFill>
          <a:latin typeface="+mn-lt"/>
          <a:ea typeface="+mn-ea"/>
          <a:cs typeface="+mn-cs"/>
        </a:defRPr>
      </a:lvl8pPr>
      <a:lvl9pPr marL="3049588" indent="-285750" algn="l" rtl="0" fontAlgn="base">
        <a:spcBef>
          <a:spcPct val="0"/>
        </a:spcBef>
        <a:spcAft>
          <a:spcPct val="0"/>
        </a:spcAft>
        <a:buSzPct val="80000"/>
        <a:buFont typeface="Wingdings" pitchFamily="2" charset="2"/>
        <a:defRPr>
          <a:solidFill>
            <a:srgbClr val="103184"/>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gray">
      <p:bgPr>
        <a:solidFill>
          <a:schemeClr val="accent3">
            <a:lumMod val="50000"/>
          </a:schemeClr>
        </a:solidFill>
        <a:effectLst/>
      </p:bgPr>
    </p:bg>
    <p:spTree>
      <p:nvGrpSpPr>
        <p:cNvPr id="1" name=""/>
        <p:cNvGrpSpPr/>
        <p:nvPr/>
      </p:nvGrpSpPr>
      <p:grpSpPr>
        <a:xfrm>
          <a:off x="0" y="0"/>
          <a:ext cx="0" cy="0"/>
          <a:chOff x="0" y="0"/>
          <a:chExt cx="0" cy="0"/>
        </a:xfrm>
      </p:grpSpPr>
      <p:graphicFrame>
        <p:nvGraphicFramePr>
          <p:cNvPr id="3" name="Objet 2" hidden="1">
            <a:extLst>
              <a:ext uri="{FF2B5EF4-FFF2-40B4-BE49-F238E27FC236}">
                <a16:creationId xmlns:a16="http://schemas.microsoft.com/office/drawing/2014/main" id="{AE8A32B0-546E-4260-BDD5-BE67AD175A65}"/>
              </a:ext>
            </a:extLst>
          </p:cNvPr>
          <p:cNvGraphicFramePr>
            <a:graphicFrameLocks noChangeAspect="1"/>
          </p:cNvGraphicFramePr>
          <p:nvPr userDrawn="1">
            <p:custDataLst>
              <p:tags r:id="rId14"/>
            </p:custDataLst>
            <p:extLst>
              <p:ext uri="{D42A27DB-BD31-4B8C-83A1-F6EECF244321}">
                <p14:modId xmlns:p14="http://schemas.microsoft.com/office/powerpoint/2010/main" val="27780094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15" imgW="415" imgH="416" progId="TCLayout.ActiveDocument.1">
                  <p:embed/>
                </p:oleObj>
              </mc:Choice>
              <mc:Fallback>
                <p:oleObj name="Diapositive think-cell" r:id="rId15" imgW="415" imgH="416" progId="TCLayout.ActiveDocument.1">
                  <p:embed/>
                  <p:pic>
                    <p:nvPicPr>
                      <p:cNvPr id="3" name="Objet 2" hidden="1">
                        <a:extLst>
                          <a:ext uri="{FF2B5EF4-FFF2-40B4-BE49-F238E27FC236}">
                            <a16:creationId xmlns:a16="http://schemas.microsoft.com/office/drawing/2014/main" id="{AE8A32B0-546E-4260-BDD5-BE67AD175A65}"/>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98306" name="Rectangle 2"/>
          <p:cNvSpPr>
            <a:spLocks noChangeArrowheads="1"/>
          </p:cNvSpPr>
          <p:nvPr/>
        </p:nvSpPr>
        <p:spPr bwMode="gray">
          <a:xfrm>
            <a:off x="0" y="1143000"/>
            <a:ext cx="9144000" cy="5715000"/>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fontAlgn="base" hangingPunct="0">
              <a:spcBef>
                <a:spcPct val="0"/>
              </a:spcBef>
              <a:spcAft>
                <a:spcPct val="0"/>
              </a:spcAft>
            </a:pPr>
            <a:endParaRPr lang="en-US">
              <a:solidFill>
                <a:srgbClr val="91C8EB"/>
              </a:solidFill>
            </a:endParaRPr>
          </a:p>
        </p:txBody>
      </p:sp>
      <p:sp>
        <p:nvSpPr>
          <p:cNvPr id="98310" name="Rectangle 6"/>
          <p:cNvSpPr>
            <a:spLocks noGrp="1" noChangeArrowheads="1"/>
          </p:cNvSpPr>
          <p:nvPr>
            <p:ph type="title"/>
          </p:nvPr>
        </p:nvSpPr>
        <p:spPr bwMode="gray">
          <a:xfrm>
            <a:off x="533400" y="228600"/>
            <a:ext cx="6934200" cy="914400"/>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ctr" anchorCtr="0" compatLnSpc="1">
            <a:prstTxWarp prst="textNoShape">
              <a:avLst/>
            </a:prstTxWarp>
          </a:bodyPr>
          <a:lstStyle/>
          <a:p>
            <a:pPr lvl="0"/>
            <a:r>
              <a:rPr lang="fr-FR"/>
              <a:t>Cliquez et modifiez le titre</a:t>
            </a:r>
          </a:p>
        </p:txBody>
      </p:sp>
      <p:sp>
        <p:nvSpPr>
          <p:cNvPr id="98311" name="Rectangle 7"/>
          <p:cNvSpPr>
            <a:spLocks noGrp="1" noChangeArrowheads="1"/>
          </p:cNvSpPr>
          <p:nvPr>
            <p:ph type="sldNum" sz="quarter" idx="4"/>
          </p:nvPr>
        </p:nvSpPr>
        <p:spPr bwMode="gray">
          <a:xfrm>
            <a:off x="228600" y="6515100"/>
            <a:ext cx="3048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a:defRPr sz="1000">
                <a:solidFill>
                  <a:srgbClr val="103184"/>
                </a:solidFill>
                <a:ea typeface="+mn-ea"/>
                <a:cs typeface="+mn-cs"/>
              </a:defRPr>
            </a:lvl1pPr>
          </a:lstStyle>
          <a:p>
            <a:pPr eaLnBrk="0" fontAlgn="base" hangingPunct="0">
              <a:spcBef>
                <a:spcPct val="0"/>
              </a:spcBef>
              <a:spcAft>
                <a:spcPct val="0"/>
              </a:spcAft>
            </a:pPr>
            <a:fld id="{0E517E51-6D8F-43DE-8AA9-70109DC45F80}" type="slidenum">
              <a:rPr lang="fr-FR"/>
              <a:pPr eaLnBrk="0" fontAlgn="base" hangingPunct="0">
                <a:spcBef>
                  <a:spcPct val="0"/>
                </a:spcBef>
                <a:spcAft>
                  <a:spcPct val="0"/>
                </a:spcAft>
              </a:pPr>
              <a:t>‹N°›</a:t>
            </a:fld>
            <a:endParaRPr lang="fr-FR"/>
          </a:p>
        </p:txBody>
      </p:sp>
      <p:sp>
        <p:nvSpPr>
          <p:cNvPr id="98312" name="Rectangle 8"/>
          <p:cNvSpPr>
            <a:spLocks noChangeArrowheads="1"/>
          </p:cNvSpPr>
          <p:nvPr/>
        </p:nvSpPr>
        <p:spPr bwMode="gray">
          <a:xfrm>
            <a:off x="0" y="0"/>
            <a:ext cx="228600" cy="1295400"/>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fontAlgn="base" hangingPunct="0">
              <a:spcBef>
                <a:spcPct val="0"/>
              </a:spcBef>
              <a:spcAft>
                <a:spcPct val="0"/>
              </a:spcAft>
            </a:pPr>
            <a:endParaRPr lang="en-US">
              <a:solidFill>
                <a:srgbClr val="91C8EB"/>
              </a:solidFill>
            </a:endParaRPr>
          </a:p>
        </p:txBody>
      </p:sp>
      <p:sp>
        <p:nvSpPr>
          <p:cNvPr id="98313" name="Rectangle 9"/>
          <p:cNvSpPr>
            <a:spLocks noChangeArrowheads="1"/>
          </p:cNvSpPr>
          <p:nvPr/>
        </p:nvSpPr>
        <p:spPr bwMode="gray">
          <a:xfrm>
            <a:off x="8915400" y="0"/>
            <a:ext cx="228600" cy="1295400"/>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fontAlgn="base" hangingPunct="0">
              <a:spcBef>
                <a:spcPct val="0"/>
              </a:spcBef>
              <a:spcAft>
                <a:spcPct val="0"/>
              </a:spcAft>
            </a:pPr>
            <a:endParaRPr lang="en-US">
              <a:solidFill>
                <a:srgbClr val="91C8EB"/>
              </a:solidFill>
            </a:endParaRPr>
          </a:p>
        </p:txBody>
      </p:sp>
      <p:sp>
        <p:nvSpPr>
          <p:cNvPr id="98314" name="Rectangle 10"/>
          <p:cNvSpPr>
            <a:spLocks noChangeArrowheads="1"/>
          </p:cNvSpPr>
          <p:nvPr/>
        </p:nvSpPr>
        <p:spPr bwMode="gray">
          <a:xfrm>
            <a:off x="0" y="0"/>
            <a:ext cx="9144000" cy="228600"/>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fontAlgn="base" hangingPunct="0">
              <a:spcBef>
                <a:spcPct val="0"/>
              </a:spcBef>
              <a:spcAft>
                <a:spcPct val="0"/>
              </a:spcAft>
            </a:pPr>
            <a:endParaRPr lang="en-US">
              <a:solidFill>
                <a:srgbClr val="91C8EB"/>
              </a:solidFill>
            </a:endParaRPr>
          </a:p>
        </p:txBody>
      </p:sp>
      <p:sp>
        <p:nvSpPr>
          <p:cNvPr id="98315" name="Rectangle 11"/>
          <p:cNvSpPr>
            <a:spLocks noChangeArrowheads="1"/>
          </p:cNvSpPr>
          <p:nvPr/>
        </p:nvSpPr>
        <p:spPr bwMode="gray">
          <a:xfrm>
            <a:off x="-1828800" y="3429000"/>
            <a:ext cx="1447800" cy="3048000"/>
          </a:xfrm>
          <a:prstGeom prst="rect">
            <a:avLst/>
          </a:prstGeom>
          <a:solidFill>
            <a:srgbClr val="FFFFFF"/>
          </a:solidFill>
          <a:ln w="9525">
            <a:solidFill>
              <a:schemeClr val="tx1"/>
            </a:solidFill>
            <a:miter lim="800000"/>
            <a:headEnd/>
            <a:tailEnd/>
          </a:ln>
        </p:spPr>
        <p:txBody>
          <a:bodyPr anchor="ctr"/>
          <a:lstStyle/>
          <a:p>
            <a:pPr algn="ctr" eaLnBrk="0" fontAlgn="base" hangingPunct="0">
              <a:spcBef>
                <a:spcPct val="0"/>
              </a:spcBef>
              <a:spcAft>
                <a:spcPct val="0"/>
              </a:spcAft>
            </a:pPr>
            <a:r>
              <a:rPr lang="fr-FR" sz="1200" b="1">
                <a:solidFill>
                  <a:srgbClr val="000000"/>
                </a:solidFill>
              </a:rPr>
              <a:t>Pour personnaliser le pied de page « Lieu - date »:</a:t>
            </a:r>
            <a:endParaRPr lang="fr-FR" sz="1200">
              <a:solidFill>
                <a:srgbClr val="000000"/>
              </a:solidFill>
            </a:endParaRPr>
          </a:p>
          <a:p>
            <a:pPr algn="ctr" eaLnBrk="0" fontAlgn="base" hangingPunct="0">
              <a:spcBef>
                <a:spcPct val="0"/>
              </a:spcBef>
              <a:spcAft>
                <a:spcPct val="0"/>
              </a:spcAft>
            </a:pPr>
            <a:endParaRPr lang="fr-FR" sz="1200">
              <a:solidFill>
                <a:srgbClr val="000000"/>
              </a:solidFill>
            </a:endParaRPr>
          </a:p>
          <a:p>
            <a:pPr algn="ctr" eaLnBrk="0" fontAlgn="base" hangingPunct="0">
              <a:spcBef>
                <a:spcPct val="0"/>
              </a:spcBef>
              <a:spcAft>
                <a:spcPct val="0"/>
              </a:spcAft>
            </a:pPr>
            <a:r>
              <a:rPr lang="fr-FR" sz="1200">
                <a:solidFill>
                  <a:srgbClr val="000000"/>
                </a:solidFill>
              </a:rPr>
              <a:t>Affichage / En-tête et pied de page</a:t>
            </a:r>
          </a:p>
          <a:p>
            <a:pPr algn="ctr" eaLnBrk="0" fontAlgn="base" hangingPunct="0">
              <a:spcBef>
                <a:spcPct val="0"/>
              </a:spcBef>
              <a:spcAft>
                <a:spcPct val="0"/>
              </a:spcAft>
            </a:pPr>
            <a:endParaRPr lang="fr-FR" sz="1200">
              <a:solidFill>
                <a:srgbClr val="000000"/>
              </a:solidFill>
            </a:endParaRPr>
          </a:p>
          <a:p>
            <a:pPr algn="ctr" eaLnBrk="0" fontAlgn="base" hangingPunct="0">
              <a:spcBef>
                <a:spcPct val="0"/>
              </a:spcBef>
              <a:spcAft>
                <a:spcPct val="0"/>
              </a:spcAft>
            </a:pPr>
            <a:r>
              <a:rPr lang="fr-FR" sz="1200">
                <a:solidFill>
                  <a:srgbClr val="000000"/>
                </a:solidFill>
              </a:rPr>
              <a:t>Personnaliser la zone date et pieds de page,</a:t>
            </a:r>
          </a:p>
          <a:p>
            <a:pPr algn="ctr" eaLnBrk="0" fontAlgn="base" hangingPunct="0">
              <a:spcBef>
                <a:spcPct val="0"/>
              </a:spcBef>
              <a:spcAft>
                <a:spcPct val="0"/>
              </a:spcAft>
            </a:pPr>
            <a:r>
              <a:rPr lang="fr-FR" sz="1200">
                <a:solidFill>
                  <a:srgbClr val="000000"/>
                </a:solidFill>
              </a:rPr>
              <a:t>Cliquer sur appliquer partout</a:t>
            </a:r>
          </a:p>
        </p:txBody>
      </p:sp>
      <p:sp>
        <p:nvSpPr>
          <p:cNvPr id="98316" name="Rectangle 12"/>
          <p:cNvSpPr>
            <a:spLocks noGrp="1" noChangeArrowheads="1"/>
          </p:cNvSpPr>
          <p:nvPr>
            <p:ph type="body" idx="1"/>
          </p:nvPr>
        </p:nvSpPr>
        <p:spPr bwMode="gray">
          <a:xfrm>
            <a:off x="533400" y="1295400"/>
            <a:ext cx="83820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98317" name="Rectangle 13"/>
          <p:cNvSpPr>
            <a:spLocks noChangeArrowheads="1"/>
          </p:cNvSpPr>
          <p:nvPr/>
        </p:nvSpPr>
        <p:spPr bwMode="auto">
          <a:xfrm>
            <a:off x="9296400" y="6135688"/>
            <a:ext cx="2168525" cy="7223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fontAlgn="base" hangingPunct="0">
              <a:spcBef>
                <a:spcPct val="0"/>
              </a:spcBef>
              <a:spcAft>
                <a:spcPct val="0"/>
              </a:spcAft>
            </a:pPr>
            <a:r>
              <a:rPr lang="fr-FR" sz="900">
                <a:solidFill>
                  <a:srgbClr val="000000"/>
                </a:solidFill>
              </a:rPr>
              <a:t>Encombrement maximum du logotype depuis le bord inférieur droit de la page </a:t>
            </a:r>
            <a:br>
              <a:rPr lang="fr-FR" sz="900">
                <a:solidFill>
                  <a:srgbClr val="000000"/>
                </a:solidFill>
              </a:rPr>
            </a:br>
            <a:r>
              <a:rPr lang="fr-FR" sz="900">
                <a:solidFill>
                  <a:srgbClr val="000000"/>
                </a:solidFill>
              </a:rPr>
              <a:t>(logo placé à 2/3X du bord; X = logotype)</a:t>
            </a:r>
          </a:p>
        </p:txBody>
      </p:sp>
    </p:spTree>
    <p:extLst>
      <p:ext uri="{BB962C8B-B14F-4D97-AF65-F5344CB8AC3E}">
        <p14:creationId xmlns:p14="http://schemas.microsoft.com/office/powerpoint/2010/main" val="2450977697"/>
      </p:ext>
    </p:extLst>
  </p:cSld>
  <p:clrMap bg1="dk2" tx1="lt1" bg2="dk1"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hf hdr="0" ftr="0" dt="0"/>
  <p:txStyles>
    <p:titleStyle>
      <a:lvl1pPr algn="l" rtl="0" fontAlgn="base">
        <a:spcBef>
          <a:spcPct val="0"/>
        </a:spcBef>
        <a:spcAft>
          <a:spcPct val="0"/>
        </a:spcAft>
        <a:defRPr sz="3000" b="1">
          <a:solidFill>
            <a:srgbClr val="FFFFFF"/>
          </a:solidFill>
          <a:latin typeface="+mj-lt"/>
          <a:ea typeface="+mj-ea"/>
          <a:cs typeface="+mj-cs"/>
        </a:defRPr>
      </a:lvl1pPr>
      <a:lvl2pPr algn="l" rtl="0" fontAlgn="base">
        <a:spcBef>
          <a:spcPct val="0"/>
        </a:spcBef>
        <a:spcAft>
          <a:spcPct val="0"/>
        </a:spcAft>
        <a:defRPr sz="3000" b="1">
          <a:solidFill>
            <a:srgbClr val="FFFFFF"/>
          </a:solidFill>
          <a:latin typeface="Arial" charset="0"/>
          <a:ea typeface="Arial Unicode MS" pitchFamily="34" charset="-128"/>
          <a:cs typeface="Arial Unicode MS" pitchFamily="34" charset="-128"/>
        </a:defRPr>
      </a:lvl2pPr>
      <a:lvl3pPr algn="l" rtl="0" fontAlgn="base">
        <a:spcBef>
          <a:spcPct val="0"/>
        </a:spcBef>
        <a:spcAft>
          <a:spcPct val="0"/>
        </a:spcAft>
        <a:defRPr sz="3000" b="1">
          <a:solidFill>
            <a:srgbClr val="FFFFFF"/>
          </a:solidFill>
          <a:latin typeface="Arial" charset="0"/>
          <a:ea typeface="Arial Unicode MS" pitchFamily="34" charset="-128"/>
          <a:cs typeface="Arial Unicode MS" pitchFamily="34" charset="-128"/>
        </a:defRPr>
      </a:lvl3pPr>
      <a:lvl4pPr algn="l" rtl="0" fontAlgn="base">
        <a:spcBef>
          <a:spcPct val="0"/>
        </a:spcBef>
        <a:spcAft>
          <a:spcPct val="0"/>
        </a:spcAft>
        <a:defRPr sz="3000" b="1">
          <a:solidFill>
            <a:srgbClr val="FFFFFF"/>
          </a:solidFill>
          <a:latin typeface="Arial" charset="0"/>
          <a:ea typeface="Arial Unicode MS" pitchFamily="34" charset="-128"/>
          <a:cs typeface="Arial Unicode MS" pitchFamily="34" charset="-128"/>
        </a:defRPr>
      </a:lvl4pPr>
      <a:lvl5pPr algn="l" rtl="0" fontAlgn="base">
        <a:spcBef>
          <a:spcPct val="0"/>
        </a:spcBef>
        <a:spcAft>
          <a:spcPct val="0"/>
        </a:spcAft>
        <a:defRPr sz="3000" b="1">
          <a:solidFill>
            <a:srgbClr val="FFFFFF"/>
          </a:solidFill>
          <a:latin typeface="Arial" charset="0"/>
          <a:ea typeface="Arial Unicode MS" pitchFamily="34" charset="-128"/>
          <a:cs typeface="Arial Unicode MS" pitchFamily="34" charset="-128"/>
        </a:defRPr>
      </a:lvl5pPr>
      <a:lvl6pPr marL="457200" algn="l" rtl="0" fontAlgn="base">
        <a:spcBef>
          <a:spcPct val="0"/>
        </a:spcBef>
        <a:spcAft>
          <a:spcPct val="0"/>
        </a:spcAft>
        <a:defRPr sz="3000" b="1">
          <a:solidFill>
            <a:srgbClr val="FFFFFF"/>
          </a:solidFill>
          <a:latin typeface="Arial" charset="0"/>
          <a:ea typeface="Arial Unicode MS" pitchFamily="34" charset="-128"/>
          <a:cs typeface="Arial Unicode MS" pitchFamily="34" charset="-128"/>
        </a:defRPr>
      </a:lvl6pPr>
      <a:lvl7pPr marL="914400" algn="l" rtl="0" fontAlgn="base">
        <a:spcBef>
          <a:spcPct val="0"/>
        </a:spcBef>
        <a:spcAft>
          <a:spcPct val="0"/>
        </a:spcAft>
        <a:defRPr sz="3000" b="1">
          <a:solidFill>
            <a:srgbClr val="FFFFFF"/>
          </a:solidFill>
          <a:latin typeface="Arial" charset="0"/>
          <a:ea typeface="Arial Unicode MS" pitchFamily="34" charset="-128"/>
          <a:cs typeface="Arial Unicode MS" pitchFamily="34" charset="-128"/>
        </a:defRPr>
      </a:lvl7pPr>
      <a:lvl8pPr marL="1371600" algn="l" rtl="0" fontAlgn="base">
        <a:spcBef>
          <a:spcPct val="0"/>
        </a:spcBef>
        <a:spcAft>
          <a:spcPct val="0"/>
        </a:spcAft>
        <a:defRPr sz="3000" b="1">
          <a:solidFill>
            <a:srgbClr val="FFFFFF"/>
          </a:solidFill>
          <a:latin typeface="Arial" charset="0"/>
          <a:ea typeface="Arial Unicode MS" pitchFamily="34" charset="-128"/>
          <a:cs typeface="Arial Unicode MS" pitchFamily="34" charset="-128"/>
        </a:defRPr>
      </a:lvl8pPr>
      <a:lvl9pPr marL="1828800" algn="l" rtl="0" fontAlgn="base">
        <a:spcBef>
          <a:spcPct val="0"/>
        </a:spcBef>
        <a:spcAft>
          <a:spcPct val="0"/>
        </a:spcAft>
        <a:defRPr sz="3000" b="1">
          <a:solidFill>
            <a:srgbClr val="FFFFFF"/>
          </a:solidFill>
          <a:latin typeface="Arial" charset="0"/>
          <a:ea typeface="Arial Unicode MS" pitchFamily="34" charset="-128"/>
          <a:cs typeface="Arial Unicode MS" pitchFamily="34" charset="-128"/>
        </a:defRPr>
      </a:lvl9pPr>
    </p:titleStyle>
    <p:bodyStyle>
      <a:lvl1pPr marL="287338" indent="-287338" algn="l" rtl="0" fontAlgn="base">
        <a:spcBef>
          <a:spcPct val="0"/>
        </a:spcBef>
        <a:spcAft>
          <a:spcPct val="0"/>
        </a:spcAft>
        <a:buClr>
          <a:schemeClr val="tx2"/>
        </a:buClr>
        <a:buSzPct val="80000"/>
        <a:buFont typeface="Wingdings" pitchFamily="2" charset="2"/>
        <a:buChar char="n"/>
        <a:defRPr sz="2200">
          <a:solidFill>
            <a:srgbClr val="103184"/>
          </a:solidFill>
          <a:latin typeface="+mn-lt"/>
          <a:ea typeface="+mn-ea"/>
          <a:cs typeface="+mn-cs"/>
        </a:defRPr>
      </a:lvl1pPr>
      <a:lvl2pPr marL="541338" indent="-252413" algn="l" rtl="0" fontAlgn="base">
        <a:spcBef>
          <a:spcPct val="0"/>
        </a:spcBef>
        <a:spcAft>
          <a:spcPct val="0"/>
        </a:spcAft>
        <a:buClr>
          <a:schemeClr val="bg1"/>
        </a:buClr>
        <a:buSzPct val="85000"/>
        <a:buFont typeface="Wingdings" pitchFamily="2" charset="2"/>
        <a:buChar char="l"/>
        <a:defRPr sz="1700">
          <a:solidFill>
            <a:srgbClr val="103184"/>
          </a:solidFill>
          <a:latin typeface="+mn-lt"/>
          <a:ea typeface="+mn-ea"/>
          <a:cs typeface="+mn-cs"/>
        </a:defRPr>
      </a:lvl2pPr>
      <a:lvl3pPr marL="738188" indent="-195263" algn="l" rtl="0" fontAlgn="base">
        <a:spcBef>
          <a:spcPct val="0"/>
        </a:spcBef>
        <a:spcAft>
          <a:spcPct val="0"/>
        </a:spcAft>
        <a:buClr>
          <a:schemeClr val="bg1"/>
        </a:buClr>
        <a:buSzPct val="85000"/>
        <a:buChar char="-"/>
        <a:defRPr sz="1700">
          <a:solidFill>
            <a:srgbClr val="103184"/>
          </a:solidFill>
          <a:latin typeface="+mn-lt"/>
          <a:ea typeface="+mn-ea"/>
          <a:cs typeface="+mn-cs"/>
        </a:defRPr>
      </a:lvl3pPr>
      <a:lvl4pPr marL="933450" indent="-193675" algn="l" rtl="0" fontAlgn="base">
        <a:spcBef>
          <a:spcPct val="0"/>
        </a:spcBef>
        <a:spcAft>
          <a:spcPct val="0"/>
        </a:spcAft>
        <a:buClr>
          <a:schemeClr val="bg1"/>
        </a:buClr>
        <a:buSzPct val="85000"/>
        <a:defRPr sz="2200" b="1">
          <a:solidFill>
            <a:schemeClr val="bg1"/>
          </a:solidFill>
          <a:latin typeface="+mn-lt"/>
          <a:ea typeface="+mn-ea"/>
          <a:cs typeface="+mn-cs"/>
        </a:defRPr>
      </a:lvl4pPr>
      <a:lvl5pPr marL="1220788" indent="-285750" algn="l" rtl="0" fontAlgn="base">
        <a:spcBef>
          <a:spcPct val="0"/>
        </a:spcBef>
        <a:spcAft>
          <a:spcPct val="0"/>
        </a:spcAft>
        <a:buSzPct val="80000"/>
        <a:buFont typeface="Wingdings" pitchFamily="2" charset="2"/>
        <a:defRPr>
          <a:solidFill>
            <a:srgbClr val="103184"/>
          </a:solidFill>
          <a:latin typeface="+mn-lt"/>
          <a:ea typeface="+mn-ea"/>
          <a:cs typeface="+mn-cs"/>
        </a:defRPr>
      </a:lvl5pPr>
      <a:lvl6pPr marL="1677988" indent="-285750" algn="l" rtl="0" fontAlgn="base">
        <a:spcBef>
          <a:spcPct val="0"/>
        </a:spcBef>
        <a:spcAft>
          <a:spcPct val="0"/>
        </a:spcAft>
        <a:buSzPct val="80000"/>
        <a:buFont typeface="Wingdings" pitchFamily="2" charset="2"/>
        <a:defRPr>
          <a:solidFill>
            <a:srgbClr val="103184"/>
          </a:solidFill>
          <a:latin typeface="+mn-lt"/>
          <a:ea typeface="+mn-ea"/>
          <a:cs typeface="+mn-cs"/>
        </a:defRPr>
      </a:lvl6pPr>
      <a:lvl7pPr marL="2135188" indent="-285750" algn="l" rtl="0" fontAlgn="base">
        <a:spcBef>
          <a:spcPct val="0"/>
        </a:spcBef>
        <a:spcAft>
          <a:spcPct val="0"/>
        </a:spcAft>
        <a:buSzPct val="80000"/>
        <a:buFont typeface="Wingdings" pitchFamily="2" charset="2"/>
        <a:defRPr>
          <a:solidFill>
            <a:srgbClr val="103184"/>
          </a:solidFill>
          <a:latin typeface="+mn-lt"/>
          <a:ea typeface="+mn-ea"/>
          <a:cs typeface="+mn-cs"/>
        </a:defRPr>
      </a:lvl7pPr>
      <a:lvl8pPr marL="2592388" indent="-285750" algn="l" rtl="0" fontAlgn="base">
        <a:spcBef>
          <a:spcPct val="0"/>
        </a:spcBef>
        <a:spcAft>
          <a:spcPct val="0"/>
        </a:spcAft>
        <a:buSzPct val="80000"/>
        <a:buFont typeface="Wingdings" pitchFamily="2" charset="2"/>
        <a:defRPr>
          <a:solidFill>
            <a:srgbClr val="103184"/>
          </a:solidFill>
          <a:latin typeface="+mn-lt"/>
          <a:ea typeface="+mn-ea"/>
          <a:cs typeface="+mn-cs"/>
        </a:defRPr>
      </a:lvl8pPr>
      <a:lvl9pPr marL="3049588" indent="-285750" algn="l" rtl="0" fontAlgn="base">
        <a:spcBef>
          <a:spcPct val="0"/>
        </a:spcBef>
        <a:spcAft>
          <a:spcPct val="0"/>
        </a:spcAft>
        <a:buSzPct val="80000"/>
        <a:buFont typeface="Wingdings" pitchFamily="2" charset="2"/>
        <a:defRPr>
          <a:solidFill>
            <a:srgbClr val="103184"/>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gray">
      <p:bgPr>
        <a:solidFill>
          <a:schemeClr val="accent3">
            <a:lumMod val="50000"/>
          </a:schemeClr>
        </a:solidFill>
        <a:effectLst/>
      </p:bgPr>
    </p:bg>
    <p:spTree>
      <p:nvGrpSpPr>
        <p:cNvPr id="1" name=""/>
        <p:cNvGrpSpPr/>
        <p:nvPr/>
      </p:nvGrpSpPr>
      <p:grpSpPr>
        <a:xfrm>
          <a:off x="0" y="0"/>
          <a:ext cx="0" cy="0"/>
          <a:chOff x="0" y="0"/>
          <a:chExt cx="0" cy="0"/>
        </a:xfrm>
      </p:grpSpPr>
      <p:graphicFrame>
        <p:nvGraphicFramePr>
          <p:cNvPr id="3" name="Objet 2" hidden="1">
            <a:extLst>
              <a:ext uri="{FF2B5EF4-FFF2-40B4-BE49-F238E27FC236}">
                <a16:creationId xmlns:a16="http://schemas.microsoft.com/office/drawing/2014/main" id="{D6B36B2E-5671-450C-9FC5-840F1A2FEE25}"/>
              </a:ext>
            </a:extLst>
          </p:cNvPr>
          <p:cNvGraphicFramePr>
            <a:graphicFrameLocks noChangeAspect="1"/>
          </p:cNvGraphicFramePr>
          <p:nvPr userDrawn="1">
            <p:custDataLst>
              <p:tags r:id="rId14"/>
            </p:custDataLst>
            <p:extLst>
              <p:ext uri="{D42A27DB-BD31-4B8C-83A1-F6EECF244321}">
                <p14:modId xmlns:p14="http://schemas.microsoft.com/office/powerpoint/2010/main" val="13228427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15" imgW="415" imgH="416" progId="TCLayout.ActiveDocument.1">
                  <p:embed/>
                </p:oleObj>
              </mc:Choice>
              <mc:Fallback>
                <p:oleObj name="Diapositive think-cell" r:id="rId15" imgW="415" imgH="416" progId="TCLayout.ActiveDocument.1">
                  <p:embed/>
                  <p:pic>
                    <p:nvPicPr>
                      <p:cNvPr id="3" name="Objet 2" hidden="1">
                        <a:extLst>
                          <a:ext uri="{FF2B5EF4-FFF2-40B4-BE49-F238E27FC236}">
                            <a16:creationId xmlns:a16="http://schemas.microsoft.com/office/drawing/2014/main" id="{D6B36B2E-5671-450C-9FC5-840F1A2FEE25}"/>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1038" name="Rectangle 14"/>
          <p:cNvSpPr>
            <a:spLocks noChangeArrowheads="1"/>
          </p:cNvSpPr>
          <p:nvPr/>
        </p:nvSpPr>
        <p:spPr bwMode="gray">
          <a:xfrm>
            <a:off x="0" y="1124744"/>
            <a:ext cx="9144000" cy="5715000"/>
          </a:xfrm>
          <a:prstGeom prst="rect">
            <a:avLst/>
          </a:prstGeom>
          <a:solidFill>
            <a:srgbClr val="FFFFFF"/>
          </a:solidFill>
          <a:ln w="9525">
            <a:noFill/>
            <a:miter lim="800000"/>
            <a:headEnd/>
            <a:tailEnd/>
          </a:ln>
        </p:spPr>
        <p:txBody>
          <a:bodyPr wrap="none" anchor="ctr"/>
          <a:lstStyle/>
          <a:p>
            <a:pPr eaLnBrk="0" fontAlgn="base" hangingPunct="0">
              <a:spcBef>
                <a:spcPct val="0"/>
              </a:spcBef>
              <a:spcAft>
                <a:spcPct val="0"/>
              </a:spcAft>
            </a:pPr>
            <a:endParaRPr lang="de-CH" sz="2400">
              <a:solidFill>
                <a:srgbClr val="91C8EB"/>
              </a:solidFill>
            </a:endParaRPr>
          </a:p>
        </p:txBody>
      </p:sp>
      <p:sp>
        <p:nvSpPr>
          <p:cNvPr id="1026" name="Rectangle 2"/>
          <p:cNvSpPr>
            <a:spLocks noGrp="1" noChangeArrowheads="1"/>
          </p:cNvSpPr>
          <p:nvPr>
            <p:ph type="title"/>
          </p:nvPr>
        </p:nvSpPr>
        <p:spPr bwMode="gray">
          <a:xfrm>
            <a:off x="533400" y="228600"/>
            <a:ext cx="6934200" cy="914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fr-FR"/>
              <a:t>Cliquez et modifiez le titre</a:t>
            </a:r>
          </a:p>
        </p:txBody>
      </p:sp>
      <p:sp>
        <p:nvSpPr>
          <p:cNvPr id="1030" name="Rectangle 6"/>
          <p:cNvSpPr>
            <a:spLocks noGrp="1" noChangeArrowheads="1"/>
          </p:cNvSpPr>
          <p:nvPr>
            <p:ph type="sldNum" sz="quarter" idx="4"/>
          </p:nvPr>
        </p:nvSpPr>
        <p:spPr bwMode="gray">
          <a:xfrm>
            <a:off x="228600" y="6515100"/>
            <a:ext cx="304800" cy="304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000">
                <a:solidFill>
                  <a:srgbClr val="103184"/>
                </a:solidFill>
              </a:defRPr>
            </a:lvl1pPr>
          </a:lstStyle>
          <a:p>
            <a:pPr eaLnBrk="0" fontAlgn="base" hangingPunct="0">
              <a:spcBef>
                <a:spcPct val="0"/>
              </a:spcBef>
              <a:spcAft>
                <a:spcPct val="0"/>
              </a:spcAft>
            </a:pPr>
            <a:fld id="{3BDCE3D3-1F87-4FEF-9BC8-4EB6683F2246}" type="slidenum">
              <a:rPr lang="fr-FR"/>
              <a:pPr eaLnBrk="0" fontAlgn="base" hangingPunct="0">
                <a:spcBef>
                  <a:spcPct val="0"/>
                </a:spcBef>
                <a:spcAft>
                  <a:spcPct val="0"/>
                </a:spcAft>
              </a:pPr>
              <a:t>‹N°›</a:t>
            </a:fld>
            <a:endParaRPr lang="fr-FR"/>
          </a:p>
        </p:txBody>
      </p:sp>
      <p:sp>
        <p:nvSpPr>
          <p:cNvPr id="1035" name="Rectangle 11"/>
          <p:cNvSpPr>
            <a:spLocks noChangeArrowheads="1"/>
          </p:cNvSpPr>
          <p:nvPr/>
        </p:nvSpPr>
        <p:spPr bwMode="gray">
          <a:xfrm>
            <a:off x="0" y="0"/>
            <a:ext cx="228600" cy="1295400"/>
          </a:xfrm>
          <a:prstGeom prst="rect">
            <a:avLst/>
          </a:prstGeom>
          <a:solidFill>
            <a:srgbClr val="FFFFFF"/>
          </a:solidFill>
          <a:ln w="9525">
            <a:noFill/>
            <a:miter lim="800000"/>
            <a:headEnd/>
            <a:tailEnd/>
          </a:ln>
        </p:spPr>
        <p:txBody>
          <a:bodyPr wrap="none" anchor="ctr"/>
          <a:lstStyle/>
          <a:p>
            <a:pPr eaLnBrk="0" fontAlgn="base" hangingPunct="0">
              <a:spcBef>
                <a:spcPct val="0"/>
              </a:spcBef>
              <a:spcAft>
                <a:spcPct val="0"/>
              </a:spcAft>
            </a:pPr>
            <a:endParaRPr lang="de-CH" sz="2400">
              <a:solidFill>
                <a:srgbClr val="91C8EB"/>
              </a:solidFill>
            </a:endParaRPr>
          </a:p>
        </p:txBody>
      </p:sp>
      <p:sp>
        <p:nvSpPr>
          <p:cNvPr id="1036" name="Rectangle 12"/>
          <p:cNvSpPr>
            <a:spLocks noChangeArrowheads="1"/>
          </p:cNvSpPr>
          <p:nvPr/>
        </p:nvSpPr>
        <p:spPr bwMode="gray">
          <a:xfrm>
            <a:off x="8915400" y="0"/>
            <a:ext cx="228600" cy="1295400"/>
          </a:xfrm>
          <a:prstGeom prst="rect">
            <a:avLst/>
          </a:prstGeom>
          <a:solidFill>
            <a:srgbClr val="FFFFFF"/>
          </a:solidFill>
          <a:ln w="9525">
            <a:noFill/>
            <a:miter lim="800000"/>
            <a:headEnd/>
            <a:tailEnd/>
          </a:ln>
        </p:spPr>
        <p:txBody>
          <a:bodyPr wrap="none" anchor="ctr"/>
          <a:lstStyle/>
          <a:p>
            <a:pPr eaLnBrk="0" fontAlgn="base" hangingPunct="0">
              <a:spcBef>
                <a:spcPct val="0"/>
              </a:spcBef>
              <a:spcAft>
                <a:spcPct val="0"/>
              </a:spcAft>
            </a:pPr>
            <a:endParaRPr lang="de-CH" sz="2400">
              <a:solidFill>
                <a:srgbClr val="91C8EB"/>
              </a:solidFill>
            </a:endParaRPr>
          </a:p>
        </p:txBody>
      </p:sp>
      <p:sp>
        <p:nvSpPr>
          <p:cNvPr id="1037" name="Rectangle 13"/>
          <p:cNvSpPr>
            <a:spLocks noChangeArrowheads="1"/>
          </p:cNvSpPr>
          <p:nvPr/>
        </p:nvSpPr>
        <p:spPr bwMode="gray">
          <a:xfrm>
            <a:off x="0" y="0"/>
            <a:ext cx="9144000" cy="228600"/>
          </a:xfrm>
          <a:prstGeom prst="rect">
            <a:avLst/>
          </a:prstGeom>
          <a:solidFill>
            <a:srgbClr val="FFFFFF"/>
          </a:solidFill>
          <a:ln w="9525">
            <a:noFill/>
            <a:miter lim="800000"/>
            <a:headEnd/>
            <a:tailEnd/>
          </a:ln>
        </p:spPr>
        <p:txBody>
          <a:bodyPr wrap="none" anchor="ctr"/>
          <a:lstStyle/>
          <a:p>
            <a:pPr eaLnBrk="0" fontAlgn="base" hangingPunct="0">
              <a:spcBef>
                <a:spcPct val="0"/>
              </a:spcBef>
              <a:spcAft>
                <a:spcPct val="0"/>
              </a:spcAft>
            </a:pPr>
            <a:endParaRPr lang="de-CH" sz="2400">
              <a:solidFill>
                <a:srgbClr val="91C8EB"/>
              </a:solidFill>
            </a:endParaRPr>
          </a:p>
        </p:txBody>
      </p:sp>
      <p:sp>
        <p:nvSpPr>
          <p:cNvPr id="1053" name="Rectangle 29"/>
          <p:cNvSpPr>
            <a:spLocks noChangeArrowheads="1"/>
          </p:cNvSpPr>
          <p:nvPr/>
        </p:nvSpPr>
        <p:spPr bwMode="gray">
          <a:xfrm>
            <a:off x="-1828800" y="3429000"/>
            <a:ext cx="1447800" cy="3048000"/>
          </a:xfrm>
          <a:prstGeom prst="rect">
            <a:avLst/>
          </a:prstGeom>
          <a:solidFill>
            <a:srgbClr val="FFFFFF"/>
          </a:solidFill>
          <a:ln w="9525">
            <a:solidFill>
              <a:schemeClr val="tx1"/>
            </a:solidFill>
            <a:miter lim="800000"/>
            <a:headEnd/>
            <a:tailEnd/>
          </a:ln>
        </p:spPr>
        <p:txBody>
          <a:bodyPr anchor="ctr"/>
          <a:lstStyle/>
          <a:p>
            <a:pPr algn="ctr" eaLnBrk="0" fontAlgn="base" hangingPunct="0">
              <a:spcBef>
                <a:spcPct val="0"/>
              </a:spcBef>
              <a:spcAft>
                <a:spcPct val="0"/>
              </a:spcAft>
            </a:pPr>
            <a:r>
              <a:rPr lang="fr-FR" sz="1200" b="1">
                <a:solidFill>
                  <a:srgbClr val="000000"/>
                </a:solidFill>
              </a:rPr>
              <a:t>Pour personnaliser le pied de page « Lieu - date »:</a:t>
            </a:r>
            <a:endParaRPr lang="fr-FR" sz="1200">
              <a:solidFill>
                <a:srgbClr val="000000"/>
              </a:solidFill>
            </a:endParaRPr>
          </a:p>
          <a:p>
            <a:pPr algn="ctr" eaLnBrk="0" fontAlgn="base" hangingPunct="0">
              <a:spcBef>
                <a:spcPct val="0"/>
              </a:spcBef>
              <a:spcAft>
                <a:spcPct val="0"/>
              </a:spcAft>
            </a:pPr>
            <a:endParaRPr lang="fr-FR" sz="1200">
              <a:solidFill>
                <a:srgbClr val="000000"/>
              </a:solidFill>
            </a:endParaRPr>
          </a:p>
          <a:p>
            <a:pPr algn="ctr" eaLnBrk="0" fontAlgn="base" hangingPunct="0">
              <a:spcBef>
                <a:spcPct val="0"/>
              </a:spcBef>
              <a:spcAft>
                <a:spcPct val="0"/>
              </a:spcAft>
            </a:pPr>
            <a:r>
              <a:rPr lang="fr-FR" sz="1200">
                <a:solidFill>
                  <a:srgbClr val="000000"/>
                </a:solidFill>
              </a:rPr>
              <a:t>Affichage / En-tête et pied de page</a:t>
            </a:r>
          </a:p>
          <a:p>
            <a:pPr algn="ctr" eaLnBrk="0" fontAlgn="base" hangingPunct="0">
              <a:spcBef>
                <a:spcPct val="0"/>
              </a:spcBef>
              <a:spcAft>
                <a:spcPct val="0"/>
              </a:spcAft>
            </a:pPr>
            <a:endParaRPr lang="fr-FR" sz="1200">
              <a:solidFill>
                <a:srgbClr val="000000"/>
              </a:solidFill>
            </a:endParaRPr>
          </a:p>
          <a:p>
            <a:pPr algn="ctr" eaLnBrk="0" fontAlgn="base" hangingPunct="0">
              <a:spcBef>
                <a:spcPct val="0"/>
              </a:spcBef>
              <a:spcAft>
                <a:spcPct val="0"/>
              </a:spcAft>
            </a:pPr>
            <a:r>
              <a:rPr lang="fr-FR" sz="1200">
                <a:solidFill>
                  <a:srgbClr val="000000"/>
                </a:solidFill>
              </a:rPr>
              <a:t>Personnaliser la zone date et pieds de page,</a:t>
            </a:r>
          </a:p>
          <a:p>
            <a:pPr algn="ctr" eaLnBrk="0" fontAlgn="base" hangingPunct="0">
              <a:spcBef>
                <a:spcPct val="0"/>
              </a:spcBef>
              <a:spcAft>
                <a:spcPct val="0"/>
              </a:spcAft>
            </a:pPr>
            <a:r>
              <a:rPr lang="fr-FR" sz="1200">
                <a:solidFill>
                  <a:srgbClr val="000000"/>
                </a:solidFill>
              </a:rPr>
              <a:t>Cliquer sur appliquer partout</a:t>
            </a:r>
          </a:p>
        </p:txBody>
      </p:sp>
      <p:sp>
        <p:nvSpPr>
          <p:cNvPr id="1027" name="Rectangle 3"/>
          <p:cNvSpPr>
            <a:spLocks noGrp="1" noChangeArrowheads="1"/>
          </p:cNvSpPr>
          <p:nvPr>
            <p:ph type="body" idx="1"/>
          </p:nvPr>
        </p:nvSpPr>
        <p:spPr bwMode="gray">
          <a:xfrm>
            <a:off x="533400" y="1295400"/>
            <a:ext cx="8382000" cy="4800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56" name="Rectangle 32"/>
          <p:cNvSpPr>
            <a:spLocks noChangeArrowheads="1"/>
          </p:cNvSpPr>
          <p:nvPr/>
        </p:nvSpPr>
        <p:spPr bwMode="auto">
          <a:xfrm>
            <a:off x="9296400" y="6135688"/>
            <a:ext cx="2168525" cy="722312"/>
          </a:xfrm>
          <a:prstGeom prst="rect">
            <a:avLst/>
          </a:prstGeom>
          <a:solidFill>
            <a:schemeClr val="accent1"/>
          </a:solidFill>
          <a:ln w="9525">
            <a:solidFill>
              <a:schemeClr val="tx1"/>
            </a:solidFill>
            <a:miter lim="800000"/>
            <a:headEnd/>
            <a:tailEnd/>
          </a:ln>
          <a:effectLst/>
        </p:spPr>
        <p:txBody>
          <a:bodyPr anchor="ctr"/>
          <a:lstStyle/>
          <a:p>
            <a:pPr algn="ctr" eaLnBrk="0" fontAlgn="base" hangingPunct="0">
              <a:spcBef>
                <a:spcPct val="0"/>
              </a:spcBef>
              <a:spcAft>
                <a:spcPct val="0"/>
              </a:spcAft>
            </a:pPr>
            <a:r>
              <a:rPr lang="fr-FR" sz="900">
                <a:solidFill>
                  <a:srgbClr val="000000"/>
                </a:solidFill>
              </a:rPr>
              <a:t>Encombrement maximum du logotype depuis le bord inférieur droit de la page </a:t>
            </a:r>
            <a:br>
              <a:rPr lang="fr-FR" sz="900">
                <a:solidFill>
                  <a:srgbClr val="000000"/>
                </a:solidFill>
              </a:rPr>
            </a:br>
            <a:r>
              <a:rPr lang="fr-FR" sz="900">
                <a:solidFill>
                  <a:srgbClr val="000000"/>
                </a:solidFill>
              </a:rPr>
              <a:t>(logo placé à 2/3X du bord; X = logotype)</a:t>
            </a:r>
          </a:p>
        </p:txBody>
      </p:sp>
    </p:spTree>
    <p:extLst>
      <p:ext uri="{BB962C8B-B14F-4D97-AF65-F5344CB8AC3E}">
        <p14:creationId xmlns:p14="http://schemas.microsoft.com/office/powerpoint/2010/main" val="717506358"/>
      </p:ext>
    </p:extLst>
  </p:cSld>
  <p:clrMap bg1="dk2" tx1="lt1" bg2="dk1"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Lst>
  <p:hf hdr="0" dt="0"/>
  <p:txStyles>
    <p:titleStyle>
      <a:lvl1pPr algn="l" rtl="0" fontAlgn="base">
        <a:spcBef>
          <a:spcPct val="0"/>
        </a:spcBef>
        <a:spcAft>
          <a:spcPct val="0"/>
        </a:spcAft>
        <a:defRPr sz="3000" b="1">
          <a:solidFill>
            <a:srgbClr val="FFFFFF"/>
          </a:solidFill>
          <a:latin typeface="+mj-lt"/>
          <a:ea typeface="+mj-ea"/>
          <a:cs typeface="+mj-cs"/>
        </a:defRPr>
      </a:lvl1pPr>
      <a:lvl2pPr algn="l" rtl="0" fontAlgn="base">
        <a:spcBef>
          <a:spcPct val="0"/>
        </a:spcBef>
        <a:spcAft>
          <a:spcPct val="0"/>
        </a:spcAft>
        <a:defRPr sz="3000" b="1">
          <a:solidFill>
            <a:srgbClr val="FFFFFF"/>
          </a:solidFill>
          <a:latin typeface="Arial" charset="0"/>
          <a:ea typeface="ＭＳ Ｐゴシック" pitchFamily="-64" charset="-128"/>
        </a:defRPr>
      </a:lvl2pPr>
      <a:lvl3pPr algn="l" rtl="0" fontAlgn="base">
        <a:spcBef>
          <a:spcPct val="0"/>
        </a:spcBef>
        <a:spcAft>
          <a:spcPct val="0"/>
        </a:spcAft>
        <a:defRPr sz="3000" b="1">
          <a:solidFill>
            <a:srgbClr val="FFFFFF"/>
          </a:solidFill>
          <a:latin typeface="Arial" charset="0"/>
          <a:ea typeface="ＭＳ Ｐゴシック" pitchFamily="-64" charset="-128"/>
        </a:defRPr>
      </a:lvl3pPr>
      <a:lvl4pPr algn="l" rtl="0" fontAlgn="base">
        <a:spcBef>
          <a:spcPct val="0"/>
        </a:spcBef>
        <a:spcAft>
          <a:spcPct val="0"/>
        </a:spcAft>
        <a:defRPr sz="3000" b="1">
          <a:solidFill>
            <a:srgbClr val="FFFFFF"/>
          </a:solidFill>
          <a:latin typeface="Arial" charset="0"/>
          <a:ea typeface="ＭＳ Ｐゴシック" pitchFamily="-64" charset="-128"/>
        </a:defRPr>
      </a:lvl4pPr>
      <a:lvl5pPr algn="l" rtl="0" fontAlgn="base">
        <a:spcBef>
          <a:spcPct val="0"/>
        </a:spcBef>
        <a:spcAft>
          <a:spcPct val="0"/>
        </a:spcAft>
        <a:defRPr sz="3000" b="1">
          <a:solidFill>
            <a:srgbClr val="FFFFFF"/>
          </a:solidFill>
          <a:latin typeface="Arial" charset="0"/>
          <a:ea typeface="ＭＳ Ｐゴシック" pitchFamily="-64" charset="-128"/>
        </a:defRPr>
      </a:lvl5pPr>
      <a:lvl6pPr marL="457200" algn="l" rtl="0" fontAlgn="base">
        <a:spcBef>
          <a:spcPct val="0"/>
        </a:spcBef>
        <a:spcAft>
          <a:spcPct val="0"/>
        </a:spcAft>
        <a:defRPr sz="3000" b="1">
          <a:solidFill>
            <a:srgbClr val="FFFFFF"/>
          </a:solidFill>
          <a:latin typeface="Arial" charset="0"/>
          <a:ea typeface="ＭＳ Ｐゴシック" pitchFamily="-64" charset="-128"/>
        </a:defRPr>
      </a:lvl6pPr>
      <a:lvl7pPr marL="914400" algn="l" rtl="0" fontAlgn="base">
        <a:spcBef>
          <a:spcPct val="0"/>
        </a:spcBef>
        <a:spcAft>
          <a:spcPct val="0"/>
        </a:spcAft>
        <a:defRPr sz="3000" b="1">
          <a:solidFill>
            <a:srgbClr val="FFFFFF"/>
          </a:solidFill>
          <a:latin typeface="Arial" charset="0"/>
          <a:ea typeface="ＭＳ Ｐゴシック" pitchFamily="-64" charset="-128"/>
        </a:defRPr>
      </a:lvl7pPr>
      <a:lvl8pPr marL="1371600" algn="l" rtl="0" fontAlgn="base">
        <a:spcBef>
          <a:spcPct val="0"/>
        </a:spcBef>
        <a:spcAft>
          <a:spcPct val="0"/>
        </a:spcAft>
        <a:defRPr sz="3000" b="1">
          <a:solidFill>
            <a:srgbClr val="FFFFFF"/>
          </a:solidFill>
          <a:latin typeface="Arial" charset="0"/>
          <a:ea typeface="ＭＳ Ｐゴシック" pitchFamily="-64" charset="-128"/>
        </a:defRPr>
      </a:lvl8pPr>
      <a:lvl9pPr marL="1828800" algn="l" rtl="0" fontAlgn="base">
        <a:spcBef>
          <a:spcPct val="0"/>
        </a:spcBef>
        <a:spcAft>
          <a:spcPct val="0"/>
        </a:spcAft>
        <a:defRPr sz="3000" b="1">
          <a:solidFill>
            <a:srgbClr val="FFFFFF"/>
          </a:solidFill>
          <a:latin typeface="Arial" charset="0"/>
          <a:ea typeface="ＭＳ Ｐゴシック" pitchFamily="-64" charset="-128"/>
        </a:defRPr>
      </a:lvl9pPr>
    </p:titleStyle>
    <p:bodyStyle>
      <a:lvl1pPr marL="287338" indent="-287338" algn="l" rtl="0" fontAlgn="base">
        <a:spcBef>
          <a:spcPct val="0"/>
        </a:spcBef>
        <a:spcAft>
          <a:spcPct val="0"/>
        </a:spcAft>
        <a:buClr>
          <a:schemeClr val="tx2"/>
        </a:buClr>
        <a:buSzPct val="80000"/>
        <a:buFont typeface="Wingdings" pitchFamily="-64" charset="2"/>
        <a:buChar char="n"/>
        <a:defRPr sz="2200" b="1">
          <a:solidFill>
            <a:srgbClr val="103184"/>
          </a:solidFill>
          <a:latin typeface="+mn-lt"/>
          <a:ea typeface="+mn-ea"/>
          <a:cs typeface="+mn-cs"/>
        </a:defRPr>
      </a:lvl1pPr>
      <a:lvl2pPr marL="541338" indent="-252413" algn="l" rtl="0" fontAlgn="base">
        <a:spcBef>
          <a:spcPct val="0"/>
        </a:spcBef>
        <a:spcAft>
          <a:spcPct val="0"/>
        </a:spcAft>
        <a:buClr>
          <a:schemeClr val="bg1"/>
        </a:buClr>
        <a:buSzPct val="85000"/>
        <a:buFont typeface="Wingdings" pitchFamily="-64" charset="2"/>
        <a:buChar char="l"/>
        <a:defRPr sz="1700">
          <a:solidFill>
            <a:srgbClr val="103184"/>
          </a:solidFill>
          <a:latin typeface="+mn-lt"/>
          <a:ea typeface="+mn-ea"/>
        </a:defRPr>
      </a:lvl2pPr>
      <a:lvl3pPr marL="738188" indent="-195263" algn="l" rtl="0" fontAlgn="base">
        <a:spcBef>
          <a:spcPct val="0"/>
        </a:spcBef>
        <a:spcAft>
          <a:spcPct val="0"/>
        </a:spcAft>
        <a:buClr>
          <a:schemeClr val="bg1"/>
        </a:buClr>
        <a:buSzPct val="85000"/>
        <a:buChar char="-"/>
        <a:defRPr sz="1700">
          <a:solidFill>
            <a:srgbClr val="103184"/>
          </a:solidFill>
          <a:latin typeface="+mn-lt"/>
          <a:ea typeface="+mn-ea"/>
        </a:defRPr>
      </a:lvl3pPr>
      <a:lvl4pPr marL="933450" indent="-193675" algn="l" rtl="0" fontAlgn="base">
        <a:spcBef>
          <a:spcPct val="0"/>
        </a:spcBef>
        <a:spcAft>
          <a:spcPct val="0"/>
        </a:spcAft>
        <a:buClr>
          <a:schemeClr val="bg1"/>
        </a:buClr>
        <a:buSzPct val="85000"/>
        <a:defRPr sz="2200" b="1">
          <a:solidFill>
            <a:schemeClr val="bg1"/>
          </a:solidFill>
          <a:latin typeface="+mn-lt"/>
          <a:ea typeface="+mn-ea"/>
        </a:defRPr>
      </a:lvl4pPr>
      <a:lvl5pPr marL="1220788" indent="-285750" algn="l" rtl="0" fontAlgn="base">
        <a:spcBef>
          <a:spcPct val="0"/>
        </a:spcBef>
        <a:spcAft>
          <a:spcPct val="0"/>
        </a:spcAft>
        <a:buSzPct val="80000"/>
        <a:buFont typeface="Wingdings" pitchFamily="-64" charset="2"/>
        <a:defRPr>
          <a:solidFill>
            <a:srgbClr val="103184"/>
          </a:solidFill>
          <a:latin typeface="+mn-lt"/>
          <a:ea typeface="+mn-ea"/>
        </a:defRPr>
      </a:lvl5pPr>
      <a:lvl6pPr marL="1677988" indent="-285750" algn="l" rtl="0" fontAlgn="base">
        <a:spcBef>
          <a:spcPct val="0"/>
        </a:spcBef>
        <a:spcAft>
          <a:spcPct val="0"/>
        </a:spcAft>
        <a:buSzPct val="80000"/>
        <a:buFont typeface="Wingdings" pitchFamily="-64" charset="2"/>
        <a:defRPr>
          <a:solidFill>
            <a:srgbClr val="103184"/>
          </a:solidFill>
          <a:latin typeface="+mn-lt"/>
          <a:ea typeface="+mn-ea"/>
        </a:defRPr>
      </a:lvl6pPr>
      <a:lvl7pPr marL="2135188" indent="-285750" algn="l" rtl="0" fontAlgn="base">
        <a:spcBef>
          <a:spcPct val="0"/>
        </a:spcBef>
        <a:spcAft>
          <a:spcPct val="0"/>
        </a:spcAft>
        <a:buSzPct val="80000"/>
        <a:buFont typeface="Wingdings" pitchFamily="-64" charset="2"/>
        <a:defRPr>
          <a:solidFill>
            <a:srgbClr val="103184"/>
          </a:solidFill>
          <a:latin typeface="+mn-lt"/>
          <a:ea typeface="+mn-ea"/>
        </a:defRPr>
      </a:lvl7pPr>
      <a:lvl8pPr marL="2592388" indent="-285750" algn="l" rtl="0" fontAlgn="base">
        <a:spcBef>
          <a:spcPct val="0"/>
        </a:spcBef>
        <a:spcAft>
          <a:spcPct val="0"/>
        </a:spcAft>
        <a:buSzPct val="80000"/>
        <a:buFont typeface="Wingdings" pitchFamily="-64" charset="2"/>
        <a:defRPr>
          <a:solidFill>
            <a:srgbClr val="103184"/>
          </a:solidFill>
          <a:latin typeface="+mn-lt"/>
          <a:ea typeface="+mn-ea"/>
        </a:defRPr>
      </a:lvl8pPr>
      <a:lvl9pPr marL="3049588" indent="-285750" algn="l" rtl="0" fontAlgn="base">
        <a:spcBef>
          <a:spcPct val="0"/>
        </a:spcBef>
        <a:spcAft>
          <a:spcPct val="0"/>
        </a:spcAft>
        <a:buSzPct val="80000"/>
        <a:buFont typeface="Wingdings" pitchFamily="-64" charset="2"/>
        <a:defRPr>
          <a:solidFill>
            <a:srgbClr val="103184"/>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6.xml"/><Relationship Id="rId1" Type="http://schemas.openxmlformats.org/officeDocument/2006/relationships/tags" Target="../tags/tag8.xml"/><Relationship Id="rId5" Type="http://schemas.openxmlformats.org/officeDocument/2006/relationships/image" Target="../media/image36.png"/><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image" Target="../media/image80.png"/><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8.bin"/><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9.bin"/><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0.xml"/><Relationship Id="rId1" Type="http://schemas.openxmlformats.org/officeDocument/2006/relationships/tags" Target="../tags/tag9.xml"/><Relationship Id="rId4" Type="http://schemas.openxmlformats.org/officeDocument/2006/relationships/image" Target="../media/image1.emf"/></Relationships>
</file>

<file path=ppt/slides/_rels/slide22.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11.bin"/><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12.bin"/><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13.bin"/><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14.bin"/><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15.bin"/><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16.bin"/><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oleObject" Target="../embeddings/oleObject17.bin"/><Relationship Id="rId1" Type="http://schemas.openxmlformats.org/officeDocument/2006/relationships/slideLayout" Target="../slideLayouts/slideLayout30.xml"/><Relationship Id="rId5" Type="http://schemas.openxmlformats.org/officeDocument/2006/relationships/image" Target="../media/image37.wmf"/><Relationship Id="rId4" Type="http://schemas.openxmlformats.org/officeDocument/2006/relationships/oleObject" Target="../embeddings/oleObject18.bin"/></Relationships>
</file>

<file path=ppt/slides/_rels/slide29.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19.bin"/><Relationship Id="rId1" Type="http://schemas.openxmlformats.org/officeDocument/2006/relationships/slideLayout" Target="../slideLayouts/slideLayout30.xml"/><Relationship Id="rId5" Type="http://schemas.openxmlformats.org/officeDocument/2006/relationships/image" Target="../media/image39.png"/><Relationship Id="rId4" Type="http://schemas.openxmlformats.org/officeDocument/2006/relationships/oleObject" Target="../embeddings/oleObject20.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21.bin"/><Relationship Id="rId1" Type="http://schemas.openxmlformats.org/officeDocument/2006/relationships/slideLayout" Target="../slideLayouts/slideLayout30.xml"/><Relationship Id="rId5" Type="http://schemas.openxmlformats.org/officeDocument/2006/relationships/image" Target="../media/image40.png"/><Relationship Id="rId4" Type="http://schemas.openxmlformats.org/officeDocument/2006/relationships/oleObject" Target="../embeddings/oleObject22.bin"/></Relationships>
</file>

<file path=ppt/slides/_rels/slide31.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23.bin"/><Relationship Id="rId1" Type="http://schemas.openxmlformats.org/officeDocument/2006/relationships/slideLayout" Target="../slideLayouts/slideLayout30.xml"/><Relationship Id="rId5" Type="http://schemas.openxmlformats.org/officeDocument/2006/relationships/image" Target="../media/image41.png"/><Relationship Id="rId4" Type="http://schemas.openxmlformats.org/officeDocument/2006/relationships/oleObject" Target="../embeddings/oleObject24.bin"/></Relationships>
</file>

<file path=ppt/slides/_rels/slide32.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25.bin"/><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3" Type="http://schemas.openxmlformats.org/officeDocument/2006/relationships/image" Target="../media/image90.png"/><Relationship Id="rId1" Type="http://schemas.openxmlformats.org/officeDocument/2006/relationships/slideLayout" Target="../slideLayouts/slideLayout30.xml"/><Relationship Id="rId5" Type="http://schemas.openxmlformats.org/officeDocument/2006/relationships/image" Target="../media/image37.wmf"/><Relationship Id="rId4" Type="http://schemas.openxmlformats.org/officeDocument/2006/relationships/oleObject" Target="../embeddings/oleObject26.bin"/></Relationships>
</file>

<file path=ppt/slides/_rels/slide34.xml.rels><?xml version="1.0" encoding="UTF-8" standalone="yes"?>
<Relationships xmlns="http://schemas.openxmlformats.org/package/2006/relationships"><Relationship Id="rId8" Type="http://schemas.openxmlformats.org/officeDocument/2006/relationships/image" Target="../media/image161.png"/><Relationship Id="rId3" Type="http://schemas.openxmlformats.org/officeDocument/2006/relationships/oleObject" Target="../embeddings/oleObject27.bin"/><Relationship Id="rId7" Type="http://schemas.openxmlformats.org/officeDocument/2006/relationships/image" Target="../media/image151.png"/><Relationship Id="rId12" Type="http://schemas.openxmlformats.org/officeDocument/2006/relationships/image" Target="../media/image201.png"/><Relationship Id="rId2" Type="http://schemas.openxmlformats.org/officeDocument/2006/relationships/slideLayout" Target="../slideLayouts/slideLayout30.xml"/><Relationship Id="rId1" Type="http://schemas.openxmlformats.org/officeDocument/2006/relationships/tags" Target="../tags/tag10.xml"/><Relationship Id="rId6" Type="http://schemas.openxmlformats.org/officeDocument/2006/relationships/image" Target="../media/image140.png"/><Relationship Id="rId11" Type="http://schemas.openxmlformats.org/officeDocument/2006/relationships/image" Target="../media/image191.png"/><Relationship Id="rId5" Type="http://schemas.openxmlformats.org/officeDocument/2006/relationships/image" Target="../media/image131.png"/><Relationship Id="rId10" Type="http://schemas.openxmlformats.org/officeDocument/2006/relationships/image" Target="../media/image181.png"/><Relationship Id="rId4" Type="http://schemas.openxmlformats.org/officeDocument/2006/relationships/image" Target="../media/image1.emf"/><Relationship Id="rId9" Type="http://schemas.openxmlformats.org/officeDocument/2006/relationships/image" Target="../media/image171.pn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image" Target="../media/image42.png"/><Relationship Id="rId1" Type="http://schemas.openxmlformats.org/officeDocument/2006/relationships/slideLayout" Target="../slideLayouts/slideLayout30.xml"/><Relationship Id="rId4" Type="http://schemas.openxmlformats.org/officeDocument/2006/relationships/image" Target="../media/image37.wmf"/></Relationships>
</file>

<file path=ppt/slides/_rels/slide36.xml.rels><?xml version="1.0" encoding="UTF-8" standalone="yes"?>
<Relationships xmlns="http://schemas.openxmlformats.org/package/2006/relationships"><Relationship Id="rId3" Type="http://schemas.openxmlformats.org/officeDocument/2006/relationships/image" Target="../media/image150.png"/><Relationship Id="rId1" Type="http://schemas.openxmlformats.org/officeDocument/2006/relationships/slideLayout" Target="../slideLayouts/slideLayout30.xml"/><Relationship Id="rId5" Type="http://schemas.openxmlformats.org/officeDocument/2006/relationships/image" Target="../media/image37.wmf"/><Relationship Id="rId4" Type="http://schemas.openxmlformats.org/officeDocument/2006/relationships/oleObject" Target="../embeddings/oleObject29.bin"/></Relationships>
</file>

<file path=ppt/slides/_rels/slide37.xml.rels><?xml version="1.0" encoding="UTF-8" standalone="yes"?>
<Relationships xmlns="http://schemas.openxmlformats.org/package/2006/relationships"><Relationship Id="rId3" Type="http://schemas.openxmlformats.org/officeDocument/2006/relationships/image" Target="../media/image160.png"/><Relationship Id="rId1" Type="http://schemas.openxmlformats.org/officeDocument/2006/relationships/slideLayout" Target="../slideLayouts/slideLayout30.xml"/><Relationship Id="rId5" Type="http://schemas.openxmlformats.org/officeDocument/2006/relationships/image" Target="../media/image37.wmf"/><Relationship Id="rId4" Type="http://schemas.openxmlformats.org/officeDocument/2006/relationships/oleObject" Target="../embeddings/oleObject30.bin"/></Relationships>
</file>

<file path=ppt/slides/_rels/slide38.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oleObject" Target="../embeddings/oleObject31.bin"/><Relationship Id="rId7" Type="http://schemas.openxmlformats.org/officeDocument/2006/relationships/image" Target="../media/image231.png"/><Relationship Id="rId12" Type="http://schemas.openxmlformats.org/officeDocument/2006/relationships/image" Target="../media/image47.png"/><Relationship Id="rId2" Type="http://schemas.openxmlformats.org/officeDocument/2006/relationships/slideLayout" Target="../slideLayouts/slideLayout30.xml"/><Relationship Id="rId1" Type="http://schemas.openxmlformats.org/officeDocument/2006/relationships/tags" Target="../tags/tag11.xml"/><Relationship Id="rId6" Type="http://schemas.openxmlformats.org/officeDocument/2006/relationships/image" Target="../media/image220.png"/><Relationship Id="rId11" Type="http://schemas.openxmlformats.org/officeDocument/2006/relationships/image" Target="../media/image46.png"/><Relationship Id="rId5" Type="http://schemas.openxmlformats.org/officeDocument/2006/relationships/image" Target="../media/image211.png"/><Relationship Id="rId10" Type="http://schemas.openxmlformats.org/officeDocument/2006/relationships/image" Target="../media/image45.png"/><Relationship Id="rId4" Type="http://schemas.openxmlformats.org/officeDocument/2006/relationships/image" Target="../media/image1.emf"/><Relationship Id="rId9" Type="http://schemas.openxmlformats.org/officeDocument/2006/relationships/image" Target="../media/image44.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image" Target="../media/image48.png"/><Relationship Id="rId1" Type="http://schemas.openxmlformats.org/officeDocument/2006/relationships/slideLayout" Target="../slideLayouts/slideLayout40.xml"/><Relationship Id="rId4" Type="http://schemas.openxmlformats.org/officeDocument/2006/relationships/image" Target="../media/image3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33.bin"/><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34.bin"/><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notesSlide" Target="../notesSlides/notesSlide2.xml"/><Relationship Id="rId1" Type="http://schemas.openxmlformats.org/officeDocument/2006/relationships/slideLayout" Target="../slideLayouts/slideLayout30.xml"/><Relationship Id="rId4" Type="http://schemas.openxmlformats.org/officeDocument/2006/relationships/image" Target="../media/image37.wmf"/></Relationships>
</file>

<file path=ppt/slides/_rels/slide43.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36.bin"/><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notesSlide" Target="../notesSlides/notesSlide3.xml"/><Relationship Id="rId1" Type="http://schemas.openxmlformats.org/officeDocument/2006/relationships/slideLayout" Target="../slideLayouts/slideLayout30.xml"/><Relationship Id="rId4" Type="http://schemas.openxmlformats.org/officeDocument/2006/relationships/image" Target="../media/image37.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2.xml"/><Relationship Id="rId1" Type="http://schemas.openxmlformats.org/officeDocument/2006/relationships/tags" Target="../tags/tag6.xml"/><Relationship Id="rId5" Type="http://schemas.openxmlformats.org/officeDocument/2006/relationships/image" Target="../media/image2.png"/><Relationship Id="rId4" Type="http://schemas.openxmlformats.org/officeDocument/2006/relationships/image" Target="../media/image1.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3" Type="http://schemas.openxmlformats.org/officeDocument/2006/relationships/customXml" Target="../ink/ink5.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customXml" Target="../ink/ink18.xml"/><Relationship Id="rId21" Type="http://schemas.openxmlformats.org/officeDocument/2006/relationships/customXml" Target="../ink/ink9.xml"/><Relationship Id="rId34" Type="http://schemas.openxmlformats.org/officeDocument/2006/relationships/image" Target="../media/image17.png"/><Relationship Id="rId42" Type="http://schemas.openxmlformats.org/officeDocument/2006/relationships/image" Target="../media/image21.png"/><Relationship Id="rId47" Type="http://schemas.openxmlformats.org/officeDocument/2006/relationships/customXml" Target="../ink/ink22.xml"/><Relationship Id="rId50" Type="http://schemas.openxmlformats.org/officeDocument/2006/relationships/image" Target="../media/image25.png"/><Relationship Id="rId55" Type="http://schemas.openxmlformats.org/officeDocument/2006/relationships/customXml" Target="../ink/ink26.xml"/><Relationship Id="rId63" Type="http://schemas.openxmlformats.org/officeDocument/2006/relationships/customXml" Target="../ink/ink30.xml"/><Relationship Id="rId7" Type="http://schemas.openxmlformats.org/officeDocument/2006/relationships/customXml" Target="../ink/ink2.xml"/><Relationship Id="rId2" Type="http://schemas.openxmlformats.org/officeDocument/2006/relationships/slideLayout" Target="../slideLayouts/slideLayout42.xml"/><Relationship Id="rId16" Type="http://schemas.openxmlformats.org/officeDocument/2006/relationships/image" Target="../media/image8.png"/><Relationship Id="rId20" Type="http://schemas.openxmlformats.org/officeDocument/2006/relationships/image" Target="../media/image10.png"/><Relationship Id="rId29" Type="http://schemas.openxmlformats.org/officeDocument/2006/relationships/customXml" Target="../ink/ink13.xml"/><Relationship Id="rId41" Type="http://schemas.openxmlformats.org/officeDocument/2006/relationships/customXml" Target="../ink/ink19.xml"/><Relationship Id="rId54" Type="http://schemas.openxmlformats.org/officeDocument/2006/relationships/image" Target="../media/image27.png"/><Relationship Id="rId62" Type="http://schemas.openxmlformats.org/officeDocument/2006/relationships/image" Target="../media/image31.png"/><Relationship Id="rId1" Type="http://schemas.openxmlformats.org/officeDocument/2006/relationships/tags" Target="../tags/tag7.xml"/><Relationship Id="rId6" Type="http://schemas.openxmlformats.org/officeDocument/2006/relationships/image" Target="../media/image3.png"/><Relationship Id="rId11" Type="http://schemas.openxmlformats.org/officeDocument/2006/relationships/customXml" Target="../ink/ink4.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customXml" Target="../ink/ink17.xml"/><Relationship Id="rId40" Type="http://schemas.openxmlformats.org/officeDocument/2006/relationships/image" Target="../media/image20.png"/><Relationship Id="rId45" Type="http://schemas.openxmlformats.org/officeDocument/2006/relationships/customXml" Target="../ink/ink21.xml"/><Relationship Id="rId53" Type="http://schemas.openxmlformats.org/officeDocument/2006/relationships/customXml" Target="../ink/ink25.xml"/><Relationship Id="rId58" Type="http://schemas.openxmlformats.org/officeDocument/2006/relationships/image" Target="../media/image29.png"/><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customXml" Target="../ink/ink23.xml"/><Relationship Id="rId57" Type="http://schemas.openxmlformats.org/officeDocument/2006/relationships/customXml" Target="../ink/ink27.xml"/><Relationship Id="rId61" Type="http://schemas.openxmlformats.org/officeDocument/2006/relationships/customXml" Target="../ink/ink29.xml"/><Relationship Id="rId10" Type="http://schemas.openxmlformats.org/officeDocument/2006/relationships/image" Target="../media/image5.png"/><Relationship Id="rId19" Type="http://schemas.openxmlformats.org/officeDocument/2006/relationships/customXml" Target="../ink/ink8.xml"/><Relationship Id="rId31" Type="http://schemas.openxmlformats.org/officeDocument/2006/relationships/customXml" Target="../ink/ink14.xml"/><Relationship Id="rId44" Type="http://schemas.openxmlformats.org/officeDocument/2006/relationships/image" Target="../media/image22.png"/><Relationship Id="rId52" Type="http://schemas.openxmlformats.org/officeDocument/2006/relationships/image" Target="../media/image26.png"/><Relationship Id="rId60" Type="http://schemas.openxmlformats.org/officeDocument/2006/relationships/image" Target="../media/image30.png"/><Relationship Id="rId4" Type="http://schemas.openxmlformats.org/officeDocument/2006/relationships/image" Target="../media/image1.emf"/><Relationship Id="rId9" Type="http://schemas.openxmlformats.org/officeDocument/2006/relationships/customXml" Target="../ink/ink3.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customXml" Target="../ink/ink12.xml"/><Relationship Id="rId30" Type="http://schemas.openxmlformats.org/officeDocument/2006/relationships/image" Target="../media/image15.png"/><Relationship Id="rId35" Type="http://schemas.openxmlformats.org/officeDocument/2006/relationships/customXml" Target="../ink/ink16.xml"/><Relationship Id="rId43" Type="http://schemas.openxmlformats.org/officeDocument/2006/relationships/customXml" Target="../ink/ink20.xml"/><Relationship Id="rId48" Type="http://schemas.openxmlformats.org/officeDocument/2006/relationships/image" Target="../media/image24.png"/><Relationship Id="rId56" Type="http://schemas.openxmlformats.org/officeDocument/2006/relationships/image" Target="../media/image28.png"/><Relationship Id="rId64" Type="http://schemas.openxmlformats.org/officeDocument/2006/relationships/image" Target="../media/image32.png"/><Relationship Id="rId8" Type="http://schemas.openxmlformats.org/officeDocument/2006/relationships/image" Target="../media/image4.png"/><Relationship Id="rId51" Type="http://schemas.openxmlformats.org/officeDocument/2006/relationships/customXml" Target="../ink/ink24.xml"/><Relationship Id="rId3"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customXml" Target="../ink/ink7.xml"/><Relationship Id="rId25" Type="http://schemas.openxmlformats.org/officeDocument/2006/relationships/customXml" Target="../ink/ink11.xml"/><Relationship Id="rId33" Type="http://schemas.openxmlformats.org/officeDocument/2006/relationships/customXml" Target="../ink/ink15.xml"/><Relationship Id="rId38" Type="http://schemas.openxmlformats.org/officeDocument/2006/relationships/image" Target="../media/image19.png"/><Relationship Id="rId46" Type="http://schemas.openxmlformats.org/officeDocument/2006/relationships/image" Target="../media/image23.png"/><Relationship Id="rId59" Type="http://schemas.openxmlformats.org/officeDocument/2006/relationships/customXml" Target="../ink/ink28.xml"/></Relationships>
</file>

<file path=ppt/slides/_rels/slide6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2.xml"/></Relationships>
</file>

<file path=ppt/slides/_rels/slide70.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a:xfrm>
            <a:off x="3275857" y="3501008"/>
            <a:ext cx="5183932" cy="1799654"/>
          </a:xfrm>
        </p:spPr>
        <p:txBody>
          <a:bodyPr/>
          <a:lstStyle/>
          <a:p>
            <a:pPr eaLnBrk="1" hangingPunct="1"/>
            <a:r>
              <a:rPr lang="en-US" sz="2600" dirty="0"/>
              <a:t>Interest Rate Derivatives Pricing</a:t>
            </a:r>
            <a:br>
              <a:rPr lang="en-US" sz="1800" b="0" dirty="0">
                <a:solidFill>
                  <a:srgbClr val="000000"/>
                </a:solidFill>
              </a:rPr>
            </a:br>
            <a:br>
              <a:rPr lang="en-US" sz="1800" b="0" dirty="0">
                <a:solidFill>
                  <a:srgbClr val="000000"/>
                </a:solidFill>
              </a:rPr>
            </a:br>
            <a:endParaRPr lang="en-US" sz="2400" dirty="0"/>
          </a:p>
        </p:txBody>
      </p:sp>
    </p:spTree>
    <p:extLst>
      <p:ext uri="{BB962C8B-B14F-4D97-AF65-F5344CB8AC3E}">
        <p14:creationId xmlns:p14="http://schemas.microsoft.com/office/powerpoint/2010/main" val="3981008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7F0EDD4-2205-4149-8D11-524CB60DEB02}" type="slidenum">
              <a:rPr lang="fr-FR"/>
              <a:pPr/>
              <a:t>10</a:t>
            </a:fld>
            <a:endParaRPr lang="fr-FR"/>
          </a:p>
        </p:txBody>
      </p:sp>
      <p:sp>
        <p:nvSpPr>
          <p:cNvPr id="34818" name="Rectangle 2"/>
          <p:cNvSpPr>
            <a:spLocks noGrp="1" noChangeArrowheads="1"/>
          </p:cNvSpPr>
          <p:nvPr>
            <p:ph type="title"/>
          </p:nvPr>
        </p:nvSpPr>
        <p:spPr>
          <a:xfrm>
            <a:off x="533400" y="228600"/>
            <a:ext cx="8359080" cy="914400"/>
          </a:xfrm>
        </p:spPr>
        <p:txBody>
          <a:bodyPr/>
          <a:lstStyle/>
          <a:p>
            <a:r>
              <a:rPr lang="en-US" dirty="0"/>
              <a:t>US Zero-Coupon rates </a:t>
            </a:r>
            <a:r>
              <a:rPr lang="en-US" i="1" dirty="0"/>
              <a:t>vs.</a:t>
            </a:r>
            <a:r>
              <a:rPr lang="en-US" dirty="0"/>
              <a:t> Yield-to-Maturity</a:t>
            </a:r>
          </a:p>
        </p:txBody>
      </p:sp>
      <p:pic>
        <p:nvPicPr>
          <p:cNvPr id="34822" name="Picture 6" descr="US curv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268413"/>
            <a:ext cx="7010400" cy="501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471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CCE5DDF-C048-442E-8E51-35D74EA855E9}" type="slidenum">
              <a:rPr lang="fr-FR"/>
              <a:pPr/>
              <a:t>11</a:t>
            </a:fld>
            <a:endParaRPr lang="fr-FR"/>
          </a:p>
        </p:txBody>
      </p:sp>
      <p:sp>
        <p:nvSpPr>
          <p:cNvPr id="36866" name="Rectangle 2"/>
          <p:cNvSpPr>
            <a:spLocks noGrp="1" noChangeArrowheads="1"/>
          </p:cNvSpPr>
          <p:nvPr>
            <p:ph type="title"/>
          </p:nvPr>
        </p:nvSpPr>
        <p:spPr>
          <a:xfrm>
            <a:off x="533400" y="228600"/>
            <a:ext cx="8287072" cy="914400"/>
          </a:xfrm>
        </p:spPr>
        <p:txBody>
          <a:bodyPr/>
          <a:lstStyle/>
          <a:p>
            <a:r>
              <a:rPr lang="en-US" dirty="0"/>
              <a:t>Some general comments about rate markets</a:t>
            </a:r>
          </a:p>
        </p:txBody>
      </p:sp>
      <p:sp>
        <p:nvSpPr>
          <p:cNvPr id="36867" name="Rectangle 3"/>
          <p:cNvSpPr>
            <a:spLocks noGrp="1" noChangeArrowheads="1"/>
          </p:cNvSpPr>
          <p:nvPr>
            <p:ph type="body" idx="1"/>
          </p:nvPr>
        </p:nvSpPr>
        <p:spPr/>
        <p:txBody>
          <a:bodyPr/>
          <a:lstStyle/>
          <a:p>
            <a:pPr algn="just"/>
            <a:endParaRPr lang="en-US" sz="2000" b="0" dirty="0">
              <a:solidFill>
                <a:srgbClr val="140185"/>
              </a:solidFill>
            </a:endParaRPr>
          </a:p>
          <a:p>
            <a:pPr algn="just"/>
            <a:endParaRPr lang="en-US" sz="2000" b="0" dirty="0">
              <a:solidFill>
                <a:srgbClr val="140185"/>
              </a:solidFill>
            </a:endParaRPr>
          </a:p>
          <a:p>
            <a:pPr algn="just"/>
            <a:r>
              <a:rPr lang="en-US" sz="2000" b="0" dirty="0">
                <a:solidFill>
                  <a:srgbClr val="140185"/>
                </a:solidFill>
              </a:rPr>
              <a:t>Examples of </a:t>
            </a:r>
            <a:r>
              <a:rPr lang="en-US" sz="2000" dirty="0">
                <a:solidFill>
                  <a:srgbClr val="140185"/>
                </a:solidFill>
              </a:rPr>
              <a:t>market curves</a:t>
            </a:r>
            <a:r>
              <a:rPr lang="en-US" sz="2000" b="0" dirty="0">
                <a:solidFill>
                  <a:srgbClr val="140185"/>
                </a:solidFill>
              </a:rPr>
              <a:t>:</a:t>
            </a:r>
          </a:p>
          <a:p>
            <a:pPr lvl="1" algn="just"/>
            <a:r>
              <a:rPr lang="en-US" sz="1500" dirty="0">
                <a:solidFill>
                  <a:srgbClr val="140185"/>
                </a:solidFill>
              </a:rPr>
              <a:t>YTM</a:t>
            </a:r>
          </a:p>
          <a:p>
            <a:pPr lvl="1" algn="just"/>
            <a:r>
              <a:rPr lang="en-US" sz="1500" dirty="0">
                <a:solidFill>
                  <a:srgbClr val="140185"/>
                </a:solidFill>
              </a:rPr>
              <a:t>Swap rates</a:t>
            </a:r>
          </a:p>
          <a:p>
            <a:pPr lvl="1" algn="just"/>
            <a:r>
              <a:rPr lang="en-US" sz="1500" dirty="0">
                <a:solidFill>
                  <a:srgbClr val="140185"/>
                </a:solidFill>
              </a:rPr>
              <a:t>Libor/</a:t>
            </a:r>
            <a:r>
              <a:rPr lang="en-US" sz="1500" dirty="0" err="1">
                <a:solidFill>
                  <a:srgbClr val="140185"/>
                </a:solidFill>
              </a:rPr>
              <a:t>Euribor</a:t>
            </a:r>
            <a:r>
              <a:rPr lang="en-US" sz="1500" dirty="0">
                <a:solidFill>
                  <a:srgbClr val="140185"/>
                </a:solidFill>
              </a:rPr>
              <a:t> rates</a:t>
            </a:r>
          </a:p>
          <a:p>
            <a:pPr lvl="1" algn="just"/>
            <a:r>
              <a:rPr lang="en-US" sz="1500" dirty="0">
                <a:solidFill>
                  <a:srgbClr val="140185"/>
                </a:solidFill>
              </a:rPr>
              <a:t>Future rates</a:t>
            </a:r>
          </a:p>
          <a:p>
            <a:pPr lvl="1" algn="just"/>
            <a:endParaRPr lang="en-US" sz="1500" dirty="0">
              <a:solidFill>
                <a:srgbClr val="140185"/>
              </a:solidFill>
            </a:endParaRPr>
          </a:p>
          <a:p>
            <a:pPr algn="just"/>
            <a:r>
              <a:rPr lang="en-US" sz="2000" b="0" dirty="0">
                <a:solidFill>
                  <a:srgbClr val="140185"/>
                </a:solidFill>
              </a:rPr>
              <a:t>Examples of </a:t>
            </a:r>
            <a:r>
              <a:rPr lang="en-US" sz="2000" dirty="0">
                <a:solidFill>
                  <a:srgbClr val="140185"/>
                </a:solidFill>
              </a:rPr>
              <a:t>implied curves</a:t>
            </a:r>
            <a:r>
              <a:rPr lang="en-US" sz="2000" b="0" dirty="0">
                <a:solidFill>
                  <a:srgbClr val="140185"/>
                </a:solidFill>
              </a:rPr>
              <a:t>:</a:t>
            </a:r>
          </a:p>
          <a:p>
            <a:pPr lvl="1" algn="just"/>
            <a:r>
              <a:rPr lang="en-US" sz="1500" dirty="0">
                <a:solidFill>
                  <a:srgbClr val="140185"/>
                </a:solidFill>
              </a:rPr>
              <a:t>Zero-Coupon rates</a:t>
            </a:r>
          </a:p>
          <a:p>
            <a:pPr lvl="1" algn="just"/>
            <a:r>
              <a:rPr lang="en-US" sz="1500" dirty="0">
                <a:solidFill>
                  <a:srgbClr val="140185"/>
                </a:solidFill>
              </a:rPr>
              <a:t>Par rates</a:t>
            </a:r>
          </a:p>
          <a:p>
            <a:pPr lvl="1" algn="just"/>
            <a:r>
              <a:rPr lang="en-US" sz="1500" dirty="0">
                <a:solidFill>
                  <a:srgbClr val="140185"/>
                </a:solidFill>
              </a:rPr>
              <a:t>Forward rates</a:t>
            </a:r>
          </a:p>
          <a:p>
            <a:pPr lvl="1" algn="just"/>
            <a:r>
              <a:rPr lang="en-US" sz="1500" dirty="0">
                <a:solidFill>
                  <a:srgbClr val="140185"/>
                </a:solidFill>
              </a:rPr>
              <a:t>« Instantaneous » forward rates</a:t>
            </a:r>
          </a:p>
          <a:p>
            <a:pPr algn="just"/>
            <a:endParaRPr lang="en-US" sz="2000" dirty="0">
              <a:solidFill>
                <a:srgbClr val="140185"/>
              </a:solidFill>
            </a:endParaRPr>
          </a:p>
        </p:txBody>
      </p:sp>
    </p:spTree>
    <p:extLst>
      <p:ext uri="{BB962C8B-B14F-4D97-AF65-F5344CB8AC3E}">
        <p14:creationId xmlns:p14="http://schemas.microsoft.com/office/powerpoint/2010/main" val="531650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BE0E571-23CC-4CA1-9E96-D3A513678159}" type="slidenum">
              <a:rPr lang="fr-FR"/>
              <a:pPr/>
              <a:t>12</a:t>
            </a:fld>
            <a:endParaRPr lang="fr-FR"/>
          </a:p>
        </p:txBody>
      </p:sp>
      <p:sp>
        <p:nvSpPr>
          <p:cNvPr id="37890" name="Rectangle 2"/>
          <p:cNvSpPr>
            <a:spLocks noGrp="1" noChangeArrowheads="1"/>
          </p:cNvSpPr>
          <p:nvPr>
            <p:ph type="title"/>
          </p:nvPr>
        </p:nvSpPr>
        <p:spPr>
          <a:xfrm>
            <a:off x="533400" y="228600"/>
            <a:ext cx="8431088" cy="914400"/>
          </a:xfrm>
        </p:spPr>
        <p:txBody>
          <a:bodyPr/>
          <a:lstStyle/>
          <a:p>
            <a:r>
              <a:rPr lang="fr-FR" dirty="0" err="1"/>
              <a:t>Yield</a:t>
            </a:r>
            <a:r>
              <a:rPr lang="fr-FR" dirty="0"/>
              <a:t>-To-</a:t>
            </a:r>
            <a:r>
              <a:rPr lang="fr-FR" dirty="0" err="1"/>
              <a:t>Maturity</a:t>
            </a:r>
            <a:r>
              <a:rPr lang="fr-FR" dirty="0"/>
              <a:t> rates (Germany </a:t>
            </a:r>
            <a:r>
              <a:rPr lang="fr-FR" i="1" dirty="0"/>
              <a:t>vs. </a:t>
            </a:r>
            <a:r>
              <a:rPr lang="fr-FR" dirty="0"/>
              <a:t>France)</a:t>
            </a:r>
            <a:endParaRPr lang="fr-FR" i="1" dirty="0"/>
          </a:p>
        </p:txBody>
      </p:sp>
      <p:pic>
        <p:nvPicPr>
          <p:cNvPr id="37892" name="Picture 4" descr="EUR Sov Curve France vs Germ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268413"/>
            <a:ext cx="7010400" cy="501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564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0FCE81-E082-4556-A409-8A9729ED526D}" type="slidenum">
              <a:rPr lang="fr-FR"/>
              <a:pPr/>
              <a:t>13</a:t>
            </a:fld>
            <a:endParaRPr lang="fr-FR"/>
          </a:p>
        </p:txBody>
      </p:sp>
      <p:sp>
        <p:nvSpPr>
          <p:cNvPr id="38914" name="Rectangle 2"/>
          <p:cNvSpPr>
            <a:spLocks noGrp="1" noChangeArrowheads="1"/>
          </p:cNvSpPr>
          <p:nvPr>
            <p:ph type="title"/>
          </p:nvPr>
        </p:nvSpPr>
        <p:spPr/>
        <p:txBody>
          <a:bodyPr/>
          <a:lstStyle/>
          <a:p>
            <a:r>
              <a:rPr lang="fr-FR"/>
              <a:t>Euro and US Swap Curves</a:t>
            </a:r>
          </a:p>
        </p:txBody>
      </p:sp>
      <p:pic>
        <p:nvPicPr>
          <p:cNvPr id="38916" name="Picture 4" descr="EUR vs US Swaps Cur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268413"/>
            <a:ext cx="7010400" cy="501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617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6BF51AC-AC7A-4056-A206-081C9421CA21}" type="slidenum">
              <a:rPr lang="fr-FR" smtClean="0"/>
              <a:pPr/>
              <a:t>14</a:t>
            </a:fld>
            <a:endParaRPr lang="fr-FR"/>
          </a:p>
        </p:txBody>
      </p:sp>
      <p:sp>
        <p:nvSpPr>
          <p:cNvPr id="6" name="Rectangle 2"/>
          <p:cNvSpPr txBox="1">
            <a:spLocks noChangeArrowheads="1"/>
          </p:cNvSpPr>
          <p:nvPr/>
        </p:nvSpPr>
        <p:spPr bwMode="gray">
          <a:xfrm>
            <a:off x="2300784" y="2997498"/>
            <a:ext cx="4537075" cy="115158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fontAlgn="base">
              <a:spcBef>
                <a:spcPct val="0"/>
              </a:spcBef>
              <a:spcAft>
                <a:spcPct val="0"/>
              </a:spcAft>
              <a:defRPr sz="3000" b="1">
                <a:solidFill>
                  <a:srgbClr val="FFFFFF"/>
                </a:solidFill>
                <a:latin typeface="+mj-lt"/>
                <a:ea typeface="+mj-ea"/>
                <a:cs typeface="+mj-cs"/>
              </a:defRPr>
            </a:lvl1pPr>
            <a:lvl2pPr algn="l" rtl="0" fontAlgn="base">
              <a:spcBef>
                <a:spcPct val="0"/>
              </a:spcBef>
              <a:spcAft>
                <a:spcPct val="0"/>
              </a:spcAft>
              <a:defRPr sz="3000" b="1">
                <a:solidFill>
                  <a:srgbClr val="FFFFFF"/>
                </a:solidFill>
                <a:latin typeface="Arial" charset="0"/>
                <a:ea typeface="ＭＳ Ｐゴシック" pitchFamily="-64" charset="-128"/>
              </a:defRPr>
            </a:lvl2pPr>
            <a:lvl3pPr algn="l" rtl="0" fontAlgn="base">
              <a:spcBef>
                <a:spcPct val="0"/>
              </a:spcBef>
              <a:spcAft>
                <a:spcPct val="0"/>
              </a:spcAft>
              <a:defRPr sz="3000" b="1">
                <a:solidFill>
                  <a:srgbClr val="FFFFFF"/>
                </a:solidFill>
                <a:latin typeface="Arial" charset="0"/>
                <a:ea typeface="ＭＳ Ｐゴシック" pitchFamily="-64" charset="-128"/>
              </a:defRPr>
            </a:lvl3pPr>
            <a:lvl4pPr algn="l" rtl="0" fontAlgn="base">
              <a:spcBef>
                <a:spcPct val="0"/>
              </a:spcBef>
              <a:spcAft>
                <a:spcPct val="0"/>
              </a:spcAft>
              <a:defRPr sz="3000" b="1">
                <a:solidFill>
                  <a:srgbClr val="FFFFFF"/>
                </a:solidFill>
                <a:latin typeface="Arial" charset="0"/>
                <a:ea typeface="ＭＳ Ｐゴシック" pitchFamily="-64" charset="-128"/>
              </a:defRPr>
            </a:lvl4pPr>
            <a:lvl5pPr algn="l" rtl="0" fontAlgn="base">
              <a:spcBef>
                <a:spcPct val="0"/>
              </a:spcBef>
              <a:spcAft>
                <a:spcPct val="0"/>
              </a:spcAft>
              <a:defRPr sz="3000" b="1">
                <a:solidFill>
                  <a:srgbClr val="FFFFFF"/>
                </a:solidFill>
                <a:latin typeface="Arial" charset="0"/>
                <a:ea typeface="ＭＳ Ｐゴシック" pitchFamily="-64" charset="-128"/>
              </a:defRPr>
            </a:lvl5pPr>
            <a:lvl6pPr marL="457200" algn="l" rtl="0" fontAlgn="base">
              <a:spcBef>
                <a:spcPct val="0"/>
              </a:spcBef>
              <a:spcAft>
                <a:spcPct val="0"/>
              </a:spcAft>
              <a:defRPr sz="3000" b="1">
                <a:solidFill>
                  <a:srgbClr val="FFFFFF"/>
                </a:solidFill>
                <a:latin typeface="Arial" charset="0"/>
                <a:ea typeface="ＭＳ Ｐゴシック" pitchFamily="-64" charset="-128"/>
              </a:defRPr>
            </a:lvl6pPr>
            <a:lvl7pPr marL="914400" algn="l" rtl="0" fontAlgn="base">
              <a:spcBef>
                <a:spcPct val="0"/>
              </a:spcBef>
              <a:spcAft>
                <a:spcPct val="0"/>
              </a:spcAft>
              <a:defRPr sz="3000" b="1">
                <a:solidFill>
                  <a:srgbClr val="FFFFFF"/>
                </a:solidFill>
                <a:latin typeface="Arial" charset="0"/>
                <a:ea typeface="ＭＳ Ｐゴシック" pitchFamily="-64" charset="-128"/>
              </a:defRPr>
            </a:lvl7pPr>
            <a:lvl8pPr marL="1371600" algn="l" rtl="0" fontAlgn="base">
              <a:spcBef>
                <a:spcPct val="0"/>
              </a:spcBef>
              <a:spcAft>
                <a:spcPct val="0"/>
              </a:spcAft>
              <a:defRPr sz="3000" b="1">
                <a:solidFill>
                  <a:srgbClr val="FFFFFF"/>
                </a:solidFill>
                <a:latin typeface="Arial" charset="0"/>
                <a:ea typeface="ＭＳ Ｐゴシック" pitchFamily="-64" charset="-128"/>
              </a:defRPr>
            </a:lvl8pPr>
            <a:lvl9pPr marL="1828800" algn="l" rtl="0" fontAlgn="base">
              <a:spcBef>
                <a:spcPct val="0"/>
              </a:spcBef>
              <a:spcAft>
                <a:spcPct val="0"/>
              </a:spcAft>
              <a:defRPr sz="3000" b="1">
                <a:solidFill>
                  <a:srgbClr val="FFFFFF"/>
                </a:solidFill>
                <a:latin typeface="Arial" charset="0"/>
                <a:ea typeface="ＭＳ Ｐゴシック" pitchFamily="-64" charset="-128"/>
              </a:defRPr>
            </a:lvl9pPr>
          </a:lstStyle>
          <a:p>
            <a:pPr algn="ctr"/>
            <a:r>
              <a:rPr lang="en-GB" sz="2600" dirty="0">
                <a:solidFill>
                  <a:srgbClr val="103184"/>
                </a:solidFill>
              </a:rPr>
              <a:t>Interbank Market </a:t>
            </a:r>
            <a:br>
              <a:rPr lang="en-GB" sz="2600" dirty="0">
                <a:solidFill>
                  <a:srgbClr val="103184"/>
                </a:solidFill>
              </a:rPr>
            </a:br>
            <a:r>
              <a:rPr lang="en-GB" sz="2600" dirty="0">
                <a:solidFill>
                  <a:srgbClr val="103184"/>
                </a:solidFill>
              </a:rPr>
              <a:t>(Libor, Euribor,…)</a:t>
            </a:r>
          </a:p>
        </p:txBody>
      </p:sp>
    </p:spTree>
    <p:extLst>
      <p:ext uri="{BB962C8B-B14F-4D97-AF65-F5344CB8AC3E}">
        <p14:creationId xmlns:p14="http://schemas.microsoft.com/office/powerpoint/2010/main" val="123001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0BE6194D-C7B4-442F-A74B-90F022306710}"/>
              </a:ext>
            </a:extLst>
          </p:cNvPr>
          <p:cNvGraphicFramePr>
            <a:graphicFrameLocks noChangeAspect="1"/>
          </p:cNvGraphicFramePr>
          <p:nvPr>
            <p:custDataLst>
              <p:tags r:id="rId1"/>
            </p:custDataLst>
            <p:extLst>
              <p:ext uri="{D42A27DB-BD31-4B8C-83A1-F6EECF244321}">
                <p14:modId xmlns:p14="http://schemas.microsoft.com/office/powerpoint/2010/main" val="20942438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622" imgH="623" progId="TCLayout.ActiveDocument.1">
                  <p:embed/>
                </p:oleObj>
              </mc:Choice>
              <mc:Fallback>
                <p:oleObj name="Diapositive think-cell" r:id="rId3" imgW="622" imgH="623" progId="TCLayout.ActiveDocument.1">
                  <p:embed/>
                  <p:pic>
                    <p:nvPicPr>
                      <p:cNvPr id="6" name="Objet 5" hidden="1">
                        <a:extLst>
                          <a:ext uri="{FF2B5EF4-FFF2-40B4-BE49-F238E27FC236}">
                            <a16:creationId xmlns:a16="http://schemas.microsoft.com/office/drawing/2014/main" id="{0BE6194D-C7B4-442F-A74B-90F02230671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p>
            <a:r>
              <a:rPr lang="en-US" dirty="0"/>
              <a:t>Interbank Market</a:t>
            </a:r>
            <a:br>
              <a:rPr lang="en-US" dirty="0"/>
            </a:br>
            <a:r>
              <a:rPr lang="en-US" sz="2000" b="0" i="1" dirty="0"/>
              <a:t>Interbank rate: Euribor &amp; </a:t>
            </a:r>
            <a:r>
              <a:rPr lang="en-US" sz="2000" b="0" i="1" dirty="0" err="1"/>
              <a:t>Eonia</a:t>
            </a:r>
            <a:r>
              <a:rPr lang="en-US" sz="2000" b="0" i="1" dirty="0"/>
              <a:t>/€STR for EUR currency</a:t>
            </a:r>
          </a:p>
        </p:txBody>
      </p:sp>
      <p:sp>
        <p:nvSpPr>
          <p:cNvPr id="3" name="Content Placeholder 2"/>
          <p:cNvSpPr>
            <a:spLocks noGrp="1"/>
          </p:cNvSpPr>
          <p:nvPr>
            <p:ph idx="1"/>
          </p:nvPr>
        </p:nvSpPr>
        <p:spPr/>
        <p:txBody>
          <a:bodyPr/>
          <a:lstStyle/>
          <a:p>
            <a:r>
              <a:rPr lang="en-US" sz="1400" b="0" dirty="0"/>
              <a:t>EONIA (Euro </a:t>
            </a:r>
            <a:r>
              <a:rPr lang="en-US" sz="1400" b="0" dirty="0" err="1"/>
              <a:t>OverNight</a:t>
            </a:r>
            <a:r>
              <a:rPr lang="en-US" sz="1400" b="0" dirty="0"/>
              <a:t> Index Average)</a:t>
            </a:r>
            <a:r>
              <a:rPr lang="en-US" sz="1400" b="0" i="1" dirty="0"/>
              <a:t>/€STR</a:t>
            </a:r>
            <a:r>
              <a:rPr lang="en-US" sz="1400" b="0" dirty="0"/>
              <a:t> and Euribor (Euro Interbank Offered Rate) are </a:t>
            </a:r>
            <a:r>
              <a:rPr lang="en-US" sz="1400" dirty="0"/>
              <a:t>short term interest rate indices</a:t>
            </a:r>
            <a:r>
              <a:rPr lang="en-US" sz="1400" b="0" dirty="0"/>
              <a:t> with maturity &lt; 1 year</a:t>
            </a:r>
          </a:p>
          <a:p>
            <a:endParaRPr lang="en-US" sz="1400" b="0" dirty="0"/>
          </a:p>
          <a:p>
            <a:r>
              <a:rPr lang="en-US" sz="1400" b="0" dirty="0"/>
              <a:t>16 maturities are available:</a:t>
            </a:r>
          </a:p>
          <a:p>
            <a:pPr lvl="1"/>
            <a:r>
              <a:rPr lang="en-US" sz="1400" dirty="0"/>
              <a:t>1 overnight =&gt; EONIA/€STR index</a:t>
            </a:r>
          </a:p>
          <a:p>
            <a:pPr lvl="1"/>
            <a:r>
              <a:rPr lang="en-US" sz="1400" dirty="0"/>
              <a:t>15 </a:t>
            </a:r>
            <a:r>
              <a:rPr lang="en-US" sz="1400" dirty="0" err="1"/>
              <a:t>Euribor</a:t>
            </a:r>
            <a:r>
              <a:rPr lang="en-US" sz="1400" dirty="0"/>
              <a:t> Maturities: 1W, 2W, 3W and 1M to 12M</a:t>
            </a:r>
          </a:p>
          <a:p>
            <a:endParaRPr lang="en-US" sz="1400" b="0" dirty="0"/>
          </a:p>
          <a:p>
            <a:r>
              <a:rPr lang="en-US" sz="1400" b="0" dirty="0"/>
              <a:t>Day Count convention is </a:t>
            </a:r>
            <a:r>
              <a:rPr lang="en-US" sz="1400" dirty="0"/>
              <a:t>Exact / 360</a:t>
            </a:r>
          </a:p>
          <a:p>
            <a:r>
              <a:rPr lang="en-US" sz="1400" b="0" dirty="0"/>
              <a:t>Rate are </a:t>
            </a:r>
            <a:r>
              <a:rPr lang="en-US" sz="1400" dirty="0"/>
              <a:t>linearly compounded</a:t>
            </a:r>
          </a:p>
          <a:p>
            <a:endParaRPr lang="en-US" sz="1400" b="0" dirty="0"/>
          </a:p>
          <a:p>
            <a:r>
              <a:rPr lang="en-US" sz="1400" i="1" u="sng" dirty="0"/>
              <a:t>Remarks/Precisions: </a:t>
            </a:r>
            <a:br>
              <a:rPr lang="en-US" sz="1400" b="0" i="1" dirty="0"/>
            </a:br>
            <a:r>
              <a:rPr lang="en-US" sz="1400" b="0" i="1" dirty="0"/>
              <a:t>1) EONIA/€STR is computed as the weighted average of all overnight unsecured lending transactions observed in the EUR Market</a:t>
            </a:r>
            <a:br>
              <a:rPr lang="en-US" sz="1400" b="0" i="1" dirty="0"/>
            </a:br>
            <a:r>
              <a:rPr lang="en-US" sz="1400" b="0" i="1" dirty="0"/>
              <a:t>2) Euribor is computed on a daily basis as the average of real transactions observed on a EUR bank panel for unsecured fund lending</a:t>
            </a:r>
            <a:br>
              <a:rPr lang="en-US" sz="1400" b="0" i="1" dirty="0"/>
            </a:br>
            <a:r>
              <a:rPr lang="en-US" sz="1400" b="0" i="1" dirty="0"/>
              <a:t>3) A 2-day lag has to be observed to enter in a loan/lend transaction in the EUR market</a:t>
            </a:r>
          </a:p>
          <a:p>
            <a:endParaRPr lang="en-US" sz="1400" b="0" i="1" dirty="0"/>
          </a:p>
          <a:p>
            <a:r>
              <a:rPr lang="en-US" sz="1400" b="0" i="1" dirty="0"/>
              <a:t>Illustration (data from Central Bank of France):</a:t>
            </a:r>
            <a:br>
              <a:rPr lang="en-US" sz="1400" b="0" i="1" dirty="0"/>
            </a:br>
            <a:r>
              <a:rPr lang="en-US" sz="1050" dirty="0"/>
              <a:t>www.banque-france.fr/economie-et-statistiques/changes-et-taux/les-taux-interbancaires.html</a:t>
            </a:r>
            <a:endParaRPr lang="en-US" sz="1050" i="1" dirty="0"/>
          </a:p>
        </p:txBody>
      </p:sp>
      <p:sp>
        <p:nvSpPr>
          <p:cNvPr id="4" name="Slide Number Placeholder 3"/>
          <p:cNvSpPr>
            <a:spLocks noGrp="1"/>
          </p:cNvSpPr>
          <p:nvPr>
            <p:ph type="sldNum" sz="quarter" idx="10"/>
          </p:nvPr>
        </p:nvSpPr>
        <p:spPr/>
        <p:txBody>
          <a:bodyPr/>
          <a:lstStyle/>
          <a:p>
            <a:fld id="{76BF51AC-AC7A-4056-A206-081C9421CA21}" type="slidenum">
              <a:rPr lang="en-US" smtClean="0"/>
              <a:pPr/>
              <a:t>15</a:t>
            </a:fld>
            <a:endParaRPr lang="en-US"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30" y="5445224"/>
            <a:ext cx="8530158" cy="1318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6708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Interbank Market</a:t>
            </a:r>
            <a:br>
              <a:rPr lang="en-US" dirty="0"/>
            </a:br>
            <a:r>
              <a:rPr lang="en-US" sz="2000" b="0" i="1" dirty="0"/>
              <a:t>Interbank rate: </a:t>
            </a:r>
            <a:r>
              <a:rPr lang="en-US" sz="2000" b="0" i="1" dirty="0" err="1"/>
              <a:t>Euribor</a:t>
            </a:r>
            <a:r>
              <a:rPr lang="en-US" sz="2000" b="0" i="1" dirty="0"/>
              <a:t> &amp; </a:t>
            </a:r>
            <a:r>
              <a:rPr lang="en-US" sz="2000" b="0" i="1" dirty="0" err="1"/>
              <a:t>Eonia</a:t>
            </a:r>
            <a:r>
              <a:rPr lang="en-US" sz="2000" b="0" i="1" dirty="0"/>
              <a:t> for EUR currency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1400" u="sng" dirty="0"/>
                  <a:t>From </a:t>
                </a:r>
                <a:r>
                  <a:rPr lang="en-US" sz="1400" u="sng" dirty="0" err="1"/>
                  <a:t>Euribor</a:t>
                </a:r>
                <a:r>
                  <a:rPr lang="en-US" sz="1400" u="sng" dirty="0"/>
                  <a:t> rate to ZC Bond</a:t>
                </a:r>
              </a:p>
              <a:p>
                <a:endParaRPr lang="en-US" sz="1400" dirty="0"/>
              </a:p>
              <a:p>
                <a:r>
                  <a:rPr lang="en-US" sz="1400" b="0" dirty="0"/>
                  <a:t>Let </a:t>
                </a:r>
                <a14:m>
                  <m:oMath xmlns:m="http://schemas.openxmlformats.org/officeDocument/2006/math">
                    <m:r>
                      <a:rPr lang="en-US" sz="1400" b="1" i="1" smtClean="0">
                        <a:latin typeface="Cambria Math"/>
                      </a:rPr>
                      <m:t>𝑳</m:t>
                    </m:r>
                    <m:d>
                      <m:dPr>
                        <m:ctrlPr>
                          <a:rPr lang="en-US" sz="1400" i="1" smtClean="0">
                            <a:latin typeface="Cambria Math" panose="02040503050406030204" pitchFamily="18" charset="0"/>
                          </a:rPr>
                        </m:ctrlPr>
                      </m:dPr>
                      <m:e>
                        <m:r>
                          <a:rPr lang="en-US" sz="1400" b="1" i="1" smtClean="0">
                            <a:latin typeface="Cambria Math"/>
                          </a:rPr>
                          <m:t>𝟎</m:t>
                        </m:r>
                        <m:r>
                          <a:rPr lang="en-US" sz="1400" b="1" i="1" smtClean="0">
                            <a:latin typeface="Cambria Math"/>
                          </a:rPr>
                          <m:t>,</m:t>
                        </m:r>
                        <m:r>
                          <a:rPr lang="en-US" sz="1400" b="1" i="1" smtClean="0">
                            <a:latin typeface="Cambria Math"/>
                          </a:rPr>
                          <m:t>𝑻</m:t>
                        </m:r>
                      </m:e>
                    </m:d>
                  </m:oMath>
                </a14:m>
                <a:r>
                  <a:rPr lang="en-US" sz="1400" b="0" dirty="0"/>
                  <a:t> be the </a:t>
                </a:r>
                <a:r>
                  <a:rPr lang="en-US" sz="1400" b="0" dirty="0" err="1"/>
                  <a:t>Euribor</a:t>
                </a:r>
                <a:r>
                  <a:rPr lang="en-US" sz="1400" b="0" dirty="0"/>
                  <a:t> rate of maturity </a:t>
                </a:r>
                <a:r>
                  <a:rPr lang="en-US" sz="1400" i="1" dirty="0"/>
                  <a:t>T</a:t>
                </a:r>
                <a:r>
                  <a:rPr lang="en-US" sz="1400" dirty="0"/>
                  <a:t> &lt;1</a:t>
                </a:r>
                <a:r>
                  <a:rPr lang="en-US" sz="1400" b="0" dirty="0"/>
                  <a:t> year and </a:t>
                </a:r>
                <a14:m>
                  <m:oMath xmlns:m="http://schemas.openxmlformats.org/officeDocument/2006/math">
                    <m:r>
                      <a:rPr lang="en-US" sz="1400" b="1" i="1" smtClean="0">
                        <a:latin typeface="Cambria Math"/>
                        <a:ea typeface="Cambria Math"/>
                      </a:rPr>
                      <m:t>∆=</m:t>
                    </m:r>
                    <m:f>
                      <m:fPr>
                        <m:ctrlPr>
                          <a:rPr lang="en-US" sz="1400" i="1" smtClean="0">
                            <a:latin typeface="Cambria Math" panose="02040503050406030204" pitchFamily="18" charset="0"/>
                            <a:ea typeface="Cambria Math"/>
                          </a:rPr>
                        </m:ctrlPr>
                      </m:fPr>
                      <m:num>
                        <m:r>
                          <a:rPr lang="en-US" sz="1400" b="1" i="1" smtClean="0">
                            <a:latin typeface="Cambria Math"/>
                            <a:ea typeface="Cambria Math"/>
                          </a:rPr>
                          <m:t>𝑻</m:t>
                        </m:r>
                      </m:num>
                      <m:den>
                        <m:r>
                          <a:rPr lang="en-US" sz="1400" b="1" i="1" smtClean="0">
                            <a:latin typeface="Cambria Math"/>
                            <a:ea typeface="Cambria Math"/>
                          </a:rPr>
                          <m:t>𝟑𝟔𝟎</m:t>
                        </m:r>
                      </m:den>
                    </m:f>
                  </m:oMath>
                </a14:m>
                <a:r>
                  <a:rPr lang="en-US" sz="1400" b="0" dirty="0"/>
                  <a:t>, the year fraction (in the appropriate day count convention) between today (time 0) and time </a:t>
                </a:r>
                <a:r>
                  <a:rPr lang="en-US" sz="1400" i="1" dirty="0"/>
                  <a:t>T</a:t>
                </a:r>
              </a:p>
              <a:p>
                <a:endParaRPr lang="en-US" sz="1400" dirty="0"/>
              </a:p>
              <a:p>
                <a:r>
                  <a:rPr lang="en-US" sz="1400" b="0" dirty="0"/>
                  <a:t>Then, the Euribor rate and the ZC Bond price satisfy the relationship below:</a:t>
                </a:r>
              </a:p>
              <a:p>
                <a:endParaRPr lang="en-US" sz="2000" b="1" i="1"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sz="1400" b="1" i="1" smtClean="0">
                          <a:latin typeface="Cambria Math"/>
                        </a:rPr>
                        <m:t>𝟏</m:t>
                      </m:r>
                      <m:r>
                        <a:rPr lang="en-US" sz="1400" b="1" i="1" smtClean="0">
                          <a:latin typeface="Cambria Math"/>
                        </a:rPr>
                        <m:t>+∆</m:t>
                      </m:r>
                      <m:r>
                        <a:rPr lang="en-US" sz="1400" i="1">
                          <a:latin typeface="Cambria Math"/>
                        </a:rPr>
                        <m:t>𝑳</m:t>
                      </m:r>
                      <m:d>
                        <m:dPr>
                          <m:ctrlPr>
                            <a:rPr lang="en-US" sz="1400" i="1">
                              <a:latin typeface="Cambria Math" panose="02040503050406030204" pitchFamily="18" charset="0"/>
                            </a:rPr>
                          </m:ctrlPr>
                        </m:dPr>
                        <m:e>
                          <m:r>
                            <a:rPr lang="en-US" sz="1400" i="1">
                              <a:latin typeface="Cambria Math"/>
                            </a:rPr>
                            <m:t>𝟎</m:t>
                          </m:r>
                          <m:r>
                            <a:rPr lang="en-US" sz="1400" i="1">
                              <a:latin typeface="Cambria Math"/>
                            </a:rPr>
                            <m:t>,</m:t>
                          </m:r>
                          <m:r>
                            <a:rPr lang="en-US" sz="1400" i="1">
                              <a:latin typeface="Cambria Math"/>
                            </a:rPr>
                            <m:t>𝑻</m:t>
                          </m:r>
                        </m:e>
                      </m:d>
                      <m:r>
                        <a:rPr lang="en-US" sz="1400" i="1">
                          <a:latin typeface="Cambria Math"/>
                        </a:rPr>
                        <m:t>=</m:t>
                      </m:r>
                      <m:f>
                        <m:fPr>
                          <m:ctrlPr>
                            <a:rPr lang="en-US" sz="1400" i="1">
                              <a:latin typeface="Cambria Math" panose="02040503050406030204" pitchFamily="18" charset="0"/>
                              <a:ea typeface="Cambria Math"/>
                            </a:rPr>
                          </m:ctrlPr>
                        </m:fPr>
                        <m:num>
                          <m:r>
                            <a:rPr lang="en-US" sz="1400" i="1">
                              <a:latin typeface="Cambria Math"/>
                              <a:ea typeface="Cambria Math"/>
                            </a:rPr>
                            <m:t>𝟏</m:t>
                          </m:r>
                        </m:num>
                        <m:den>
                          <m:r>
                            <a:rPr lang="en-US" sz="1400" i="1">
                              <a:latin typeface="Cambria Math"/>
                              <a:ea typeface="Cambria Math"/>
                            </a:rPr>
                            <m:t>𝒁𝑪</m:t>
                          </m:r>
                          <m:d>
                            <m:dPr>
                              <m:ctrlPr>
                                <a:rPr lang="en-US" sz="1400" i="1">
                                  <a:latin typeface="Cambria Math" panose="02040503050406030204" pitchFamily="18" charset="0"/>
                                  <a:ea typeface="Cambria Math"/>
                                </a:rPr>
                              </m:ctrlPr>
                            </m:dPr>
                            <m:e>
                              <m:r>
                                <a:rPr lang="en-US" sz="1400" i="1">
                                  <a:latin typeface="Cambria Math"/>
                                  <a:ea typeface="Cambria Math"/>
                                </a:rPr>
                                <m:t>𝟎</m:t>
                              </m:r>
                              <m:r>
                                <a:rPr lang="en-US" sz="1400" i="1">
                                  <a:latin typeface="Cambria Math"/>
                                  <a:ea typeface="Cambria Math"/>
                                </a:rPr>
                                <m:t>,</m:t>
                              </m:r>
                              <m:r>
                                <a:rPr lang="en-US" sz="1400" i="1">
                                  <a:latin typeface="Cambria Math"/>
                                  <a:ea typeface="Cambria Math"/>
                                </a:rPr>
                                <m:t>𝑻</m:t>
                              </m:r>
                            </m:e>
                          </m:d>
                        </m:den>
                      </m:f>
                    </m:oMath>
                  </m:oMathPara>
                </a14:m>
                <a:endParaRPr lang="en-US" sz="1200" u="sng" dirty="0"/>
              </a:p>
              <a:p>
                <a:pPr marL="0" indent="0">
                  <a:buNone/>
                </a:pPr>
                <a:endParaRPr lang="en-US" sz="1400" u="sng" dirty="0"/>
              </a:p>
              <a:p>
                <a:endParaRPr lang="en-US" sz="1400" dirty="0"/>
              </a:p>
              <a:p>
                <a:r>
                  <a:rPr lang="en-US" sz="1400" b="0" dirty="0"/>
                  <a:t>Or equivalently:</a:t>
                </a:r>
                <a:endParaRPr lang="en-US" sz="2000" i="1" dirty="0">
                  <a:latin typeface="Cambria Math"/>
                </a:endParaRPr>
              </a:p>
              <a:p>
                <a:pPr marL="0" indent="0" algn="ctr">
                  <a:buNone/>
                </a:pPr>
                <a14:m>
                  <m:oMath xmlns:m="http://schemas.openxmlformats.org/officeDocument/2006/math">
                    <m:r>
                      <a:rPr lang="en-US" sz="1400" i="1">
                        <a:latin typeface="Cambria Math"/>
                      </a:rPr>
                      <m:t>𝑳</m:t>
                    </m:r>
                    <m:d>
                      <m:dPr>
                        <m:ctrlPr>
                          <a:rPr lang="en-US" sz="1400" i="1">
                            <a:latin typeface="Cambria Math" panose="02040503050406030204" pitchFamily="18" charset="0"/>
                          </a:rPr>
                        </m:ctrlPr>
                      </m:dPr>
                      <m:e>
                        <m:r>
                          <a:rPr lang="en-US" sz="1400" i="1">
                            <a:latin typeface="Cambria Math"/>
                          </a:rPr>
                          <m:t>𝟎</m:t>
                        </m:r>
                        <m:r>
                          <a:rPr lang="en-US" sz="1400" i="1">
                            <a:latin typeface="Cambria Math"/>
                          </a:rPr>
                          <m:t>,</m:t>
                        </m:r>
                        <m:r>
                          <a:rPr lang="en-US" sz="1400" i="1">
                            <a:latin typeface="Cambria Math"/>
                          </a:rPr>
                          <m:t>𝑻</m:t>
                        </m:r>
                      </m:e>
                    </m:d>
                    <m:r>
                      <a:rPr lang="en-US" sz="1400" i="1">
                        <a:latin typeface="Cambria Math"/>
                      </a:rPr>
                      <m:t>=</m:t>
                    </m:r>
                    <m:f>
                      <m:fPr>
                        <m:ctrlPr>
                          <a:rPr lang="en-US" sz="1400" i="1">
                            <a:latin typeface="Cambria Math" panose="02040503050406030204" pitchFamily="18" charset="0"/>
                          </a:rPr>
                        </m:ctrlPr>
                      </m:fPr>
                      <m:num>
                        <m:r>
                          <a:rPr lang="en-US" sz="1400" i="1">
                            <a:latin typeface="Cambria Math"/>
                          </a:rPr>
                          <m:t>𝟏</m:t>
                        </m:r>
                      </m:num>
                      <m:den>
                        <m:r>
                          <a:rPr lang="en-US" sz="1400" i="1">
                            <a:latin typeface="Cambria Math"/>
                            <a:ea typeface="Cambria Math"/>
                          </a:rPr>
                          <m:t>∆</m:t>
                        </m:r>
                      </m:den>
                    </m:f>
                    <m:r>
                      <a:rPr lang="en-US" sz="1400" i="1">
                        <a:latin typeface="Cambria Math"/>
                        <a:ea typeface="Cambria Math"/>
                      </a:rPr>
                      <m:t> </m:t>
                    </m:r>
                    <m:d>
                      <m:dPr>
                        <m:ctrlPr>
                          <a:rPr lang="en-US" sz="1400" i="1">
                            <a:latin typeface="Cambria Math" panose="02040503050406030204" pitchFamily="18" charset="0"/>
                            <a:ea typeface="Cambria Math"/>
                          </a:rPr>
                        </m:ctrlPr>
                      </m:dPr>
                      <m:e>
                        <m:f>
                          <m:fPr>
                            <m:ctrlPr>
                              <a:rPr lang="en-US" sz="1400" i="1">
                                <a:latin typeface="Cambria Math" panose="02040503050406030204" pitchFamily="18" charset="0"/>
                                <a:ea typeface="Cambria Math"/>
                              </a:rPr>
                            </m:ctrlPr>
                          </m:fPr>
                          <m:num>
                            <m:r>
                              <a:rPr lang="en-US" sz="1400" i="1">
                                <a:latin typeface="Cambria Math"/>
                                <a:ea typeface="Cambria Math"/>
                              </a:rPr>
                              <m:t>𝟏</m:t>
                            </m:r>
                          </m:num>
                          <m:den>
                            <m:r>
                              <a:rPr lang="en-US" sz="1400" i="1">
                                <a:latin typeface="Cambria Math"/>
                                <a:ea typeface="Cambria Math"/>
                              </a:rPr>
                              <m:t>𝒁𝑪</m:t>
                            </m:r>
                            <m:d>
                              <m:dPr>
                                <m:ctrlPr>
                                  <a:rPr lang="en-US" sz="1400" i="1">
                                    <a:latin typeface="Cambria Math" panose="02040503050406030204" pitchFamily="18" charset="0"/>
                                    <a:ea typeface="Cambria Math"/>
                                  </a:rPr>
                                </m:ctrlPr>
                              </m:dPr>
                              <m:e>
                                <m:r>
                                  <a:rPr lang="en-US" sz="1400" i="1">
                                    <a:latin typeface="Cambria Math"/>
                                    <a:ea typeface="Cambria Math"/>
                                  </a:rPr>
                                  <m:t>𝟎</m:t>
                                </m:r>
                                <m:r>
                                  <a:rPr lang="en-US" sz="1400" i="1">
                                    <a:latin typeface="Cambria Math"/>
                                    <a:ea typeface="Cambria Math"/>
                                  </a:rPr>
                                  <m:t>,</m:t>
                                </m:r>
                                <m:r>
                                  <a:rPr lang="en-US" sz="1400" i="1">
                                    <a:latin typeface="Cambria Math"/>
                                    <a:ea typeface="Cambria Math"/>
                                  </a:rPr>
                                  <m:t>𝑻</m:t>
                                </m:r>
                              </m:e>
                            </m:d>
                          </m:den>
                        </m:f>
                        <m:r>
                          <a:rPr lang="en-US" sz="1400" i="1">
                            <a:latin typeface="Cambria Math"/>
                            <a:ea typeface="Cambria Math"/>
                          </a:rPr>
                          <m:t>−</m:t>
                        </m:r>
                        <m:r>
                          <a:rPr lang="en-US" sz="1400" i="1">
                            <a:latin typeface="Cambria Math"/>
                            <a:ea typeface="Cambria Math"/>
                          </a:rPr>
                          <m:t>𝟏</m:t>
                        </m:r>
                      </m:e>
                    </m:d>
                  </m:oMath>
                </a14:m>
                <a:r>
                  <a:rPr lang="en-US" sz="1050" u="sng" dirty="0"/>
                  <a:t> </a:t>
                </a:r>
              </a:p>
              <a:p>
                <a:endParaRPr lang="en-US" sz="1400" b="0" dirty="0"/>
              </a:p>
              <a:p>
                <a:pPr marL="0" indent="0">
                  <a:buNone/>
                </a:pPr>
                <a:r>
                  <a:rPr lang="en-US" sz="1400" u="sng" dirty="0" err="1"/>
                  <a:t>Exercice</a:t>
                </a:r>
                <a:endParaRPr lang="en-US" sz="1400" u="sng" dirty="0"/>
              </a:p>
              <a:p>
                <a:pPr marL="0" indent="0">
                  <a:buNone/>
                </a:pPr>
                <a:r>
                  <a:rPr lang="en-US" sz="1400" b="0" dirty="0"/>
                  <a:t>=&gt; Compute the ZC Bond values for the 4 maturities below:</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09" t="-1271"/>
                </a:stretch>
              </a:blipFill>
            </p:spPr>
            <p:txBody>
              <a:bodyPr/>
              <a:lstStyle/>
              <a:p>
                <a:r>
                  <a:rPr lang="fr-FR">
                    <a:noFill/>
                  </a:rPr>
                  <a:t> </a:t>
                </a:r>
              </a:p>
            </p:txBody>
          </p:sp>
        </mc:Fallback>
      </mc:AlternateContent>
      <p:sp>
        <p:nvSpPr>
          <p:cNvPr id="4" name="Slide Number Placeholder 3"/>
          <p:cNvSpPr>
            <a:spLocks noGrp="1"/>
          </p:cNvSpPr>
          <p:nvPr>
            <p:ph type="sldNum" sz="quarter" idx="10"/>
          </p:nvPr>
        </p:nvSpPr>
        <p:spPr/>
        <p:txBody>
          <a:bodyPr/>
          <a:lstStyle/>
          <a:p>
            <a:fld id="{76BF51AC-AC7A-4056-A206-081C9421CA21}" type="slidenum">
              <a:rPr lang="en-US" smtClean="0"/>
              <a:pPr/>
              <a:t>16</a:t>
            </a:fld>
            <a:endParaRPr lang="en-US" dirty="0"/>
          </a:p>
        </p:txBody>
      </p:sp>
      <p:graphicFrame>
        <p:nvGraphicFramePr>
          <p:cNvPr id="5" name="Table 4"/>
          <p:cNvGraphicFramePr>
            <a:graphicFrameLocks noGrp="1"/>
          </p:cNvGraphicFramePr>
          <p:nvPr/>
        </p:nvGraphicFramePr>
        <p:xfrm>
          <a:off x="1619671" y="5157192"/>
          <a:ext cx="5904657" cy="1371600"/>
        </p:xfrm>
        <a:graphic>
          <a:graphicData uri="http://schemas.openxmlformats.org/drawingml/2006/table">
            <a:tbl>
              <a:tblPr firstRow="1" bandRow="1">
                <a:tableStyleId>{D27102A9-8310-4765-A935-A1911B00CA55}</a:tableStyleId>
              </a:tblPr>
              <a:tblGrid>
                <a:gridCol w="196821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1968219">
                  <a:extLst>
                    <a:ext uri="{9D8B030D-6E8A-4147-A177-3AD203B41FA5}">
                      <a16:colId xmlns:a16="http://schemas.microsoft.com/office/drawing/2014/main" val="20002"/>
                    </a:ext>
                  </a:extLst>
                </a:gridCol>
              </a:tblGrid>
              <a:tr h="269566">
                <a:tc>
                  <a:txBody>
                    <a:bodyPr/>
                    <a:lstStyle/>
                    <a:p>
                      <a:pPr algn="ctr"/>
                      <a:r>
                        <a:rPr lang="fr-FR" sz="1200" dirty="0" err="1">
                          <a:solidFill>
                            <a:srgbClr val="000000"/>
                          </a:solidFill>
                        </a:rPr>
                        <a:t>Maturity</a:t>
                      </a:r>
                      <a:endParaRPr lang="en-US" sz="1200" dirty="0">
                        <a:solidFill>
                          <a:srgbClr val="000000"/>
                        </a:solidFill>
                      </a:endParaRPr>
                    </a:p>
                  </a:txBody>
                  <a:tcPr/>
                </a:tc>
                <a:tc>
                  <a:txBody>
                    <a:bodyPr/>
                    <a:lstStyle/>
                    <a:p>
                      <a:pPr algn="ctr"/>
                      <a:r>
                        <a:rPr lang="fr-FR" sz="1200" dirty="0">
                          <a:solidFill>
                            <a:srgbClr val="000000"/>
                          </a:solidFill>
                        </a:rPr>
                        <a:t>Euribor</a:t>
                      </a:r>
                      <a:endParaRPr lang="en-US" sz="1200" dirty="0">
                        <a:solidFill>
                          <a:srgbClr val="000000"/>
                        </a:solidFill>
                      </a:endParaRPr>
                    </a:p>
                  </a:txBody>
                  <a:tcPr/>
                </a:tc>
                <a:tc>
                  <a:txBody>
                    <a:bodyPr/>
                    <a:lstStyle/>
                    <a:p>
                      <a:pPr algn="ctr"/>
                      <a:r>
                        <a:rPr lang="fr-FR" sz="1200" dirty="0" err="1">
                          <a:solidFill>
                            <a:srgbClr val="000000"/>
                          </a:solidFill>
                        </a:rPr>
                        <a:t>Maturity</a:t>
                      </a:r>
                      <a:r>
                        <a:rPr lang="fr-FR" sz="1200" dirty="0">
                          <a:solidFill>
                            <a:srgbClr val="000000"/>
                          </a:solidFill>
                        </a:rPr>
                        <a:t> in </a:t>
                      </a:r>
                      <a:r>
                        <a:rPr lang="fr-FR" sz="1200" dirty="0" err="1">
                          <a:solidFill>
                            <a:srgbClr val="000000"/>
                          </a:solidFill>
                        </a:rPr>
                        <a:t>days</a:t>
                      </a:r>
                      <a:endParaRPr lang="en-US" sz="1200" dirty="0">
                        <a:solidFill>
                          <a:srgbClr val="000000"/>
                        </a:solidFill>
                      </a:endParaRPr>
                    </a:p>
                  </a:txBody>
                  <a:tcPr/>
                </a:tc>
                <a:extLst>
                  <a:ext uri="{0D108BD9-81ED-4DB2-BD59-A6C34878D82A}">
                    <a16:rowId xmlns:a16="http://schemas.microsoft.com/office/drawing/2014/main" val="10000"/>
                  </a:ext>
                </a:extLst>
              </a:tr>
              <a:tr h="269566">
                <a:tc>
                  <a:txBody>
                    <a:bodyPr/>
                    <a:lstStyle/>
                    <a:p>
                      <a:pPr algn="ctr"/>
                      <a:r>
                        <a:rPr lang="fr-FR" sz="1200" dirty="0">
                          <a:solidFill>
                            <a:srgbClr val="000000"/>
                          </a:solidFill>
                        </a:rPr>
                        <a:t>1M</a:t>
                      </a:r>
                      <a:endParaRPr lang="en-US" sz="1200" dirty="0">
                        <a:solidFill>
                          <a:srgbClr val="000000"/>
                        </a:solidFill>
                      </a:endParaRPr>
                    </a:p>
                  </a:txBody>
                  <a:tcPr/>
                </a:tc>
                <a:tc>
                  <a:txBody>
                    <a:bodyPr/>
                    <a:lstStyle/>
                    <a:p>
                      <a:pPr algn="ctr"/>
                      <a:r>
                        <a:rPr lang="fr-FR" sz="1200" dirty="0">
                          <a:solidFill>
                            <a:srgbClr val="000000"/>
                          </a:solidFill>
                        </a:rPr>
                        <a:t>1,01%</a:t>
                      </a:r>
                      <a:endParaRPr lang="en-US" sz="1200" dirty="0">
                        <a:solidFill>
                          <a:srgbClr val="000000"/>
                        </a:solidFill>
                      </a:endParaRPr>
                    </a:p>
                  </a:txBody>
                  <a:tcPr/>
                </a:tc>
                <a:tc>
                  <a:txBody>
                    <a:bodyPr/>
                    <a:lstStyle/>
                    <a:p>
                      <a:pPr algn="ctr"/>
                      <a:r>
                        <a:rPr lang="fr-FR" sz="1200" dirty="0">
                          <a:solidFill>
                            <a:srgbClr val="000000"/>
                          </a:solidFill>
                        </a:rPr>
                        <a:t>28</a:t>
                      </a:r>
                      <a:endParaRPr lang="en-US" sz="1200" dirty="0">
                        <a:solidFill>
                          <a:srgbClr val="000000"/>
                        </a:solidFill>
                      </a:endParaRPr>
                    </a:p>
                  </a:txBody>
                  <a:tcPr/>
                </a:tc>
                <a:extLst>
                  <a:ext uri="{0D108BD9-81ED-4DB2-BD59-A6C34878D82A}">
                    <a16:rowId xmlns:a16="http://schemas.microsoft.com/office/drawing/2014/main" val="10001"/>
                  </a:ext>
                </a:extLst>
              </a:tr>
              <a:tr h="269566">
                <a:tc>
                  <a:txBody>
                    <a:bodyPr/>
                    <a:lstStyle/>
                    <a:p>
                      <a:pPr algn="ctr"/>
                      <a:r>
                        <a:rPr lang="fr-FR" sz="1200" dirty="0">
                          <a:solidFill>
                            <a:srgbClr val="000000"/>
                          </a:solidFill>
                        </a:rPr>
                        <a:t>3M</a:t>
                      </a:r>
                      <a:endParaRPr lang="en-US" sz="1200" dirty="0">
                        <a:solidFill>
                          <a:srgbClr val="000000"/>
                        </a:solidFill>
                      </a:endParaRPr>
                    </a:p>
                  </a:txBody>
                  <a:tcPr/>
                </a:tc>
                <a:tc>
                  <a:txBody>
                    <a:bodyPr/>
                    <a:lstStyle/>
                    <a:p>
                      <a:pPr algn="ctr"/>
                      <a:r>
                        <a:rPr lang="fr-FR" sz="1200" dirty="0">
                          <a:solidFill>
                            <a:srgbClr val="000000"/>
                          </a:solidFill>
                        </a:rPr>
                        <a:t>1,26%</a:t>
                      </a:r>
                      <a:endParaRPr lang="en-US" sz="1200" dirty="0">
                        <a:solidFill>
                          <a:srgbClr val="000000"/>
                        </a:solidFill>
                      </a:endParaRPr>
                    </a:p>
                  </a:txBody>
                  <a:tcPr/>
                </a:tc>
                <a:tc>
                  <a:txBody>
                    <a:bodyPr/>
                    <a:lstStyle/>
                    <a:p>
                      <a:pPr algn="ctr"/>
                      <a:r>
                        <a:rPr lang="fr-FR" sz="1200" dirty="0">
                          <a:solidFill>
                            <a:srgbClr val="000000"/>
                          </a:solidFill>
                        </a:rPr>
                        <a:t>92</a:t>
                      </a:r>
                      <a:endParaRPr lang="en-US" sz="1200" dirty="0">
                        <a:solidFill>
                          <a:srgbClr val="000000"/>
                        </a:solidFill>
                      </a:endParaRPr>
                    </a:p>
                  </a:txBody>
                  <a:tcPr/>
                </a:tc>
                <a:extLst>
                  <a:ext uri="{0D108BD9-81ED-4DB2-BD59-A6C34878D82A}">
                    <a16:rowId xmlns:a16="http://schemas.microsoft.com/office/drawing/2014/main" val="10002"/>
                  </a:ext>
                </a:extLst>
              </a:tr>
              <a:tr h="269566">
                <a:tc>
                  <a:txBody>
                    <a:bodyPr/>
                    <a:lstStyle/>
                    <a:p>
                      <a:pPr algn="ctr"/>
                      <a:r>
                        <a:rPr lang="fr-FR" sz="1200" dirty="0">
                          <a:solidFill>
                            <a:srgbClr val="000000"/>
                          </a:solidFill>
                        </a:rPr>
                        <a:t>6M</a:t>
                      </a:r>
                      <a:endParaRPr lang="en-US" sz="1200" dirty="0">
                        <a:solidFill>
                          <a:srgbClr val="000000"/>
                        </a:solidFill>
                      </a:endParaRPr>
                    </a:p>
                  </a:txBody>
                  <a:tcPr/>
                </a:tc>
                <a:tc>
                  <a:txBody>
                    <a:bodyPr/>
                    <a:lstStyle/>
                    <a:p>
                      <a:pPr algn="ctr"/>
                      <a:r>
                        <a:rPr lang="fr-FR" sz="1200" dirty="0">
                          <a:solidFill>
                            <a:srgbClr val="000000"/>
                          </a:solidFill>
                        </a:rPr>
                        <a:t>1,53%</a:t>
                      </a:r>
                      <a:endParaRPr lang="en-US" sz="1200" dirty="0">
                        <a:solidFill>
                          <a:srgbClr val="000000"/>
                        </a:solidFill>
                      </a:endParaRPr>
                    </a:p>
                  </a:txBody>
                  <a:tcPr/>
                </a:tc>
                <a:tc>
                  <a:txBody>
                    <a:bodyPr/>
                    <a:lstStyle/>
                    <a:p>
                      <a:pPr algn="ctr"/>
                      <a:r>
                        <a:rPr lang="fr-FR" sz="1200" dirty="0">
                          <a:solidFill>
                            <a:srgbClr val="000000"/>
                          </a:solidFill>
                        </a:rPr>
                        <a:t>183</a:t>
                      </a:r>
                      <a:endParaRPr lang="en-US" sz="1200" dirty="0">
                        <a:solidFill>
                          <a:srgbClr val="000000"/>
                        </a:solidFill>
                      </a:endParaRPr>
                    </a:p>
                  </a:txBody>
                  <a:tcPr/>
                </a:tc>
                <a:extLst>
                  <a:ext uri="{0D108BD9-81ED-4DB2-BD59-A6C34878D82A}">
                    <a16:rowId xmlns:a16="http://schemas.microsoft.com/office/drawing/2014/main" val="10003"/>
                  </a:ext>
                </a:extLst>
              </a:tr>
              <a:tr h="269566">
                <a:tc>
                  <a:txBody>
                    <a:bodyPr/>
                    <a:lstStyle/>
                    <a:p>
                      <a:pPr algn="ctr"/>
                      <a:r>
                        <a:rPr lang="fr-FR" sz="1200" dirty="0">
                          <a:solidFill>
                            <a:srgbClr val="000000"/>
                          </a:solidFill>
                        </a:rPr>
                        <a:t>12M</a:t>
                      </a:r>
                      <a:endParaRPr lang="en-US" sz="1200" dirty="0">
                        <a:solidFill>
                          <a:srgbClr val="000000"/>
                        </a:solidFill>
                      </a:endParaRPr>
                    </a:p>
                  </a:txBody>
                  <a:tcPr/>
                </a:tc>
                <a:tc>
                  <a:txBody>
                    <a:bodyPr/>
                    <a:lstStyle/>
                    <a:p>
                      <a:pPr algn="ctr"/>
                      <a:r>
                        <a:rPr lang="fr-FR" sz="1200" dirty="0">
                          <a:solidFill>
                            <a:srgbClr val="000000"/>
                          </a:solidFill>
                        </a:rPr>
                        <a:t>1,98%</a:t>
                      </a:r>
                      <a:endParaRPr lang="en-US" sz="1200" dirty="0">
                        <a:solidFill>
                          <a:srgbClr val="000000"/>
                        </a:solidFill>
                      </a:endParaRPr>
                    </a:p>
                  </a:txBody>
                  <a:tcPr/>
                </a:tc>
                <a:tc>
                  <a:txBody>
                    <a:bodyPr/>
                    <a:lstStyle/>
                    <a:p>
                      <a:pPr algn="ctr"/>
                      <a:r>
                        <a:rPr lang="fr-FR" sz="1200" dirty="0">
                          <a:solidFill>
                            <a:srgbClr val="000000"/>
                          </a:solidFill>
                        </a:rPr>
                        <a:t>365</a:t>
                      </a:r>
                      <a:endParaRPr lang="en-US" sz="1200" dirty="0">
                        <a:solidFill>
                          <a:srgbClr val="000000"/>
                        </a:solidFill>
                      </a:endParaRPr>
                    </a:p>
                  </a:txBody>
                  <a:tcPr/>
                </a:tc>
                <a:extLst>
                  <a:ext uri="{0D108BD9-81ED-4DB2-BD59-A6C34878D82A}">
                    <a16:rowId xmlns:a16="http://schemas.microsoft.com/office/drawing/2014/main" val="10004"/>
                  </a:ext>
                </a:extLst>
              </a:tr>
            </a:tbl>
          </a:graphicData>
        </a:graphic>
      </p:graphicFrame>
      <mc:AlternateContent xmlns:mc="http://schemas.openxmlformats.org/markup-compatibility/2006" xmlns:p14="http://schemas.microsoft.com/office/powerpoint/2010/main">
        <mc:Choice Requires="p14">
          <p:contentPart p14:bwMode="auto" r:id="rId3">
            <p14:nvContentPartPr>
              <p14:cNvPr id="6" name="Encre 5">
                <a:extLst>
                  <a:ext uri="{FF2B5EF4-FFF2-40B4-BE49-F238E27FC236}">
                    <a16:creationId xmlns:a16="http://schemas.microsoft.com/office/drawing/2014/main" id="{547B5FAC-BDE5-486A-88DD-8870AD2F27B2}"/>
                  </a:ext>
                </a:extLst>
              </p14:cNvPr>
              <p14:cNvContentPartPr/>
              <p14:nvPr/>
            </p14:nvContentPartPr>
            <p14:xfrm>
              <a:off x="6688173" y="1621870"/>
              <a:ext cx="360" cy="360"/>
            </p14:xfrm>
          </p:contentPart>
        </mc:Choice>
        <mc:Fallback xmlns="">
          <p:pic>
            <p:nvPicPr>
              <p:cNvPr id="6" name="Encre 5">
                <a:extLst>
                  <a:ext uri="{FF2B5EF4-FFF2-40B4-BE49-F238E27FC236}">
                    <a16:creationId xmlns:a16="http://schemas.microsoft.com/office/drawing/2014/main" id="{547B5FAC-BDE5-486A-88DD-8870AD2F27B2}"/>
                  </a:ext>
                </a:extLst>
              </p:cNvPr>
              <p:cNvPicPr/>
              <p:nvPr/>
            </p:nvPicPr>
            <p:blipFill>
              <a:blip r:embed="rId4"/>
              <a:stretch>
                <a:fillRect/>
              </a:stretch>
            </p:blipFill>
            <p:spPr>
              <a:xfrm>
                <a:off x="6679173" y="1613230"/>
                <a:ext cx="18000" cy="18000"/>
              </a:xfrm>
              <a:prstGeom prst="rect">
                <a:avLst/>
              </a:prstGeom>
            </p:spPr>
          </p:pic>
        </mc:Fallback>
      </mc:AlternateContent>
    </p:spTree>
    <p:extLst>
      <p:ext uri="{BB962C8B-B14F-4D97-AF65-F5344CB8AC3E}">
        <p14:creationId xmlns:p14="http://schemas.microsoft.com/office/powerpoint/2010/main" val="3405853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6BF51AC-AC7A-4056-A206-081C9421CA21}" type="slidenum">
              <a:rPr lang="fr-FR" smtClean="0"/>
              <a:pPr/>
              <a:t>17</a:t>
            </a:fld>
            <a:endParaRPr lang="fr-FR"/>
          </a:p>
        </p:txBody>
      </p:sp>
      <p:sp>
        <p:nvSpPr>
          <p:cNvPr id="6" name="Rectangle 2"/>
          <p:cNvSpPr txBox="1">
            <a:spLocks noChangeArrowheads="1"/>
          </p:cNvSpPr>
          <p:nvPr/>
        </p:nvSpPr>
        <p:spPr bwMode="gray">
          <a:xfrm>
            <a:off x="2300784" y="2997498"/>
            <a:ext cx="4537075" cy="115158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fontAlgn="base">
              <a:spcBef>
                <a:spcPct val="0"/>
              </a:spcBef>
              <a:spcAft>
                <a:spcPct val="0"/>
              </a:spcAft>
              <a:defRPr sz="3000" b="1">
                <a:solidFill>
                  <a:srgbClr val="FFFFFF"/>
                </a:solidFill>
                <a:latin typeface="+mj-lt"/>
                <a:ea typeface="+mj-ea"/>
                <a:cs typeface="+mj-cs"/>
              </a:defRPr>
            </a:lvl1pPr>
            <a:lvl2pPr algn="l" rtl="0" fontAlgn="base">
              <a:spcBef>
                <a:spcPct val="0"/>
              </a:spcBef>
              <a:spcAft>
                <a:spcPct val="0"/>
              </a:spcAft>
              <a:defRPr sz="3000" b="1">
                <a:solidFill>
                  <a:srgbClr val="FFFFFF"/>
                </a:solidFill>
                <a:latin typeface="Arial" charset="0"/>
                <a:ea typeface="ＭＳ Ｐゴシック" pitchFamily="-64" charset="-128"/>
              </a:defRPr>
            </a:lvl2pPr>
            <a:lvl3pPr algn="l" rtl="0" fontAlgn="base">
              <a:spcBef>
                <a:spcPct val="0"/>
              </a:spcBef>
              <a:spcAft>
                <a:spcPct val="0"/>
              </a:spcAft>
              <a:defRPr sz="3000" b="1">
                <a:solidFill>
                  <a:srgbClr val="FFFFFF"/>
                </a:solidFill>
                <a:latin typeface="Arial" charset="0"/>
                <a:ea typeface="ＭＳ Ｐゴシック" pitchFamily="-64" charset="-128"/>
              </a:defRPr>
            </a:lvl3pPr>
            <a:lvl4pPr algn="l" rtl="0" fontAlgn="base">
              <a:spcBef>
                <a:spcPct val="0"/>
              </a:spcBef>
              <a:spcAft>
                <a:spcPct val="0"/>
              </a:spcAft>
              <a:defRPr sz="3000" b="1">
                <a:solidFill>
                  <a:srgbClr val="FFFFFF"/>
                </a:solidFill>
                <a:latin typeface="Arial" charset="0"/>
                <a:ea typeface="ＭＳ Ｐゴシック" pitchFamily="-64" charset="-128"/>
              </a:defRPr>
            </a:lvl4pPr>
            <a:lvl5pPr algn="l" rtl="0" fontAlgn="base">
              <a:spcBef>
                <a:spcPct val="0"/>
              </a:spcBef>
              <a:spcAft>
                <a:spcPct val="0"/>
              </a:spcAft>
              <a:defRPr sz="3000" b="1">
                <a:solidFill>
                  <a:srgbClr val="FFFFFF"/>
                </a:solidFill>
                <a:latin typeface="Arial" charset="0"/>
                <a:ea typeface="ＭＳ Ｐゴシック" pitchFamily="-64" charset="-128"/>
              </a:defRPr>
            </a:lvl5pPr>
            <a:lvl6pPr marL="457200" algn="l" rtl="0" fontAlgn="base">
              <a:spcBef>
                <a:spcPct val="0"/>
              </a:spcBef>
              <a:spcAft>
                <a:spcPct val="0"/>
              </a:spcAft>
              <a:defRPr sz="3000" b="1">
                <a:solidFill>
                  <a:srgbClr val="FFFFFF"/>
                </a:solidFill>
                <a:latin typeface="Arial" charset="0"/>
                <a:ea typeface="ＭＳ Ｐゴシック" pitchFamily="-64" charset="-128"/>
              </a:defRPr>
            </a:lvl6pPr>
            <a:lvl7pPr marL="914400" algn="l" rtl="0" fontAlgn="base">
              <a:spcBef>
                <a:spcPct val="0"/>
              </a:spcBef>
              <a:spcAft>
                <a:spcPct val="0"/>
              </a:spcAft>
              <a:defRPr sz="3000" b="1">
                <a:solidFill>
                  <a:srgbClr val="FFFFFF"/>
                </a:solidFill>
                <a:latin typeface="Arial" charset="0"/>
                <a:ea typeface="ＭＳ Ｐゴシック" pitchFamily="-64" charset="-128"/>
              </a:defRPr>
            </a:lvl7pPr>
            <a:lvl8pPr marL="1371600" algn="l" rtl="0" fontAlgn="base">
              <a:spcBef>
                <a:spcPct val="0"/>
              </a:spcBef>
              <a:spcAft>
                <a:spcPct val="0"/>
              </a:spcAft>
              <a:defRPr sz="3000" b="1">
                <a:solidFill>
                  <a:srgbClr val="FFFFFF"/>
                </a:solidFill>
                <a:latin typeface="Arial" charset="0"/>
                <a:ea typeface="ＭＳ Ｐゴシック" pitchFamily="-64" charset="-128"/>
              </a:defRPr>
            </a:lvl8pPr>
            <a:lvl9pPr marL="1828800" algn="l" rtl="0" fontAlgn="base">
              <a:spcBef>
                <a:spcPct val="0"/>
              </a:spcBef>
              <a:spcAft>
                <a:spcPct val="0"/>
              </a:spcAft>
              <a:defRPr sz="3000" b="1">
                <a:solidFill>
                  <a:srgbClr val="FFFFFF"/>
                </a:solidFill>
                <a:latin typeface="Arial" charset="0"/>
                <a:ea typeface="ＭＳ Ｐゴシック" pitchFamily="-64" charset="-128"/>
              </a:defRPr>
            </a:lvl9pPr>
          </a:lstStyle>
          <a:p>
            <a:pPr algn="ctr"/>
            <a:r>
              <a:rPr lang="en-GB" sz="2600" dirty="0">
                <a:solidFill>
                  <a:srgbClr val="103184"/>
                </a:solidFill>
              </a:rPr>
              <a:t>Swaps</a:t>
            </a:r>
          </a:p>
        </p:txBody>
      </p:sp>
    </p:spTree>
    <p:extLst>
      <p:ext uri="{BB962C8B-B14F-4D97-AF65-F5344CB8AC3E}">
        <p14:creationId xmlns:p14="http://schemas.microsoft.com/office/powerpoint/2010/main" val="2621884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4E2AF85-9C77-4C71-A500-E90AEF29DEEC}" type="slidenum">
              <a:rPr lang="fr-FR"/>
              <a:pPr/>
              <a:t>18</a:t>
            </a:fld>
            <a:endParaRPr lang="fr-FR"/>
          </a:p>
        </p:txBody>
      </p:sp>
      <p:sp>
        <p:nvSpPr>
          <p:cNvPr id="102402" name="Rectangle 2"/>
          <p:cNvSpPr>
            <a:spLocks noGrp="1" noChangeArrowheads="1"/>
          </p:cNvSpPr>
          <p:nvPr>
            <p:ph type="title"/>
          </p:nvPr>
        </p:nvSpPr>
        <p:spPr/>
        <p:txBody>
          <a:bodyPr/>
          <a:lstStyle/>
          <a:p>
            <a:r>
              <a:rPr lang="fr-FR" dirty="0"/>
              <a:t>Swaps - Introduction</a:t>
            </a:r>
          </a:p>
        </p:txBody>
      </p:sp>
      <p:sp>
        <p:nvSpPr>
          <p:cNvPr id="102403" name="Rectangle 3"/>
          <p:cNvSpPr>
            <a:spLocks noGrp="1" noChangeArrowheads="1"/>
          </p:cNvSpPr>
          <p:nvPr>
            <p:ph type="body" idx="1"/>
          </p:nvPr>
        </p:nvSpPr>
        <p:spPr/>
        <p:txBody>
          <a:bodyPr/>
          <a:lstStyle/>
          <a:p>
            <a:pPr>
              <a:lnSpc>
                <a:spcPct val="90000"/>
              </a:lnSpc>
            </a:pPr>
            <a:r>
              <a:rPr lang="en-US" sz="1800" dirty="0">
                <a:solidFill>
                  <a:srgbClr val="140185"/>
                </a:solidFill>
              </a:rPr>
              <a:t>Swaps are contracts characterized by exchanges of cash flows between 2 counterparties (without any capital exchange)</a:t>
            </a:r>
          </a:p>
          <a:p>
            <a:pPr marL="287338" lvl="1" indent="-287338">
              <a:lnSpc>
                <a:spcPct val="90000"/>
              </a:lnSpc>
              <a:buClr>
                <a:schemeClr val="tx2"/>
              </a:buClr>
              <a:buSzPct val="80000"/>
              <a:buFont typeface="Wingdings" pitchFamily="2" charset="2"/>
              <a:buChar char="n"/>
            </a:pPr>
            <a:endParaRPr lang="en-US" sz="1800" dirty="0">
              <a:solidFill>
                <a:srgbClr val="140185"/>
              </a:solidFill>
            </a:endParaRPr>
          </a:p>
          <a:p>
            <a:pPr>
              <a:lnSpc>
                <a:spcPct val="90000"/>
              </a:lnSpc>
            </a:pPr>
            <a:r>
              <a:rPr lang="en-US" sz="1800" dirty="0">
                <a:solidFill>
                  <a:srgbClr val="140185"/>
                </a:solidFill>
              </a:rPr>
              <a:t>The cash flows are calculated over a notional (or principal) amount </a:t>
            </a:r>
          </a:p>
          <a:p>
            <a:pPr>
              <a:lnSpc>
                <a:spcPct val="90000"/>
              </a:lnSpc>
            </a:pPr>
            <a:endParaRPr lang="en-US" sz="1800" dirty="0">
              <a:solidFill>
                <a:srgbClr val="140185"/>
              </a:solidFill>
            </a:endParaRPr>
          </a:p>
          <a:p>
            <a:pPr>
              <a:lnSpc>
                <a:spcPct val="90000"/>
              </a:lnSpc>
            </a:pPr>
            <a:r>
              <a:rPr lang="en-US" sz="1800" dirty="0">
                <a:solidFill>
                  <a:srgbClr val="140185"/>
                </a:solidFill>
              </a:rPr>
              <a:t>The swap agreement defines the dates when the cash flows are to be paid</a:t>
            </a:r>
          </a:p>
          <a:p>
            <a:pPr algn="just">
              <a:lnSpc>
                <a:spcPct val="90000"/>
              </a:lnSpc>
            </a:pPr>
            <a:endParaRPr lang="en-US" sz="1800" dirty="0">
              <a:solidFill>
                <a:srgbClr val="140185"/>
              </a:solidFill>
            </a:endParaRPr>
          </a:p>
          <a:p>
            <a:pPr>
              <a:lnSpc>
                <a:spcPct val="90000"/>
              </a:lnSpc>
            </a:pPr>
            <a:r>
              <a:rPr lang="en-US" sz="1800" dirty="0">
                <a:solidFill>
                  <a:srgbClr val="140185"/>
                </a:solidFill>
              </a:rPr>
              <a:t>There exist several swap types:</a:t>
            </a:r>
          </a:p>
          <a:p>
            <a:pPr lvl="1">
              <a:lnSpc>
                <a:spcPct val="90000"/>
              </a:lnSpc>
            </a:pPr>
            <a:r>
              <a:rPr lang="en-US" sz="1800" dirty="0">
                <a:solidFill>
                  <a:srgbClr val="140185"/>
                </a:solidFill>
              </a:rPr>
              <a:t>Standard swaps</a:t>
            </a:r>
          </a:p>
          <a:p>
            <a:pPr lvl="1">
              <a:lnSpc>
                <a:spcPct val="90000"/>
              </a:lnSpc>
            </a:pPr>
            <a:r>
              <a:rPr lang="en-US" sz="1800" dirty="0">
                <a:solidFill>
                  <a:srgbClr val="140185"/>
                </a:solidFill>
              </a:rPr>
              <a:t>Amortizing swaps</a:t>
            </a:r>
          </a:p>
          <a:p>
            <a:pPr lvl="1">
              <a:lnSpc>
                <a:spcPct val="90000"/>
              </a:lnSpc>
            </a:pPr>
            <a:r>
              <a:rPr lang="en-US" sz="1800" dirty="0">
                <a:solidFill>
                  <a:srgbClr val="140185"/>
                </a:solidFill>
              </a:rPr>
              <a:t>Zero-coupon swaps</a:t>
            </a:r>
          </a:p>
          <a:p>
            <a:pPr lvl="1">
              <a:lnSpc>
                <a:spcPct val="90000"/>
              </a:lnSpc>
            </a:pPr>
            <a:r>
              <a:rPr lang="en-US" sz="1800" dirty="0">
                <a:solidFill>
                  <a:srgbClr val="140185"/>
                </a:solidFill>
              </a:rPr>
              <a:t>Forward start swaps</a:t>
            </a:r>
          </a:p>
          <a:p>
            <a:pPr lvl="1">
              <a:lnSpc>
                <a:spcPct val="90000"/>
              </a:lnSpc>
            </a:pPr>
            <a:r>
              <a:rPr lang="en-US" sz="1800" dirty="0">
                <a:solidFill>
                  <a:srgbClr val="140185"/>
                </a:solidFill>
              </a:rPr>
              <a:t>CMS (Constant Maturity Swap) swaps</a:t>
            </a:r>
          </a:p>
          <a:p>
            <a:pPr lvl="1">
              <a:lnSpc>
                <a:spcPct val="90000"/>
              </a:lnSpc>
            </a:pPr>
            <a:r>
              <a:rPr lang="en-US" sz="1800" dirty="0">
                <a:solidFill>
                  <a:srgbClr val="140185"/>
                </a:solidFill>
              </a:rPr>
              <a:t>Basis swaps</a:t>
            </a:r>
          </a:p>
          <a:p>
            <a:pPr lvl="1">
              <a:lnSpc>
                <a:spcPct val="90000"/>
              </a:lnSpc>
              <a:buFont typeface="Wingdings" pitchFamily="2" charset="2"/>
              <a:buNone/>
            </a:pPr>
            <a:r>
              <a:rPr lang="en-US" sz="1800" dirty="0">
                <a:solidFill>
                  <a:srgbClr val="140185"/>
                </a:solidFill>
              </a:rPr>
              <a:t>...</a:t>
            </a:r>
          </a:p>
          <a:p>
            <a:pPr algn="just">
              <a:lnSpc>
                <a:spcPct val="90000"/>
              </a:lnSpc>
            </a:pPr>
            <a:endParaRPr lang="en-US" sz="1800" dirty="0">
              <a:solidFill>
                <a:srgbClr val="140185"/>
              </a:solidFill>
            </a:endParaRPr>
          </a:p>
          <a:p>
            <a:pPr algn="just">
              <a:lnSpc>
                <a:spcPct val="90000"/>
              </a:lnSpc>
            </a:pPr>
            <a:r>
              <a:rPr lang="en-US" sz="1800" dirty="0">
                <a:solidFill>
                  <a:srgbClr val="140185"/>
                </a:solidFill>
              </a:rPr>
              <a:t>As a start, we will consider </a:t>
            </a:r>
            <a:r>
              <a:rPr lang="en-US" sz="1800" b="1" dirty="0">
                <a:solidFill>
                  <a:srgbClr val="140185"/>
                </a:solidFill>
              </a:rPr>
              <a:t>standard swaps </a:t>
            </a:r>
            <a:r>
              <a:rPr lang="en-US" sz="1800" dirty="0">
                <a:solidFill>
                  <a:srgbClr val="140185"/>
                </a:solidFill>
              </a:rPr>
              <a:t>(also denominated as “plain-vanilla swap”)</a:t>
            </a:r>
          </a:p>
          <a:p>
            <a:pPr lvl="1">
              <a:lnSpc>
                <a:spcPct val="90000"/>
              </a:lnSpc>
              <a:buFont typeface="Wingdings" pitchFamily="2" charset="2"/>
              <a:buNone/>
            </a:pPr>
            <a:endParaRPr lang="en-US" sz="1800" dirty="0">
              <a:solidFill>
                <a:srgbClr val="140185"/>
              </a:solidFill>
            </a:endParaRPr>
          </a:p>
          <a:p>
            <a:pPr lvl="1">
              <a:lnSpc>
                <a:spcPct val="90000"/>
              </a:lnSpc>
              <a:buFont typeface="Wingdings" pitchFamily="2" charset="2"/>
              <a:buNone/>
            </a:pPr>
            <a:endParaRPr lang="en-US" sz="2400" dirty="0">
              <a:solidFill>
                <a:srgbClr val="140185"/>
              </a:solidFill>
            </a:endParaRPr>
          </a:p>
          <a:p>
            <a:pPr algn="just">
              <a:lnSpc>
                <a:spcPct val="90000"/>
              </a:lnSpc>
            </a:pPr>
            <a:endParaRPr lang="en-US" sz="2000" dirty="0"/>
          </a:p>
          <a:p>
            <a:pPr>
              <a:lnSpc>
                <a:spcPct val="90000"/>
              </a:lnSpc>
            </a:pPr>
            <a:endParaRPr lang="en-US" dirty="0"/>
          </a:p>
        </p:txBody>
      </p:sp>
    </p:spTree>
    <p:extLst>
      <p:ext uri="{BB962C8B-B14F-4D97-AF65-F5344CB8AC3E}">
        <p14:creationId xmlns:p14="http://schemas.microsoft.com/office/powerpoint/2010/main" val="3482338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7EA3135C-39A3-410D-B3B7-727101ED36BD}" type="slidenum">
              <a:rPr lang="fr-FR"/>
              <a:pPr/>
              <a:t>19</a:t>
            </a:fld>
            <a:endParaRPr lang="fr-FR"/>
          </a:p>
        </p:txBody>
      </p:sp>
      <p:sp>
        <p:nvSpPr>
          <p:cNvPr id="44035" name="Rectangle 3"/>
          <p:cNvSpPr>
            <a:spLocks noGrp="1" noChangeArrowheads="1"/>
          </p:cNvSpPr>
          <p:nvPr>
            <p:ph type="body" idx="1"/>
          </p:nvPr>
        </p:nvSpPr>
        <p:spPr>
          <a:xfrm>
            <a:off x="395288" y="1268413"/>
            <a:ext cx="7993062" cy="4897437"/>
          </a:xfrm>
          <a:noFill/>
          <a:ln/>
        </p:spPr>
        <p:txBody>
          <a:bodyPr/>
          <a:lstStyle/>
          <a:p>
            <a:pPr marL="0" indent="0" defTabSz="387350"/>
            <a:endParaRPr lang="en-US" sz="2400" dirty="0">
              <a:solidFill>
                <a:srgbClr val="140185"/>
              </a:solidFill>
            </a:endParaRPr>
          </a:p>
          <a:p>
            <a:pPr marL="0" indent="0" defTabSz="387350"/>
            <a:r>
              <a:rPr lang="en-US" sz="2000" dirty="0">
                <a:solidFill>
                  <a:srgbClr val="140185"/>
                </a:solidFill>
              </a:rPr>
              <a:t> What is a </a:t>
            </a:r>
            <a:r>
              <a:rPr lang="en-US" sz="2000" b="1" dirty="0">
                <a:solidFill>
                  <a:srgbClr val="140185"/>
                </a:solidFill>
              </a:rPr>
              <a:t>standard swap</a:t>
            </a:r>
            <a:r>
              <a:rPr lang="en-US" sz="2000" dirty="0">
                <a:solidFill>
                  <a:srgbClr val="140185"/>
                </a:solidFill>
              </a:rPr>
              <a:t>?</a:t>
            </a:r>
          </a:p>
          <a:p>
            <a:pPr marL="0" indent="0" defTabSz="387350"/>
            <a:endParaRPr lang="en-US" sz="2600" dirty="0">
              <a:solidFill>
                <a:schemeClr val="tx1"/>
              </a:solidFill>
            </a:endParaRPr>
          </a:p>
          <a:p>
            <a:pPr marL="0" indent="0" defTabSz="387350"/>
            <a:r>
              <a:rPr lang="en-US" sz="2000" dirty="0">
                <a:solidFill>
                  <a:srgbClr val="140185"/>
                </a:solidFill>
              </a:rPr>
              <a:t> These swaps have the following specs:</a:t>
            </a:r>
            <a:endParaRPr lang="en-US" sz="2400" dirty="0">
              <a:solidFill>
                <a:srgbClr val="140185"/>
              </a:solidFill>
            </a:endParaRPr>
          </a:p>
          <a:p>
            <a:pPr marL="190500" lvl="1" indent="0" algn="just" defTabSz="387350"/>
            <a:r>
              <a:rPr lang="en-US" sz="1800" b="1" dirty="0">
                <a:solidFill>
                  <a:srgbClr val="FF0000"/>
                </a:solidFill>
              </a:rPr>
              <a:t> </a:t>
            </a:r>
            <a:r>
              <a:rPr lang="en-US" sz="1500" dirty="0">
                <a:solidFill>
                  <a:srgbClr val="140185"/>
                </a:solidFill>
              </a:rPr>
              <a:t>Exchange of a </a:t>
            </a:r>
            <a:r>
              <a:rPr lang="en-US" sz="1500" b="1" dirty="0">
                <a:solidFill>
                  <a:srgbClr val="140185"/>
                </a:solidFill>
              </a:rPr>
              <a:t>fixed leg</a:t>
            </a:r>
            <a:r>
              <a:rPr lang="en-US" sz="1500" dirty="0">
                <a:solidFill>
                  <a:srgbClr val="140185"/>
                </a:solidFill>
              </a:rPr>
              <a:t> (payments depend on a fixed rate) against a </a:t>
            </a:r>
            <a:r>
              <a:rPr lang="en-US" sz="1500" b="1" dirty="0">
                <a:solidFill>
                  <a:srgbClr val="140185"/>
                </a:solidFill>
              </a:rPr>
              <a:t>floating leg</a:t>
            </a:r>
            <a:r>
              <a:rPr lang="en-US" sz="1500" dirty="0">
                <a:solidFill>
                  <a:srgbClr val="140185"/>
                </a:solidFill>
              </a:rPr>
              <a:t> (payments depend on a floating rate)</a:t>
            </a:r>
          </a:p>
          <a:p>
            <a:pPr marL="0" indent="0" algn="just" defTabSz="387350"/>
            <a:endParaRPr lang="en-US" sz="1500" dirty="0">
              <a:solidFill>
                <a:srgbClr val="140185"/>
              </a:solidFill>
            </a:endParaRPr>
          </a:p>
          <a:p>
            <a:pPr marL="190500" lvl="1" indent="0" algn="just" defTabSz="387350"/>
            <a:r>
              <a:rPr lang="en-US" sz="1500" dirty="0">
                <a:solidFill>
                  <a:srgbClr val="140185"/>
                </a:solidFill>
              </a:rPr>
              <a:t> a constant notional amount during the lifetime of the swap.</a:t>
            </a:r>
          </a:p>
          <a:p>
            <a:pPr marL="0" indent="0" algn="just" defTabSz="387350"/>
            <a:endParaRPr lang="en-US" sz="1500" dirty="0">
              <a:solidFill>
                <a:srgbClr val="140185"/>
              </a:solidFill>
            </a:endParaRPr>
          </a:p>
          <a:p>
            <a:pPr marL="190500" lvl="1" indent="0" algn="just" defTabSz="387350"/>
            <a:r>
              <a:rPr lang="en-US" sz="1500" dirty="0">
                <a:solidFill>
                  <a:srgbClr val="140185"/>
                </a:solidFill>
              </a:rPr>
              <a:t> a maturity of the floating rate equals to the time between 2 payments of the floating rate</a:t>
            </a:r>
          </a:p>
          <a:p>
            <a:pPr marL="190500" lvl="1" indent="0" algn="just" defTabSz="387350">
              <a:buFont typeface="Wingdings" pitchFamily="2" charset="2"/>
              <a:buNone/>
            </a:pPr>
            <a:endParaRPr lang="en-US" sz="1800" dirty="0">
              <a:solidFill>
                <a:srgbClr val="140185"/>
              </a:solidFill>
            </a:endParaRPr>
          </a:p>
          <a:p>
            <a:pPr marL="0" indent="0" defTabSz="387350"/>
            <a:r>
              <a:rPr lang="en-US" sz="2000" dirty="0">
                <a:solidFill>
                  <a:srgbClr val="140185"/>
                </a:solidFill>
              </a:rPr>
              <a:t> Payer and Receiver swaps:</a:t>
            </a:r>
            <a:endParaRPr lang="en-US" sz="2400" dirty="0">
              <a:solidFill>
                <a:srgbClr val="140185"/>
              </a:solidFill>
            </a:endParaRPr>
          </a:p>
          <a:p>
            <a:pPr marL="190500" lvl="1" indent="0" algn="just" defTabSz="387350"/>
            <a:r>
              <a:rPr lang="en-US" sz="1500" b="1" dirty="0">
                <a:solidFill>
                  <a:srgbClr val="FF0000"/>
                </a:solidFill>
              </a:rPr>
              <a:t> </a:t>
            </a:r>
            <a:r>
              <a:rPr lang="en-US" sz="1500" dirty="0">
                <a:solidFill>
                  <a:srgbClr val="140185"/>
                </a:solidFill>
              </a:rPr>
              <a:t>A swap is </a:t>
            </a:r>
            <a:r>
              <a:rPr lang="en-US" sz="1500" b="1" dirty="0">
                <a:solidFill>
                  <a:srgbClr val="140185"/>
                </a:solidFill>
              </a:rPr>
              <a:t>payer when the buyer pay the fixed leg</a:t>
            </a:r>
          </a:p>
          <a:p>
            <a:pPr marL="190500" lvl="1" indent="0" algn="just" defTabSz="387350"/>
            <a:r>
              <a:rPr lang="en-US" sz="1500" dirty="0">
                <a:solidFill>
                  <a:srgbClr val="140185"/>
                </a:solidFill>
              </a:rPr>
              <a:t> A swap is </a:t>
            </a:r>
            <a:r>
              <a:rPr lang="en-US" sz="1500" b="1" dirty="0">
                <a:solidFill>
                  <a:srgbClr val="140185"/>
                </a:solidFill>
              </a:rPr>
              <a:t>receiver when the buyer the floating leg </a:t>
            </a:r>
          </a:p>
          <a:p>
            <a:pPr marL="190500" lvl="1" indent="0" algn="just" defTabSz="387350"/>
            <a:r>
              <a:rPr lang="en-US" sz="1500" dirty="0">
                <a:solidFill>
                  <a:srgbClr val="140185"/>
                </a:solidFill>
              </a:rPr>
              <a:t> </a:t>
            </a:r>
            <a:r>
              <a:rPr lang="en-US" sz="1500" b="1" dirty="0">
                <a:solidFill>
                  <a:srgbClr val="140185"/>
                </a:solidFill>
              </a:rPr>
              <a:t>Remark:</a:t>
            </a:r>
            <a:r>
              <a:rPr lang="en-US" sz="1500" dirty="0">
                <a:solidFill>
                  <a:srgbClr val="140185"/>
                </a:solidFill>
              </a:rPr>
              <a:t> buy payer = sell receiver / buy receiver = sell payer</a:t>
            </a:r>
            <a:endParaRPr lang="en-US" sz="1900" dirty="0">
              <a:solidFill>
                <a:srgbClr val="140185"/>
              </a:solidFill>
            </a:endParaRPr>
          </a:p>
          <a:p>
            <a:pPr marL="190500" lvl="1" indent="0" algn="just" defTabSz="387350">
              <a:buFont typeface="Wingdings" pitchFamily="2" charset="2"/>
              <a:buNone/>
            </a:pPr>
            <a:endParaRPr lang="en-US" sz="1500" dirty="0"/>
          </a:p>
        </p:txBody>
      </p:sp>
      <p:graphicFrame>
        <p:nvGraphicFramePr>
          <p:cNvPr id="44036" name="Object 4"/>
          <p:cNvGraphicFramePr>
            <a:graphicFrameLocks noChangeAspect="1"/>
          </p:cNvGraphicFramePr>
          <p:nvPr/>
        </p:nvGraphicFramePr>
        <p:xfrm>
          <a:off x="4514850" y="3327400"/>
          <a:ext cx="112713" cy="201613"/>
        </p:xfrm>
        <a:graphic>
          <a:graphicData uri="http://schemas.openxmlformats.org/presentationml/2006/ole">
            <mc:AlternateContent xmlns:mc="http://schemas.openxmlformats.org/markup-compatibility/2006">
              <mc:Choice xmlns:v="urn:schemas-microsoft-com:vml" Requires="v">
                <p:oleObj name="Équation" r:id="rId2" imgW="114120" imgH="203040" progId="Equation.3">
                  <p:embed/>
                </p:oleObj>
              </mc:Choice>
              <mc:Fallback>
                <p:oleObj name="Équation" r:id="rId2" imgW="114120" imgH="203040" progId="Equation.3">
                  <p:embed/>
                  <p:pic>
                    <p:nvPicPr>
                      <p:cNvPr id="4403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27400"/>
                        <a:ext cx="1127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7" name="Rectangle 5"/>
          <p:cNvSpPr>
            <a:spLocks noGrp="1" noChangeArrowheads="1"/>
          </p:cNvSpPr>
          <p:nvPr>
            <p:ph type="title"/>
          </p:nvPr>
        </p:nvSpPr>
        <p:spPr>
          <a:xfrm>
            <a:off x="533400" y="228600"/>
            <a:ext cx="7494588" cy="914400"/>
          </a:xfrm>
        </p:spPr>
        <p:txBody>
          <a:bodyPr/>
          <a:lstStyle/>
          <a:p>
            <a:r>
              <a:rPr lang="fr-FR" dirty="0"/>
              <a:t>Swaps - Introduction (2)</a:t>
            </a:r>
          </a:p>
        </p:txBody>
      </p:sp>
    </p:spTree>
    <p:extLst>
      <p:ext uri="{BB962C8B-B14F-4D97-AF65-F5344CB8AC3E}">
        <p14:creationId xmlns:p14="http://schemas.microsoft.com/office/powerpoint/2010/main" val="2565244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6BF51AC-AC7A-4056-A206-081C9421CA21}" type="slidenum">
              <a:rPr lang="fr-FR" smtClean="0"/>
              <a:pPr/>
              <a:t>2</a:t>
            </a:fld>
            <a:endParaRPr lang="fr-FR"/>
          </a:p>
        </p:txBody>
      </p:sp>
      <p:sp>
        <p:nvSpPr>
          <p:cNvPr id="6" name="Rectangle 2"/>
          <p:cNvSpPr txBox="1">
            <a:spLocks noChangeArrowheads="1"/>
          </p:cNvSpPr>
          <p:nvPr/>
        </p:nvSpPr>
        <p:spPr bwMode="gray">
          <a:xfrm>
            <a:off x="2300784" y="2997498"/>
            <a:ext cx="4537075" cy="115158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fontAlgn="base">
              <a:spcBef>
                <a:spcPct val="0"/>
              </a:spcBef>
              <a:spcAft>
                <a:spcPct val="0"/>
              </a:spcAft>
              <a:defRPr sz="3000" b="1">
                <a:solidFill>
                  <a:srgbClr val="FFFFFF"/>
                </a:solidFill>
                <a:latin typeface="+mj-lt"/>
                <a:ea typeface="+mj-ea"/>
                <a:cs typeface="+mj-cs"/>
              </a:defRPr>
            </a:lvl1pPr>
            <a:lvl2pPr algn="l" rtl="0" fontAlgn="base">
              <a:spcBef>
                <a:spcPct val="0"/>
              </a:spcBef>
              <a:spcAft>
                <a:spcPct val="0"/>
              </a:spcAft>
              <a:defRPr sz="3000" b="1">
                <a:solidFill>
                  <a:srgbClr val="FFFFFF"/>
                </a:solidFill>
                <a:latin typeface="Arial" charset="0"/>
                <a:ea typeface="ＭＳ Ｐゴシック" pitchFamily="-64" charset="-128"/>
              </a:defRPr>
            </a:lvl2pPr>
            <a:lvl3pPr algn="l" rtl="0" fontAlgn="base">
              <a:spcBef>
                <a:spcPct val="0"/>
              </a:spcBef>
              <a:spcAft>
                <a:spcPct val="0"/>
              </a:spcAft>
              <a:defRPr sz="3000" b="1">
                <a:solidFill>
                  <a:srgbClr val="FFFFFF"/>
                </a:solidFill>
                <a:latin typeface="Arial" charset="0"/>
                <a:ea typeface="ＭＳ Ｐゴシック" pitchFamily="-64" charset="-128"/>
              </a:defRPr>
            </a:lvl3pPr>
            <a:lvl4pPr algn="l" rtl="0" fontAlgn="base">
              <a:spcBef>
                <a:spcPct val="0"/>
              </a:spcBef>
              <a:spcAft>
                <a:spcPct val="0"/>
              </a:spcAft>
              <a:defRPr sz="3000" b="1">
                <a:solidFill>
                  <a:srgbClr val="FFFFFF"/>
                </a:solidFill>
                <a:latin typeface="Arial" charset="0"/>
                <a:ea typeface="ＭＳ Ｐゴシック" pitchFamily="-64" charset="-128"/>
              </a:defRPr>
            </a:lvl4pPr>
            <a:lvl5pPr algn="l" rtl="0" fontAlgn="base">
              <a:spcBef>
                <a:spcPct val="0"/>
              </a:spcBef>
              <a:spcAft>
                <a:spcPct val="0"/>
              </a:spcAft>
              <a:defRPr sz="3000" b="1">
                <a:solidFill>
                  <a:srgbClr val="FFFFFF"/>
                </a:solidFill>
                <a:latin typeface="Arial" charset="0"/>
                <a:ea typeface="ＭＳ Ｐゴシック" pitchFamily="-64" charset="-128"/>
              </a:defRPr>
            </a:lvl5pPr>
            <a:lvl6pPr marL="457200" algn="l" rtl="0" fontAlgn="base">
              <a:spcBef>
                <a:spcPct val="0"/>
              </a:spcBef>
              <a:spcAft>
                <a:spcPct val="0"/>
              </a:spcAft>
              <a:defRPr sz="3000" b="1">
                <a:solidFill>
                  <a:srgbClr val="FFFFFF"/>
                </a:solidFill>
                <a:latin typeface="Arial" charset="0"/>
                <a:ea typeface="ＭＳ Ｐゴシック" pitchFamily="-64" charset="-128"/>
              </a:defRPr>
            </a:lvl6pPr>
            <a:lvl7pPr marL="914400" algn="l" rtl="0" fontAlgn="base">
              <a:spcBef>
                <a:spcPct val="0"/>
              </a:spcBef>
              <a:spcAft>
                <a:spcPct val="0"/>
              </a:spcAft>
              <a:defRPr sz="3000" b="1">
                <a:solidFill>
                  <a:srgbClr val="FFFFFF"/>
                </a:solidFill>
                <a:latin typeface="Arial" charset="0"/>
                <a:ea typeface="ＭＳ Ｐゴシック" pitchFamily="-64" charset="-128"/>
              </a:defRPr>
            </a:lvl7pPr>
            <a:lvl8pPr marL="1371600" algn="l" rtl="0" fontAlgn="base">
              <a:spcBef>
                <a:spcPct val="0"/>
              </a:spcBef>
              <a:spcAft>
                <a:spcPct val="0"/>
              </a:spcAft>
              <a:defRPr sz="3000" b="1">
                <a:solidFill>
                  <a:srgbClr val="FFFFFF"/>
                </a:solidFill>
                <a:latin typeface="Arial" charset="0"/>
                <a:ea typeface="ＭＳ Ｐゴシック" pitchFamily="-64" charset="-128"/>
              </a:defRPr>
            </a:lvl8pPr>
            <a:lvl9pPr marL="1828800" algn="l" rtl="0" fontAlgn="base">
              <a:spcBef>
                <a:spcPct val="0"/>
              </a:spcBef>
              <a:spcAft>
                <a:spcPct val="0"/>
              </a:spcAft>
              <a:defRPr sz="3000" b="1">
                <a:solidFill>
                  <a:srgbClr val="FFFFFF"/>
                </a:solidFill>
                <a:latin typeface="Arial" charset="0"/>
                <a:ea typeface="ＭＳ Ｐゴシック" pitchFamily="-64" charset="-128"/>
              </a:defRPr>
            </a:lvl9pPr>
          </a:lstStyle>
          <a:p>
            <a:pPr algn="ctr"/>
            <a:r>
              <a:rPr lang="en-GB" sz="2600" dirty="0">
                <a:solidFill>
                  <a:srgbClr val="103184"/>
                </a:solidFill>
              </a:rPr>
              <a:t>Pricing IR derivatives</a:t>
            </a:r>
            <a:br>
              <a:rPr lang="en-GB" sz="2600" dirty="0">
                <a:solidFill>
                  <a:srgbClr val="103184"/>
                </a:solidFill>
              </a:rPr>
            </a:br>
            <a:r>
              <a:rPr lang="en-GB" sz="2600" dirty="0">
                <a:solidFill>
                  <a:srgbClr val="103184"/>
                </a:solidFill>
              </a:rPr>
              <a:t>Quick Introduction</a:t>
            </a:r>
          </a:p>
        </p:txBody>
      </p:sp>
    </p:spTree>
    <p:extLst>
      <p:ext uri="{BB962C8B-B14F-4D97-AF65-F5344CB8AC3E}">
        <p14:creationId xmlns:p14="http://schemas.microsoft.com/office/powerpoint/2010/main" val="2932897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468B9CF8-7256-4918-B380-D82E881A2BEC}" type="slidenum">
              <a:rPr lang="fr-FR"/>
              <a:pPr/>
              <a:t>20</a:t>
            </a:fld>
            <a:endParaRPr lang="fr-FR"/>
          </a:p>
        </p:txBody>
      </p:sp>
      <p:sp>
        <p:nvSpPr>
          <p:cNvPr id="45059" name="Rectangle 3"/>
          <p:cNvSpPr>
            <a:spLocks noGrp="1" noChangeArrowheads="1"/>
          </p:cNvSpPr>
          <p:nvPr>
            <p:ph type="body" idx="1"/>
          </p:nvPr>
        </p:nvSpPr>
        <p:spPr>
          <a:xfrm>
            <a:off x="250825" y="1196975"/>
            <a:ext cx="8569325" cy="4746625"/>
          </a:xfrm>
          <a:noFill/>
          <a:ln/>
        </p:spPr>
        <p:txBody>
          <a:bodyPr/>
          <a:lstStyle/>
          <a:p>
            <a:pPr marL="190500" lvl="1" indent="0" defTabSz="387350">
              <a:buFont typeface="Wingdings" pitchFamily="2" charset="2"/>
              <a:buNone/>
            </a:pPr>
            <a:endParaRPr lang="en-US" sz="2000" dirty="0">
              <a:solidFill>
                <a:schemeClr val="tx1"/>
              </a:solidFill>
            </a:endParaRPr>
          </a:p>
          <a:p>
            <a:pPr marL="0" indent="0" defTabSz="387350">
              <a:buNone/>
            </a:pPr>
            <a:r>
              <a:rPr lang="en-US" sz="2000" dirty="0">
                <a:solidFill>
                  <a:srgbClr val="140185"/>
                </a:solidFill>
              </a:rPr>
              <a:t>Example:</a:t>
            </a:r>
          </a:p>
          <a:p>
            <a:pPr marL="0" indent="0" defTabSz="387350"/>
            <a:endParaRPr lang="en-US" sz="2000" dirty="0">
              <a:solidFill>
                <a:srgbClr val="140185"/>
              </a:solidFill>
            </a:endParaRPr>
          </a:p>
          <a:p>
            <a:pPr marL="0" indent="0" algn="just" defTabSz="387350"/>
            <a:r>
              <a:rPr lang="en-US" sz="2000" dirty="0">
                <a:solidFill>
                  <a:srgbClr val="140185"/>
                </a:solidFill>
              </a:rPr>
              <a:t> Consider a Euribor 6 months payer swap of maturity 3 years at date 01/01/14, with a fixed rate set at </a:t>
            </a:r>
            <a:r>
              <a:rPr lang="en-US" sz="2000" i="1" dirty="0">
                <a:solidFill>
                  <a:srgbClr val="140185"/>
                </a:solidFill>
              </a:rPr>
              <a:t>K</a:t>
            </a:r>
            <a:r>
              <a:rPr lang="en-US" sz="2000" dirty="0">
                <a:solidFill>
                  <a:srgbClr val="140185"/>
                </a:solidFill>
              </a:rPr>
              <a:t> and of notional amount of 1,000,000 euros</a:t>
            </a:r>
          </a:p>
          <a:p>
            <a:pPr marL="0" indent="0" algn="just" defTabSz="387350"/>
            <a:endParaRPr lang="fr-FR" sz="2000" dirty="0">
              <a:solidFill>
                <a:srgbClr val="140185"/>
              </a:solidFill>
            </a:endParaRPr>
          </a:p>
          <a:p>
            <a:pPr marL="0" indent="0" algn="just" defTabSz="387350">
              <a:buNone/>
            </a:pPr>
            <a:endParaRPr lang="en-US" sz="2000" dirty="0">
              <a:solidFill>
                <a:srgbClr val="140185"/>
              </a:solidFill>
            </a:endParaRPr>
          </a:p>
          <a:p>
            <a:pPr marL="0" indent="0" algn="just" defTabSz="387350"/>
            <a:endParaRPr lang="en-US" sz="2000" dirty="0">
              <a:solidFill>
                <a:srgbClr val="140185"/>
              </a:solidFill>
            </a:endParaRPr>
          </a:p>
          <a:p>
            <a:pPr marL="0" indent="0" algn="just" defTabSz="387350"/>
            <a:endParaRPr lang="fr-FR" sz="2000" dirty="0">
              <a:solidFill>
                <a:srgbClr val="140185"/>
              </a:solidFill>
            </a:endParaRPr>
          </a:p>
          <a:p>
            <a:pPr marL="0" indent="0" algn="just" defTabSz="387350"/>
            <a:endParaRPr lang="fr-FR" sz="2000" dirty="0">
              <a:solidFill>
                <a:srgbClr val="140185"/>
              </a:solidFill>
            </a:endParaRPr>
          </a:p>
          <a:p>
            <a:pPr marL="0" indent="0" algn="just" defTabSz="387350">
              <a:buNone/>
            </a:pPr>
            <a:endParaRPr lang="en-US" sz="2000" dirty="0">
              <a:solidFill>
                <a:srgbClr val="140185"/>
              </a:solidFill>
            </a:endParaRPr>
          </a:p>
          <a:p>
            <a:pPr marL="0" indent="0" algn="just" defTabSz="387350"/>
            <a:r>
              <a:rPr lang="en-US" sz="2000" dirty="0">
                <a:solidFill>
                  <a:srgbClr val="140185"/>
                </a:solidFill>
              </a:rPr>
              <a:t> </a:t>
            </a:r>
            <a:r>
              <a:rPr lang="en-US" sz="2000" i="1" dirty="0" err="1">
                <a:solidFill>
                  <a:srgbClr val="140185"/>
                </a:solidFill>
              </a:rPr>
              <a:t>Eur</a:t>
            </a:r>
            <a:r>
              <a:rPr lang="en-US" sz="2000" i="1" dirty="0">
                <a:solidFill>
                  <a:srgbClr val="140185"/>
                </a:solidFill>
              </a:rPr>
              <a:t>(t) </a:t>
            </a:r>
            <a:r>
              <a:rPr lang="en-US" sz="2000" dirty="0">
                <a:solidFill>
                  <a:srgbClr val="140185"/>
                </a:solidFill>
              </a:rPr>
              <a:t>is the value of the 6 months Euribor rate observed (or settled) at time t and paid at T+6 months (the cash flow is divided by 2 as the year fraction between t and t+6 months is approximately ½)</a:t>
            </a:r>
          </a:p>
          <a:p>
            <a:pPr marL="0" indent="0" defTabSz="387350"/>
            <a:endParaRPr lang="en-US" sz="2000" dirty="0">
              <a:solidFill>
                <a:srgbClr val="140185"/>
              </a:solidFill>
            </a:endParaRPr>
          </a:p>
          <a:p>
            <a:pPr marL="190500" lvl="1" indent="0" defTabSz="387350">
              <a:buFont typeface="Wingdings" pitchFamily="2" charset="2"/>
              <a:buNone/>
            </a:pPr>
            <a:endParaRPr lang="en-US" sz="2000" dirty="0">
              <a:solidFill>
                <a:srgbClr val="140185"/>
              </a:solidFill>
            </a:endParaRPr>
          </a:p>
          <a:p>
            <a:pPr marL="190500" lvl="1" indent="0" defTabSz="387350">
              <a:buFont typeface="Wingdings" pitchFamily="2" charset="2"/>
              <a:buNone/>
            </a:pPr>
            <a:endParaRPr lang="en-US" sz="2000" dirty="0">
              <a:solidFill>
                <a:schemeClr val="tx1"/>
              </a:solidFill>
            </a:endParaRPr>
          </a:p>
          <a:p>
            <a:pPr marL="190500" lvl="1" indent="0" defTabSz="387350">
              <a:buFont typeface="Wingdings" pitchFamily="2" charset="2"/>
              <a:buNone/>
            </a:pPr>
            <a:endParaRPr lang="en-US" sz="2000" dirty="0"/>
          </a:p>
        </p:txBody>
      </p:sp>
      <p:graphicFrame>
        <p:nvGraphicFramePr>
          <p:cNvPr id="45060" name="Object 4"/>
          <p:cNvGraphicFramePr>
            <a:graphicFrameLocks noChangeAspect="1"/>
          </p:cNvGraphicFramePr>
          <p:nvPr/>
        </p:nvGraphicFramePr>
        <p:xfrm>
          <a:off x="4514850" y="3327400"/>
          <a:ext cx="112713" cy="201613"/>
        </p:xfrm>
        <a:graphic>
          <a:graphicData uri="http://schemas.openxmlformats.org/presentationml/2006/ole">
            <mc:AlternateContent xmlns:mc="http://schemas.openxmlformats.org/markup-compatibility/2006">
              <mc:Choice xmlns:v="urn:schemas-microsoft-com:vml" Requires="v">
                <p:oleObj name="Équation" r:id="rId2" imgW="114120" imgH="203040" progId="Equation.3">
                  <p:embed/>
                </p:oleObj>
              </mc:Choice>
              <mc:Fallback>
                <p:oleObj name="Équation" r:id="rId2" imgW="114120" imgH="203040" progId="Equation.3">
                  <p:embed/>
                  <p:pic>
                    <p:nvPicPr>
                      <p:cNvPr id="4506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27400"/>
                        <a:ext cx="1127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2" name="Rectangle 6"/>
          <p:cNvSpPr>
            <a:spLocks noGrp="1" noChangeArrowheads="1"/>
          </p:cNvSpPr>
          <p:nvPr>
            <p:ph type="title"/>
          </p:nvPr>
        </p:nvSpPr>
        <p:spPr/>
        <p:txBody>
          <a:bodyPr/>
          <a:lstStyle/>
          <a:p>
            <a:r>
              <a:rPr lang="fr-FR" dirty="0"/>
              <a:t>Swaps – Introduction (3)</a:t>
            </a:r>
          </a:p>
        </p:txBody>
      </p:sp>
      <p:graphicFrame>
        <p:nvGraphicFramePr>
          <p:cNvPr id="4" name="Table 3"/>
          <p:cNvGraphicFramePr>
            <a:graphicFrameLocks noGrp="1"/>
          </p:cNvGraphicFramePr>
          <p:nvPr>
            <p:extLst>
              <p:ext uri="{D42A27DB-BD31-4B8C-83A1-F6EECF244321}">
                <p14:modId xmlns:p14="http://schemas.microsoft.com/office/powerpoint/2010/main" val="4040677574"/>
              </p:ext>
            </p:extLst>
          </p:nvPr>
        </p:nvGraphicFramePr>
        <p:xfrm>
          <a:off x="539552" y="3429000"/>
          <a:ext cx="7884000" cy="1226036"/>
        </p:xfrm>
        <a:graphic>
          <a:graphicData uri="http://schemas.openxmlformats.org/drawingml/2006/table">
            <a:tbl>
              <a:tblPr firstRow="1" bandRow="1">
                <a:tableStyleId>{0E3FDE45-AF77-4B5C-9715-49D594BDF05E}</a:tableStyleId>
              </a:tblPr>
              <a:tblGrid>
                <a:gridCol w="1314000">
                  <a:extLst>
                    <a:ext uri="{9D8B030D-6E8A-4147-A177-3AD203B41FA5}">
                      <a16:colId xmlns:a16="http://schemas.microsoft.com/office/drawing/2014/main" val="20000"/>
                    </a:ext>
                  </a:extLst>
                </a:gridCol>
                <a:gridCol w="1350296">
                  <a:extLst>
                    <a:ext uri="{9D8B030D-6E8A-4147-A177-3AD203B41FA5}">
                      <a16:colId xmlns:a16="http://schemas.microsoft.com/office/drawing/2014/main" val="20001"/>
                    </a:ext>
                  </a:extLst>
                </a:gridCol>
                <a:gridCol w="1277704">
                  <a:extLst>
                    <a:ext uri="{9D8B030D-6E8A-4147-A177-3AD203B41FA5}">
                      <a16:colId xmlns:a16="http://schemas.microsoft.com/office/drawing/2014/main" val="20002"/>
                    </a:ext>
                  </a:extLst>
                </a:gridCol>
                <a:gridCol w="1314000">
                  <a:extLst>
                    <a:ext uri="{9D8B030D-6E8A-4147-A177-3AD203B41FA5}">
                      <a16:colId xmlns:a16="http://schemas.microsoft.com/office/drawing/2014/main" val="20003"/>
                    </a:ext>
                  </a:extLst>
                </a:gridCol>
                <a:gridCol w="1314000">
                  <a:extLst>
                    <a:ext uri="{9D8B030D-6E8A-4147-A177-3AD203B41FA5}">
                      <a16:colId xmlns:a16="http://schemas.microsoft.com/office/drawing/2014/main" val="20004"/>
                    </a:ext>
                  </a:extLst>
                </a:gridCol>
                <a:gridCol w="1314000">
                  <a:extLst>
                    <a:ext uri="{9D8B030D-6E8A-4147-A177-3AD203B41FA5}">
                      <a16:colId xmlns:a16="http://schemas.microsoft.com/office/drawing/2014/main" val="20005"/>
                    </a:ext>
                  </a:extLst>
                </a:gridCol>
              </a:tblGrid>
              <a:tr h="387383">
                <a:tc>
                  <a:txBody>
                    <a:bodyPr/>
                    <a:lstStyle/>
                    <a:p>
                      <a:pPr algn="ctr"/>
                      <a:r>
                        <a:rPr lang="fr-FR" sz="1200" dirty="0">
                          <a:solidFill>
                            <a:schemeClr val="accent2">
                              <a:lumMod val="50000"/>
                            </a:schemeClr>
                          </a:solidFill>
                        </a:rPr>
                        <a:t>01/07/14</a:t>
                      </a:r>
                      <a:endParaRPr lang="en-US" sz="1200" dirty="0">
                        <a:solidFill>
                          <a:schemeClr val="accent2">
                            <a:lumMod val="50000"/>
                          </a:schemeClr>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556496">
                              <a:lumMod val="50000"/>
                            </a:srgbClr>
                          </a:solidFill>
                          <a:effectLst/>
                          <a:uLnTx/>
                          <a:uFillTx/>
                          <a:latin typeface="+mn-lt"/>
                          <a:ea typeface="+mn-ea"/>
                          <a:cs typeface="+mn-cs"/>
                        </a:rPr>
                        <a:t>01/01/15</a:t>
                      </a:r>
                      <a:endParaRPr kumimoji="0" lang="en-US" sz="1200" b="1" i="0" u="none" strike="noStrike" kern="1200" cap="none" spc="0" normalizeH="0" baseline="0" noProof="0" dirty="0">
                        <a:ln>
                          <a:noFill/>
                        </a:ln>
                        <a:solidFill>
                          <a:srgbClr val="556496">
                            <a:lumMod val="50000"/>
                          </a:srgbClr>
                        </a:solidFill>
                        <a:effectLst/>
                        <a:uLnTx/>
                        <a:uFillTx/>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556496">
                              <a:lumMod val="50000"/>
                            </a:srgbClr>
                          </a:solidFill>
                          <a:effectLst/>
                          <a:uLnTx/>
                          <a:uFillTx/>
                          <a:latin typeface="+mn-lt"/>
                          <a:ea typeface="+mn-ea"/>
                          <a:cs typeface="+mn-cs"/>
                        </a:rPr>
                        <a:t>01/07/15</a:t>
                      </a:r>
                      <a:endParaRPr kumimoji="0" lang="en-US" sz="1200" b="1" i="0" u="none" strike="noStrike" kern="1200" cap="none" spc="0" normalizeH="0" baseline="0" noProof="0" dirty="0">
                        <a:ln>
                          <a:noFill/>
                        </a:ln>
                        <a:solidFill>
                          <a:srgbClr val="556496">
                            <a:lumMod val="50000"/>
                          </a:srgbClr>
                        </a:solidFill>
                        <a:effectLst/>
                        <a:uLnTx/>
                        <a:uFillTx/>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556496">
                              <a:lumMod val="50000"/>
                            </a:srgbClr>
                          </a:solidFill>
                          <a:effectLst/>
                          <a:uLnTx/>
                          <a:uFillTx/>
                          <a:latin typeface="+mn-lt"/>
                          <a:ea typeface="+mn-ea"/>
                          <a:cs typeface="+mn-cs"/>
                        </a:rPr>
                        <a:t>01/01/16</a:t>
                      </a:r>
                      <a:endParaRPr 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556496">
                              <a:lumMod val="50000"/>
                            </a:srgbClr>
                          </a:solidFill>
                          <a:effectLst/>
                          <a:uLnTx/>
                          <a:uFillTx/>
                          <a:latin typeface="+mn-lt"/>
                          <a:ea typeface="+mn-ea"/>
                          <a:cs typeface="+mn-cs"/>
                        </a:rPr>
                        <a:t>01/07/16</a:t>
                      </a:r>
                      <a:endParaRPr 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556496">
                              <a:lumMod val="50000"/>
                            </a:srgbClr>
                          </a:solidFill>
                          <a:effectLst/>
                          <a:uLnTx/>
                          <a:uFillTx/>
                          <a:latin typeface="+mn-lt"/>
                          <a:ea typeface="+mn-ea"/>
                          <a:cs typeface="+mn-cs"/>
                        </a:rPr>
                        <a:t>01/01/17</a:t>
                      </a:r>
                      <a:endParaRPr lang="en-US" sz="1200" dirty="0"/>
                    </a:p>
                  </a:txBody>
                  <a:tcPr anchor="ctr"/>
                </a:tc>
                <a:extLst>
                  <a:ext uri="{0D108BD9-81ED-4DB2-BD59-A6C34878D82A}">
                    <a16:rowId xmlns:a16="http://schemas.microsoft.com/office/drawing/2014/main" val="10000"/>
                  </a:ext>
                </a:extLst>
              </a:tr>
              <a:tr h="335733">
                <a:tc>
                  <a:txBody>
                    <a:bodyPr/>
                    <a:lstStyle/>
                    <a:p>
                      <a:pPr algn="ctr"/>
                      <a:r>
                        <a:rPr lang="fr-FR" sz="1000" b="1" i="1" dirty="0">
                          <a:solidFill>
                            <a:schemeClr val="accent2">
                              <a:lumMod val="50000"/>
                            </a:schemeClr>
                          </a:solidFill>
                        </a:rPr>
                        <a:t>x</a:t>
                      </a:r>
                      <a:endParaRPr lang="en-US" sz="1000" b="1" i="1" dirty="0">
                        <a:solidFill>
                          <a:schemeClr val="accent2">
                            <a:lumMod val="50000"/>
                          </a:schemeClr>
                        </a:solidFill>
                      </a:endParaRPr>
                    </a:p>
                  </a:txBody>
                  <a:tcPr anchor="ctr"/>
                </a:tc>
                <a:tc>
                  <a:txBody>
                    <a:bodyPr/>
                    <a:lstStyle/>
                    <a:p>
                      <a:pPr algn="ctr"/>
                      <a:r>
                        <a:rPr lang="fr-FR" sz="1000" b="1" i="1" dirty="0">
                          <a:solidFill>
                            <a:schemeClr val="accent2">
                              <a:lumMod val="50000"/>
                            </a:schemeClr>
                          </a:solidFill>
                        </a:rPr>
                        <a:t>-1,000,000*K</a:t>
                      </a:r>
                      <a:endParaRPr lang="en-US" sz="1000" b="1" i="1" dirty="0">
                        <a:solidFill>
                          <a:schemeClr val="accent2">
                            <a:lumMod val="50000"/>
                          </a:schemeClr>
                        </a:solidFill>
                      </a:endParaRPr>
                    </a:p>
                  </a:txBody>
                  <a:tcPr anchor="ctr"/>
                </a:tc>
                <a:tc>
                  <a:txBody>
                    <a:bodyPr/>
                    <a:lstStyle/>
                    <a:p>
                      <a:pPr algn="ctr"/>
                      <a:r>
                        <a:rPr lang="fr-FR" sz="1000" b="1" i="1" dirty="0">
                          <a:solidFill>
                            <a:schemeClr val="accent2">
                              <a:lumMod val="50000"/>
                            </a:schemeClr>
                          </a:solidFill>
                        </a:rPr>
                        <a:t>x</a:t>
                      </a:r>
                      <a:endParaRPr lang="en-US" sz="1000" b="1" i="1" dirty="0">
                        <a:solidFill>
                          <a:schemeClr val="accent2">
                            <a:lumMod val="50000"/>
                          </a:schemeClr>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b="1" i="1" dirty="0">
                          <a:solidFill>
                            <a:schemeClr val="accent2">
                              <a:lumMod val="50000"/>
                            </a:schemeClr>
                          </a:solidFill>
                        </a:rPr>
                        <a:t>-1,000,000*K</a:t>
                      </a:r>
                      <a:endParaRPr lang="en-US" sz="1000" b="1" i="1" dirty="0">
                        <a:solidFill>
                          <a:schemeClr val="accent2">
                            <a:lumMod val="50000"/>
                          </a:schemeClr>
                        </a:solidFill>
                      </a:endParaRPr>
                    </a:p>
                  </a:txBody>
                  <a:tcPr anchor="ctr"/>
                </a:tc>
                <a:tc>
                  <a:txBody>
                    <a:bodyPr/>
                    <a:lstStyle/>
                    <a:p>
                      <a:pPr algn="ctr"/>
                      <a:r>
                        <a:rPr lang="fr-FR" sz="1000" b="1" i="1" dirty="0">
                          <a:solidFill>
                            <a:schemeClr val="accent2">
                              <a:lumMod val="50000"/>
                            </a:schemeClr>
                          </a:solidFill>
                        </a:rPr>
                        <a:t>x</a:t>
                      </a:r>
                      <a:endParaRPr lang="en-US" sz="1000" b="1" i="1" dirty="0">
                        <a:solidFill>
                          <a:schemeClr val="accent2">
                            <a:lumMod val="50000"/>
                          </a:schemeClr>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b="1" i="1" dirty="0">
                          <a:solidFill>
                            <a:schemeClr val="accent2">
                              <a:lumMod val="50000"/>
                            </a:schemeClr>
                          </a:solidFill>
                        </a:rPr>
                        <a:t>-1,000,000*K</a:t>
                      </a:r>
                      <a:endParaRPr lang="en-US" sz="1000" b="1" i="1" dirty="0">
                        <a:solidFill>
                          <a:schemeClr val="accent2">
                            <a:lumMod val="50000"/>
                          </a:schemeClr>
                        </a:solidFill>
                      </a:endParaRPr>
                    </a:p>
                  </a:txBody>
                  <a:tcPr anchor="ctr"/>
                </a:tc>
                <a:extLst>
                  <a:ext uri="{0D108BD9-81ED-4DB2-BD59-A6C34878D82A}">
                    <a16:rowId xmlns:a16="http://schemas.microsoft.com/office/drawing/2014/main" val="10001"/>
                  </a:ext>
                </a:extLst>
              </a:tr>
              <a:tr h="464860">
                <a:tc>
                  <a:txBody>
                    <a:bodyPr/>
                    <a:lstStyle/>
                    <a:p>
                      <a:pPr algn="ctr"/>
                      <a:r>
                        <a:rPr lang="fr-FR" sz="900" b="1" i="1" dirty="0">
                          <a:solidFill>
                            <a:schemeClr val="accent2">
                              <a:lumMod val="50000"/>
                            </a:schemeClr>
                          </a:solidFill>
                        </a:rPr>
                        <a:t>-1,000,000*</a:t>
                      </a:r>
                      <a:br>
                        <a:rPr lang="fr-FR" sz="900" b="1" i="1" dirty="0">
                          <a:solidFill>
                            <a:schemeClr val="accent2">
                              <a:lumMod val="50000"/>
                            </a:schemeClr>
                          </a:solidFill>
                        </a:rPr>
                      </a:br>
                      <a:r>
                        <a:rPr lang="en-US" sz="900" b="1" i="1" dirty="0" err="1">
                          <a:solidFill>
                            <a:schemeClr val="accent2">
                              <a:lumMod val="50000"/>
                            </a:schemeClr>
                          </a:solidFill>
                        </a:rPr>
                        <a:t>Eur</a:t>
                      </a:r>
                      <a:r>
                        <a:rPr lang="en-US" sz="900" b="1" i="1" dirty="0">
                          <a:solidFill>
                            <a:schemeClr val="accent2">
                              <a:lumMod val="50000"/>
                            </a:schemeClr>
                          </a:solidFill>
                        </a:rPr>
                        <a:t>(1 Jan, 1 July)</a:t>
                      </a:r>
                      <a:r>
                        <a:rPr lang="en-US" sz="900" b="1" i="1" baseline="0" dirty="0">
                          <a:solidFill>
                            <a:schemeClr val="accent2">
                              <a:lumMod val="50000"/>
                            </a:schemeClr>
                          </a:solidFill>
                        </a:rPr>
                        <a:t> </a:t>
                      </a:r>
                      <a:r>
                        <a:rPr lang="en-US" sz="900" b="1" i="1" dirty="0">
                          <a:solidFill>
                            <a:schemeClr val="accent2">
                              <a:lumMod val="50000"/>
                            </a:schemeClr>
                          </a:solidFill>
                        </a:rPr>
                        <a:t>/ 2</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900" b="1" i="1" dirty="0">
                          <a:solidFill>
                            <a:schemeClr val="accent2">
                              <a:lumMod val="50000"/>
                            </a:schemeClr>
                          </a:solidFill>
                        </a:rPr>
                        <a:t>1,000,000*</a:t>
                      </a:r>
                      <a:br>
                        <a:rPr lang="fr-FR" sz="900" b="1" i="1" dirty="0">
                          <a:solidFill>
                            <a:schemeClr val="accent2">
                              <a:lumMod val="50000"/>
                            </a:schemeClr>
                          </a:solidFill>
                        </a:rPr>
                      </a:br>
                      <a:r>
                        <a:rPr lang="en-US" sz="900" b="1" i="1" dirty="0" err="1">
                          <a:solidFill>
                            <a:schemeClr val="accent2">
                              <a:lumMod val="50000"/>
                            </a:schemeClr>
                          </a:solidFill>
                        </a:rPr>
                        <a:t>Eur</a:t>
                      </a:r>
                      <a:r>
                        <a:rPr lang="en-US" sz="900" b="1" i="1" dirty="0">
                          <a:solidFill>
                            <a:schemeClr val="accent2">
                              <a:lumMod val="50000"/>
                            </a:schemeClr>
                          </a:solidFill>
                        </a:rPr>
                        <a:t>(1 July 14, 1 Jan 15) / 2</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900" b="1" i="1" dirty="0">
                          <a:solidFill>
                            <a:schemeClr val="accent2">
                              <a:lumMod val="50000"/>
                            </a:schemeClr>
                          </a:solidFill>
                        </a:rPr>
                        <a:t>1,000,000*</a:t>
                      </a:r>
                      <a:br>
                        <a:rPr lang="fr-FR" sz="900" b="1" i="1" dirty="0">
                          <a:solidFill>
                            <a:schemeClr val="accent2">
                              <a:lumMod val="50000"/>
                            </a:schemeClr>
                          </a:solidFill>
                        </a:rPr>
                      </a:br>
                      <a:r>
                        <a:rPr lang="en-US" sz="900" b="1" i="1" dirty="0" err="1">
                          <a:solidFill>
                            <a:schemeClr val="accent2">
                              <a:lumMod val="50000"/>
                            </a:schemeClr>
                          </a:solidFill>
                        </a:rPr>
                        <a:t>Eur</a:t>
                      </a:r>
                      <a:r>
                        <a:rPr lang="en-US" sz="900" b="1" i="1" dirty="0">
                          <a:solidFill>
                            <a:schemeClr val="accent2">
                              <a:lumMod val="50000"/>
                            </a:schemeClr>
                          </a:solidFill>
                        </a:rPr>
                        <a:t>(1 Jan 15, 1 July 2015) / 2</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900" b="1" i="1" dirty="0">
                          <a:solidFill>
                            <a:schemeClr val="accent2">
                              <a:lumMod val="50000"/>
                            </a:schemeClr>
                          </a:solidFill>
                        </a:rPr>
                        <a:t>1,000,000*</a:t>
                      </a:r>
                      <a:br>
                        <a:rPr lang="fr-FR" sz="900" b="1" i="1" dirty="0">
                          <a:solidFill>
                            <a:schemeClr val="accent2">
                              <a:lumMod val="50000"/>
                            </a:schemeClr>
                          </a:solidFill>
                        </a:rPr>
                      </a:br>
                      <a:r>
                        <a:rPr lang="en-US" sz="900" b="1" i="1" dirty="0" err="1">
                          <a:solidFill>
                            <a:schemeClr val="accent2">
                              <a:lumMod val="50000"/>
                            </a:schemeClr>
                          </a:solidFill>
                        </a:rPr>
                        <a:t>Eur</a:t>
                      </a:r>
                      <a:r>
                        <a:rPr lang="en-US" sz="900" b="1" i="1" dirty="0">
                          <a:solidFill>
                            <a:schemeClr val="accent2">
                              <a:lumMod val="50000"/>
                            </a:schemeClr>
                          </a:solidFill>
                        </a:rPr>
                        <a:t>(1 July 15, 1 Jan 16) / 2</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900" b="1" i="1" dirty="0">
                          <a:solidFill>
                            <a:schemeClr val="accent2">
                              <a:lumMod val="50000"/>
                            </a:schemeClr>
                          </a:solidFill>
                        </a:rPr>
                        <a:t>1,000,000*</a:t>
                      </a:r>
                      <a:r>
                        <a:rPr lang="en-US" sz="900" b="1" i="1" dirty="0" err="1">
                          <a:solidFill>
                            <a:schemeClr val="accent2">
                              <a:lumMod val="50000"/>
                            </a:schemeClr>
                          </a:solidFill>
                        </a:rPr>
                        <a:t>Eur</a:t>
                      </a:r>
                      <a:r>
                        <a:rPr lang="en-US" sz="900" b="1" i="1" dirty="0">
                          <a:solidFill>
                            <a:schemeClr val="accent2">
                              <a:lumMod val="50000"/>
                            </a:schemeClr>
                          </a:solidFill>
                        </a:rPr>
                        <a:t>(t) / 2</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900" b="1" i="1" dirty="0">
                          <a:solidFill>
                            <a:schemeClr val="accent2">
                              <a:lumMod val="50000"/>
                            </a:schemeClr>
                          </a:solidFill>
                        </a:rPr>
                        <a:t>1,000,000*</a:t>
                      </a:r>
                      <a:r>
                        <a:rPr lang="en-US" sz="900" b="1" i="1" dirty="0" err="1">
                          <a:solidFill>
                            <a:schemeClr val="accent2">
                              <a:lumMod val="50000"/>
                            </a:schemeClr>
                          </a:solidFill>
                        </a:rPr>
                        <a:t>Eur</a:t>
                      </a:r>
                      <a:r>
                        <a:rPr lang="en-US" sz="900" b="1" i="1" dirty="0">
                          <a:solidFill>
                            <a:schemeClr val="accent2">
                              <a:lumMod val="50000"/>
                            </a:schemeClr>
                          </a:solidFill>
                        </a:rPr>
                        <a:t>(t) / 2</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21999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t 4" hidden="1">
            <a:extLst>
              <a:ext uri="{FF2B5EF4-FFF2-40B4-BE49-F238E27FC236}">
                <a16:creationId xmlns:a16="http://schemas.microsoft.com/office/drawing/2014/main" id="{9A694C84-2D71-400D-AE80-5909192ACD77}"/>
              </a:ext>
            </a:extLst>
          </p:cNvPr>
          <p:cNvGraphicFramePr>
            <a:graphicFrameLocks noChangeAspect="1"/>
          </p:cNvGraphicFramePr>
          <p:nvPr>
            <p:custDataLst>
              <p:tags r:id="rId1"/>
            </p:custDataLst>
            <p:extLst>
              <p:ext uri="{D42A27DB-BD31-4B8C-83A1-F6EECF244321}">
                <p14:modId xmlns:p14="http://schemas.microsoft.com/office/powerpoint/2010/main" val="8937474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415" imgH="416" progId="TCLayout.ActiveDocument.1">
                  <p:embed/>
                </p:oleObj>
              </mc:Choice>
              <mc:Fallback>
                <p:oleObj name="Diapositive think-cell" r:id="rId3" imgW="415" imgH="416" progId="TCLayout.ActiveDocument.1">
                  <p:embed/>
                  <p:pic>
                    <p:nvPicPr>
                      <p:cNvPr id="5" name="Objet 4" hidden="1">
                        <a:extLst>
                          <a:ext uri="{FF2B5EF4-FFF2-40B4-BE49-F238E27FC236}">
                            <a16:creationId xmlns:a16="http://schemas.microsoft.com/office/drawing/2014/main" id="{9A694C84-2D71-400D-AE80-5909192ACD7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Espace réservé du numéro de diapositive 3">
            <a:extLst>
              <a:ext uri="{FF2B5EF4-FFF2-40B4-BE49-F238E27FC236}">
                <a16:creationId xmlns:a16="http://schemas.microsoft.com/office/drawing/2014/main" id="{7F9B55B2-81C7-4C9E-A4B2-A11ED8C151F1}"/>
              </a:ext>
            </a:extLst>
          </p:cNvPr>
          <p:cNvSpPr>
            <a:spLocks noGrp="1"/>
          </p:cNvSpPr>
          <p:nvPr>
            <p:ph type="sldNum" sz="quarter" idx="10"/>
          </p:nvPr>
        </p:nvSpPr>
        <p:spPr/>
        <p:txBody>
          <a:bodyPr/>
          <a:lstStyle/>
          <a:p>
            <a:fld id="{AEF921E5-D188-4ECA-BBC9-76460891ABD0}" type="slidenum">
              <a:rPr lang="fr-FR" smtClean="0"/>
              <a:pPr/>
              <a:t>21</a:t>
            </a:fld>
            <a:endParaRPr lang="fr-FR"/>
          </a:p>
        </p:txBody>
      </p:sp>
    </p:spTree>
    <p:extLst>
      <p:ext uri="{BB962C8B-B14F-4D97-AF65-F5344CB8AC3E}">
        <p14:creationId xmlns:p14="http://schemas.microsoft.com/office/powerpoint/2010/main" val="2773540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A4130C07-61F9-460C-A6C2-89AAC0525DBB}" type="slidenum">
              <a:rPr lang="fr-FR"/>
              <a:pPr/>
              <a:t>22</a:t>
            </a:fld>
            <a:endParaRPr lang="fr-FR"/>
          </a:p>
        </p:txBody>
      </p:sp>
      <p:sp>
        <p:nvSpPr>
          <p:cNvPr id="46083" name="Rectangle 3"/>
          <p:cNvSpPr>
            <a:spLocks noGrp="1" noChangeArrowheads="1"/>
          </p:cNvSpPr>
          <p:nvPr>
            <p:ph type="body" idx="1"/>
          </p:nvPr>
        </p:nvSpPr>
        <p:spPr>
          <a:xfrm>
            <a:off x="611188" y="1268413"/>
            <a:ext cx="7993062" cy="4897437"/>
          </a:xfrm>
          <a:noFill/>
          <a:ln/>
        </p:spPr>
        <p:txBody>
          <a:bodyPr/>
          <a:lstStyle/>
          <a:p>
            <a:pPr marL="190500" lvl="1" indent="0" defTabSz="387350">
              <a:buFont typeface="Wingdings" pitchFamily="2" charset="2"/>
              <a:buNone/>
            </a:pPr>
            <a:endParaRPr lang="en-US" sz="2000" dirty="0">
              <a:solidFill>
                <a:srgbClr val="140185"/>
              </a:solidFill>
            </a:endParaRPr>
          </a:p>
          <a:p>
            <a:pPr marL="0" indent="0" algn="just" defTabSz="387350"/>
            <a:r>
              <a:rPr lang="en-US" sz="2000" dirty="0">
                <a:solidFill>
                  <a:srgbClr val="140185"/>
                </a:solidFill>
              </a:rPr>
              <a:t> Every 6 months, the “buyer” of the payer swap will receive Euribor 6 months observed 6 months before, multiplied by the notional amount and the year fraction between the observation and the payment date (close to 0.5 is this case)</a:t>
            </a:r>
          </a:p>
          <a:p>
            <a:pPr marL="0" indent="0" algn="just" defTabSz="387350"/>
            <a:endParaRPr lang="en-US" sz="2000" dirty="0">
              <a:solidFill>
                <a:srgbClr val="140185"/>
              </a:solidFill>
            </a:endParaRPr>
          </a:p>
          <a:p>
            <a:pPr marL="0" indent="0" algn="just" defTabSz="387350"/>
            <a:r>
              <a:rPr lang="en-US" sz="2000" dirty="0">
                <a:solidFill>
                  <a:srgbClr val="140185"/>
                </a:solidFill>
              </a:rPr>
              <a:t> The “buyer” will pay every year a fixed rate </a:t>
            </a:r>
            <a:r>
              <a:rPr lang="en-US" sz="2000" i="1" dirty="0">
                <a:solidFill>
                  <a:srgbClr val="140185"/>
                </a:solidFill>
              </a:rPr>
              <a:t>K </a:t>
            </a:r>
            <a:r>
              <a:rPr lang="en-US" sz="2000" dirty="0">
                <a:solidFill>
                  <a:srgbClr val="140185"/>
                </a:solidFill>
              </a:rPr>
              <a:t>multiplied by the notional amount and the year fraction between the observation and the payment date (close to 1 is this case)</a:t>
            </a:r>
            <a:endParaRPr lang="en-US" sz="2000" i="1" dirty="0">
              <a:solidFill>
                <a:srgbClr val="140185"/>
              </a:solidFill>
            </a:endParaRPr>
          </a:p>
          <a:p>
            <a:pPr marL="0" indent="0" defTabSz="387350"/>
            <a:endParaRPr lang="en-US" sz="2000" dirty="0">
              <a:solidFill>
                <a:srgbClr val="140185"/>
              </a:solidFill>
            </a:endParaRPr>
          </a:p>
          <a:p>
            <a:pPr marL="0" indent="0" algn="just" defTabSz="387350"/>
            <a:r>
              <a:rPr lang="en-US" sz="2000" dirty="0">
                <a:solidFill>
                  <a:srgbClr val="140185"/>
                </a:solidFill>
              </a:rPr>
              <a:t> Naturally, the “seller” of the swap will receive the fixed rate and pay the floating rate</a:t>
            </a:r>
          </a:p>
          <a:p>
            <a:pPr marL="190500" lvl="1" indent="0" defTabSz="387350">
              <a:buFont typeface="Wingdings" pitchFamily="2" charset="2"/>
              <a:buNone/>
            </a:pPr>
            <a:endParaRPr lang="en-US" sz="2000" dirty="0">
              <a:solidFill>
                <a:srgbClr val="140185"/>
              </a:solidFill>
            </a:endParaRPr>
          </a:p>
          <a:p>
            <a:pPr marL="190500" lvl="1" indent="0" defTabSz="387350">
              <a:buFont typeface="Wingdings" pitchFamily="2" charset="2"/>
              <a:buNone/>
            </a:pPr>
            <a:endParaRPr lang="en-US" sz="2000" dirty="0">
              <a:solidFill>
                <a:srgbClr val="140185"/>
              </a:solidFill>
            </a:endParaRPr>
          </a:p>
          <a:p>
            <a:pPr marL="190500" lvl="1" indent="0" defTabSz="387350">
              <a:buFont typeface="Wingdings" pitchFamily="2" charset="2"/>
              <a:buNone/>
            </a:pPr>
            <a:endParaRPr lang="en-US" sz="2000" dirty="0">
              <a:solidFill>
                <a:srgbClr val="140185"/>
              </a:solidFill>
            </a:endParaRPr>
          </a:p>
          <a:p>
            <a:pPr marL="190500" lvl="1" indent="0" defTabSz="387350">
              <a:buFont typeface="Wingdings" pitchFamily="2" charset="2"/>
              <a:buNone/>
            </a:pPr>
            <a:endParaRPr lang="en-US" sz="2000" dirty="0">
              <a:solidFill>
                <a:srgbClr val="140185"/>
              </a:solidFill>
            </a:endParaRPr>
          </a:p>
          <a:p>
            <a:pPr marL="190500" lvl="1" indent="0" defTabSz="387350">
              <a:buFont typeface="Wingdings" pitchFamily="2" charset="2"/>
              <a:buNone/>
            </a:pPr>
            <a:endParaRPr lang="en-US" sz="2000" dirty="0">
              <a:solidFill>
                <a:srgbClr val="140185"/>
              </a:solidFill>
            </a:endParaRPr>
          </a:p>
          <a:p>
            <a:pPr marL="190500" lvl="1" indent="0" defTabSz="387350">
              <a:buFont typeface="Wingdings" pitchFamily="2" charset="2"/>
              <a:buNone/>
            </a:pPr>
            <a:endParaRPr lang="en-US" sz="2000" dirty="0">
              <a:solidFill>
                <a:srgbClr val="140185"/>
              </a:solidFill>
            </a:endParaRPr>
          </a:p>
          <a:p>
            <a:pPr marL="190500" lvl="1" indent="0" defTabSz="387350">
              <a:buFont typeface="Wingdings" pitchFamily="2" charset="2"/>
              <a:buNone/>
            </a:pPr>
            <a:endParaRPr lang="en-US" sz="2000" dirty="0">
              <a:solidFill>
                <a:srgbClr val="140185"/>
              </a:solidFill>
            </a:endParaRPr>
          </a:p>
          <a:p>
            <a:pPr marL="190500" lvl="1" indent="0" defTabSz="387350">
              <a:buFont typeface="Wingdings" pitchFamily="2" charset="2"/>
              <a:buNone/>
            </a:pPr>
            <a:endParaRPr lang="en-US" sz="2000" dirty="0">
              <a:solidFill>
                <a:srgbClr val="140185"/>
              </a:solidFill>
            </a:endParaRPr>
          </a:p>
          <a:p>
            <a:pPr marL="190500" lvl="1" indent="0" algn="just" defTabSz="387350">
              <a:buFont typeface="Wingdings" pitchFamily="2" charset="2"/>
              <a:buNone/>
            </a:pPr>
            <a:endParaRPr lang="en-US" sz="2000" dirty="0">
              <a:solidFill>
                <a:srgbClr val="140185"/>
              </a:solidFill>
            </a:endParaRPr>
          </a:p>
          <a:p>
            <a:pPr marL="190500" lvl="1" indent="0" algn="just" defTabSz="387350">
              <a:buFont typeface="Wingdings" pitchFamily="2" charset="2"/>
              <a:buNone/>
            </a:pPr>
            <a:endParaRPr lang="en-US" sz="2000" dirty="0">
              <a:solidFill>
                <a:srgbClr val="140185"/>
              </a:solidFill>
            </a:endParaRPr>
          </a:p>
          <a:p>
            <a:pPr marL="190500" lvl="1" indent="0" algn="just" defTabSz="387350">
              <a:buFont typeface="Wingdings" pitchFamily="2" charset="2"/>
              <a:buNone/>
            </a:pPr>
            <a:endParaRPr lang="en-US" sz="2000" dirty="0">
              <a:solidFill>
                <a:srgbClr val="140185"/>
              </a:solidFill>
            </a:endParaRPr>
          </a:p>
          <a:p>
            <a:pPr marL="190500" lvl="1" indent="0" algn="just" defTabSz="387350">
              <a:buFont typeface="Wingdings" pitchFamily="2" charset="2"/>
              <a:buNone/>
            </a:pPr>
            <a:endParaRPr lang="en-US" sz="2000" dirty="0">
              <a:solidFill>
                <a:srgbClr val="140185"/>
              </a:solidFill>
            </a:endParaRPr>
          </a:p>
          <a:p>
            <a:pPr marL="190500" lvl="1" indent="0" algn="just" defTabSz="387350">
              <a:buFont typeface="Wingdings" pitchFamily="2" charset="2"/>
              <a:buNone/>
            </a:pPr>
            <a:endParaRPr lang="en-US" sz="2000" dirty="0">
              <a:solidFill>
                <a:srgbClr val="140185"/>
              </a:solidFill>
            </a:endParaRPr>
          </a:p>
        </p:txBody>
      </p:sp>
      <p:graphicFrame>
        <p:nvGraphicFramePr>
          <p:cNvPr id="46084" name="Object 4"/>
          <p:cNvGraphicFramePr>
            <a:graphicFrameLocks noChangeAspect="1"/>
          </p:cNvGraphicFramePr>
          <p:nvPr/>
        </p:nvGraphicFramePr>
        <p:xfrm>
          <a:off x="4514850" y="3327400"/>
          <a:ext cx="112713" cy="201613"/>
        </p:xfrm>
        <a:graphic>
          <a:graphicData uri="http://schemas.openxmlformats.org/presentationml/2006/ole">
            <mc:AlternateContent xmlns:mc="http://schemas.openxmlformats.org/markup-compatibility/2006">
              <mc:Choice xmlns:v="urn:schemas-microsoft-com:vml" Requires="v">
                <p:oleObj name="Équation" r:id="rId2" imgW="114120" imgH="203040" progId="Equation.3">
                  <p:embed/>
                </p:oleObj>
              </mc:Choice>
              <mc:Fallback>
                <p:oleObj name="Équation" r:id="rId2" imgW="114120" imgH="203040" progId="Equation.3">
                  <p:embed/>
                  <p:pic>
                    <p:nvPicPr>
                      <p:cNvPr id="4608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27400"/>
                        <a:ext cx="1127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5" name="Rectangle 5"/>
          <p:cNvSpPr>
            <a:spLocks noGrp="1" noChangeArrowheads="1"/>
          </p:cNvSpPr>
          <p:nvPr>
            <p:ph type="title"/>
          </p:nvPr>
        </p:nvSpPr>
        <p:spPr/>
        <p:txBody>
          <a:bodyPr/>
          <a:lstStyle/>
          <a:p>
            <a:r>
              <a:rPr lang="fr-FR" dirty="0"/>
              <a:t>Swaps – Introduction (4)</a:t>
            </a:r>
          </a:p>
        </p:txBody>
      </p:sp>
    </p:spTree>
    <p:extLst>
      <p:ext uri="{BB962C8B-B14F-4D97-AF65-F5344CB8AC3E}">
        <p14:creationId xmlns:p14="http://schemas.microsoft.com/office/powerpoint/2010/main" val="3405085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E224C228-43C9-420F-B8BF-9F1002823D42}" type="slidenum">
              <a:rPr lang="fr-FR"/>
              <a:pPr/>
              <a:t>23</a:t>
            </a:fld>
            <a:endParaRPr lang="fr-FR"/>
          </a:p>
        </p:txBody>
      </p:sp>
      <p:sp>
        <p:nvSpPr>
          <p:cNvPr id="47107" name="Rectangle 3"/>
          <p:cNvSpPr>
            <a:spLocks noGrp="1" noChangeArrowheads="1"/>
          </p:cNvSpPr>
          <p:nvPr>
            <p:ph type="body" idx="1"/>
          </p:nvPr>
        </p:nvSpPr>
        <p:spPr>
          <a:xfrm>
            <a:off x="539750" y="1268413"/>
            <a:ext cx="8135938" cy="4824412"/>
          </a:xfrm>
        </p:spPr>
        <p:txBody>
          <a:bodyPr/>
          <a:lstStyle/>
          <a:p>
            <a:pPr marL="0" indent="0" defTabSz="387350">
              <a:lnSpc>
                <a:spcPct val="70000"/>
              </a:lnSpc>
              <a:buNone/>
            </a:pPr>
            <a:endParaRPr lang="en-US" sz="2000" b="1" dirty="0">
              <a:solidFill>
                <a:srgbClr val="140185"/>
              </a:solidFill>
            </a:endParaRPr>
          </a:p>
          <a:p>
            <a:pPr marL="0" indent="0" defTabSz="387350">
              <a:lnSpc>
                <a:spcPct val="70000"/>
              </a:lnSpc>
              <a:buNone/>
            </a:pPr>
            <a:r>
              <a:rPr lang="en-US" sz="2000" b="1" dirty="0">
                <a:solidFill>
                  <a:srgbClr val="140185"/>
                </a:solidFill>
              </a:rPr>
              <a:t>Characteristics of a standard swap </a:t>
            </a:r>
          </a:p>
          <a:p>
            <a:pPr marL="0" indent="0" defTabSz="387350"/>
            <a:endParaRPr lang="en-US" sz="2000" b="1" dirty="0">
              <a:solidFill>
                <a:srgbClr val="140185"/>
              </a:solidFill>
            </a:endParaRPr>
          </a:p>
          <a:p>
            <a:pPr marL="0" indent="0" algn="just" defTabSz="387350"/>
            <a:r>
              <a:rPr lang="en-US" sz="2000" dirty="0">
                <a:solidFill>
                  <a:srgbClr val="140185"/>
                </a:solidFill>
              </a:rPr>
              <a:t> </a:t>
            </a:r>
            <a:r>
              <a:rPr lang="en-US" sz="2000" b="1" dirty="0">
                <a:solidFill>
                  <a:srgbClr val="140185"/>
                </a:solidFill>
              </a:rPr>
              <a:t>Legal Framework</a:t>
            </a:r>
            <a:r>
              <a:rPr lang="en-US" sz="2000" dirty="0">
                <a:solidFill>
                  <a:srgbClr val="140185"/>
                </a:solidFill>
              </a:rPr>
              <a:t>: all swaps are traded under ISDA terms and conditions</a:t>
            </a:r>
          </a:p>
          <a:p>
            <a:pPr marL="0" indent="0" algn="just" defTabSz="387350"/>
            <a:endParaRPr lang="en-US" sz="2000" b="1" dirty="0">
              <a:solidFill>
                <a:srgbClr val="140185"/>
              </a:solidFill>
            </a:endParaRPr>
          </a:p>
          <a:p>
            <a:pPr marL="0" indent="0" algn="just" defTabSz="387350"/>
            <a:r>
              <a:rPr lang="en-US" sz="2000" b="1" dirty="0">
                <a:solidFill>
                  <a:srgbClr val="140185"/>
                </a:solidFill>
              </a:rPr>
              <a:t> Notional amount</a:t>
            </a:r>
            <a:r>
              <a:rPr lang="en-US" sz="2000" dirty="0">
                <a:solidFill>
                  <a:srgbClr val="140185"/>
                </a:solidFill>
              </a:rPr>
              <a:t>: Amount based on which the interest cash flows are computed (as a multiplier). This amount is the same for both legs</a:t>
            </a:r>
          </a:p>
          <a:p>
            <a:pPr marL="0" indent="0" algn="just" defTabSz="387350"/>
            <a:endParaRPr lang="en-US" sz="2000" dirty="0">
              <a:solidFill>
                <a:srgbClr val="140185"/>
              </a:solidFill>
            </a:endParaRPr>
          </a:p>
          <a:p>
            <a:pPr marL="0" indent="0" algn="just" defTabSz="387350"/>
            <a:r>
              <a:rPr lang="en-US" sz="2000" b="1" dirty="0">
                <a:solidFill>
                  <a:srgbClr val="140185"/>
                </a:solidFill>
              </a:rPr>
              <a:t> Example</a:t>
            </a:r>
            <a:r>
              <a:rPr lang="en-US" sz="2000" dirty="0">
                <a:solidFill>
                  <a:srgbClr val="140185"/>
                </a:solidFill>
              </a:rPr>
              <a:t>: Consider a swap exchanging 3 month </a:t>
            </a:r>
            <a:r>
              <a:rPr lang="en-US" sz="2000" dirty="0" err="1">
                <a:solidFill>
                  <a:srgbClr val="140185"/>
                </a:solidFill>
              </a:rPr>
              <a:t>Euribor</a:t>
            </a:r>
            <a:r>
              <a:rPr lang="en-US" sz="2000" dirty="0">
                <a:solidFill>
                  <a:srgbClr val="140185"/>
                </a:solidFill>
              </a:rPr>
              <a:t> </a:t>
            </a:r>
            <a:r>
              <a:rPr lang="en-US" sz="2000" i="1" dirty="0">
                <a:solidFill>
                  <a:srgbClr val="140185"/>
                </a:solidFill>
              </a:rPr>
              <a:t>vs.</a:t>
            </a:r>
            <a:r>
              <a:rPr lang="en-US" sz="2000" dirty="0">
                <a:solidFill>
                  <a:srgbClr val="140185"/>
                </a:solidFill>
              </a:rPr>
              <a:t> a 5% fixed rate. The notional amount is set at 100 million euros. In this case, the interest cash flows of the fixed leg (paid every year) is equal to 5 million euros (5 million = 100 million *  5%)</a:t>
            </a:r>
          </a:p>
          <a:p>
            <a:pPr marL="0" indent="0" algn="just" defTabSz="387350"/>
            <a:endParaRPr lang="en-US" sz="2000" dirty="0">
              <a:solidFill>
                <a:srgbClr val="140185"/>
              </a:solidFill>
            </a:endParaRPr>
          </a:p>
        </p:txBody>
      </p:sp>
      <p:graphicFrame>
        <p:nvGraphicFramePr>
          <p:cNvPr id="47108" name="Object 4"/>
          <p:cNvGraphicFramePr>
            <a:graphicFrameLocks noChangeAspect="1"/>
          </p:cNvGraphicFramePr>
          <p:nvPr/>
        </p:nvGraphicFramePr>
        <p:xfrm>
          <a:off x="4514850" y="3327400"/>
          <a:ext cx="112713" cy="201613"/>
        </p:xfrm>
        <a:graphic>
          <a:graphicData uri="http://schemas.openxmlformats.org/presentationml/2006/ole">
            <mc:AlternateContent xmlns:mc="http://schemas.openxmlformats.org/markup-compatibility/2006">
              <mc:Choice xmlns:v="urn:schemas-microsoft-com:vml" Requires="v">
                <p:oleObj name="Équation" r:id="rId2" imgW="114120" imgH="203040" progId="Equation.3">
                  <p:embed/>
                </p:oleObj>
              </mc:Choice>
              <mc:Fallback>
                <p:oleObj name="Équation" r:id="rId2" imgW="114120" imgH="203040" progId="Equation.3">
                  <p:embed/>
                  <p:pic>
                    <p:nvPicPr>
                      <p:cNvPr id="4710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27400"/>
                        <a:ext cx="1127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9" name="Rectangle 5"/>
          <p:cNvSpPr>
            <a:spLocks noGrp="1" noChangeArrowheads="1"/>
          </p:cNvSpPr>
          <p:nvPr>
            <p:ph type="title"/>
          </p:nvPr>
        </p:nvSpPr>
        <p:spPr/>
        <p:txBody>
          <a:bodyPr/>
          <a:lstStyle/>
          <a:p>
            <a:r>
              <a:rPr lang="en-US" dirty="0"/>
              <a:t>Terminology and conventions</a:t>
            </a:r>
          </a:p>
        </p:txBody>
      </p:sp>
    </p:spTree>
    <p:extLst>
      <p:ext uri="{BB962C8B-B14F-4D97-AF65-F5344CB8AC3E}">
        <p14:creationId xmlns:p14="http://schemas.microsoft.com/office/powerpoint/2010/main" val="1523221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5473CDAB-175F-41B5-9E6F-C7339AF040FA}" type="slidenum">
              <a:rPr lang="fr-FR"/>
              <a:pPr/>
              <a:t>24</a:t>
            </a:fld>
            <a:endParaRPr lang="fr-FR"/>
          </a:p>
        </p:txBody>
      </p:sp>
      <p:sp>
        <p:nvSpPr>
          <p:cNvPr id="48131" name="Rectangle 3"/>
          <p:cNvSpPr>
            <a:spLocks noGrp="1" noChangeArrowheads="1"/>
          </p:cNvSpPr>
          <p:nvPr>
            <p:ph type="body" idx="1"/>
          </p:nvPr>
        </p:nvSpPr>
        <p:spPr>
          <a:xfrm>
            <a:off x="539750" y="1268413"/>
            <a:ext cx="7848600" cy="4897437"/>
          </a:xfrm>
        </p:spPr>
        <p:txBody>
          <a:bodyPr/>
          <a:lstStyle/>
          <a:p>
            <a:pPr marL="0" indent="0" defTabSz="387350">
              <a:lnSpc>
                <a:spcPct val="90000"/>
              </a:lnSpc>
              <a:buNone/>
            </a:pPr>
            <a:endParaRPr lang="en-US" sz="2000" b="1" dirty="0">
              <a:solidFill>
                <a:srgbClr val="140185"/>
              </a:solidFill>
            </a:endParaRPr>
          </a:p>
          <a:p>
            <a:pPr marL="0" indent="0" defTabSz="387350">
              <a:lnSpc>
                <a:spcPct val="90000"/>
              </a:lnSpc>
              <a:buNone/>
            </a:pPr>
            <a:r>
              <a:rPr lang="en-US" sz="2000" b="1" dirty="0">
                <a:solidFill>
                  <a:srgbClr val="140185"/>
                </a:solidFill>
              </a:rPr>
              <a:t>Characteristics of a standard swap (2)</a:t>
            </a:r>
          </a:p>
          <a:p>
            <a:pPr marL="0" indent="0" algn="just" defTabSz="387350">
              <a:lnSpc>
                <a:spcPct val="90000"/>
              </a:lnSpc>
            </a:pPr>
            <a:endParaRPr lang="en-US" sz="2000" b="1" dirty="0">
              <a:solidFill>
                <a:srgbClr val="140185"/>
              </a:solidFill>
            </a:endParaRPr>
          </a:p>
          <a:p>
            <a:pPr marL="0" indent="0" algn="just" defTabSz="387350">
              <a:lnSpc>
                <a:spcPct val="90000"/>
              </a:lnSpc>
            </a:pPr>
            <a:r>
              <a:rPr lang="en-US" sz="2000" b="1" dirty="0">
                <a:solidFill>
                  <a:srgbClr val="140185"/>
                </a:solidFill>
              </a:rPr>
              <a:t> Basis</a:t>
            </a:r>
            <a:r>
              <a:rPr lang="en-US" sz="2000" dirty="0">
                <a:solidFill>
                  <a:srgbClr val="140185"/>
                </a:solidFill>
              </a:rPr>
              <a:t>: convention to compute the </a:t>
            </a:r>
            <a:r>
              <a:rPr lang="en-US" sz="2000" b="1" dirty="0">
                <a:solidFill>
                  <a:srgbClr val="140185"/>
                </a:solidFill>
              </a:rPr>
              <a:t>year fraction</a:t>
            </a:r>
            <a:r>
              <a:rPr lang="en-US" sz="2000" b="1" dirty="0">
                <a:solidFill>
                  <a:schemeClr val="tx2">
                    <a:lumMod val="75000"/>
                  </a:schemeClr>
                </a:solidFill>
              </a:rPr>
              <a:t> </a:t>
            </a:r>
            <a:r>
              <a:rPr lang="en-US" sz="2000" dirty="0">
                <a:solidFill>
                  <a:srgbClr val="140185"/>
                </a:solidFill>
              </a:rPr>
              <a:t>between 2 dates. The most commonly used basis is “Exact/360” which estimate that the year fraction between 2 dates is equal to the exact number of days between the 2 dates divided by 360. This day count convention is usually used for swaps in </a:t>
            </a:r>
            <a:r>
              <a:rPr lang="en-US" sz="2000" b="1" dirty="0">
                <a:solidFill>
                  <a:srgbClr val="140185"/>
                </a:solidFill>
              </a:rPr>
              <a:t>dollars</a:t>
            </a:r>
            <a:r>
              <a:rPr lang="en-US" sz="2000" dirty="0">
                <a:solidFill>
                  <a:srgbClr val="140185"/>
                </a:solidFill>
              </a:rPr>
              <a:t> and </a:t>
            </a:r>
            <a:r>
              <a:rPr lang="en-US" sz="2000" b="1" dirty="0">
                <a:solidFill>
                  <a:srgbClr val="140185"/>
                </a:solidFill>
              </a:rPr>
              <a:t>euros</a:t>
            </a:r>
            <a:r>
              <a:rPr lang="en-US" sz="2000" dirty="0">
                <a:solidFill>
                  <a:srgbClr val="140185"/>
                </a:solidFill>
              </a:rPr>
              <a:t>. The day count convention “Exact/365” is used for swaps pounds</a:t>
            </a:r>
            <a:endParaRPr lang="en-US" sz="2000" b="1" dirty="0">
              <a:solidFill>
                <a:schemeClr val="tx2">
                  <a:lumMod val="75000"/>
                </a:schemeClr>
              </a:solidFill>
            </a:endParaRPr>
          </a:p>
          <a:p>
            <a:pPr marL="0" indent="0" algn="just" defTabSz="387350">
              <a:lnSpc>
                <a:spcPct val="90000"/>
              </a:lnSpc>
            </a:pPr>
            <a:endParaRPr lang="en-US" sz="2000" dirty="0">
              <a:solidFill>
                <a:srgbClr val="140185"/>
              </a:solidFill>
            </a:endParaRPr>
          </a:p>
          <a:p>
            <a:pPr marL="0" indent="0" algn="just" defTabSz="387350">
              <a:lnSpc>
                <a:spcPct val="90000"/>
              </a:lnSpc>
            </a:pPr>
            <a:r>
              <a:rPr lang="en-US" sz="2000" b="1" dirty="0">
                <a:solidFill>
                  <a:srgbClr val="140185"/>
                </a:solidFill>
              </a:rPr>
              <a:t> Currency</a:t>
            </a:r>
            <a:r>
              <a:rPr lang="en-US" sz="2000" dirty="0">
                <a:solidFill>
                  <a:srgbClr val="140185"/>
                </a:solidFill>
              </a:rPr>
              <a:t>: currency in which the cash flows are exchanged</a:t>
            </a:r>
          </a:p>
          <a:p>
            <a:pPr marL="0" indent="0" algn="just" defTabSz="387350">
              <a:lnSpc>
                <a:spcPct val="90000"/>
              </a:lnSpc>
            </a:pPr>
            <a:endParaRPr lang="en-US" sz="2000" dirty="0">
              <a:solidFill>
                <a:srgbClr val="140185"/>
              </a:solidFill>
            </a:endParaRPr>
          </a:p>
          <a:p>
            <a:pPr marL="0" indent="0" algn="just" defTabSz="387350">
              <a:lnSpc>
                <a:spcPct val="90000"/>
              </a:lnSpc>
            </a:pPr>
            <a:r>
              <a:rPr lang="en-US" sz="2000" b="1" dirty="0">
                <a:solidFill>
                  <a:srgbClr val="140185"/>
                </a:solidFill>
              </a:rPr>
              <a:t> Maturity:</a:t>
            </a:r>
            <a:r>
              <a:rPr lang="en-US" sz="2000" dirty="0">
                <a:solidFill>
                  <a:srgbClr val="140185"/>
                </a:solidFill>
              </a:rPr>
              <a:t> Date at which the swap ends (date of the last interest cash flow).</a:t>
            </a:r>
          </a:p>
        </p:txBody>
      </p:sp>
      <p:graphicFrame>
        <p:nvGraphicFramePr>
          <p:cNvPr id="48132" name="Object 4"/>
          <p:cNvGraphicFramePr>
            <a:graphicFrameLocks noChangeAspect="1"/>
          </p:cNvGraphicFramePr>
          <p:nvPr/>
        </p:nvGraphicFramePr>
        <p:xfrm>
          <a:off x="4514850" y="3327400"/>
          <a:ext cx="112713" cy="201613"/>
        </p:xfrm>
        <a:graphic>
          <a:graphicData uri="http://schemas.openxmlformats.org/presentationml/2006/ole">
            <mc:AlternateContent xmlns:mc="http://schemas.openxmlformats.org/markup-compatibility/2006">
              <mc:Choice xmlns:v="urn:schemas-microsoft-com:vml" Requires="v">
                <p:oleObj name="Équation" r:id="rId2" imgW="114120" imgH="203040" progId="Equation.3">
                  <p:embed/>
                </p:oleObj>
              </mc:Choice>
              <mc:Fallback>
                <p:oleObj name="Équation" r:id="rId2" imgW="114120" imgH="203040" progId="Equation.3">
                  <p:embed/>
                  <p:pic>
                    <p:nvPicPr>
                      <p:cNvPr id="4813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27400"/>
                        <a:ext cx="1127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3" name="Rectangle 5"/>
          <p:cNvSpPr>
            <a:spLocks noGrp="1" noChangeArrowheads="1"/>
          </p:cNvSpPr>
          <p:nvPr>
            <p:ph type="title"/>
          </p:nvPr>
        </p:nvSpPr>
        <p:spPr/>
        <p:txBody>
          <a:bodyPr/>
          <a:lstStyle/>
          <a:p>
            <a:r>
              <a:rPr lang="en-US" dirty="0"/>
              <a:t>Terminology and conventions</a:t>
            </a:r>
          </a:p>
        </p:txBody>
      </p:sp>
    </p:spTree>
    <p:extLst>
      <p:ext uri="{BB962C8B-B14F-4D97-AF65-F5344CB8AC3E}">
        <p14:creationId xmlns:p14="http://schemas.microsoft.com/office/powerpoint/2010/main" val="3911481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C8BFDEC6-6D6F-43A8-848B-2E76EEF4D74C}" type="slidenum">
              <a:rPr lang="fr-FR"/>
              <a:pPr/>
              <a:t>25</a:t>
            </a:fld>
            <a:endParaRPr lang="fr-FR"/>
          </a:p>
        </p:txBody>
      </p:sp>
      <p:sp>
        <p:nvSpPr>
          <p:cNvPr id="49155" name="Rectangle 3"/>
          <p:cNvSpPr>
            <a:spLocks noGrp="1" noChangeArrowheads="1"/>
          </p:cNvSpPr>
          <p:nvPr>
            <p:ph type="body" idx="1"/>
          </p:nvPr>
        </p:nvSpPr>
        <p:spPr>
          <a:xfrm>
            <a:off x="611188" y="1196975"/>
            <a:ext cx="7848600" cy="5105400"/>
          </a:xfrm>
        </p:spPr>
        <p:txBody>
          <a:bodyPr/>
          <a:lstStyle/>
          <a:p>
            <a:pPr marL="0" indent="0" defTabSz="387350">
              <a:lnSpc>
                <a:spcPct val="70000"/>
              </a:lnSpc>
              <a:buNone/>
            </a:pPr>
            <a:endParaRPr lang="en-US" sz="2000" b="1" dirty="0">
              <a:solidFill>
                <a:srgbClr val="140185"/>
              </a:solidFill>
            </a:endParaRPr>
          </a:p>
          <a:p>
            <a:pPr marL="0" indent="0" defTabSz="387350">
              <a:lnSpc>
                <a:spcPct val="70000"/>
              </a:lnSpc>
              <a:buNone/>
            </a:pPr>
            <a:endParaRPr lang="en-US" sz="2000" b="1" dirty="0">
              <a:solidFill>
                <a:srgbClr val="140185"/>
              </a:solidFill>
            </a:endParaRPr>
          </a:p>
          <a:p>
            <a:pPr marL="0" indent="0" defTabSz="387350">
              <a:lnSpc>
                <a:spcPct val="70000"/>
              </a:lnSpc>
              <a:buNone/>
            </a:pPr>
            <a:endParaRPr lang="en-US" sz="2000" b="1" dirty="0">
              <a:solidFill>
                <a:srgbClr val="140185"/>
              </a:solidFill>
            </a:endParaRPr>
          </a:p>
          <a:p>
            <a:pPr marL="0" indent="0" defTabSz="387350">
              <a:lnSpc>
                <a:spcPct val="70000"/>
              </a:lnSpc>
              <a:buNone/>
            </a:pPr>
            <a:r>
              <a:rPr lang="en-US" sz="2000" b="1" dirty="0">
                <a:solidFill>
                  <a:srgbClr val="140185"/>
                </a:solidFill>
              </a:rPr>
              <a:t>Characteristics of a standard swap (3)</a:t>
            </a:r>
          </a:p>
          <a:p>
            <a:pPr marL="0" indent="0" defTabSz="387350">
              <a:lnSpc>
                <a:spcPct val="90000"/>
              </a:lnSpc>
            </a:pPr>
            <a:endParaRPr lang="en-US" sz="2000" b="1" dirty="0">
              <a:solidFill>
                <a:srgbClr val="140185"/>
              </a:solidFill>
            </a:endParaRPr>
          </a:p>
          <a:p>
            <a:pPr marL="0" indent="0" algn="just" defTabSz="387350">
              <a:lnSpc>
                <a:spcPct val="90000"/>
              </a:lnSpc>
            </a:pPr>
            <a:r>
              <a:rPr lang="en-US" sz="2000" b="1" dirty="0">
                <a:solidFill>
                  <a:srgbClr val="140185"/>
                </a:solidFill>
              </a:rPr>
              <a:t> </a:t>
            </a:r>
            <a:r>
              <a:rPr lang="en-US" sz="2000" dirty="0">
                <a:solidFill>
                  <a:srgbClr val="140185"/>
                </a:solidFill>
              </a:rPr>
              <a:t>Cash flow dates: Dates at which cash flows occur. Determined at inception of the contract</a:t>
            </a:r>
          </a:p>
          <a:p>
            <a:pPr marL="0" indent="0" algn="just" defTabSz="387350">
              <a:lnSpc>
                <a:spcPct val="90000"/>
              </a:lnSpc>
            </a:pPr>
            <a:endParaRPr lang="en-US" sz="2000" dirty="0">
              <a:solidFill>
                <a:srgbClr val="140185"/>
              </a:solidFill>
            </a:endParaRPr>
          </a:p>
          <a:p>
            <a:pPr marL="0" indent="0" algn="just" defTabSz="387350">
              <a:lnSpc>
                <a:spcPct val="90000"/>
              </a:lnSpc>
            </a:pPr>
            <a:r>
              <a:rPr lang="en-US" sz="2000" dirty="0">
                <a:solidFill>
                  <a:srgbClr val="140185"/>
                </a:solidFill>
              </a:rPr>
              <a:t> Frequency between 2 payments of the fixed leg is generally annual (euro) or semi-annual (US)</a:t>
            </a:r>
          </a:p>
          <a:p>
            <a:pPr marL="0" indent="0" algn="just" defTabSz="387350">
              <a:lnSpc>
                <a:spcPct val="90000"/>
              </a:lnSpc>
            </a:pPr>
            <a:endParaRPr lang="en-US" sz="2000" dirty="0">
              <a:solidFill>
                <a:srgbClr val="140185"/>
              </a:solidFill>
            </a:endParaRPr>
          </a:p>
          <a:p>
            <a:pPr marL="0" indent="0" algn="just" defTabSz="387350">
              <a:lnSpc>
                <a:spcPct val="90000"/>
              </a:lnSpc>
            </a:pPr>
            <a:r>
              <a:rPr lang="en-US" sz="2000" dirty="0">
                <a:solidFill>
                  <a:srgbClr val="140185"/>
                </a:solidFill>
              </a:rPr>
              <a:t> Frequency between 2 payments of the floating leg is equal to the maturity of the floating rate and is generally 3 or 6 months</a:t>
            </a:r>
          </a:p>
        </p:txBody>
      </p:sp>
      <p:graphicFrame>
        <p:nvGraphicFramePr>
          <p:cNvPr id="49156" name="Object 4"/>
          <p:cNvGraphicFramePr>
            <a:graphicFrameLocks noChangeAspect="1"/>
          </p:cNvGraphicFramePr>
          <p:nvPr/>
        </p:nvGraphicFramePr>
        <p:xfrm>
          <a:off x="4514850" y="3327400"/>
          <a:ext cx="112713" cy="201613"/>
        </p:xfrm>
        <a:graphic>
          <a:graphicData uri="http://schemas.openxmlformats.org/presentationml/2006/ole">
            <mc:AlternateContent xmlns:mc="http://schemas.openxmlformats.org/markup-compatibility/2006">
              <mc:Choice xmlns:v="urn:schemas-microsoft-com:vml" Requires="v">
                <p:oleObj name="Équation" r:id="rId2" imgW="114120" imgH="203040" progId="Equation.3">
                  <p:embed/>
                </p:oleObj>
              </mc:Choice>
              <mc:Fallback>
                <p:oleObj name="Équation" r:id="rId2" imgW="114120" imgH="203040" progId="Equation.3">
                  <p:embed/>
                  <p:pic>
                    <p:nvPicPr>
                      <p:cNvPr id="4915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27400"/>
                        <a:ext cx="1127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7" name="Rectangle 5"/>
          <p:cNvSpPr>
            <a:spLocks noGrp="1" noChangeArrowheads="1"/>
          </p:cNvSpPr>
          <p:nvPr>
            <p:ph type="title"/>
          </p:nvPr>
        </p:nvSpPr>
        <p:spPr/>
        <p:txBody>
          <a:bodyPr/>
          <a:lstStyle/>
          <a:p>
            <a:r>
              <a:rPr lang="en-US" dirty="0"/>
              <a:t>Terminology and conventions</a:t>
            </a:r>
          </a:p>
        </p:txBody>
      </p:sp>
    </p:spTree>
    <p:extLst>
      <p:ext uri="{BB962C8B-B14F-4D97-AF65-F5344CB8AC3E}">
        <p14:creationId xmlns:p14="http://schemas.microsoft.com/office/powerpoint/2010/main" val="4129109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7668DB8F-AE7D-418C-9CB7-0F2707511859}" type="slidenum">
              <a:rPr lang="fr-FR"/>
              <a:pPr/>
              <a:t>26</a:t>
            </a:fld>
            <a:endParaRPr lang="fr-FR"/>
          </a:p>
        </p:txBody>
      </p:sp>
      <p:sp>
        <p:nvSpPr>
          <p:cNvPr id="50179" name="Rectangle 3"/>
          <p:cNvSpPr>
            <a:spLocks noGrp="1" noChangeArrowheads="1"/>
          </p:cNvSpPr>
          <p:nvPr>
            <p:ph type="body" idx="1"/>
          </p:nvPr>
        </p:nvSpPr>
        <p:spPr>
          <a:xfrm>
            <a:off x="468313" y="1268413"/>
            <a:ext cx="7991475" cy="5105400"/>
          </a:xfrm>
        </p:spPr>
        <p:txBody>
          <a:bodyPr/>
          <a:lstStyle/>
          <a:p>
            <a:pPr marL="0" indent="0" defTabSz="387350">
              <a:lnSpc>
                <a:spcPct val="70000"/>
              </a:lnSpc>
            </a:pPr>
            <a:endParaRPr lang="en-US" sz="2000" b="1" dirty="0">
              <a:solidFill>
                <a:srgbClr val="140185"/>
              </a:solidFill>
            </a:endParaRPr>
          </a:p>
          <a:p>
            <a:pPr marL="0" indent="0" defTabSz="387350">
              <a:lnSpc>
                <a:spcPct val="70000"/>
              </a:lnSpc>
            </a:pPr>
            <a:endParaRPr lang="en-US" sz="2000" b="1" dirty="0">
              <a:solidFill>
                <a:srgbClr val="140185"/>
              </a:solidFill>
            </a:endParaRPr>
          </a:p>
          <a:p>
            <a:pPr marL="0" indent="0" defTabSz="387350">
              <a:lnSpc>
                <a:spcPct val="70000"/>
              </a:lnSpc>
              <a:buNone/>
            </a:pPr>
            <a:r>
              <a:rPr lang="en-US" sz="2000" b="1" dirty="0">
                <a:solidFill>
                  <a:srgbClr val="140185"/>
                </a:solidFill>
              </a:rPr>
              <a:t>Characteristics of a standard swap (4)</a:t>
            </a:r>
            <a:endParaRPr lang="en-US" sz="2000" dirty="0">
              <a:solidFill>
                <a:srgbClr val="140185"/>
              </a:solidFill>
            </a:endParaRPr>
          </a:p>
          <a:p>
            <a:pPr marL="0" indent="0" algn="just" defTabSz="387350">
              <a:lnSpc>
                <a:spcPct val="80000"/>
              </a:lnSpc>
            </a:pPr>
            <a:endParaRPr lang="en-US" sz="2000" b="1" dirty="0">
              <a:solidFill>
                <a:srgbClr val="140185"/>
              </a:solidFill>
            </a:endParaRPr>
          </a:p>
          <a:p>
            <a:pPr marL="0" indent="0" defTabSz="387350">
              <a:lnSpc>
                <a:spcPct val="80000"/>
              </a:lnSpc>
            </a:pPr>
            <a:r>
              <a:rPr lang="en-US" sz="2000" b="1" dirty="0">
                <a:solidFill>
                  <a:srgbClr val="140185"/>
                </a:solidFill>
              </a:rPr>
              <a:t> Example</a:t>
            </a:r>
            <a:r>
              <a:rPr lang="en-US" sz="2000" dirty="0">
                <a:solidFill>
                  <a:srgbClr val="140185"/>
                </a:solidFill>
              </a:rPr>
              <a:t>: The payments of the floating leg of a 3 months </a:t>
            </a:r>
            <a:r>
              <a:rPr lang="en-US" sz="2000" dirty="0" err="1">
                <a:solidFill>
                  <a:srgbClr val="140185"/>
                </a:solidFill>
              </a:rPr>
              <a:t>Euribor</a:t>
            </a:r>
            <a:r>
              <a:rPr lang="en-US" sz="2000" dirty="0">
                <a:solidFill>
                  <a:srgbClr val="140185"/>
                </a:solidFill>
              </a:rPr>
              <a:t> swap occur every 3 months</a:t>
            </a:r>
          </a:p>
          <a:p>
            <a:pPr marL="0" indent="0" defTabSz="387350">
              <a:lnSpc>
                <a:spcPct val="80000"/>
              </a:lnSpc>
            </a:pPr>
            <a:endParaRPr lang="en-US" sz="2000" dirty="0">
              <a:solidFill>
                <a:srgbClr val="140185"/>
              </a:solidFill>
            </a:endParaRPr>
          </a:p>
          <a:p>
            <a:pPr marL="0" indent="0" defTabSz="387350">
              <a:lnSpc>
                <a:spcPct val="80000"/>
              </a:lnSpc>
            </a:pPr>
            <a:r>
              <a:rPr lang="en-US" sz="2000" dirty="0">
                <a:solidFill>
                  <a:srgbClr val="140185"/>
                </a:solidFill>
              </a:rPr>
              <a:t> If the buyer and the seller have to pay their respective leg at the same time, only the difference between them is exchanged</a:t>
            </a:r>
            <a:endParaRPr lang="en-US" sz="2000" b="1" dirty="0">
              <a:solidFill>
                <a:srgbClr val="140185"/>
              </a:solidFill>
            </a:endParaRPr>
          </a:p>
          <a:p>
            <a:pPr marL="0" indent="0" defTabSz="387350">
              <a:lnSpc>
                <a:spcPct val="80000"/>
              </a:lnSpc>
            </a:pPr>
            <a:endParaRPr lang="en-US" sz="2000" dirty="0">
              <a:solidFill>
                <a:srgbClr val="140185"/>
              </a:solidFill>
            </a:endParaRPr>
          </a:p>
          <a:p>
            <a:pPr marL="0" indent="0" algn="just" defTabSz="387350">
              <a:lnSpc>
                <a:spcPct val="80000"/>
              </a:lnSpc>
            </a:pPr>
            <a:r>
              <a:rPr lang="en-US" sz="2000" b="1" dirty="0">
                <a:solidFill>
                  <a:srgbClr val="140185"/>
                </a:solidFill>
              </a:rPr>
              <a:t> Floating rate</a:t>
            </a:r>
            <a:r>
              <a:rPr lang="en-US" sz="2000" dirty="0">
                <a:solidFill>
                  <a:srgbClr val="140185"/>
                </a:solidFill>
              </a:rPr>
              <a:t>: the floating rate - generally paid at the end of the period – is known at the beginning of the period. Then the first floating cash flow payment is known at inception of the contract</a:t>
            </a:r>
          </a:p>
          <a:p>
            <a:pPr marL="0" indent="0" algn="just" defTabSz="387350">
              <a:lnSpc>
                <a:spcPct val="80000"/>
              </a:lnSpc>
            </a:pPr>
            <a:endParaRPr lang="en-US" sz="2000" dirty="0">
              <a:solidFill>
                <a:srgbClr val="140185"/>
              </a:solidFill>
            </a:endParaRPr>
          </a:p>
          <a:p>
            <a:pPr marL="0" indent="0" algn="just" defTabSz="387350">
              <a:lnSpc>
                <a:spcPct val="80000"/>
              </a:lnSpc>
            </a:pPr>
            <a:r>
              <a:rPr lang="en-US" sz="2000" b="1" dirty="0">
                <a:solidFill>
                  <a:srgbClr val="140185"/>
                </a:solidFill>
              </a:rPr>
              <a:t> Fixed rate</a:t>
            </a:r>
            <a:r>
              <a:rPr lang="en-US" sz="2000" dirty="0">
                <a:solidFill>
                  <a:srgbClr val="140185"/>
                </a:solidFill>
              </a:rPr>
              <a:t>: the “Market Maker” compute the value of the fixed rate such that the value of the swap is zero at inception (no exchange of cash at inception). This also means that the market value of the fixed leg and the floating leg are equals. In that situation, the fixed rate is called the </a:t>
            </a:r>
            <a:r>
              <a:rPr lang="en-US" sz="2000" b="1" dirty="0">
                <a:solidFill>
                  <a:srgbClr val="140185"/>
                </a:solidFill>
              </a:rPr>
              <a:t>swap rate</a:t>
            </a:r>
          </a:p>
          <a:p>
            <a:pPr marL="0" indent="0" algn="just" defTabSz="387350">
              <a:lnSpc>
                <a:spcPct val="80000"/>
              </a:lnSpc>
            </a:pPr>
            <a:endParaRPr lang="en-US" sz="2000" dirty="0">
              <a:solidFill>
                <a:srgbClr val="140185"/>
              </a:solidFill>
            </a:endParaRPr>
          </a:p>
          <a:p>
            <a:pPr marL="0" indent="0" algn="just" defTabSz="387350">
              <a:lnSpc>
                <a:spcPct val="80000"/>
              </a:lnSpc>
            </a:pPr>
            <a:endParaRPr lang="en-US" sz="2000" dirty="0">
              <a:solidFill>
                <a:srgbClr val="140185"/>
              </a:solidFill>
            </a:endParaRPr>
          </a:p>
        </p:txBody>
      </p:sp>
      <p:graphicFrame>
        <p:nvGraphicFramePr>
          <p:cNvPr id="50180" name="Object 4"/>
          <p:cNvGraphicFramePr>
            <a:graphicFrameLocks noChangeAspect="1"/>
          </p:cNvGraphicFramePr>
          <p:nvPr/>
        </p:nvGraphicFramePr>
        <p:xfrm>
          <a:off x="4514850" y="3327400"/>
          <a:ext cx="112713" cy="201613"/>
        </p:xfrm>
        <a:graphic>
          <a:graphicData uri="http://schemas.openxmlformats.org/presentationml/2006/ole">
            <mc:AlternateContent xmlns:mc="http://schemas.openxmlformats.org/markup-compatibility/2006">
              <mc:Choice xmlns:v="urn:schemas-microsoft-com:vml" Requires="v">
                <p:oleObj name="Équation" r:id="rId2" imgW="114120" imgH="203040" progId="Equation.3">
                  <p:embed/>
                </p:oleObj>
              </mc:Choice>
              <mc:Fallback>
                <p:oleObj name="Équation" r:id="rId2" imgW="114120" imgH="203040" progId="Equation.3">
                  <p:embed/>
                  <p:pic>
                    <p:nvPicPr>
                      <p:cNvPr id="5018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27400"/>
                        <a:ext cx="1127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1" name="Rectangle 5"/>
          <p:cNvSpPr>
            <a:spLocks noGrp="1" noChangeArrowheads="1"/>
          </p:cNvSpPr>
          <p:nvPr>
            <p:ph type="title"/>
          </p:nvPr>
        </p:nvSpPr>
        <p:spPr/>
        <p:txBody>
          <a:bodyPr/>
          <a:lstStyle/>
          <a:p>
            <a:r>
              <a:rPr lang="en-US" dirty="0"/>
              <a:t>Terminology and conventions</a:t>
            </a:r>
          </a:p>
        </p:txBody>
      </p:sp>
    </p:spTree>
    <p:extLst>
      <p:ext uri="{BB962C8B-B14F-4D97-AF65-F5344CB8AC3E}">
        <p14:creationId xmlns:p14="http://schemas.microsoft.com/office/powerpoint/2010/main" val="3971745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3B1FEAB4-22BF-44C4-9BB7-C5F1F7749178}" type="slidenum">
              <a:rPr lang="fr-FR"/>
              <a:pPr/>
              <a:t>27</a:t>
            </a:fld>
            <a:endParaRPr lang="fr-FR"/>
          </a:p>
        </p:txBody>
      </p:sp>
      <p:sp>
        <p:nvSpPr>
          <p:cNvPr id="51203" name="Rectangle 3"/>
          <p:cNvSpPr>
            <a:spLocks noGrp="1" noChangeArrowheads="1"/>
          </p:cNvSpPr>
          <p:nvPr>
            <p:ph type="body" idx="1"/>
          </p:nvPr>
        </p:nvSpPr>
        <p:spPr>
          <a:xfrm>
            <a:off x="539750" y="1268413"/>
            <a:ext cx="7993063" cy="5105400"/>
          </a:xfrm>
        </p:spPr>
        <p:txBody>
          <a:bodyPr/>
          <a:lstStyle/>
          <a:p>
            <a:pPr marL="0" indent="0" defTabSz="387350">
              <a:lnSpc>
                <a:spcPct val="70000"/>
              </a:lnSpc>
              <a:buNone/>
            </a:pPr>
            <a:endParaRPr lang="en-US" sz="2000" b="1" dirty="0">
              <a:solidFill>
                <a:srgbClr val="140185"/>
              </a:solidFill>
            </a:endParaRPr>
          </a:p>
          <a:p>
            <a:pPr marL="0" indent="0" defTabSz="387350">
              <a:lnSpc>
                <a:spcPct val="70000"/>
              </a:lnSpc>
              <a:buNone/>
            </a:pPr>
            <a:r>
              <a:rPr lang="en-US" sz="2000" b="1" dirty="0">
                <a:solidFill>
                  <a:srgbClr val="140185"/>
                </a:solidFill>
              </a:rPr>
              <a:t>Characteristics of a standard swap (5)</a:t>
            </a:r>
            <a:endParaRPr lang="en-US" sz="2000" dirty="0">
              <a:solidFill>
                <a:srgbClr val="140185"/>
              </a:solidFill>
            </a:endParaRPr>
          </a:p>
          <a:p>
            <a:pPr marL="0" indent="0" defTabSz="387350">
              <a:lnSpc>
                <a:spcPct val="90000"/>
              </a:lnSpc>
            </a:pPr>
            <a:endParaRPr lang="en-US" sz="2000" dirty="0">
              <a:solidFill>
                <a:srgbClr val="140185"/>
              </a:solidFill>
            </a:endParaRPr>
          </a:p>
          <a:p>
            <a:pPr marL="0" indent="0" algn="just" defTabSz="387350">
              <a:lnSpc>
                <a:spcPct val="90000"/>
              </a:lnSpc>
            </a:pPr>
            <a:r>
              <a:rPr lang="en-US" sz="2000" b="1" dirty="0">
                <a:solidFill>
                  <a:srgbClr val="140185"/>
                </a:solidFill>
              </a:rPr>
              <a:t> </a:t>
            </a:r>
            <a:r>
              <a:rPr lang="en-US" sz="1800" b="1" dirty="0">
                <a:solidFill>
                  <a:srgbClr val="140185"/>
                </a:solidFill>
              </a:rPr>
              <a:t>Quotations</a:t>
            </a:r>
            <a:r>
              <a:rPr lang="en-US" sz="1800" dirty="0">
                <a:solidFill>
                  <a:srgbClr val="140185"/>
                </a:solidFill>
              </a:rPr>
              <a:t>: swaps are quoted in 2 ways</a:t>
            </a:r>
          </a:p>
          <a:p>
            <a:pPr marL="0" indent="0" algn="just" defTabSz="387350">
              <a:lnSpc>
                <a:spcPct val="90000"/>
              </a:lnSpc>
              <a:buNone/>
            </a:pPr>
            <a:endParaRPr lang="en-US" sz="1800" dirty="0">
              <a:solidFill>
                <a:srgbClr val="140185"/>
              </a:solidFill>
            </a:endParaRPr>
          </a:p>
          <a:p>
            <a:pPr marL="190500" lvl="1" indent="0" algn="just" defTabSz="387350">
              <a:lnSpc>
                <a:spcPct val="90000"/>
              </a:lnSpc>
            </a:pPr>
            <a:r>
              <a:rPr lang="en-US" sz="1800" dirty="0">
                <a:solidFill>
                  <a:srgbClr val="140185"/>
                </a:solidFill>
              </a:rPr>
              <a:t> </a:t>
            </a:r>
            <a:r>
              <a:rPr lang="en-US" sz="1800" b="1" dirty="0">
                <a:solidFill>
                  <a:srgbClr val="140185"/>
                </a:solidFill>
              </a:rPr>
              <a:t>swap rate</a:t>
            </a:r>
            <a:r>
              <a:rPr lang="en-US" sz="1800" dirty="0">
                <a:solidFill>
                  <a:srgbClr val="140185"/>
                </a:solidFill>
              </a:rPr>
              <a:t>: the «market maker» quotes</a:t>
            </a:r>
            <a:r>
              <a:rPr lang="en-US" sz="1800" dirty="0">
                <a:solidFill>
                  <a:schemeClr val="tx2">
                    <a:lumMod val="75000"/>
                  </a:schemeClr>
                </a:solidFill>
              </a:rPr>
              <a:t> </a:t>
            </a:r>
            <a:r>
              <a:rPr lang="en-US" sz="1800" dirty="0">
                <a:solidFill>
                  <a:srgbClr val="140185"/>
                </a:solidFill>
              </a:rPr>
              <a:t>a bid/ask. “Bid” is the swap rate at which he is ready to pay the fixed leg when the “Ask“ corresponds to the swap rate at which he is ready to receive the fixed leg</a:t>
            </a:r>
          </a:p>
          <a:p>
            <a:pPr marL="0" indent="0" algn="just" defTabSz="387350">
              <a:lnSpc>
                <a:spcPct val="90000"/>
              </a:lnSpc>
            </a:pPr>
            <a:endParaRPr lang="en-US" sz="1800" dirty="0">
              <a:solidFill>
                <a:srgbClr val="140185"/>
              </a:solidFill>
            </a:endParaRPr>
          </a:p>
          <a:p>
            <a:pPr marL="190500" lvl="1" indent="0" defTabSz="387350">
              <a:lnSpc>
                <a:spcPct val="90000"/>
              </a:lnSpc>
            </a:pPr>
            <a:r>
              <a:rPr lang="en-US" sz="1800" dirty="0">
                <a:solidFill>
                  <a:srgbClr val="140185"/>
                </a:solidFill>
              </a:rPr>
              <a:t> </a:t>
            </a:r>
            <a:r>
              <a:rPr lang="en-US" sz="1800" b="1" dirty="0">
                <a:solidFill>
                  <a:srgbClr val="140185"/>
                </a:solidFill>
              </a:rPr>
              <a:t>swap spread</a:t>
            </a:r>
            <a:r>
              <a:rPr lang="en-US" sz="1800" dirty="0">
                <a:solidFill>
                  <a:srgbClr val="140185"/>
                </a:solidFill>
              </a:rPr>
              <a:t>: this is the difference between the swap rate of a given maturity T and the Yield-To-Maturity of a sovereign bond of the same maturity T. The swap spread is expressed in basis points (1 </a:t>
            </a:r>
            <a:r>
              <a:rPr lang="en-US" sz="1800" dirty="0" err="1">
                <a:solidFill>
                  <a:srgbClr val="140185"/>
                </a:solidFill>
              </a:rPr>
              <a:t>bp</a:t>
            </a:r>
            <a:r>
              <a:rPr lang="en-US" sz="1800" dirty="0">
                <a:solidFill>
                  <a:srgbClr val="140185"/>
                </a:solidFill>
              </a:rPr>
              <a:t> = 1% of 1%=1e-4)</a:t>
            </a:r>
          </a:p>
          <a:p>
            <a:pPr marL="190500" lvl="1" indent="0" defTabSz="387350">
              <a:lnSpc>
                <a:spcPct val="90000"/>
              </a:lnSpc>
              <a:buNone/>
            </a:pPr>
            <a:endParaRPr lang="en-US" sz="1800" dirty="0">
              <a:solidFill>
                <a:srgbClr val="140185"/>
              </a:solidFill>
            </a:endParaRPr>
          </a:p>
          <a:p>
            <a:pPr marL="190500" lvl="1" indent="0" algn="just" defTabSz="387350">
              <a:lnSpc>
                <a:spcPct val="90000"/>
              </a:lnSpc>
            </a:pPr>
            <a:r>
              <a:rPr lang="en-US" sz="1800" dirty="0">
                <a:solidFill>
                  <a:srgbClr val="140185"/>
                </a:solidFill>
              </a:rPr>
              <a:t> The «market maker» also quotes a bid/ask for swap spread. For instance «45/50» means that the «market maker» is ready to pay the fixed leg 45 basis points above the YTM of the sovereign bond, and to pay the floating leg 50 basis points above the YTM of the sovereign bond</a:t>
            </a:r>
          </a:p>
          <a:p>
            <a:pPr marL="0" indent="0" algn="just" defTabSz="387350">
              <a:lnSpc>
                <a:spcPct val="90000"/>
              </a:lnSpc>
            </a:pPr>
            <a:endParaRPr lang="en-US" sz="2000" dirty="0">
              <a:solidFill>
                <a:srgbClr val="140185"/>
              </a:solidFill>
            </a:endParaRPr>
          </a:p>
          <a:p>
            <a:pPr marL="0" indent="0" algn="just" defTabSz="387350">
              <a:lnSpc>
                <a:spcPct val="90000"/>
              </a:lnSpc>
            </a:pPr>
            <a:endParaRPr lang="en-US" sz="2000" dirty="0">
              <a:solidFill>
                <a:srgbClr val="140185"/>
              </a:solidFill>
            </a:endParaRPr>
          </a:p>
        </p:txBody>
      </p:sp>
      <p:graphicFrame>
        <p:nvGraphicFramePr>
          <p:cNvPr id="51204" name="Object 4"/>
          <p:cNvGraphicFramePr>
            <a:graphicFrameLocks noChangeAspect="1"/>
          </p:cNvGraphicFramePr>
          <p:nvPr/>
        </p:nvGraphicFramePr>
        <p:xfrm>
          <a:off x="4514850" y="3327400"/>
          <a:ext cx="112713" cy="201613"/>
        </p:xfrm>
        <a:graphic>
          <a:graphicData uri="http://schemas.openxmlformats.org/presentationml/2006/ole">
            <mc:AlternateContent xmlns:mc="http://schemas.openxmlformats.org/markup-compatibility/2006">
              <mc:Choice xmlns:v="urn:schemas-microsoft-com:vml" Requires="v">
                <p:oleObj name="Équation" r:id="rId2" imgW="114120" imgH="203040" progId="Equation.3">
                  <p:embed/>
                </p:oleObj>
              </mc:Choice>
              <mc:Fallback>
                <p:oleObj name="Équation" r:id="rId2" imgW="114120" imgH="203040" progId="Equation.3">
                  <p:embed/>
                  <p:pic>
                    <p:nvPicPr>
                      <p:cNvPr id="5120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27400"/>
                        <a:ext cx="1127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5" name="Rectangle 5"/>
          <p:cNvSpPr>
            <a:spLocks noGrp="1" noChangeArrowheads="1"/>
          </p:cNvSpPr>
          <p:nvPr>
            <p:ph type="title"/>
          </p:nvPr>
        </p:nvSpPr>
        <p:spPr/>
        <p:txBody>
          <a:bodyPr/>
          <a:lstStyle/>
          <a:p>
            <a:r>
              <a:rPr lang="en-US" dirty="0"/>
              <a:t>Terminology and conventions</a:t>
            </a:r>
          </a:p>
        </p:txBody>
      </p:sp>
    </p:spTree>
    <p:extLst>
      <p:ext uri="{BB962C8B-B14F-4D97-AF65-F5344CB8AC3E}">
        <p14:creationId xmlns:p14="http://schemas.microsoft.com/office/powerpoint/2010/main" val="1797902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0D07621B-115F-420C-B374-C77FA69F6EBC}" type="slidenum">
              <a:rPr lang="fr-FR"/>
              <a:pPr/>
              <a:t>28</a:t>
            </a:fld>
            <a:endParaRPr lang="fr-FR"/>
          </a:p>
        </p:txBody>
      </p:sp>
      <p:graphicFrame>
        <p:nvGraphicFramePr>
          <p:cNvPr id="53251" name="Object 3"/>
          <p:cNvGraphicFramePr>
            <a:graphicFrameLocks noGrp="1" noChangeAspect="1"/>
          </p:cNvGraphicFramePr>
          <p:nvPr>
            <p:ph type="body" idx="1"/>
          </p:nvPr>
        </p:nvGraphicFramePr>
        <p:xfrm>
          <a:off x="684213" y="1268413"/>
          <a:ext cx="7334250" cy="5253037"/>
        </p:xfrm>
        <a:graphic>
          <a:graphicData uri="http://schemas.openxmlformats.org/presentationml/2006/ole">
            <mc:AlternateContent xmlns:mc="http://schemas.openxmlformats.org/markup-compatibility/2006">
              <mc:Choice xmlns:v="urn:schemas-microsoft-com:vml" Requires="v">
                <p:oleObj name="Image Photo Editor" r:id="rId2" imgW="7009524" imgH="5020376" progId="MSPhotoEd.3">
                  <p:embed/>
                </p:oleObj>
              </mc:Choice>
              <mc:Fallback>
                <p:oleObj name="Image Photo Editor" r:id="rId2" imgW="7009524" imgH="5020376" progId="MSPhotoEd.3">
                  <p:embed/>
                  <p:pic>
                    <p:nvPicPr>
                      <p:cNvPr id="53251"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84213" y="1268413"/>
                        <a:ext cx="7334250" cy="5253037"/>
                      </a:xfrm>
                      <a:prstGeom prst="rect">
                        <a:avLst/>
                      </a:prstGeom>
                    </p:spPr>
                  </p:pic>
                </p:oleObj>
              </mc:Fallback>
            </mc:AlternateContent>
          </a:graphicData>
        </a:graphic>
      </p:graphicFrame>
      <p:graphicFrame>
        <p:nvGraphicFramePr>
          <p:cNvPr id="53252" name="Object 4"/>
          <p:cNvGraphicFramePr>
            <a:graphicFrameLocks noChangeAspect="1"/>
          </p:cNvGraphicFramePr>
          <p:nvPr/>
        </p:nvGraphicFramePr>
        <p:xfrm>
          <a:off x="4514850" y="3327400"/>
          <a:ext cx="112713" cy="201613"/>
        </p:xfrm>
        <a:graphic>
          <a:graphicData uri="http://schemas.openxmlformats.org/presentationml/2006/ole">
            <mc:AlternateContent xmlns:mc="http://schemas.openxmlformats.org/markup-compatibility/2006">
              <mc:Choice xmlns:v="urn:schemas-microsoft-com:vml" Requires="v">
                <p:oleObj name="Équation" r:id="rId4" imgW="114120" imgH="203040" progId="Equation.3">
                  <p:embed/>
                </p:oleObj>
              </mc:Choice>
              <mc:Fallback>
                <p:oleObj name="Équation" r:id="rId4" imgW="114120" imgH="203040" progId="Equation.3">
                  <p:embed/>
                  <p:pic>
                    <p:nvPicPr>
                      <p:cNvPr id="5325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7400"/>
                        <a:ext cx="1127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3" name="Rectangle 5"/>
          <p:cNvSpPr>
            <a:spLocks noGrp="1" noChangeArrowheads="1"/>
          </p:cNvSpPr>
          <p:nvPr>
            <p:ph type="title"/>
          </p:nvPr>
        </p:nvSpPr>
        <p:spPr/>
        <p:txBody>
          <a:bodyPr/>
          <a:lstStyle/>
          <a:p>
            <a:r>
              <a:rPr lang="en-US" dirty="0"/>
              <a:t>Quotations of swaps - Euro zone</a:t>
            </a:r>
          </a:p>
        </p:txBody>
      </p:sp>
    </p:spTree>
    <p:extLst>
      <p:ext uri="{BB962C8B-B14F-4D97-AF65-F5344CB8AC3E}">
        <p14:creationId xmlns:p14="http://schemas.microsoft.com/office/powerpoint/2010/main" val="4124835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2550AC38-2354-4E04-A1C8-C19B09B3D8C7}" type="slidenum">
              <a:rPr lang="fr-FR"/>
              <a:pPr/>
              <a:t>29</a:t>
            </a:fld>
            <a:endParaRPr lang="fr-FR"/>
          </a:p>
        </p:txBody>
      </p:sp>
      <p:graphicFrame>
        <p:nvGraphicFramePr>
          <p:cNvPr id="54275" name="Object 3"/>
          <p:cNvGraphicFramePr>
            <a:graphicFrameLocks noChangeAspect="1"/>
          </p:cNvGraphicFramePr>
          <p:nvPr/>
        </p:nvGraphicFramePr>
        <p:xfrm>
          <a:off x="4514850" y="3327400"/>
          <a:ext cx="112713" cy="201613"/>
        </p:xfrm>
        <a:graphic>
          <a:graphicData uri="http://schemas.openxmlformats.org/presentationml/2006/ole">
            <mc:AlternateContent xmlns:mc="http://schemas.openxmlformats.org/markup-compatibility/2006">
              <mc:Choice xmlns:v="urn:schemas-microsoft-com:vml" Requires="v">
                <p:oleObj name="Équation" r:id="rId2" imgW="114120" imgH="203040" progId="Equation.3">
                  <p:embed/>
                </p:oleObj>
              </mc:Choice>
              <mc:Fallback>
                <p:oleObj name="Équation" r:id="rId2" imgW="114120" imgH="203040" progId="Equation.3">
                  <p:embed/>
                  <p:pic>
                    <p:nvPicPr>
                      <p:cNvPr id="54275"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27400"/>
                        <a:ext cx="1127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76" name="Rectangle 4"/>
          <p:cNvSpPr>
            <a:spLocks noGrp="1" noChangeArrowheads="1"/>
          </p:cNvSpPr>
          <p:nvPr>
            <p:ph type="body" idx="1"/>
          </p:nvPr>
        </p:nvSpPr>
        <p:spPr/>
        <p:txBody>
          <a:bodyPr/>
          <a:lstStyle/>
          <a:p>
            <a:endParaRPr lang="fr-FR" sz="2000">
              <a:solidFill>
                <a:srgbClr val="140185"/>
              </a:solidFill>
            </a:endParaRPr>
          </a:p>
          <a:p>
            <a:endParaRPr lang="fr-FR" sz="2000">
              <a:solidFill>
                <a:srgbClr val="140185"/>
              </a:solidFill>
            </a:endParaRPr>
          </a:p>
          <a:p>
            <a:endParaRPr lang="fr-FR" sz="2000">
              <a:solidFill>
                <a:srgbClr val="140185"/>
              </a:solidFill>
            </a:endParaRPr>
          </a:p>
        </p:txBody>
      </p:sp>
      <p:graphicFrame>
        <p:nvGraphicFramePr>
          <p:cNvPr id="54277" name="Object 5"/>
          <p:cNvGraphicFramePr>
            <a:graphicFrameLocks noChangeAspect="1"/>
          </p:cNvGraphicFramePr>
          <p:nvPr/>
        </p:nvGraphicFramePr>
        <p:xfrm>
          <a:off x="611188" y="1268413"/>
          <a:ext cx="7362825" cy="5272087"/>
        </p:xfrm>
        <a:graphic>
          <a:graphicData uri="http://schemas.openxmlformats.org/presentationml/2006/ole">
            <mc:AlternateContent xmlns:mc="http://schemas.openxmlformats.org/markup-compatibility/2006">
              <mc:Choice xmlns:v="urn:schemas-microsoft-com:vml" Requires="v">
                <p:oleObj name="Image Photo Editor" r:id="rId4" imgW="7009524" imgH="5020376" progId="MSPhotoEd.3">
                  <p:embed/>
                </p:oleObj>
              </mc:Choice>
              <mc:Fallback>
                <p:oleObj name="Image Photo Editor" r:id="rId4" imgW="7009524" imgH="5020376" progId="MSPhotoEd.3">
                  <p:embed/>
                  <p:pic>
                    <p:nvPicPr>
                      <p:cNvPr id="5427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1268413"/>
                        <a:ext cx="7362825" cy="527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78" name="Rectangle 6"/>
          <p:cNvSpPr>
            <a:spLocks noGrp="1" noChangeArrowheads="1"/>
          </p:cNvSpPr>
          <p:nvPr>
            <p:ph type="title"/>
          </p:nvPr>
        </p:nvSpPr>
        <p:spPr/>
        <p:txBody>
          <a:bodyPr/>
          <a:lstStyle/>
          <a:p>
            <a:r>
              <a:rPr lang="en-US" dirty="0"/>
              <a:t>Quotations of swaps - Euro zone</a:t>
            </a:r>
          </a:p>
        </p:txBody>
      </p:sp>
    </p:spTree>
    <p:extLst>
      <p:ext uri="{BB962C8B-B14F-4D97-AF65-F5344CB8AC3E}">
        <p14:creationId xmlns:p14="http://schemas.microsoft.com/office/powerpoint/2010/main" val="1553795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Pricing: process</a:t>
            </a:r>
          </a:p>
        </p:txBody>
      </p:sp>
      <p:sp>
        <p:nvSpPr>
          <p:cNvPr id="3" name="Content Placeholder 2"/>
          <p:cNvSpPr>
            <a:spLocks noGrp="1"/>
          </p:cNvSpPr>
          <p:nvPr>
            <p:ph idx="1"/>
          </p:nvPr>
        </p:nvSpPr>
        <p:spPr>
          <a:xfrm>
            <a:off x="251520" y="1220688"/>
            <a:ext cx="8640960" cy="5016624"/>
          </a:xfrm>
        </p:spPr>
        <p:txBody>
          <a:bodyPr/>
          <a:lstStyle/>
          <a:p>
            <a:endParaRPr lang="fr-FR" sz="1400" dirty="0"/>
          </a:p>
          <a:p>
            <a:endParaRPr lang="en-US" sz="1400" dirty="0"/>
          </a:p>
          <a:p>
            <a:r>
              <a:rPr lang="en-US" sz="1400" dirty="0"/>
              <a:t>Select market instruments to build an IR Curve</a:t>
            </a:r>
          </a:p>
          <a:p>
            <a:endParaRPr lang="en-US" sz="1400" dirty="0"/>
          </a:p>
          <a:p>
            <a:r>
              <a:rPr lang="en-US" sz="1400" dirty="0"/>
              <a:t>Extract Zero Coupon Risk Free Rates from the curve previously built</a:t>
            </a:r>
          </a:p>
          <a:p>
            <a:endParaRPr lang="en-US" sz="1400" dirty="0"/>
          </a:p>
          <a:p>
            <a:r>
              <a:rPr lang="en-US" sz="1400" dirty="0"/>
              <a:t>Pricing:</a:t>
            </a:r>
          </a:p>
          <a:p>
            <a:pPr marL="0" indent="0">
              <a:buNone/>
            </a:pPr>
            <a:endParaRPr lang="en-US" sz="1400" dirty="0"/>
          </a:p>
          <a:p>
            <a:pPr marL="517525" lvl="1" indent="-228600">
              <a:buFont typeface="+mj-lt"/>
              <a:buAutoNum type="alphaLcPeriod"/>
            </a:pPr>
            <a:r>
              <a:rPr lang="en-US" sz="1400" dirty="0"/>
              <a:t>If the product could be rebuilt with a combination of Zero Coupon Bond (ex: standard swap with strike at swap rate + m bps), then the product price will be the linear combination of the ZC prices</a:t>
            </a:r>
          </a:p>
          <a:p>
            <a:pPr marL="517525" lvl="1" indent="-228600">
              <a:buFont typeface="+mj-lt"/>
              <a:buAutoNum type="alphaLcPeriod"/>
            </a:pPr>
            <a:endParaRPr lang="en-US" sz="1400" dirty="0"/>
          </a:p>
          <a:p>
            <a:pPr lvl="1">
              <a:buFont typeface="+mj-lt"/>
              <a:buAutoNum type="alphaLcPeriod"/>
            </a:pPr>
            <a:r>
              <a:rPr lang="en-US" sz="1400" dirty="0"/>
              <a:t>If the product is more complex, depending on the future value of the yield curve, the choice and use of a model to projection the yield curve is necessary. For instance:</a:t>
            </a:r>
          </a:p>
          <a:p>
            <a:pPr marL="1219200" lvl="4">
              <a:buFont typeface="Arial" panose="020B0604020202020204" pitchFamily="34" charset="0"/>
              <a:buChar char="•"/>
            </a:pPr>
            <a:r>
              <a:rPr lang="en-US" sz="1400" i="1" dirty="0" err="1"/>
              <a:t>Vasicek</a:t>
            </a:r>
            <a:r>
              <a:rPr lang="en-US" sz="1400" i="1" dirty="0"/>
              <a:t> / CIR</a:t>
            </a:r>
          </a:p>
          <a:p>
            <a:pPr marL="1219200" lvl="4">
              <a:buFont typeface="Arial" panose="020B0604020202020204" pitchFamily="34" charset="0"/>
              <a:buChar char="•"/>
            </a:pPr>
            <a:r>
              <a:rPr lang="en-US" sz="1400" i="1" dirty="0"/>
              <a:t>HJM consistent model</a:t>
            </a:r>
          </a:p>
          <a:p>
            <a:pPr marL="1219200" lvl="4">
              <a:buFont typeface="Arial" panose="020B0604020202020204" pitchFamily="34" charset="0"/>
              <a:buChar char="•"/>
            </a:pPr>
            <a:r>
              <a:rPr lang="en-US" sz="1400" i="1" dirty="0"/>
              <a:t>BGM model</a:t>
            </a:r>
          </a:p>
          <a:p>
            <a:pPr marL="1219200" lvl="4">
              <a:buFont typeface="Arial" panose="020B0604020202020204" pitchFamily="34" charset="0"/>
              <a:buChar char="•"/>
            </a:pPr>
            <a:endParaRPr lang="en-US" sz="1400" i="1" dirty="0"/>
          </a:p>
          <a:p>
            <a:pPr marL="630237" lvl="1" indent="-342900">
              <a:buFont typeface="+mj-lt"/>
              <a:buAutoNum type="alphaLcPeriod"/>
            </a:pPr>
            <a:r>
              <a:rPr lang="en-US" sz="1400" dirty="0"/>
              <a:t>Use this model to compute a Closed-Form Formula or to compute the price with numerical methods like Monte Carlo algorithms or PDEs</a:t>
            </a:r>
          </a:p>
          <a:p>
            <a:endParaRPr lang="en-US" sz="1400" dirty="0"/>
          </a:p>
          <a:p>
            <a:endParaRPr lang="en-US" sz="1400" dirty="0"/>
          </a:p>
          <a:p>
            <a:pPr lvl="1"/>
            <a:endParaRPr lang="en-US" sz="1400" dirty="0"/>
          </a:p>
          <a:p>
            <a:pPr lvl="1"/>
            <a:endParaRPr lang="en-US" sz="900" dirty="0"/>
          </a:p>
        </p:txBody>
      </p:sp>
      <p:sp>
        <p:nvSpPr>
          <p:cNvPr id="4" name="Slide Number Placeholder 3"/>
          <p:cNvSpPr>
            <a:spLocks noGrp="1"/>
          </p:cNvSpPr>
          <p:nvPr>
            <p:ph type="sldNum" sz="quarter" idx="10"/>
          </p:nvPr>
        </p:nvSpPr>
        <p:spPr/>
        <p:txBody>
          <a:bodyPr/>
          <a:lstStyle/>
          <a:p>
            <a:fld id="{76BF51AC-AC7A-4056-A206-081C9421CA21}" type="slidenum">
              <a:rPr lang="fr-FR" smtClean="0"/>
              <a:pPr/>
              <a:t>3</a:t>
            </a:fld>
            <a:endParaRPr lang="fr-FR"/>
          </a:p>
        </p:txBody>
      </p:sp>
    </p:spTree>
    <p:extLst>
      <p:ext uri="{BB962C8B-B14F-4D97-AF65-F5344CB8AC3E}">
        <p14:creationId xmlns:p14="http://schemas.microsoft.com/office/powerpoint/2010/main" val="595528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EF8761A3-C9CB-495C-BF83-5C09201791A4}" type="slidenum">
              <a:rPr lang="fr-FR"/>
              <a:pPr/>
              <a:t>30</a:t>
            </a:fld>
            <a:endParaRPr lang="fr-FR"/>
          </a:p>
        </p:txBody>
      </p:sp>
      <p:graphicFrame>
        <p:nvGraphicFramePr>
          <p:cNvPr id="55299" name="Object 3"/>
          <p:cNvGraphicFramePr>
            <a:graphicFrameLocks noChangeAspect="1"/>
          </p:cNvGraphicFramePr>
          <p:nvPr/>
        </p:nvGraphicFramePr>
        <p:xfrm>
          <a:off x="4514850" y="3327400"/>
          <a:ext cx="112713" cy="201613"/>
        </p:xfrm>
        <a:graphic>
          <a:graphicData uri="http://schemas.openxmlformats.org/presentationml/2006/ole">
            <mc:AlternateContent xmlns:mc="http://schemas.openxmlformats.org/markup-compatibility/2006">
              <mc:Choice xmlns:v="urn:schemas-microsoft-com:vml" Requires="v">
                <p:oleObj name="Équation" r:id="rId2" imgW="114120" imgH="203040" progId="Equation.3">
                  <p:embed/>
                </p:oleObj>
              </mc:Choice>
              <mc:Fallback>
                <p:oleObj name="Équation" r:id="rId2" imgW="114120" imgH="203040" progId="Equation.3">
                  <p:embed/>
                  <p:pic>
                    <p:nvPicPr>
                      <p:cNvPr id="55299"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27400"/>
                        <a:ext cx="1127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0" name="Rectangle 4"/>
          <p:cNvSpPr>
            <a:spLocks noGrp="1" noChangeArrowheads="1"/>
          </p:cNvSpPr>
          <p:nvPr>
            <p:ph type="body" idx="1"/>
          </p:nvPr>
        </p:nvSpPr>
        <p:spPr/>
        <p:txBody>
          <a:bodyPr/>
          <a:lstStyle/>
          <a:p>
            <a:endParaRPr lang="fr-FR" sz="2000">
              <a:solidFill>
                <a:srgbClr val="140185"/>
              </a:solidFill>
            </a:endParaRPr>
          </a:p>
          <a:p>
            <a:endParaRPr lang="fr-FR" sz="2000">
              <a:solidFill>
                <a:srgbClr val="140185"/>
              </a:solidFill>
            </a:endParaRPr>
          </a:p>
          <a:p>
            <a:endParaRPr lang="fr-FR" sz="2000">
              <a:solidFill>
                <a:srgbClr val="140185"/>
              </a:solidFill>
            </a:endParaRPr>
          </a:p>
        </p:txBody>
      </p:sp>
      <p:graphicFrame>
        <p:nvGraphicFramePr>
          <p:cNvPr id="55301" name="Object 5"/>
          <p:cNvGraphicFramePr>
            <a:graphicFrameLocks noChangeAspect="1"/>
          </p:cNvGraphicFramePr>
          <p:nvPr/>
        </p:nvGraphicFramePr>
        <p:xfrm>
          <a:off x="611188" y="1268413"/>
          <a:ext cx="7362825" cy="5272087"/>
        </p:xfrm>
        <a:graphic>
          <a:graphicData uri="http://schemas.openxmlformats.org/presentationml/2006/ole">
            <mc:AlternateContent xmlns:mc="http://schemas.openxmlformats.org/markup-compatibility/2006">
              <mc:Choice xmlns:v="urn:schemas-microsoft-com:vml" Requires="v">
                <p:oleObj name="Image Photo Editor" r:id="rId4" imgW="7009524" imgH="5020376" progId="MSPhotoEd.3">
                  <p:embed/>
                </p:oleObj>
              </mc:Choice>
              <mc:Fallback>
                <p:oleObj name="Image Photo Editor" r:id="rId4" imgW="7009524" imgH="5020376" progId="MSPhotoEd.3">
                  <p:embed/>
                  <p:pic>
                    <p:nvPicPr>
                      <p:cNvPr id="5530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1268413"/>
                        <a:ext cx="7362825" cy="527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2" name="Rectangle 6"/>
          <p:cNvSpPr>
            <a:spLocks noGrp="1" noChangeArrowheads="1"/>
          </p:cNvSpPr>
          <p:nvPr>
            <p:ph type="title"/>
          </p:nvPr>
        </p:nvSpPr>
        <p:spPr/>
        <p:txBody>
          <a:bodyPr/>
          <a:lstStyle/>
          <a:p>
            <a:r>
              <a:rPr lang="en-US" dirty="0"/>
              <a:t>Quotations of swaps - US</a:t>
            </a:r>
          </a:p>
        </p:txBody>
      </p:sp>
    </p:spTree>
    <p:extLst>
      <p:ext uri="{BB962C8B-B14F-4D97-AF65-F5344CB8AC3E}">
        <p14:creationId xmlns:p14="http://schemas.microsoft.com/office/powerpoint/2010/main" val="10844347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6B1EC967-9B0C-412B-9D6A-327E3065C994}" type="slidenum">
              <a:rPr lang="fr-FR"/>
              <a:pPr/>
              <a:t>31</a:t>
            </a:fld>
            <a:endParaRPr lang="fr-FR"/>
          </a:p>
        </p:txBody>
      </p:sp>
      <p:graphicFrame>
        <p:nvGraphicFramePr>
          <p:cNvPr id="57347" name="Object 3"/>
          <p:cNvGraphicFramePr>
            <a:graphicFrameLocks noChangeAspect="1"/>
          </p:cNvGraphicFramePr>
          <p:nvPr/>
        </p:nvGraphicFramePr>
        <p:xfrm>
          <a:off x="4514850" y="3327400"/>
          <a:ext cx="112713" cy="201613"/>
        </p:xfrm>
        <a:graphic>
          <a:graphicData uri="http://schemas.openxmlformats.org/presentationml/2006/ole">
            <mc:AlternateContent xmlns:mc="http://schemas.openxmlformats.org/markup-compatibility/2006">
              <mc:Choice xmlns:v="urn:schemas-microsoft-com:vml" Requires="v">
                <p:oleObj name="Équation" r:id="rId2" imgW="114120" imgH="203040" progId="Equation.3">
                  <p:embed/>
                </p:oleObj>
              </mc:Choice>
              <mc:Fallback>
                <p:oleObj name="Équation" r:id="rId2" imgW="114120" imgH="203040" progId="Equation.3">
                  <p:embed/>
                  <p:pic>
                    <p:nvPicPr>
                      <p:cNvPr id="5734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27400"/>
                        <a:ext cx="1127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48" name="Rectangle 4"/>
          <p:cNvSpPr>
            <a:spLocks noGrp="1" noChangeArrowheads="1"/>
          </p:cNvSpPr>
          <p:nvPr>
            <p:ph type="body" idx="1"/>
          </p:nvPr>
        </p:nvSpPr>
        <p:spPr/>
        <p:txBody>
          <a:bodyPr/>
          <a:lstStyle/>
          <a:p>
            <a:endParaRPr lang="fr-FR" sz="2000">
              <a:solidFill>
                <a:srgbClr val="140185"/>
              </a:solidFill>
            </a:endParaRPr>
          </a:p>
          <a:p>
            <a:endParaRPr lang="fr-FR" sz="2000">
              <a:solidFill>
                <a:srgbClr val="140185"/>
              </a:solidFill>
            </a:endParaRPr>
          </a:p>
          <a:p>
            <a:endParaRPr lang="fr-FR" sz="2000">
              <a:solidFill>
                <a:srgbClr val="140185"/>
              </a:solidFill>
            </a:endParaRPr>
          </a:p>
        </p:txBody>
      </p:sp>
      <p:graphicFrame>
        <p:nvGraphicFramePr>
          <p:cNvPr id="57349" name="Object 5"/>
          <p:cNvGraphicFramePr>
            <a:graphicFrameLocks noChangeAspect="1"/>
          </p:cNvGraphicFramePr>
          <p:nvPr/>
        </p:nvGraphicFramePr>
        <p:xfrm>
          <a:off x="755650" y="1268413"/>
          <a:ext cx="7362825" cy="5272087"/>
        </p:xfrm>
        <a:graphic>
          <a:graphicData uri="http://schemas.openxmlformats.org/presentationml/2006/ole">
            <mc:AlternateContent xmlns:mc="http://schemas.openxmlformats.org/markup-compatibility/2006">
              <mc:Choice xmlns:v="urn:schemas-microsoft-com:vml" Requires="v">
                <p:oleObj name="Image Photo Editor" r:id="rId4" imgW="7009524" imgH="5020376" progId="MSPhotoEd.3">
                  <p:embed/>
                </p:oleObj>
              </mc:Choice>
              <mc:Fallback>
                <p:oleObj name="Image Photo Editor" r:id="rId4" imgW="7009524" imgH="5020376" progId="MSPhotoEd.3">
                  <p:embed/>
                  <p:pic>
                    <p:nvPicPr>
                      <p:cNvPr id="5734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268413"/>
                        <a:ext cx="7362825" cy="527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50" name="Rectangle 6"/>
          <p:cNvSpPr>
            <a:spLocks noGrp="1" noChangeArrowheads="1"/>
          </p:cNvSpPr>
          <p:nvPr>
            <p:ph type="title"/>
          </p:nvPr>
        </p:nvSpPr>
        <p:spPr>
          <a:xfrm>
            <a:off x="533400" y="228600"/>
            <a:ext cx="8359080" cy="914400"/>
          </a:xfrm>
        </p:spPr>
        <p:txBody>
          <a:bodyPr/>
          <a:lstStyle/>
          <a:p>
            <a:r>
              <a:rPr lang="en-US" dirty="0"/>
              <a:t>Quotations/Pricing of swaps: example</a:t>
            </a:r>
          </a:p>
        </p:txBody>
      </p:sp>
    </p:spTree>
    <p:extLst>
      <p:ext uri="{BB962C8B-B14F-4D97-AF65-F5344CB8AC3E}">
        <p14:creationId xmlns:p14="http://schemas.microsoft.com/office/powerpoint/2010/main" val="3340061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20A5C31E-3917-4BFA-A7A5-8F52EEFB1429}" type="slidenum">
              <a:rPr lang="fr-FR"/>
              <a:pPr/>
              <a:t>32</a:t>
            </a:fld>
            <a:endParaRPr lang="fr-FR"/>
          </a:p>
        </p:txBody>
      </p:sp>
      <p:sp>
        <p:nvSpPr>
          <p:cNvPr id="70659" name="Rectangle 3"/>
          <p:cNvSpPr>
            <a:spLocks noGrp="1" noChangeArrowheads="1"/>
          </p:cNvSpPr>
          <p:nvPr>
            <p:ph type="body" idx="1"/>
          </p:nvPr>
        </p:nvSpPr>
        <p:spPr>
          <a:xfrm>
            <a:off x="323850" y="1295400"/>
            <a:ext cx="8515350" cy="4941888"/>
          </a:xfrm>
        </p:spPr>
        <p:txBody>
          <a:bodyPr/>
          <a:lstStyle/>
          <a:p>
            <a:pPr marL="0" indent="0" algn="just" defTabSz="387350">
              <a:lnSpc>
                <a:spcPct val="90000"/>
              </a:lnSpc>
            </a:pPr>
            <a:r>
              <a:rPr lang="en-US" dirty="0">
                <a:solidFill>
                  <a:srgbClr val="140185"/>
                </a:solidFill>
              </a:rPr>
              <a:t> Swaps are used for the following reasons:</a:t>
            </a:r>
          </a:p>
          <a:p>
            <a:pPr marL="0" indent="0" algn="just" defTabSz="387350">
              <a:lnSpc>
                <a:spcPct val="90000"/>
              </a:lnSpc>
            </a:pPr>
            <a:endParaRPr lang="en-US" dirty="0">
              <a:solidFill>
                <a:srgbClr val="140185"/>
              </a:solidFill>
            </a:endParaRPr>
          </a:p>
          <a:p>
            <a:pPr marL="190500" lvl="1" indent="0" defTabSz="387350">
              <a:lnSpc>
                <a:spcPct val="90000"/>
              </a:lnSpc>
            </a:pPr>
            <a:r>
              <a:rPr lang="en-US" sz="1500" dirty="0">
                <a:solidFill>
                  <a:srgbClr val="140185"/>
                </a:solidFill>
              </a:rPr>
              <a:t> optimize/transform the nature of a debt</a:t>
            </a:r>
          </a:p>
          <a:p>
            <a:pPr marL="190500" lvl="1" indent="0" defTabSz="387350">
              <a:lnSpc>
                <a:spcPct val="90000"/>
              </a:lnSpc>
              <a:buNone/>
            </a:pPr>
            <a:endParaRPr lang="en-US" sz="1500" dirty="0">
              <a:solidFill>
                <a:srgbClr val="140185"/>
              </a:solidFill>
            </a:endParaRPr>
          </a:p>
          <a:p>
            <a:pPr marL="190500" lvl="1" indent="0" defTabSz="387350">
              <a:lnSpc>
                <a:spcPct val="90000"/>
              </a:lnSpc>
            </a:pPr>
            <a:r>
              <a:rPr lang="en-US" sz="1500" dirty="0">
                <a:solidFill>
                  <a:srgbClr val="140185"/>
                </a:solidFill>
              </a:rPr>
              <a:t> create new synthetic products</a:t>
            </a:r>
          </a:p>
          <a:p>
            <a:pPr marL="190500" lvl="1" indent="0" defTabSz="387350">
              <a:lnSpc>
                <a:spcPct val="90000"/>
              </a:lnSpc>
            </a:pPr>
            <a:endParaRPr lang="en-US" sz="1500" dirty="0">
              <a:solidFill>
                <a:srgbClr val="140185"/>
              </a:solidFill>
            </a:endParaRPr>
          </a:p>
          <a:p>
            <a:pPr marL="190500" lvl="1" indent="0" defTabSz="387350">
              <a:lnSpc>
                <a:spcPct val="90000"/>
              </a:lnSpc>
            </a:pPr>
            <a:r>
              <a:rPr lang="en-US" sz="1500" dirty="0">
                <a:solidFill>
                  <a:srgbClr val="140185"/>
                </a:solidFill>
              </a:rPr>
              <a:t> hedge interest rate risks</a:t>
            </a:r>
          </a:p>
          <a:p>
            <a:pPr marL="0" indent="0" defTabSz="387350">
              <a:lnSpc>
                <a:spcPct val="90000"/>
              </a:lnSpc>
            </a:pPr>
            <a:endParaRPr lang="en-US" b="1" dirty="0">
              <a:solidFill>
                <a:srgbClr val="140185"/>
              </a:solidFill>
            </a:endParaRPr>
          </a:p>
          <a:p>
            <a:pPr marL="0" indent="0" defTabSz="387350">
              <a:lnSpc>
                <a:spcPct val="90000"/>
              </a:lnSpc>
            </a:pPr>
            <a:r>
              <a:rPr lang="en-US" dirty="0">
                <a:solidFill>
                  <a:srgbClr val="140185"/>
                </a:solidFill>
              </a:rPr>
              <a:t> Swap pricing – classical market practice</a:t>
            </a:r>
          </a:p>
          <a:p>
            <a:pPr marL="0" indent="0" algn="just" defTabSz="387350">
              <a:lnSpc>
                <a:spcPct val="90000"/>
              </a:lnSpc>
            </a:pPr>
            <a:endParaRPr lang="en-US" dirty="0">
              <a:solidFill>
                <a:srgbClr val="140185"/>
              </a:solidFill>
            </a:endParaRPr>
          </a:p>
          <a:p>
            <a:pPr marL="190500" lvl="1" indent="0" algn="just" defTabSz="387350">
              <a:lnSpc>
                <a:spcPct val="90000"/>
              </a:lnSpc>
            </a:pPr>
            <a:r>
              <a:rPr lang="en-US" sz="1500" dirty="0">
                <a:solidFill>
                  <a:srgbClr val="140185"/>
                </a:solidFill>
              </a:rPr>
              <a:t> This approach assumed that the future floating rates are equals to forward rates computed at pricing date</a:t>
            </a:r>
          </a:p>
          <a:p>
            <a:pPr marL="190500" lvl="1" indent="0" algn="just" defTabSz="387350">
              <a:lnSpc>
                <a:spcPct val="90000"/>
              </a:lnSpc>
            </a:pPr>
            <a:endParaRPr lang="en-US" sz="1500" dirty="0">
              <a:solidFill>
                <a:srgbClr val="140185"/>
              </a:solidFill>
            </a:endParaRPr>
          </a:p>
          <a:p>
            <a:pPr marL="190500" lvl="1" indent="0" algn="just" defTabSz="387350">
              <a:lnSpc>
                <a:spcPct val="90000"/>
              </a:lnSpc>
            </a:pPr>
            <a:r>
              <a:rPr lang="en-US" sz="1500" dirty="0">
                <a:solidFill>
                  <a:srgbClr val="140185"/>
                </a:solidFill>
              </a:rPr>
              <a:t> When maturity of the floating rate is equal to the frequency between 2 payments of the floating leg AND when the floating rate is paid at its natural date (its maturity) as it is the case for standard swap, this approach is valid</a:t>
            </a:r>
          </a:p>
          <a:p>
            <a:pPr marL="190500" lvl="1" indent="0" algn="just" defTabSz="387350">
              <a:lnSpc>
                <a:spcPct val="90000"/>
              </a:lnSpc>
            </a:pPr>
            <a:endParaRPr lang="en-US" sz="1500" dirty="0">
              <a:solidFill>
                <a:srgbClr val="140185"/>
              </a:solidFill>
            </a:endParaRPr>
          </a:p>
          <a:p>
            <a:pPr marL="190500" lvl="1" indent="0" algn="just" defTabSz="387350">
              <a:lnSpc>
                <a:spcPct val="90000"/>
              </a:lnSpc>
            </a:pPr>
            <a:r>
              <a:rPr lang="en-US" sz="1500" dirty="0">
                <a:solidFill>
                  <a:srgbClr val="140185"/>
                </a:solidFill>
              </a:rPr>
              <a:t> For other cases, an interest rate model is required to price the swap</a:t>
            </a:r>
          </a:p>
          <a:p>
            <a:pPr marL="190500" lvl="1" indent="0" algn="just" defTabSz="387350">
              <a:lnSpc>
                <a:spcPct val="90000"/>
              </a:lnSpc>
            </a:pPr>
            <a:endParaRPr lang="en-US" sz="1500" dirty="0">
              <a:solidFill>
                <a:srgbClr val="140185"/>
              </a:solidFill>
            </a:endParaRPr>
          </a:p>
          <a:p>
            <a:pPr marL="190500" lvl="1" indent="0" algn="just" defTabSz="387350">
              <a:lnSpc>
                <a:spcPct val="90000"/>
              </a:lnSpc>
            </a:pPr>
            <a:r>
              <a:rPr lang="en-US" sz="1500" dirty="0">
                <a:solidFill>
                  <a:srgbClr val="140185"/>
                </a:solidFill>
              </a:rPr>
              <a:t> </a:t>
            </a:r>
            <a:r>
              <a:rPr lang="en-US" sz="1500" b="1" i="1" dirty="0">
                <a:solidFill>
                  <a:srgbClr val="140185"/>
                </a:solidFill>
              </a:rPr>
              <a:t>Remark: </a:t>
            </a:r>
            <a:r>
              <a:rPr lang="en-US" sz="1500" dirty="0">
                <a:solidFill>
                  <a:srgbClr val="140185"/>
                </a:solidFill>
              </a:rPr>
              <a:t>at inception, the value of the swap is known and equal to 0. The formula we will present is useful to extract Zero-Coupon (or Discount Factors) from the swap rate curves and to help to price other IR derivatives (among them swaps issued in the pasts)</a:t>
            </a:r>
          </a:p>
          <a:p>
            <a:pPr marL="0" indent="0" algn="just" defTabSz="387350">
              <a:lnSpc>
                <a:spcPct val="90000"/>
              </a:lnSpc>
            </a:pPr>
            <a:endParaRPr lang="en-US" dirty="0">
              <a:solidFill>
                <a:schemeClr val="tx2">
                  <a:lumMod val="75000"/>
                </a:schemeClr>
              </a:solidFill>
            </a:endParaRPr>
          </a:p>
        </p:txBody>
      </p:sp>
      <p:graphicFrame>
        <p:nvGraphicFramePr>
          <p:cNvPr id="70660" name="Object 4"/>
          <p:cNvGraphicFramePr>
            <a:graphicFrameLocks noChangeAspect="1"/>
          </p:cNvGraphicFramePr>
          <p:nvPr/>
        </p:nvGraphicFramePr>
        <p:xfrm>
          <a:off x="4514850" y="3327400"/>
          <a:ext cx="112713" cy="201613"/>
        </p:xfrm>
        <a:graphic>
          <a:graphicData uri="http://schemas.openxmlformats.org/presentationml/2006/ole">
            <mc:AlternateContent xmlns:mc="http://schemas.openxmlformats.org/markup-compatibility/2006">
              <mc:Choice xmlns:v="urn:schemas-microsoft-com:vml" Requires="v">
                <p:oleObj name="Équation" r:id="rId2" imgW="114120" imgH="203040" progId="Equation.3">
                  <p:embed/>
                </p:oleObj>
              </mc:Choice>
              <mc:Fallback>
                <p:oleObj name="Équation" r:id="rId2" imgW="114120" imgH="203040" progId="Equation.3">
                  <p:embed/>
                  <p:pic>
                    <p:nvPicPr>
                      <p:cNvPr id="7066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27400"/>
                        <a:ext cx="1127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1" name="Rectangle 5"/>
          <p:cNvSpPr>
            <a:spLocks noGrp="1" noChangeArrowheads="1"/>
          </p:cNvSpPr>
          <p:nvPr>
            <p:ph type="title"/>
          </p:nvPr>
        </p:nvSpPr>
        <p:spPr/>
        <p:txBody>
          <a:bodyPr/>
          <a:lstStyle/>
          <a:p>
            <a:r>
              <a:rPr lang="en-US" dirty="0"/>
              <a:t>Uses and pricing of standard swaps</a:t>
            </a:r>
          </a:p>
        </p:txBody>
      </p:sp>
    </p:spTree>
    <p:extLst>
      <p:ext uri="{BB962C8B-B14F-4D97-AF65-F5344CB8AC3E}">
        <p14:creationId xmlns:p14="http://schemas.microsoft.com/office/powerpoint/2010/main" val="7478514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0"/>
          </p:nvPr>
        </p:nvSpPr>
        <p:spPr/>
        <p:txBody>
          <a:bodyPr/>
          <a:lstStyle/>
          <a:p>
            <a:fld id="{48E0E71C-AE52-4D51-BF95-EE95D08A47C6}" type="slidenum">
              <a:rPr lang="fr-FR"/>
              <a:pPr/>
              <a:t>33</a:t>
            </a:fld>
            <a:endParaRPr lang="fr-FR"/>
          </a:p>
        </p:txBody>
      </p:sp>
      <mc:AlternateContent xmlns:mc="http://schemas.openxmlformats.org/markup-compatibility/2006" xmlns:a14="http://schemas.microsoft.com/office/drawing/2010/main">
        <mc:Choice Requires="a14">
          <p:sp>
            <p:nvSpPr>
              <p:cNvPr id="71683" name="Rectangle 3"/>
              <p:cNvSpPr>
                <a:spLocks noGrp="1" noChangeArrowheads="1"/>
              </p:cNvSpPr>
              <p:nvPr>
                <p:ph type="body" idx="1"/>
              </p:nvPr>
            </p:nvSpPr>
            <p:spPr>
              <a:xfrm>
                <a:off x="539750" y="1268413"/>
                <a:ext cx="8135938" cy="5040312"/>
              </a:xfrm>
            </p:spPr>
            <p:txBody>
              <a:bodyPr/>
              <a:lstStyle/>
              <a:p>
                <a:pPr marL="0" indent="0" defTabSz="387350">
                  <a:buClr>
                    <a:schemeClr val="tx1"/>
                  </a:buClr>
                </a:pPr>
                <a:endParaRPr lang="en-US" sz="2000" dirty="0">
                  <a:solidFill>
                    <a:srgbClr val="140185"/>
                  </a:solidFill>
                </a:endParaRPr>
              </a:p>
              <a:p>
                <a:pPr marL="0" indent="0" defTabSz="387350"/>
                <a:r>
                  <a:rPr lang="en-US" sz="2000" dirty="0">
                    <a:solidFill>
                      <a:srgbClr val="140185"/>
                    </a:solidFill>
                  </a:rPr>
                  <a:t> Let’s consider a standard swap with a notional amount </a:t>
                </a:r>
                <a:r>
                  <a:rPr lang="en-US" sz="2000" i="1" dirty="0">
                    <a:solidFill>
                      <a:srgbClr val="140185"/>
                    </a:solidFill>
                  </a:rPr>
                  <a:t>N</a:t>
                </a:r>
              </a:p>
              <a:p>
                <a:pPr marL="0" indent="0" defTabSz="387350">
                  <a:buClr>
                    <a:schemeClr val="tx1"/>
                  </a:buClr>
                </a:pPr>
                <a:endParaRPr lang="en-US" sz="2000" dirty="0">
                  <a:solidFill>
                    <a:srgbClr val="140185"/>
                  </a:solidFill>
                </a:endParaRPr>
              </a:p>
              <a:p>
                <a:pPr marL="190500" lvl="1" indent="0" defTabSz="387350"/>
                <a:r>
                  <a:rPr lang="en-US" sz="2000" dirty="0">
                    <a:solidFill>
                      <a:srgbClr val="140185"/>
                    </a:solidFill>
                  </a:rPr>
                  <a:t> The floating leg pays </a:t>
                </a:r>
                <a:r>
                  <a:rPr lang="en-US" sz="2000" i="1" dirty="0">
                    <a:solidFill>
                      <a:srgbClr val="140185"/>
                    </a:solidFill>
                  </a:rPr>
                  <a:t>m</a:t>
                </a:r>
                <a:r>
                  <a:rPr lang="en-US" sz="2000" dirty="0">
                    <a:solidFill>
                      <a:srgbClr val="140185"/>
                    </a:solidFill>
                  </a:rPr>
                  <a:t> cash flows at dates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a:rPr>
                          <m:t>𝑇</m:t>
                        </m:r>
                      </m:e>
                      <m:sub>
                        <m:r>
                          <a:rPr lang="fr-FR" sz="2000" b="0" i="1" smtClean="0">
                            <a:latin typeface="Cambria Math"/>
                          </a:rPr>
                          <m:t>𝑗</m:t>
                        </m:r>
                      </m:sub>
                    </m:sSub>
                  </m:oMath>
                </a14:m>
                <a:r>
                  <a:rPr lang="en-US" sz="2000" dirty="0">
                    <a:solidFill>
                      <a:srgbClr val="140185"/>
                    </a:solidFill>
                  </a:rPr>
                  <a:t> for </a:t>
                </a:r>
                <a:r>
                  <a:rPr lang="en-US" sz="2000" i="1" dirty="0">
                    <a:solidFill>
                      <a:srgbClr val="140185"/>
                    </a:solidFill>
                  </a:rPr>
                  <a:t>j=1,…,m</a:t>
                </a:r>
                <a:r>
                  <a:rPr lang="en-US" sz="2000" dirty="0">
                    <a:solidFill>
                      <a:srgbClr val="140185"/>
                    </a:solidFill>
                  </a:rPr>
                  <a:t>.</a:t>
                </a:r>
              </a:p>
              <a:p>
                <a:pPr marL="0" indent="0" defTabSz="387350">
                  <a:buClr>
                    <a:schemeClr val="tx1"/>
                  </a:buClr>
                </a:pPr>
                <a:endParaRPr lang="en-US" sz="2000" dirty="0">
                  <a:solidFill>
                    <a:srgbClr val="140185"/>
                  </a:solidFill>
                </a:endParaRPr>
              </a:p>
              <a:p>
                <a:pPr marL="190500" lvl="1" indent="0" defTabSz="387350"/>
                <a:r>
                  <a:rPr lang="en-US" sz="2000" dirty="0">
                    <a:solidFill>
                      <a:srgbClr val="140185"/>
                    </a:solidFill>
                  </a:rPr>
                  <a:t> The fixed leg pays a fixed rate </a:t>
                </a:r>
                <a:r>
                  <a:rPr lang="en-US" sz="2000" i="1" dirty="0">
                    <a:solidFill>
                      <a:srgbClr val="140185"/>
                    </a:solidFill>
                  </a:rPr>
                  <a:t>K</a:t>
                </a:r>
                <a:r>
                  <a:rPr lang="en-US" sz="2000" dirty="0">
                    <a:solidFill>
                      <a:srgbClr val="140185"/>
                    </a:solidFill>
                  </a:rPr>
                  <a:t> at </a:t>
                </a:r>
                <a:r>
                  <a:rPr lang="en-US" sz="2000" i="1" dirty="0">
                    <a:solidFill>
                      <a:srgbClr val="140185"/>
                    </a:solidFill>
                  </a:rPr>
                  <a:t>n</a:t>
                </a:r>
                <a:r>
                  <a:rPr lang="en-US" sz="2000" dirty="0">
                    <a:solidFill>
                      <a:srgbClr val="140185"/>
                    </a:solidFill>
                  </a:rPr>
                  <a:t> dates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a:rPr>
                          <m:t>𝑇</m:t>
                        </m:r>
                      </m:e>
                      <m:sub>
                        <m:r>
                          <a:rPr lang="fr-FR" sz="2000" b="0" i="1" smtClean="0">
                            <a:latin typeface="Cambria Math"/>
                          </a:rPr>
                          <m:t>𝑘𝑖</m:t>
                        </m:r>
                      </m:sub>
                    </m:sSub>
                  </m:oMath>
                </a14:m>
                <a:r>
                  <a:rPr lang="en-US" sz="2000" dirty="0">
                    <a:solidFill>
                      <a:srgbClr val="140185"/>
                    </a:solidFill>
                  </a:rPr>
                  <a:t> for </a:t>
                </a:r>
                <a:r>
                  <a:rPr lang="en-US" sz="2000" i="1" dirty="0" err="1">
                    <a:solidFill>
                      <a:srgbClr val="140185"/>
                    </a:solidFill>
                  </a:rPr>
                  <a:t>i</a:t>
                </a:r>
                <a:r>
                  <a:rPr lang="en-US" sz="2000" i="1" dirty="0">
                    <a:solidFill>
                      <a:srgbClr val="140185"/>
                    </a:solidFill>
                  </a:rPr>
                  <a:t>=1,...n</a:t>
                </a:r>
                <a:r>
                  <a:rPr lang="en-US" sz="2000" dirty="0">
                    <a:solidFill>
                      <a:srgbClr val="140185"/>
                    </a:solidFill>
                  </a:rPr>
                  <a:t>, where k is the number of floating leg payment for 1 fixed leg payment. In particular: </a:t>
                </a:r>
                <a:r>
                  <a:rPr lang="en-US" sz="2000" i="1" dirty="0" err="1">
                    <a:solidFill>
                      <a:srgbClr val="140185"/>
                    </a:solidFill>
                  </a:rPr>
                  <a:t>kn</a:t>
                </a:r>
                <a:r>
                  <a:rPr lang="en-US" sz="2000" i="1" dirty="0">
                    <a:solidFill>
                      <a:srgbClr val="140185"/>
                    </a:solidFill>
                  </a:rPr>
                  <a:t> = m</a:t>
                </a:r>
              </a:p>
              <a:p>
                <a:pPr marL="0" indent="0" defTabSz="387350">
                  <a:buClr>
                    <a:schemeClr val="tx1"/>
                  </a:buClr>
                </a:pPr>
                <a:endParaRPr lang="en-US" sz="2000" dirty="0">
                  <a:solidFill>
                    <a:srgbClr val="140185"/>
                  </a:solidFill>
                </a:endParaRPr>
              </a:p>
              <a:p>
                <a:pPr marL="190500" lvl="1" indent="0" defTabSz="387350"/>
                <a:r>
                  <a:rPr lang="en-US" sz="2000" dirty="0">
                    <a:solidFill>
                      <a:srgbClr val="140185"/>
                    </a:solidFill>
                  </a:rPr>
                  <a:t> </a:t>
                </a:r>
                <a14:m>
                  <m:oMath xmlns:m="http://schemas.openxmlformats.org/officeDocument/2006/math">
                    <m:sSub>
                      <m:sSubPr>
                        <m:ctrlPr>
                          <a:rPr lang="en-US" sz="2000" i="1" smtClean="0">
                            <a:latin typeface="Cambria Math" panose="02040503050406030204" pitchFamily="18" charset="0"/>
                          </a:rPr>
                        </m:ctrlPr>
                      </m:sSubPr>
                      <m:e>
                        <m:r>
                          <a:rPr lang="fr-FR" sz="2000" b="0" i="1" smtClean="0">
                            <a:latin typeface="Cambria Math"/>
                          </a:rPr>
                          <m:t>𝐿</m:t>
                        </m:r>
                        <m:r>
                          <a:rPr lang="fr-FR" sz="2000" b="0" i="1" smtClean="0">
                            <a:latin typeface="Cambria Math"/>
                          </a:rPr>
                          <m:t>(</m:t>
                        </m:r>
                        <m:r>
                          <a:rPr lang="en-US" sz="2000" i="1">
                            <a:latin typeface="Cambria Math"/>
                          </a:rPr>
                          <m:t>𝑇</m:t>
                        </m:r>
                      </m:e>
                      <m:sub>
                        <m:r>
                          <a:rPr lang="fr-FR" sz="2000" b="0" i="1" smtClean="0">
                            <a:latin typeface="Cambria Math"/>
                          </a:rPr>
                          <m:t>𝑗</m:t>
                        </m:r>
                        <m:r>
                          <a:rPr lang="fr-FR" sz="2000" b="0" i="1" smtClean="0">
                            <a:latin typeface="Cambria Math"/>
                          </a:rPr>
                          <m:t>−1</m:t>
                        </m:r>
                      </m:sub>
                    </m:sSub>
                    <m:r>
                      <a:rPr lang="fr-FR" sz="2000" b="0" i="1" smtClean="0">
                        <a:latin typeface="Cambria Math"/>
                      </a:rPr>
                      <m:t>,</m:t>
                    </m:r>
                    <m:sSub>
                      <m:sSubPr>
                        <m:ctrlPr>
                          <a:rPr lang="en-US" sz="2000" i="1" smtClean="0">
                            <a:latin typeface="Cambria Math" panose="02040503050406030204" pitchFamily="18" charset="0"/>
                          </a:rPr>
                        </m:ctrlPr>
                      </m:sSubPr>
                      <m:e>
                        <m:r>
                          <a:rPr lang="en-US" sz="2000" i="1">
                            <a:latin typeface="Cambria Math"/>
                          </a:rPr>
                          <m:t>𝑇</m:t>
                        </m:r>
                      </m:e>
                      <m:sub>
                        <m:r>
                          <a:rPr lang="fr-FR" sz="2000" b="0" i="1" smtClean="0">
                            <a:latin typeface="Cambria Math"/>
                          </a:rPr>
                          <m:t>𝑗</m:t>
                        </m:r>
                      </m:sub>
                    </m:sSub>
                    <m:r>
                      <a:rPr lang="fr-FR" sz="2000" b="0" i="0" smtClean="0">
                        <a:latin typeface="Cambria Math"/>
                      </a:rPr>
                      <m:t>)</m:t>
                    </m:r>
                  </m:oMath>
                </a14:m>
                <a:r>
                  <a:rPr lang="en-US" sz="2000" dirty="0">
                    <a:solidFill>
                      <a:srgbClr val="140185"/>
                    </a:solidFill>
                  </a:rPr>
                  <a:t> is the floating rate observed at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a:rPr>
                          <m:t>𝑇</m:t>
                        </m:r>
                      </m:e>
                      <m:sub>
                        <m:r>
                          <a:rPr lang="fr-FR" sz="2000" b="0" i="1" smtClean="0">
                            <a:latin typeface="Cambria Math"/>
                          </a:rPr>
                          <m:t>𝑗</m:t>
                        </m:r>
                        <m:r>
                          <a:rPr lang="fr-FR" sz="2000" b="0" i="1" smtClean="0">
                            <a:latin typeface="Cambria Math"/>
                          </a:rPr>
                          <m:t>−1</m:t>
                        </m:r>
                      </m:sub>
                    </m:sSub>
                    <m:r>
                      <a:rPr lang="fr-FR" sz="2000" b="0" i="1" smtClean="0">
                        <a:latin typeface="Cambria Math"/>
                      </a:rPr>
                      <m:t> </m:t>
                    </m:r>
                  </m:oMath>
                </a14:m>
                <a:r>
                  <a:rPr lang="en-US" sz="2000" dirty="0">
                    <a:solidFill>
                      <a:srgbClr val="140185"/>
                    </a:solidFill>
                  </a:rPr>
                  <a:t> and paid at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a:rPr>
                          <m:t>𝑇</m:t>
                        </m:r>
                      </m:e>
                      <m:sub>
                        <m:r>
                          <a:rPr lang="fr-FR" sz="2000" b="0" i="1" smtClean="0">
                            <a:latin typeface="Cambria Math"/>
                          </a:rPr>
                          <m:t>𝑗</m:t>
                        </m:r>
                      </m:sub>
                    </m:sSub>
                  </m:oMath>
                </a14:m>
                <a:endParaRPr lang="en-US" sz="2000" dirty="0">
                  <a:solidFill>
                    <a:srgbClr val="140185"/>
                  </a:solidFill>
                </a:endParaRPr>
              </a:p>
              <a:p>
                <a:pPr marL="0" indent="0" defTabSz="387350">
                  <a:buClr>
                    <a:schemeClr val="tx1"/>
                  </a:buClr>
                </a:pPr>
                <a:endParaRPr lang="en-US" sz="2000" dirty="0">
                  <a:solidFill>
                    <a:srgbClr val="140185"/>
                  </a:solidFill>
                </a:endParaRPr>
              </a:p>
              <a:p>
                <a:pPr marL="190500" lvl="1" indent="0" defTabSz="387350"/>
                <a:r>
                  <a:rPr lang="en-US" sz="2000" dirty="0">
                    <a:solidFill>
                      <a:srgbClr val="140185"/>
                    </a:solidFill>
                  </a:rPr>
                  <a:t> </a:t>
                </a:r>
                <a14:m>
                  <m:oMath xmlns:m="http://schemas.openxmlformats.org/officeDocument/2006/math">
                    <m:sSub>
                      <m:sSubPr>
                        <m:ctrlPr>
                          <a:rPr lang="en-US" sz="2000" i="1" smtClean="0">
                            <a:latin typeface="Cambria Math" panose="02040503050406030204" pitchFamily="18" charset="0"/>
                          </a:rPr>
                        </m:ctrlPr>
                      </m:sSubPr>
                      <m:e>
                        <m:r>
                          <a:rPr lang="fr-FR" sz="2000" b="0" i="1" smtClean="0">
                            <a:latin typeface="Cambria Math"/>
                            <a:ea typeface="Cambria Math"/>
                          </a:rPr>
                          <m:t>𝛿</m:t>
                        </m:r>
                        <m:r>
                          <a:rPr lang="fr-FR" sz="2000" b="0" i="1" smtClean="0">
                            <a:latin typeface="Cambria Math"/>
                          </a:rPr>
                          <m:t>(</m:t>
                        </m:r>
                        <m:r>
                          <a:rPr lang="en-US" sz="2000" i="1">
                            <a:latin typeface="Cambria Math"/>
                          </a:rPr>
                          <m:t>𝑇</m:t>
                        </m:r>
                      </m:e>
                      <m:sub>
                        <m:r>
                          <a:rPr lang="fr-FR" sz="2000" b="0" i="1" smtClean="0">
                            <a:latin typeface="Cambria Math"/>
                          </a:rPr>
                          <m:t>𝑗</m:t>
                        </m:r>
                        <m:r>
                          <a:rPr lang="fr-FR" sz="2000" b="0" i="1" smtClean="0">
                            <a:latin typeface="Cambria Math"/>
                          </a:rPr>
                          <m:t>−1</m:t>
                        </m:r>
                      </m:sub>
                    </m:sSub>
                    <m:r>
                      <a:rPr lang="fr-FR" sz="2000" b="0" i="1" smtClean="0">
                        <a:latin typeface="Cambria Math"/>
                      </a:rPr>
                      <m:t>,</m:t>
                    </m:r>
                    <m:sSub>
                      <m:sSubPr>
                        <m:ctrlPr>
                          <a:rPr lang="en-US" sz="2000" i="1" smtClean="0">
                            <a:latin typeface="Cambria Math" panose="02040503050406030204" pitchFamily="18" charset="0"/>
                          </a:rPr>
                        </m:ctrlPr>
                      </m:sSubPr>
                      <m:e>
                        <m:r>
                          <a:rPr lang="en-US" sz="2000" i="1">
                            <a:latin typeface="Cambria Math"/>
                          </a:rPr>
                          <m:t>𝑇</m:t>
                        </m:r>
                      </m:e>
                      <m:sub>
                        <m:r>
                          <a:rPr lang="fr-FR" sz="2000" b="0" i="1" smtClean="0">
                            <a:latin typeface="Cambria Math"/>
                          </a:rPr>
                          <m:t>𝑗</m:t>
                        </m:r>
                      </m:sub>
                    </m:sSub>
                    <m:r>
                      <a:rPr lang="fr-FR" sz="2000" b="0" i="0" smtClean="0">
                        <a:latin typeface="Cambria Math"/>
                      </a:rPr>
                      <m:t>)</m:t>
                    </m:r>
                    <m:r>
                      <a:rPr lang="fr-FR" sz="2000" b="0" i="1" smtClean="0">
                        <a:latin typeface="Cambria Math"/>
                      </a:rPr>
                      <m:t> </m:t>
                    </m:r>
                  </m:oMath>
                </a14:m>
                <a:r>
                  <a:rPr lang="en-US" sz="2000" dirty="0">
                    <a:solidFill>
                      <a:srgbClr val="140185"/>
                    </a:solidFill>
                  </a:rPr>
                  <a:t>is the year fraction between payment </a:t>
                </a:r>
                <a:r>
                  <a:rPr lang="en-US" sz="2000" i="1" dirty="0">
                    <a:solidFill>
                      <a:srgbClr val="140185"/>
                    </a:solidFill>
                  </a:rPr>
                  <a:t>j-1</a:t>
                </a:r>
                <a:r>
                  <a:rPr lang="en-US" sz="2000" dirty="0">
                    <a:solidFill>
                      <a:srgbClr val="140185"/>
                    </a:solidFill>
                  </a:rPr>
                  <a:t> and payment </a:t>
                </a:r>
                <a:r>
                  <a:rPr lang="en-US" sz="2000" i="1" dirty="0">
                    <a:solidFill>
                      <a:srgbClr val="140185"/>
                    </a:solidFill>
                  </a:rPr>
                  <a:t>j</a:t>
                </a:r>
              </a:p>
              <a:p>
                <a:pPr marL="0" indent="0" algn="just" defTabSz="387350"/>
                <a:endParaRPr lang="en-US" sz="2000" dirty="0">
                  <a:solidFill>
                    <a:srgbClr val="140185"/>
                  </a:solidFill>
                </a:endParaRPr>
              </a:p>
            </p:txBody>
          </p:sp>
        </mc:Choice>
        <mc:Fallback xmlns="">
          <p:sp>
            <p:nvSpPr>
              <p:cNvPr id="71683" name="Rectangle 3"/>
              <p:cNvSpPr>
                <a:spLocks noGrp="1" noRot="1" noChangeAspect="1" noMove="1" noResize="1" noEditPoints="1" noAdjustHandles="1" noChangeArrowheads="1" noChangeShapeType="1" noTextEdit="1"/>
              </p:cNvSpPr>
              <p:nvPr>
                <p:ph type="body" idx="1"/>
              </p:nvPr>
            </p:nvSpPr>
            <p:spPr>
              <a:xfrm>
                <a:off x="539750" y="1268413"/>
                <a:ext cx="8135938" cy="5040312"/>
              </a:xfrm>
              <a:blipFill rotWithShape="1">
                <a:blip r:embed="rId3"/>
                <a:stretch>
                  <a:fillRect l="-1424" r="-2324"/>
                </a:stretch>
              </a:blipFill>
            </p:spPr>
            <p:txBody>
              <a:bodyPr/>
              <a:lstStyle/>
              <a:p>
                <a:r>
                  <a:rPr lang="en-US">
                    <a:noFill/>
                  </a:rPr>
                  <a:t> </a:t>
                </a:r>
              </a:p>
            </p:txBody>
          </p:sp>
        </mc:Fallback>
      </mc:AlternateContent>
      <p:graphicFrame>
        <p:nvGraphicFramePr>
          <p:cNvPr id="71684" name="Object 4"/>
          <p:cNvGraphicFramePr>
            <a:graphicFrameLocks noChangeAspect="1"/>
          </p:cNvGraphicFramePr>
          <p:nvPr/>
        </p:nvGraphicFramePr>
        <p:xfrm>
          <a:off x="4514850" y="3327400"/>
          <a:ext cx="112713" cy="201613"/>
        </p:xfrm>
        <a:graphic>
          <a:graphicData uri="http://schemas.openxmlformats.org/presentationml/2006/ole">
            <mc:AlternateContent xmlns:mc="http://schemas.openxmlformats.org/markup-compatibility/2006">
              <mc:Choice xmlns:v="urn:schemas-microsoft-com:vml" Requires="v">
                <p:oleObj name="Équation" r:id="rId4" imgW="114120" imgH="203040" progId="Equation.3">
                  <p:embed/>
                </p:oleObj>
              </mc:Choice>
              <mc:Fallback>
                <p:oleObj name="Équation" r:id="rId4" imgW="114120" imgH="203040" progId="Equation.3">
                  <p:embed/>
                  <p:pic>
                    <p:nvPicPr>
                      <p:cNvPr id="7168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7400"/>
                        <a:ext cx="1127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1" name="Rectangle 11"/>
          <p:cNvSpPr>
            <a:spLocks noGrp="1" noChangeArrowheads="1"/>
          </p:cNvSpPr>
          <p:nvPr>
            <p:ph type="title"/>
          </p:nvPr>
        </p:nvSpPr>
        <p:spPr/>
        <p:txBody>
          <a:bodyPr/>
          <a:lstStyle/>
          <a:p>
            <a:r>
              <a:rPr lang="en-US" dirty="0"/>
              <a:t>Pricing of standard swaps</a:t>
            </a:r>
          </a:p>
        </p:txBody>
      </p:sp>
    </p:spTree>
    <p:extLst>
      <p:ext uri="{BB962C8B-B14F-4D97-AF65-F5344CB8AC3E}">
        <p14:creationId xmlns:p14="http://schemas.microsoft.com/office/powerpoint/2010/main" val="427869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t 12" hidden="1">
            <a:extLst>
              <a:ext uri="{FF2B5EF4-FFF2-40B4-BE49-F238E27FC236}">
                <a16:creationId xmlns:a16="http://schemas.microsoft.com/office/drawing/2014/main" id="{3291EF5C-1A7A-4094-B850-44BFB6297772}"/>
              </a:ext>
            </a:extLst>
          </p:cNvPr>
          <p:cNvGraphicFramePr>
            <a:graphicFrameLocks noChangeAspect="1"/>
          </p:cNvGraphicFramePr>
          <p:nvPr>
            <p:custDataLst>
              <p:tags r:id="rId1"/>
            </p:custDataLst>
            <p:extLst>
              <p:ext uri="{D42A27DB-BD31-4B8C-83A1-F6EECF244321}">
                <p14:modId xmlns:p14="http://schemas.microsoft.com/office/powerpoint/2010/main" val="24697187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622" imgH="623" progId="TCLayout.ActiveDocument.1">
                  <p:embed/>
                </p:oleObj>
              </mc:Choice>
              <mc:Fallback>
                <p:oleObj name="Diapositive think-cell" r:id="rId3" imgW="622" imgH="623" progId="TCLayout.ActiveDocument.1">
                  <p:embed/>
                  <p:pic>
                    <p:nvPicPr>
                      <p:cNvPr id="13" name="Objet 12" hidden="1">
                        <a:extLst>
                          <a:ext uri="{FF2B5EF4-FFF2-40B4-BE49-F238E27FC236}">
                            <a16:creationId xmlns:a16="http://schemas.microsoft.com/office/drawing/2014/main" id="{3291EF5C-1A7A-4094-B850-44BFB629777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re 1">
            <a:extLst>
              <a:ext uri="{FF2B5EF4-FFF2-40B4-BE49-F238E27FC236}">
                <a16:creationId xmlns:a16="http://schemas.microsoft.com/office/drawing/2014/main" id="{6D7E1228-BED1-48F6-9135-21D00AD287D5}"/>
              </a:ext>
            </a:extLst>
          </p:cNvPr>
          <p:cNvSpPr>
            <a:spLocks noGrp="1"/>
          </p:cNvSpPr>
          <p:nvPr>
            <p:ph type="title"/>
          </p:nvPr>
        </p:nvSpPr>
        <p:spPr/>
        <p:txBody>
          <a:bodyPr vert="horz"/>
          <a:lstStyle/>
          <a:p>
            <a:r>
              <a:rPr lang="fr-FR" dirty="0"/>
              <a:t>Illustration</a:t>
            </a:r>
          </a:p>
        </p:txBody>
      </p:sp>
      <p:sp>
        <p:nvSpPr>
          <p:cNvPr id="4" name="Espace réservé du numéro de diapositive 3">
            <a:extLst>
              <a:ext uri="{FF2B5EF4-FFF2-40B4-BE49-F238E27FC236}">
                <a16:creationId xmlns:a16="http://schemas.microsoft.com/office/drawing/2014/main" id="{83A2FD77-8F33-4130-8417-8F998EBE67E5}"/>
              </a:ext>
            </a:extLst>
          </p:cNvPr>
          <p:cNvSpPr>
            <a:spLocks noGrp="1"/>
          </p:cNvSpPr>
          <p:nvPr>
            <p:ph type="sldNum" sz="quarter" idx="10"/>
          </p:nvPr>
        </p:nvSpPr>
        <p:spPr/>
        <p:txBody>
          <a:bodyPr/>
          <a:lstStyle/>
          <a:p>
            <a:fld id="{AEF921E5-D188-4ECA-BBC9-76460891ABD0}" type="slidenum">
              <a:rPr lang="fr-FR" smtClean="0"/>
              <a:pPr/>
              <a:t>34</a:t>
            </a:fld>
            <a:endParaRPr lang="fr-FR"/>
          </a:p>
        </p:txBody>
      </p:sp>
      <p:sp>
        <p:nvSpPr>
          <p:cNvPr id="5" name="Rectangle 4">
            <a:extLst>
              <a:ext uri="{FF2B5EF4-FFF2-40B4-BE49-F238E27FC236}">
                <a16:creationId xmlns:a16="http://schemas.microsoft.com/office/drawing/2014/main" id="{471B2BF6-4848-4087-8341-402FEEDB6767}"/>
              </a:ext>
            </a:extLst>
          </p:cNvPr>
          <p:cNvSpPr/>
          <p:nvPr/>
        </p:nvSpPr>
        <p:spPr bwMode="auto">
          <a:xfrm>
            <a:off x="556372" y="4007599"/>
            <a:ext cx="7416824" cy="45719"/>
          </a:xfrm>
          <a:prstGeom prst="rect">
            <a:avLst/>
          </a:prstGeom>
          <a:solidFill>
            <a:schemeClr val="accent6">
              <a:lumMod val="50000"/>
            </a:schemeClr>
          </a:solidFill>
          <a:ln w="9525" cap="flat" cmpd="sng" algn="ctr">
            <a:solidFill>
              <a:schemeClr val="accent6">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Arial" charset="0"/>
              <a:ea typeface="ＭＳ Ｐゴシック" pitchFamily="-64" charset="-128"/>
            </a:endParaRPr>
          </a:p>
        </p:txBody>
      </p:sp>
      <p:cxnSp>
        <p:nvCxnSpPr>
          <p:cNvPr id="6" name="Connecteur droit avec flèche 5">
            <a:extLst>
              <a:ext uri="{FF2B5EF4-FFF2-40B4-BE49-F238E27FC236}">
                <a16:creationId xmlns:a16="http://schemas.microsoft.com/office/drawing/2014/main" id="{3AC6C973-2FA4-4551-8FF2-D7D183FEDA1B}"/>
              </a:ext>
            </a:extLst>
          </p:cNvPr>
          <p:cNvCxnSpPr>
            <a:cxnSpLocks/>
          </p:cNvCxnSpPr>
          <p:nvPr/>
        </p:nvCxnSpPr>
        <p:spPr bwMode="auto">
          <a:xfrm flipV="1">
            <a:off x="7737516" y="3121430"/>
            <a:ext cx="0" cy="917923"/>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8" name="ZoneTexte 7">
            <a:extLst>
              <a:ext uri="{FF2B5EF4-FFF2-40B4-BE49-F238E27FC236}">
                <a16:creationId xmlns:a16="http://schemas.microsoft.com/office/drawing/2014/main" id="{31D8EE52-FD7F-4A60-896F-69FC861B789B}"/>
              </a:ext>
            </a:extLst>
          </p:cNvPr>
          <p:cNvSpPr txBox="1"/>
          <p:nvPr/>
        </p:nvSpPr>
        <p:spPr>
          <a:xfrm>
            <a:off x="533400" y="1438000"/>
            <a:ext cx="6650566" cy="369332"/>
          </a:xfrm>
          <a:prstGeom prst="rect">
            <a:avLst/>
          </a:prstGeom>
          <a:noFill/>
        </p:spPr>
        <p:txBody>
          <a:bodyPr wrap="square">
            <a:spAutoFit/>
          </a:bodyPr>
          <a:lstStyle/>
          <a:p>
            <a:r>
              <a:rPr lang="fr-FR" sz="1800" i="1" u="sng" dirty="0">
                <a:solidFill>
                  <a:srgbClr val="000000"/>
                </a:solidFill>
              </a:rPr>
              <a:t>Payer Swap</a:t>
            </a:r>
            <a:endParaRPr lang="fr-FR" i="1" dirty="0">
              <a:solidFill>
                <a:srgbClr val="000000"/>
              </a:solidFill>
            </a:endParaRPr>
          </a:p>
        </p:txBody>
      </p:sp>
      <p:sp>
        <p:nvSpPr>
          <p:cNvPr id="9" name="ZoneTexte 8">
            <a:extLst>
              <a:ext uri="{FF2B5EF4-FFF2-40B4-BE49-F238E27FC236}">
                <a16:creationId xmlns:a16="http://schemas.microsoft.com/office/drawing/2014/main" id="{3275E958-07FB-410C-B300-6D3D49192C25}"/>
              </a:ext>
            </a:extLst>
          </p:cNvPr>
          <p:cNvSpPr txBox="1"/>
          <p:nvPr/>
        </p:nvSpPr>
        <p:spPr>
          <a:xfrm>
            <a:off x="1163381" y="3757682"/>
            <a:ext cx="1023921" cy="276999"/>
          </a:xfrm>
          <a:prstGeom prst="rect">
            <a:avLst/>
          </a:prstGeom>
          <a:noFill/>
        </p:spPr>
        <p:txBody>
          <a:bodyPr wrap="square">
            <a:spAutoFit/>
          </a:bodyPr>
          <a:lstStyle/>
          <a:p>
            <a:pPr algn="ctr"/>
            <a:r>
              <a:rPr lang="fr-FR" sz="1200" dirty="0">
                <a:solidFill>
                  <a:srgbClr val="000000"/>
                </a:solidFill>
              </a:rPr>
              <a:t>t=T0=0</a:t>
            </a:r>
          </a:p>
        </p:txBody>
      </p:sp>
      <p:cxnSp>
        <p:nvCxnSpPr>
          <p:cNvPr id="14" name="Connecteur droit avec flèche 13">
            <a:extLst>
              <a:ext uri="{FF2B5EF4-FFF2-40B4-BE49-F238E27FC236}">
                <a16:creationId xmlns:a16="http://schemas.microsoft.com/office/drawing/2014/main" id="{D1AF0446-7882-4862-8AEF-E8EFA507CB9A}"/>
              </a:ext>
            </a:extLst>
          </p:cNvPr>
          <p:cNvCxnSpPr>
            <a:cxnSpLocks/>
          </p:cNvCxnSpPr>
          <p:nvPr/>
        </p:nvCxnSpPr>
        <p:spPr bwMode="auto">
          <a:xfrm>
            <a:off x="3360451" y="4007599"/>
            <a:ext cx="0" cy="666253"/>
          </a:xfrm>
          <a:prstGeom prst="straightConnector1">
            <a:avLst/>
          </a:prstGeom>
          <a:solidFill>
            <a:schemeClr val="accent1"/>
          </a:solidFill>
          <a:ln w="38100" cap="flat" cmpd="sng" algn="ctr">
            <a:solidFill>
              <a:schemeClr val="accent6">
                <a:lumMod val="50000"/>
              </a:schemeClr>
            </a:solidFill>
            <a:prstDash val="solid"/>
            <a:round/>
            <a:headEnd type="none" w="med" len="med"/>
            <a:tailEnd type="triangle"/>
          </a:ln>
          <a:effectLst/>
        </p:spPr>
      </p:cxnSp>
      <p:sp>
        <p:nvSpPr>
          <p:cNvPr id="15" name="ZoneTexte 14">
            <a:extLst>
              <a:ext uri="{FF2B5EF4-FFF2-40B4-BE49-F238E27FC236}">
                <a16:creationId xmlns:a16="http://schemas.microsoft.com/office/drawing/2014/main" id="{AA6C925C-F7E1-4BF0-A77A-C935EB66BFC7}"/>
              </a:ext>
            </a:extLst>
          </p:cNvPr>
          <p:cNvSpPr txBox="1"/>
          <p:nvPr/>
        </p:nvSpPr>
        <p:spPr>
          <a:xfrm>
            <a:off x="3195129" y="3784764"/>
            <a:ext cx="774077" cy="276999"/>
          </a:xfrm>
          <a:prstGeom prst="rect">
            <a:avLst/>
          </a:prstGeom>
          <a:noFill/>
        </p:spPr>
        <p:txBody>
          <a:bodyPr wrap="square">
            <a:spAutoFit/>
          </a:bodyPr>
          <a:lstStyle/>
          <a:p>
            <a:pPr algn="ctr"/>
            <a:r>
              <a:rPr lang="fr-FR" sz="1200" dirty="0">
                <a:solidFill>
                  <a:srgbClr val="000000"/>
                </a:solidFill>
              </a:rPr>
              <a:t>t=T2</a:t>
            </a:r>
          </a:p>
        </p:txBody>
      </p:sp>
      <p:cxnSp>
        <p:nvCxnSpPr>
          <p:cNvPr id="17" name="Connecteur droit avec flèche 16">
            <a:extLst>
              <a:ext uri="{FF2B5EF4-FFF2-40B4-BE49-F238E27FC236}">
                <a16:creationId xmlns:a16="http://schemas.microsoft.com/office/drawing/2014/main" id="{91B5049D-6E60-432A-B952-DAC71E8DBDC0}"/>
              </a:ext>
            </a:extLst>
          </p:cNvPr>
          <p:cNvCxnSpPr>
            <a:cxnSpLocks/>
          </p:cNvCxnSpPr>
          <p:nvPr/>
        </p:nvCxnSpPr>
        <p:spPr bwMode="auto">
          <a:xfrm>
            <a:off x="7737516" y="4039353"/>
            <a:ext cx="0" cy="666253"/>
          </a:xfrm>
          <a:prstGeom prst="straightConnector1">
            <a:avLst/>
          </a:prstGeom>
          <a:solidFill>
            <a:schemeClr val="accent1"/>
          </a:solidFill>
          <a:ln w="38100" cap="flat" cmpd="sng" algn="ctr">
            <a:solidFill>
              <a:schemeClr val="accent6">
                <a:lumMod val="50000"/>
              </a:schemeClr>
            </a:solidFill>
            <a:prstDash val="solid"/>
            <a:round/>
            <a:headEnd type="none" w="med" len="med"/>
            <a:tailEnd type="triangle"/>
          </a:ln>
          <a:effectLst/>
        </p:spPr>
      </p:cxnSp>
      <p:sp>
        <p:nvSpPr>
          <p:cNvPr id="18" name="ZoneTexte 17">
            <a:extLst>
              <a:ext uri="{FF2B5EF4-FFF2-40B4-BE49-F238E27FC236}">
                <a16:creationId xmlns:a16="http://schemas.microsoft.com/office/drawing/2014/main" id="{1B55D545-B902-4137-A6E8-628C025944C6}"/>
              </a:ext>
            </a:extLst>
          </p:cNvPr>
          <p:cNvSpPr txBox="1"/>
          <p:nvPr/>
        </p:nvSpPr>
        <p:spPr>
          <a:xfrm>
            <a:off x="6744827" y="3757682"/>
            <a:ext cx="1136696" cy="276999"/>
          </a:xfrm>
          <a:prstGeom prst="rect">
            <a:avLst/>
          </a:prstGeom>
          <a:noFill/>
        </p:spPr>
        <p:txBody>
          <a:bodyPr wrap="square">
            <a:spAutoFit/>
          </a:bodyPr>
          <a:lstStyle/>
          <a:p>
            <a:pPr algn="ctr"/>
            <a:r>
              <a:rPr lang="fr-FR" sz="1200" dirty="0">
                <a:solidFill>
                  <a:srgbClr val="000000"/>
                </a:solidFill>
              </a:rPr>
              <a:t>t=Tm=T2n</a:t>
            </a:r>
          </a:p>
        </p:txBody>
      </p:sp>
      <p:cxnSp>
        <p:nvCxnSpPr>
          <p:cNvPr id="20" name="Connecteur droit avec flèche 19">
            <a:extLst>
              <a:ext uri="{FF2B5EF4-FFF2-40B4-BE49-F238E27FC236}">
                <a16:creationId xmlns:a16="http://schemas.microsoft.com/office/drawing/2014/main" id="{BB31E48E-80D3-4C6C-AECE-E9B63EBFC5E2}"/>
              </a:ext>
            </a:extLst>
          </p:cNvPr>
          <p:cNvCxnSpPr>
            <a:cxnSpLocks/>
          </p:cNvCxnSpPr>
          <p:nvPr/>
        </p:nvCxnSpPr>
        <p:spPr bwMode="auto">
          <a:xfrm>
            <a:off x="1636491" y="4039352"/>
            <a:ext cx="0" cy="157009"/>
          </a:xfrm>
          <a:prstGeom prst="straightConnector1">
            <a:avLst/>
          </a:prstGeom>
          <a:solidFill>
            <a:schemeClr val="accent1"/>
          </a:solidFill>
          <a:ln w="38100" cap="flat" cmpd="sng" algn="ctr">
            <a:solidFill>
              <a:schemeClr val="accent6">
                <a:lumMod val="50000"/>
              </a:schemeClr>
            </a:solidFill>
            <a:prstDash val="solid"/>
            <a:round/>
            <a:headEnd type="none" w="med" len="med"/>
            <a:tailEnd type="triangle"/>
          </a:ln>
          <a:effectLst/>
        </p:spPr>
      </p:cxnSp>
      <p:sp>
        <p:nvSpPr>
          <p:cNvPr id="22" name="ZoneTexte 21">
            <a:extLst>
              <a:ext uri="{FF2B5EF4-FFF2-40B4-BE49-F238E27FC236}">
                <a16:creationId xmlns:a16="http://schemas.microsoft.com/office/drawing/2014/main" id="{BC839BD1-961C-4C8A-9978-23E44E632EE8}"/>
              </a:ext>
            </a:extLst>
          </p:cNvPr>
          <p:cNvSpPr txBox="1"/>
          <p:nvPr/>
        </p:nvSpPr>
        <p:spPr>
          <a:xfrm>
            <a:off x="1196959" y="4187813"/>
            <a:ext cx="972108" cy="369332"/>
          </a:xfrm>
          <a:prstGeom prst="rect">
            <a:avLst/>
          </a:prstGeom>
          <a:noFill/>
        </p:spPr>
        <p:txBody>
          <a:bodyPr wrap="square">
            <a:spAutoFit/>
          </a:bodyPr>
          <a:lstStyle/>
          <a:p>
            <a:pPr algn="ctr"/>
            <a:r>
              <a:rPr lang="fr-FR" dirty="0">
                <a:solidFill>
                  <a:srgbClr val="000000"/>
                </a:solidFill>
              </a:rPr>
              <a:t>V0 = ?</a:t>
            </a:r>
          </a:p>
        </p:txBody>
      </p:sp>
      <p:sp>
        <p:nvSpPr>
          <p:cNvPr id="24" name="ZoneTexte 23">
            <a:extLst>
              <a:ext uri="{FF2B5EF4-FFF2-40B4-BE49-F238E27FC236}">
                <a16:creationId xmlns:a16="http://schemas.microsoft.com/office/drawing/2014/main" id="{A66BCBD6-0796-49AD-BAAC-5593D799F89B}"/>
              </a:ext>
            </a:extLst>
          </p:cNvPr>
          <p:cNvSpPr txBox="1"/>
          <p:nvPr/>
        </p:nvSpPr>
        <p:spPr>
          <a:xfrm>
            <a:off x="2404217" y="3784764"/>
            <a:ext cx="774077" cy="276999"/>
          </a:xfrm>
          <a:prstGeom prst="rect">
            <a:avLst/>
          </a:prstGeom>
          <a:noFill/>
        </p:spPr>
        <p:txBody>
          <a:bodyPr wrap="square">
            <a:spAutoFit/>
          </a:bodyPr>
          <a:lstStyle/>
          <a:p>
            <a:pPr algn="ctr"/>
            <a:r>
              <a:rPr lang="fr-FR" sz="1200" dirty="0">
                <a:solidFill>
                  <a:srgbClr val="000000"/>
                </a:solidFill>
              </a:rPr>
              <a:t>t=T1</a:t>
            </a:r>
          </a:p>
        </p:txBody>
      </p:sp>
      <p:cxnSp>
        <p:nvCxnSpPr>
          <p:cNvPr id="26" name="Connecteur droit avec flèche 25">
            <a:extLst>
              <a:ext uri="{FF2B5EF4-FFF2-40B4-BE49-F238E27FC236}">
                <a16:creationId xmlns:a16="http://schemas.microsoft.com/office/drawing/2014/main" id="{D2E6DFE3-448C-4528-8E96-D56CC45E3BE3}"/>
              </a:ext>
            </a:extLst>
          </p:cNvPr>
          <p:cNvCxnSpPr>
            <a:cxnSpLocks/>
          </p:cNvCxnSpPr>
          <p:nvPr/>
        </p:nvCxnSpPr>
        <p:spPr bwMode="auto">
          <a:xfrm flipV="1">
            <a:off x="3360451" y="3179865"/>
            <a:ext cx="0" cy="827734"/>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cxnSp>
        <p:nvCxnSpPr>
          <p:cNvPr id="28" name="Connecteur droit avec flèche 27">
            <a:extLst>
              <a:ext uri="{FF2B5EF4-FFF2-40B4-BE49-F238E27FC236}">
                <a16:creationId xmlns:a16="http://schemas.microsoft.com/office/drawing/2014/main" id="{163DDAA4-EA0E-404C-A2BA-B92D5CCC812D}"/>
              </a:ext>
            </a:extLst>
          </p:cNvPr>
          <p:cNvCxnSpPr>
            <a:cxnSpLocks/>
          </p:cNvCxnSpPr>
          <p:nvPr/>
        </p:nvCxnSpPr>
        <p:spPr bwMode="auto">
          <a:xfrm flipV="1">
            <a:off x="2568363" y="3202724"/>
            <a:ext cx="0" cy="827734"/>
          </a:xfrm>
          <a:prstGeom prst="straightConnector1">
            <a:avLst/>
          </a:prstGeom>
          <a:solidFill>
            <a:schemeClr val="accent1"/>
          </a:solidFill>
          <a:ln w="38100" cap="flat" cmpd="sng" algn="ctr">
            <a:solidFill>
              <a:schemeClr val="accent6">
                <a:lumMod val="50000"/>
              </a:schemeClr>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9" name="ZoneTexte 28">
                <a:extLst>
                  <a:ext uri="{FF2B5EF4-FFF2-40B4-BE49-F238E27FC236}">
                    <a16:creationId xmlns:a16="http://schemas.microsoft.com/office/drawing/2014/main" id="{F23FE6F6-25D1-4489-A313-FC492A5DC0FC}"/>
                  </a:ext>
                </a:extLst>
              </p:cNvPr>
              <p:cNvSpPr txBox="1"/>
              <p:nvPr/>
            </p:nvSpPr>
            <p:spPr>
              <a:xfrm>
                <a:off x="1954160" y="2756797"/>
                <a:ext cx="1388290" cy="45743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1200" i="1" smtClean="0">
                              <a:solidFill>
                                <a:srgbClr val="000000"/>
                              </a:solidFill>
                              <a:latin typeface="Cambria Math" panose="02040503050406030204" pitchFamily="18" charset="0"/>
                            </a:rPr>
                          </m:ctrlPr>
                        </m:sSubPr>
                        <m:e>
                          <m:r>
                            <a:rPr lang="fr-FR" sz="1200" b="0" i="1" smtClean="0">
                              <a:solidFill>
                                <a:srgbClr val="000000"/>
                              </a:solidFill>
                              <a:latin typeface="Cambria Math"/>
                            </a:rPr>
                            <m:t>𝐿</m:t>
                          </m:r>
                          <m:r>
                            <a:rPr lang="fr-FR" sz="1200" b="0" i="1" smtClean="0">
                              <a:solidFill>
                                <a:srgbClr val="000000"/>
                              </a:solidFill>
                              <a:latin typeface="Cambria Math"/>
                            </a:rPr>
                            <m:t>(</m:t>
                          </m:r>
                          <m:r>
                            <a:rPr lang="en-US" sz="1200" i="1">
                              <a:solidFill>
                                <a:srgbClr val="000000"/>
                              </a:solidFill>
                              <a:latin typeface="Cambria Math"/>
                            </a:rPr>
                            <m:t>𝑇</m:t>
                          </m:r>
                        </m:e>
                        <m:sub>
                          <m:r>
                            <a:rPr lang="fr-FR" sz="1200" b="0" i="1" smtClean="0">
                              <a:solidFill>
                                <a:srgbClr val="000000"/>
                              </a:solidFill>
                              <a:latin typeface="Cambria Math" panose="02040503050406030204" pitchFamily="18" charset="0"/>
                            </a:rPr>
                            <m:t>0</m:t>
                          </m:r>
                        </m:sub>
                      </m:sSub>
                      <m:r>
                        <a:rPr lang="fr-FR" sz="1200" b="0" i="1" smtClean="0">
                          <a:solidFill>
                            <a:srgbClr val="000000"/>
                          </a:solidFill>
                          <a:latin typeface="Cambria Math"/>
                        </a:rPr>
                        <m:t>,</m:t>
                      </m:r>
                      <m:sSub>
                        <m:sSubPr>
                          <m:ctrlPr>
                            <a:rPr lang="en-US" sz="1200" i="1" smtClean="0">
                              <a:solidFill>
                                <a:srgbClr val="000000"/>
                              </a:solidFill>
                              <a:latin typeface="Cambria Math" panose="02040503050406030204" pitchFamily="18" charset="0"/>
                            </a:rPr>
                          </m:ctrlPr>
                        </m:sSubPr>
                        <m:e>
                          <m:r>
                            <a:rPr lang="en-US" sz="1200" i="1">
                              <a:solidFill>
                                <a:srgbClr val="000000"/>
                              </a:solidFill>
                              <a:latin typeface="Cambria Math"/>
                            </a:rPr>
                            <m:t>𝑇</m:t>
                          </m:r>
                        </m:e>
                        <m:sub>
                          <m:r>
                            <a:rPr lang="fr-FR" sz="1200" b="0" i="1" smtClean="0">
                              <a:solidFill>
                                <a:srgbClr val="000000"/>
                              </a:solidFill>
                              <a:latin typeface="Cambria Math" panose="02040503050406030204" pitchFamily="18" charset="0"/>
                            </a:rPr>
                            <m:t>1</m:t>
                          </m:r>
                        </m:sub>
                      </m:sSub>
                      <m:r>
                        <a:rPr lang="fr-FR" sz="1200" b="0" i="0" smtClean="0">
                          <a:solidFill>
                            <a:srgbClr val="000000"/>
                          </a:solidFill>
                          <a:latin typeface="Cambria Math"/>
                        </a:rPr>
                        <m:t>)</m:t>
                      </m:r>
                      <m:r>
                        <a:rPr lang="fr-FR" sz="1200" b="0" i="0" smtClean="0">
                          <a:solidFill>
                            <a:srgbClr val="000000"/>
                          </a:solidFill>
                          <a:latin typeface="Cambria Math" panose="02040503050406030204" pitchFamily="18" charset="0"/>
                        </a:rPr>
                        <m:t>∗</m:t>
                      </m:r>
                      <m:r>
                        <a:rPr lang="fr-FR" sz="1200" b="0" i="1" smtClean="0">
                          <a:solidFill>
                            <a:srgbClr val="000000"/>
                          </a:solidFill>
                          <a:latin typeface="Cambria Math" panose="02040503050406030204" pitchFamily="18" charset="0"/>
                        </a:rPr>
                        <m:t>𝛿</m:t>
                      </m:r>
                      <m:r>
                        <a:rPr lang="fr-FR" sz="1200" b="0" i="1" smtClean="0">
                          <a:solidFill>
                            <a:srgbClr val="000000"/>
                          </a:solidFill>
                          <a:latin typeface="Cambria Math" panose="02040503050406030204" pitchFamily="18" charset="0"/>
                        </a:rPr>
                        <m:t>(</m:t>
                      </m:r>
                      <m:sSub>
                        <m:sSubPr>
                          <m:ctrlPr>
                            <a:rPr lang="fr-FR" sz="1200" b="0" i="1" smtClean="0">
                              <a:solidFill>
                                <a:srgbClr val="000000"/>
                              </a:solidFill>
                              <a:latin typeface="Cambria Math" panose="02040503050406030204" pitchFamily="18" charset="0"/>
                            </a:rPr>
                          </m:ctrlPr>
                        </m:sSubPr>
                        <m:e>
                          <m:r>
                            <a:rPr lang="fr-FR" sz="1200" b="0" i="1" smtClean="0">
                              <a:solidFill>
                                <a:srgbClr val="000000"/>
                              </a:solidFill>
                              <a:latin typeface="Cambria Math" panose="02040503050406030204" pitchFamily="18" charset="0"/>
                            </a:rPr>
                            <m:t>𝑇</m:t>
                          </m:r>
                        </m:e>
                        <m:sub>
                          <m:r>
                            <a:rPr lang="fr-FR" sz="1200" b="0" i="1" smtClean="0">
                              <a:solidFill>
                                <a:srgbClr val="000000"/>
                              </a:solidFill>
                              <a:latin typeface="Cambria Math" panose="02040503050406030204" pitchFamily="18" charset="0"/>
                            </a:rPr>
                            <m:t>0</m:t>
                          </m:r>
                        </m:sub>
                      </m:sSub>
                      <m:r>
                        <a:rPr lang="fr-FR" sz="1200" i="1">
                          <a:solidFill>
                            <a:srgbClr val="000000"/>
                          </a:solidFill>
                          <a:latin typeface="Cambria Math"/>
                        </a:rPr>
                        <m:t>,</m:t>
                      </m:r>
                      <m:sSub>
                        <m:sSubPr>
                          <m:ctrlPr>
                            <a:rPr lang="en-US" sz="1200" i="1">
                              <a:solidFill>
                                <a:srgbClr val="000000"/>
                              </a:solidFill>
                              <a:latin typeface="Cambria Math" panose="02040503050406030204" pitchFamily="18" charset="0"/>
                            </a:rPr>
                          </m:ctrlPr>
                        </m:sSubPr>
                        <m:e>
                          <m:r>
                            <a:rPr lang="en-US" sz="1200" i="1">
                              <a:solidFill>
                                <a:srgbClr val="000000"/>
                              </a:solidFill>
                              <a:latin typeface="Cambria Math"/>
                            </a:rPr>
                            <m:t>𝑇</m:t>
                          </m:r>
                        </m:e>
                        <m:sub>
                          <m:r>
                            <a:rPr lang="fr-FR" sz="1200" i="1">
                              <a:solidFill>
                                <a:srgbClr val="000000"/>
                              </a:solidFill>
                              <a:latin typeface="Cambria Math" panose="02040503050406030204" pitchFamily="18" charset="0"/>
                            </a:rPr>
                            <m:t>1</m:t>
                          </m:r>
                        </m:sub>
                      </m:sSub>
                      <m:r>
                        <a:rPr lang="fr-FR" sz="1200">
                          <a:solidFill>
                            <a:srgbClr val="000000"/>
                          </a:solidFill>
                          <a:latin typeface="Cambria Math"/>
                        </a:rPr>
                        <m:t>)</m:t>
                      </m:r>
                    </m:oMath>
                  </m:oMathPara>
                </a14:m>
                <a:endParaRPr lang="fr-FR" sz="1200" dirty="0">
                  <a:solidFill>
                    <a:srgbClr val="000000"/>
                  </a:solidFill>
                </a:endParaRPr>
              </a:p>
            </p:txBody>
          </p:sp>
        </mc:Choice>
        <mc:Fallback xmlns="">
          <p:sp>
            <p:nvSpPr>
              <p:cNvPr id="29" name="ZoneTexte 28">
                <a:extLst>
                  <a:ext uri="{FF2B5EF4-FFF2-40B4-BE49-F238E27FC236}">
                    <a16:creationId xmlns:a16="http://schemas.microsoft.com/office/drawing/2014/main" id="{F23FE6F6-25D1-4489-A313-FC492A5DC0FC}"/>
                  </a:ext>
                </a:extLst>
              </p:cNvPr>
              <p:cNvSpPr txBox="1">
                <a:spLocks noRot="1" noChangeAspect="1" noMove="1" noResize="1" noEditPoints="1" noAdjustHandles="1" noChangeArrowheads="1" noChangeShapeType="1" noTextEdit="1"/>
              </p:cNvSpPr>
              <p:nvPr/>
            </p:nvSpPr>
            <p:spPr>
              <a:xfrm>
                <a:off x="1954160" y="2756797"/>
                <a:ext cx="1388290" cy="457433"/>
              </a:xfrm>
              <a:prstGeom prst="rect">
                <a:avLst/>
              </a:prstGeom>
              <a:blipFill>
                <a:blip r:embed="rId5"/>
                <a:stretch>
                  <a:fillRect b="-666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3" name="ZoneTexte 32">
                <a:extLst>
                  <a:ext uri="{FF2B5EF4-FFF2-40B4-BE49-F238E27FC236}">
                    <a16:creationId xmlns:a16="http://schemas.microsoft.com/office/drawing/2014/main" id="{22C02D68-E237-4289-AC03-CB20D31C3402}"/>
                  </a:ext>
                </a:extLst>
              </p:cNvPr>
              <p:cNvSpPr txBox="1"/>
              <p:nvPr/>
            </p:nvSpPr>
            <p:spPr>
              <a:xfrm>
                <a:off x="2752040" y="2754213"/>
                <a:ext cx="1388290" cy="45743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1200" i="1" smtClean="0">
                              <a:solidFill>
                                <a:srgbClr val="000000"/>
                              </a:solidFill>
                              <a:latin typeface="Cambria Math" panose="02040503050406030204" pitchFamily="18" charset="0"/>
                            </a:rPr>
                          </m:ctrlPr>
                        </m:sSubPr>
                        <m:e>
                          <m:r>
                            <a:rPr lang="fr-FR" sz="1200" b="0" i="1" smtClean="0">
                              <a:solidFill>
                                <a:srgbClr val="000000"/>
                              </a:solidFill>
                              <a:latin typeface="Cambria Math"/>
                            </a:rPr>
                            <m:t>𝐿</m:t>
                          </m:r>
                          <m:r>
                            <a:rPr lang="fr-FR" sz="1200" b="0" i="1" smtClean="0">
                              <a:solidFill>
                                <a:srgbClr val="000000"/>
                              </a:solidFill>
                              <a:latin typeface="Cambria Math"/>
                            </a:rPr>
                            <m:t>(</m:t>
                          </m:r>
                          <m:r>
                            <a:rPr lang="en-US" sz="1200" i="1">
                              <a:solidFill>
                                <a:srgbClr val="000000"/>
                              </a:solidFill>
                              <a:latin typeface="Cambria Math"/>
                            </a:rPr>
                            <m:t>𝑇</m:t>
                          </m:r>
                        </m:e>
                        <m:sub>
                          <m:r>
                            <a:rPr lang="fr-FR" sz="1200" b="0" i="1" smtClean="0">
                              <a:solidFill>
                                <a:srgbClr val="000000"/>
                              </a:solidFill>
                              <a:latin typeface="Cambria Math" panose="02040503050406030204" pitchFamily="18" charset="0"/>
                            </a:rPr>
                            <m:t>1</m:t>
                          </m:r>
                        </m:sub>
                      </m:sSub>
                      <m:r>
                        <a:rPr lang="fr-FR" sz="1200" b="0" i="1" smtClean="0">
                          <a:solidFill>
                            <a:srgbClr val="000000"/>
                          </a:solidFill>
                          <a:latin typeface="Cambria Math"/>
                        </a:rPr>
                        <m:t>,</m:t>
                      </m:r>
                      <m:sSub>
                        <m:sSubPr>
                          <m:ctrlPr>
                            <a:rPr lang="en-US" sz="1200" i="1" smtClean="0">
                              <a:solidFill>
                                <a:srgbClr val="000000"/>
                              </a:solidFill>
                              <a:latin typeface="Cambria Math" panose="02040503050406030204" pitchFamily="18" charset="0"/>
                            </a:rPr>
                          </m:ctrlPr>
                        </m:sSubPr>
                        <m:e>
                          <m:r>
                            <a:rPr lang="en-US" sz="1200" i="1">
                              <a:solidFill>
                                <a:srgbClr val="000000"/>
                              </a:solidFill>
                              <a:latin typeface="Cambria Math"/>
                            </a:rPr>
                            <m:t>𝑇</m:t>
                          </m:r>
                        </m:e>
                        <m:sub>
                          <m:r>
                            <a:rPr lang="fr-FR" sz="1200" b="0" i="1" smtClean="0">
                              <a:solidFill>
                                <a:srgbClr val="000000"/>
                              </a:solidFill>
                              <a:latin typeface="Cambria Math" panose="02040503050406030204" pitchFamily="18" charset="0"/>
                            </a:rPr>
                            <m:t>2</m:t>
                          </m:r>
                        </m:sub>
                      </m:sSub>
                      <m:r>
                        <a:rPr lang="fr-FR" sz="1200" b="0" i="0" smtClean="0">
                          <a:solidFill>
                            <a:srgbClr val="000000"/>
                          </a:solidFill>
                          <a:latin typeface="Cambria Math"/>
                        </a:rPr>
                        <m:t>)</m:t>
                      </m:r>
                      <m:r>
                        <a:rPr lang="fr-FR" sz="1200" b="0" i="0" smtClean="0">
                          <a:solidFill>
                            <a:srgbClr val="000000"/>
                          </a:solidFill>
                          <a:latin typeface="Cambria Math" panose="02040503050406030204" pitchFamily="18" charset="0"/>
                        </a:rPr>
                        <m:t>∗</m:t>
                      </m:r>
                      <m:r>
                        <a:rPr lang="fr-FR" sz="1200" b="0" i="1" smtClean="0">
                          <a:solidFill>
                            <a:srgbClr val="000000"/>
                          </a:solidFill>
                          <a:latin typeface="Cambria Math" panose="02040503050406030204" pitchFamily="18" charset="0"/>
                        </a:rPr>
                        <m:t>𝛿</m:t>
                      </m:r>
                      <m:r>
                        <a:rPr lang="fr-FR" sz="1200" b="0" i="1" smtClean="0">
                          <a:solidFill>
                            <a:srgbClr val="000000"/>
                          </a:solidFill>
                          <a:latin typeface="Cambria Math" panose="02040503050406030204" pitchFamily="18" charset="0"/>
                        </a:rPr>
                        <m:t>(</m:t>
                      </m:r>
                      <m:sSub>
                        <m:sSubPr>
                          <m:ctrlPr>
                            <a:rPr lang="fr-FR" sz="1200" b="0" i="1" smtClean="0">
                              <a:solidFill>
                                <a:srgbClr val="000000"/>
                              </a:solidFill>
                              <a:latin typeface="Cambria Math" panose="02040503050406030204" pitchFamily="18" charset="0"/>
                            </a:rPr>
                          </m:ctrlPr>
                        </m:sSubPr>
                        <m:e>
                          <m:r>
                            <a:rPr lang="fr-FR" sz="1200" b="0" i="1" smtClean="0">
                              <a:solidFill>
                                <a:srgbClr val="000000"/>
                              </a:solidFill>
                              <a:latin typeface="Cambria Math" panose="02040503050406030204" pitchFamily="18" charset="0"/>
                            </a:rPr>
                            <m:t>𝑇</m:t>
                          </m:r>
                        </m:e>
                        <m:sub>
                          <m:r>
                            <a:rPr lang="fr-FR" sz="1200" b="0" i="1" smtClean="0">
                              <a:solidFill>
                                <a:srgbClr val="000000"/>
                              </a:solidFill>
                              <a:latin typeface="Cambria Math" panose="02040503050406030204" pitchFamily="18" charset="0"/>
                            </a:rPr>
                            <m:t>1</m:t>
                          </m:r>
                        </m:sub>
                      </m:sSub>
                      <m:r>
                        <a:rPr lang="fr-FR" sz="1200" i="1">
                          <a:solidFill>
                            <a:srgbClr val="000000"/>
                          </a:solidFill>
                          <a:latin typeface="Cambria Math"/>
                        </a:rPr>
                        <m:t>,</m:t>
                      </m:r>
                      <m:sSub>
                        <m:sSubPr>
                          <m:ctrlPr>
                            <a:rPr lang="en-US" sz="1200" i="1">
                              <a:solidFill>
                                <a:srgbClr val="000000"/>
                              </a:solidFill>
                              <a:latin typeface="Cambria Math" panose="02040503050406030204" pitchFamily="18" charset="0"/>
                            </a:rPr>
                          </m:ctrlPr>
                        </m:sSubPr>
                        <m:e>
                          <m:r>
                            <a:rPr lang="en-US" sz="1200" i="1">
                              <a:solidFill>
                                <a:srgbClr val="000000"/>
                              </a:solidFill>
                              <a:latin typeface="Cambria Math"/>
                            </a:rPr>
                            <m:t>𝑇</m:t>
                          </m:r>
                        </m:e>
                        <m:sub>
                          <m:r>
                            <a:rPr lang="fr-FR" sz="1200" b="0" i="1" smtClean="0">
                              <a:solidFill>
                                <a:srgbClr val="000000"/>
                              </a:solidFill>
                              <a:latin typeface="Cambria Math" panose="02040503050406030204" pitchFamily="18" charset="0"/>
                            </a:rPr>
                            <m:t>2</m:t>
                          </m:r>
                        </m:sub>
                      </m:sSub>
                      <m:r>
                        <a:rPr lang="fr-FR" sz="1200">
                          <a:solidFill>
                            <a:srgbClr val="000000"/>
                          </a:solidFill>
                          <a:latin typeface="Cambria Math"/>
                        </a:rPr>
                        <m:t>)</m:t>
                      </m:r>
                    </m:oMath>
                  </m:oMathPara>
                </a14:m>
                <a:endParaRPr lang="fr-FR" sz="1200" dirty="0">
                  <a:solidFill>
                    <a:srgbClr val="000000"/>
                  </a:solidFill>
                </a:endParaRPr>
              </a:p>
            </p:txBody>
          </p:sp>
        </mc:Choice>
        <mc:Fallback xmlns="">
          <p:sp>
            <p:nvSpPr>
              <p:cNvPr id="33" name="ZoneTexte 32">
                <a:extLst>
                  <a:ext uri="{FF2B5EF4-FFF2-40B4-BE49-F238E27FC236}">
                    <a16:creationId xmlns:a16="http://schemas.microsoft.com/office/drawing/2014/main" id="{22C02D68-E237-4289-AC03-CB20D31C3402}"/>
                  </a:ext>
                </a:extLst>
              </p:cNvPr>
              <p:cNvSpPr txBox="1">
                <a:spLocks noRot="1" noChangeAspect="1" noMove="1" noResize="1" noEditPoints="1" noAdjustHandles="1" noChangeArrowheads="1" noChangeShapeType="1" noTextEdit="1"/>
              </p:cNvSpPr>
              <p:nvPr/>
            </p:nvSpPr>
            <p:spPr>
              <a:xfrm>
                <a:off x="2752040" y="2754213"/>
                <a:ext cx="1388290" cy="457433"/>
              </a:xfrm>
              <a:prstGeom prst="rect">
                <a:avLst/>
              </a:prstGeom>
              <a:blipFill>
                <a:blip r:embed="rId6"/>
                <a:stretch>
                  <a:fillRect b="-666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4" name="ZoneTexte 33">
                <a:extLst>
                  <a:ext uri="{FF2B5EF4-FFF2-40B4-BE49-F238E27FC236}">
                    <a16:creationId xmlns:a16="http://schemas.microsoft.com/office/drawing/2014/main" id="{1F19D0BF-277B-4565-ABF3-8C7D55A0CEEC}"/>
                  </a:ext>
                </a:extLst>
              </p:cNvPr>
              <p:cNvSpPr txBox="1"/>
              <p:nvPr/>
            </p:nvSpPr>
            <p:spPr>
              <a:xfrm>
                <a:off x="7043371" y="2699618"/>
                <a:ext cx="1388290" cy="45743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1200" i="1" smtClean="0">
                              <a:solidFill>
                                <a:srgbClr val="000000"/>
                              </a:solidFill>
                              <a:latin typeface="Cambria Math" panose="02040503050406030204" pitchFamily="18" charset="0"/>
                            </a:rPr>
                          </m:ctrlPr>
                        </m:sSubPr>
                        <m:e>
                          <m:r>
                            <a:rPr lang="fr-FR" sz="1200" b="0" i="1" smtClean="0">
                              <a:solidFill>
                                <a:srgbClr val="000000"/>
                              </a:solidFill>
                              <a:latin typeface="Cambria Math"/>
                            </a:rPr>
                            <m:t>𝐿</m:t>
                          </m:r>
                          <m:r>
                            <a:rPr lang="fr-FR" sz="1200" b="0" i="1" smtClean="0">
                              <a:solidFill>
                                <a:srgbClr val="000000"/>
                              </a:solidFill>
                              <a:latin typeface="Cambria Math"/>
                            </a:rPr>
                            <m:t>(</m:t>
                          </m:r>
                          <m:r>
                            <a:rPr lang="en-US" sz="1200" i="1">
                              <a:solidFill>
                                <a:srgbClr val="000000"/>
                              </a:solidFill>
                              <a:latin typeface="Cambria Math"/>
                            </a:rPr>
                            <m:t>𝑇</m:t>
                          </m:r>
                        </m:e>
                        <m:sub>
                          <m:r>
                            <a:rPr lang="fr-FR" sz="1200" b="0" i="1" smtClean="0">
                              <a:solidFill>
                                <a:srgbClr val="000000"/>
                              </a:solidFill>
                              <a:latin typeface="Cambria Math" panose="02040503050406030204" pitchFamily="18" charset="0"/>
                            </a:rPr>
                            <m:t>𝑚</m:t>
                          </m:r>
                          <m:r>
                            <a:rPr lang="fr-FR" sz="1200" b="0" i="1" smtClean="0">
                              <a:solidFill>
                                <a:srgbClr val="000000"/>
                              </a:solidFill>
                              <a:latin typeface="Cambria Math" panose="02040503050406030204" pitchFamily="18" charset="0"/>
                            </a:rPr>
                            <m:t>−1</m:t>
                          </m:r>
                        </m:sub>
                      </m:sSub>
                      <m:r>
                        <a:rPr lang="fr-FR" sz="1200" b="0" i="1" smtClean="0">
                          <a:solidFill>
                            <a:srgbClr val="000000"/>
                          </a:solidFill>
                          <a:latin typeface="Cambria Math"/>
                        </a:rPr>
                        <m:t>,</m:t>
                      </m:r>
                      <m:sSub>
                        <m:sSubPr>
                          <m:ctrlPr>
                            <a:rPr lang="en-US" sz="1200" i="1" smtClean="0">
                              <a:solidFill>
                                <a:srgbClr val="000000"/>
                              </a:solidFill>
                              <a:latin typeface="Cambria Math" panose="02040503050406030204" pitchFamily="18" charset="0"/>
                            </a:rPr>
                          </m:ctrlPr>
                        </m:sSubPr>
                        <m:e>
                          <m:r>
                            <a:rPr lang="en-US" sz="1200" i="1">
                              <a:solidFill>
                                <a:srgbClr val="000000"/>
                              </a:solidFill>
                              <a:latin typeface="Cambria Math"/>
                            </a:rPr>
                            <m:t>𝑇</m:t>
                          </m:r>
                        </m:e>
                        <m:sub>
                          <m:r>
                            <a:rPr lang="fr-FR" sz="1200" b="0" i="1" smtClean="0">
                              <a:solidFill>
                                <a:srgbClr val="000000"/>
                              </a:solidFill>
                              <a:latin typeface="Cambria Math" panose="02040503050406030204" pitchFamily="18" charset="0"/>
                            </a:rPr>
                            <m:t>𝑚</m:t>
                          </m:r>
                        </m:sub>
                      </m:sSub>
                      <m:r>
                        <a:rPr lang="fr-FR" sz="1200" b="0" i="0" smtClean="0">
                          <a:solidFill>
                            <a:srgbClr val="000000"/>
                          </a:solidFill>
                          <a:latin typeface="Cambria Math"/>
                        </a:rPr>
                        <m:t>)</m:t>
                      </m:r>
                      <m:r>
                        <a:rPr lang="fr-FR" sz="1200" b="0" i="0" smtClean="0">
                          <a:solidFill>
                            <a:srgbClr val="000000"/>
                          </a:solidFill>
                          <a:latin typeface="Cambria Math" panose="02040503050406030204" pitchFamily="18" charset="0"/>
                        </a:rPr>
                        <m:t>∗</m:t>
                      </m:r>
                      <m:r>
                        <a:rPr lang="fr-FR" sz="1200" b="0" i="1" smtClean="0">
                          <a:solidFill>
                            <a:srgbClr val="000000"/>
                          </a:solidFill>
                          <a:latin typeface="Cambria Math" panose="02040503050406030204" pitchFamily="18" charset="0"/>
                        </a:rPr>
                        <m:t>𝛿</m:t>
                      </m:r>
                      <m:r>
                        <a:rPr lang="fr-FR" sz="1200" b="0" i="1" smtClean="0">
                          <a:solidFill>
                            <a:srgbClr val="000000"/>
                          </a:solidFill>
                          <a:latin typeface="Cambria Math" panose="02040503050406030204" pitchFamily="18" charset="0"/>
                        </a:rPr>
                        <m:t>(</m:t>
                      </m:r>
                      <m:sSub>
                        <m:sSubPr>
                          <m:ctrlPr>
                            <a:rPr lang="fr-FR" sz="1200" b="0" i="1" smtClean="0">
                              <a:solidFill>
                                <a:srgbClr val="000000"/>
                              </a:solidFill>
                              <a:latin typeface="Cambria Math" panose="02040503050406030204" pitchFamily="18" charset="0"/>
                            </a:rPr>
                          </m:ctrlPr>
                        </m:sSubPr>
                        <m:e>
                          <m:r>
                            <a:rPr lang="fr-FR" sz="1200" b="0" i="1" smtClean="0">
                              <a:solidFill>
                                <a:srgbClr val="000000"/>
                              </a:solidFill>
                              <a:latin typeface="Cambria Math" panose="02040503050406030204" pitchFamily="18" charset="0"/>
                            </a:rPr>
                            <m:t>𝑇</m:t>
                          </m:r>
                        </m:e>
                        <m:sub>
                          <m:r>
                            <a:rPr lang="fr-FR" sz="1200" b="0" i="1" smtClean="0">
                              <a:solidFill>
                                <a:srgbClr val="000000"/>
                              </a:solidFill>
                              <a:latin typeface="Cambria Math" panose="02040503050406030204" pitchFamily="18" charset="0"/>
                            </a:rPr>
                            <m:t>𝑚</m:t>
                          </m:r>
                          <m:r>
                            <a:rPr lang="fr-FR" sz="1200" b="0" i="1" smtClean="0">
                              <a:solidFill>
                                <a:srgbClr val="000000"/>
                              </a:solidFill>
                              <a:latin typeface="Cambria Math" panose="02040503050406030204" pitchFamily="18" charset="0"/>
                            </a:rPr>
                            <m:t>−1</m:t>
                          </m:r>
                        </m:sub>
                      </m:sSub>
                      <m:r>
                        <a:rPr lang="fr-FR" sz="1200" i="1">
                          <a:solidFill>
                            <a:srgbClr val="000000"/>
                          </a:solidFill>
                          <a:latin typeface="Cambria Math"/>
                        </a:rPr>
                        <m:t>,</m:t>
                      </m:r>
                      <m:sSub>
                        <m:sSubPr>
                          <m:ctrlPr>
                            <a:rPr lang="en-US" sz="1200" i="1">
                              <a:solidFill>
                                <a:srgbClr val="000000"/>
                              </a:solidFill>
                              <a:latin typeface="Cambria Math" panose="02040503050406030204" pitchFamily="18" charset="0"/>
                            </a:rPr>
                          </m:ctrlPr>
                        </m:sSubPr>
                        <m:e>
                          <m:r>
                            <a:rPr lang="en-US" sz="1200" i="1">
                              <a:solidFill>
                                <a:srgbClr val="000000"/>
                              </a:solidFill>
                              <a:latin typeface="Cambria Math"/>
                            </a:rPr>
                            <m:t>𝑇</m:t>
                          </m:r>
                        </m:e>
                        <m:sub>
                          <m:r>
                            <a:rPr lang="fr-FR" sz="1200" b="0" i="1" smtClean="0">
                              <a:solidFill>
                                <a:srgbClr val="000000"/>
                              </a:solidFill>
                              <a:latin typeface="Cambria Math" panose="02040503050406030204" pitchFamily="18" charset="0"/>
                            </a:rPr>
                            <m:t>𝑚</m:t>
                          </m:r>
                        </m:sub>
                      </m:sSub>
                      <m:r>
                        <a:rPr lang="fr-FR" sz="1200">
                          <a:solidFill>
                            <a:srgbClr val="000000"/>
                          </a:solidFill>
                          <a:latin typeface="Cambria Math"/>
                        </a:rPr>
                        <m:t>)</m:t>
                      </m:r>
                    </m:oMath>
                  </m:oMathPara>
                </a14:m>
                <a:endParaRPr lang="fr-FR" sz="1200" dirty="0">
                  <a:solidFill>
                    <a:srgbClr val="000000"/>
                  </a:solidFill>
                </a:endParaRPr>
              </a:p>
            </p:txBody>
          </p:sp>
        </mc:Choice>
        <mc:Fallback xmlns="">
          <p:sp>
            <p:nvSpPr>
              <p:cNvPr id="34" name="ZoneTexte 33">
                <a:extLst>
                  <a:ext uri="{FF2B5EF4-FFF2-40B4-BE49-F238E27FC236}">
                    <a16:creationId xmlns:a16="http://schemas.microsoft.com/office/drawing/2014/main" id="{1F19D0BF-277B-4565-ABF3-8C7D55A0CEEC}"/>
                  </a:ext>
                </a:extLst>
              </p:cNvPr>
              <p:cNvSpPr txBox="1">
                <a:spLocks noRot="1" noChangeAspect="1" noMove="1" noResize="1" noEditPoints="1" noAdjustHandles="1" noChangeArrowheads="1" noChangeShapeType="1" noTextEdit="1"/>
              </p:cNvSpPr>
              <p:nvPr/>
            </p:nvSpPr>
            <p:spPr>
              <a:xfrm>
                <a:off x="7043371" y="2699618"/>
                <a:ext cx="1388290" cy="457433"/>
              </a:xfrm>
              <a:prstGeom prst="rect">
                <a:avLst/>
              </a:prstGeom>
              <a:blipFill>
                <a:blip r:embed="rId7"/>
                <a:stretch>
                  <a:fillRect b="-666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5" name="ZoneTexte 34">
                <a:extLst>
                  <a:ext uri="{FF2B5EF4-FFF2-40B4-BE49-F238E27FC236}">
                    <a16:creationId xmlns:a16="http://schemas.microsoft.com/office/drawing/2014/main" id="{E8D95889-2900-4A42-9963-8FC6FA16D6F2}"/>
                  </a:ext>
                </a:extLst>
              </p:cNvPr>
              <p:cNvSpPr txBox="1"/>
              <p:nvPr/>
            </p:nvSpPr>
            <p:spPr>
              <a:xfrm>
                <a:off x="2748344" y="4667970"/>
                <a:ext cx="1388290" cy="27699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fr-FR" sz="1200" i="1" smtClean="0">
                          <a:solidFill>
                            <a:srgbClr val="000000"/>
                          </a:solidFill>
                          <a:latin typeface="Cambria Math" panose="02040503050406030204" pitchFamily="18" charset="0"/>
                        </a:rPr>
                        <m:t>𝐾</m:t>
                      </m:r>
                      <m:r>
                        <a:rPr lang="fr-FR" sz="1200" b="0" i="0" smtClean="0">
                          <a:solidFill>
                            <a:srgbClr val="000000"/>
                          </a:solidFill>
                          <a:latin typeface="Cambria Math" panose="02040503050406030204" pitchFamily="18" charset="0"/>
                        </a:rPr>
                        <m:t>∗</m:t>
                      </m:r>
                      <m:r>
                        <a:rPr lang="fr-FR" sz="1200" b="0" i="1" smtClean="0">
                          <a:solidFill>
                            <a:srgbClr val="000000"/>
                          </a:solidFill>
                          <a:latin typeface="Cambria Math" panose="02040503050406030204" pitchFamily="18" charset="0"/>
                        </a:rPr>
                        <m:t>𝛿</m:t>
                      </m:r>
                      <m:r>
                        <a:rPr lang="fr-FR" sz="1200" b="0" i="1" smtClean="0">
                          <a:solidFill>
                            <a:srgbClr val="000000"/>
                          </a:solidFill>
                          <a:latin typeface="Cambria Math" panose="02040503050406030204" pitchFamily="18" charset="0"/>
                        </a:rPr>
                        <m:t>(</m:t>
                      </m:r>
                      <m:sSub>
                        <m:sSubPr>
                          <m:ctrlPr>
                            <a:rPr lang="fr-FR" sz="1200" b="0" i="1" smtClean="0">
                              <a:solidFill>
                                <a:srgbClr val="000000"/>
                              </a:solidFill>
                              <a:latin typeface="Cambria Math" panose="02040503050406030204" pitchFamily="18" charset="0"/>
                            </a:rPr>
                          </m:ctrlPr>
                        </m:sSubPr>
                        <m:e>
                          <m:r>
                            <a:rPr lang="fr-FR" sz="1200" b="0" i="1" smtClean="0">
                              <a:solidFill>
                                <a:srgbClr val="000000"/>
                              </a:solidFill>
                              <a:latin typeface="Cambria Math" panose="02040503050406030204" pitchFamily="18" charset="0"/>
                            </a:rPr>
                            <m:t>𝑇</m:t>
                          </m:r>
                        </m:e>
                        <m:sub>
                          <m:r>
                            <a:rPr lang="fr-FR" sz="1200" b="0" i="1" smtClean="0">
                              <a:solidFill>
                                <a:srgbClr val="000000"/>
                              </a:solidFill>
                              <a:latin typeface="Cambria Math" panose="02040503050406030204" pitchFamily="18" charset="0"/>
                            </a:rPr>
                            <m:t>0</m:t>
                          </m:r>
                        </m:sub>
                      </m:sSub>
                      <m:r>
                        <a:rPr lang="fr-FR" sz="1200" i="1">
                          <a:solidFill>
                            <a:srgbClr val="000000"/>
                          </a:solidFill>
                          <a:latin typeface="Cambria Math"/>
                        </a:rPr>
                        <m:t>,</m:t>
                      </m:r>
                      <m:sSub>
                        <m:sSubPr>
                          <m:ctrlPr>
                            <a:rPr lang="en-US" sz="1200" i="1">
                              <a:solidFill>
                                <a:srgbClr val="000000"/>
                              </a:solidFill>
                              <a:latin typeface="Cambria Math" panose="02040503050406030204" pitchFamily="18" charset="0"/>
                            </a:rPr>
                          </m:ctrlPr>
                        </m:sSubPr>
                        <m:e>
                          <m:r>
                            <a:rPr lang="en-US" sz="1200" i="1">
                              <a:solidFill>
                                <a:srgbClr val="000000"/>
                              </a:solidFill>
                              <a:latin typeface="Cambria Math"/>
                            </a:rPr>
                            <m:t>𝑇</m:t>
                          </m:r>
                        </m:e>
                        <m:sub>
                          <m:r>
                            <a:rPr lang="fr-FR" sz="1200" b="0" i="1" smtClean="0">
                              <a:solidFill>
                                <a:srgbClr val="000000"/>
                              </a:solidFill>
                              <a:latin typeface="Cambria Math" panose="02040503050406030204" pitchFamily="18" charset="0"/>
                            </a:rPr>
                            <m:t>2</m:t>
                          </m:r>
                        </m:sub>
                      </m:sSub>
                      <m:r>
                        <a:rPr lang="fr-FR" sz="1200">
                          <a:solidFill>
                            <a:srgbClr val="000000"/>
                          </a:solidFill>
                          <a:latin typeface="Cambria Math"/>
                        </a:rPr>
                        <m:t>)</m:t>
                      </m:r>
                    </m:oMath>
                  </m:oMathPara>
                </a14:m>
                <a:endParaRPr lang="fr-FR" sz="1200" dirty="0">
                  <a:solidFill>
                    <a:srgbClr val="000000"/>
                  </a:solidFill>
                </a:endParaRPr>
              </a:p>
            </p:txBody>
          </p:sp>
        </mc:Choice>
        <mc:Fallback xmlns="">
          <p:sp>
            <p:nvSpPr>
              <p:cNvPr id="35" name="ZoneTexte 34">
                <a:extLst>
                  <a:ext uri="{FF2B5EF4-FFF2-40B4-BE49-F238E27FC236}">
                    <a16:creationId xmlns:a16="http://schemas.microsoft.com/office/drawing/2014/main" id="{E8D95889-2900-4A42-9963-8FC6FA16D6F2}"/>
                  </a:ext>
                </a:extLst>
              </p:cNvPr>
              <p:cNvSpPr txBox="1">
                <a:spLocks noRot="1" noChangeAspect="1" noMove="1" noResize="1" noEditPoints="1" noAdjustHandles="1" noChangeArrowheads="1" noChangeShapeType="1" noTextEdit="1"/>
              </p:cNvSpPr>
              <p:nvPr/>
            </p:nvSpPr>
            <p:spPr>
              <a:xfrm>
                <a:off x="2748344" y="4667970"/>
                <a:ext cx="1388290" cy="276999"/>
              </a:xfrm>
              <a:prstGeom prst="rect">
                <a:avLst/>
              </a:prstGeom>
              <a:blipFill>
                <a:blip r:embed="rId8"/>
                <a:stretch>
                  <a:fillRect b="-1111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6" name="ZoneTexte 35">
                <a:extLst>
                  <a:ext uri="{FF2B5EF4-FFF2-40B4-BE49-F238E27FC236}">
                    <a16:creationId xmlns:a16="http://schemas.microsoft.com/office/drawing/2014/main" id="{03FDEB59-9B42-4471-9231-B2BADA9E2E29}"/>
                  </a:ext>
                </a:extLst>
              </p:cNvPr>
              <p:cNvSpPr txBox="1"/>
              <p:nvPr/>
            </p:nvSpPr>
            <p:spPr>
              <a:xfrm>
                <a:off x="7060393" y="4681482"/>
                <a:ext cx="1388290" cy="27699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fr-FR" sz="1200" i="1" smtClean="0">
                          <a:solidFill>
                            <a:srgbClr val="000000"/>
                          </a:solidFill>
                          <a:latin typeface="Cambria Math" panose="02040503050406030204" pitchFamily="18" charset="0"/>
                        </a:rPr>
                        <m:t>𝐾</m:t>
                      </m:r>
                      <m:r>
                        <a:rPr lang="fr-FR" sz="1200" b="0" i="0" smtClean="0">
                          <a:solidFill>
                            <a:srgbClr val="000000"/>
                          </a:solidFill>
                          <a:latin typeface="Cambria Math" panose="02040503050406030204" pitchFamily="18" charset="0"/>
                        </a:rPr>
                        <m:t>∗</m:t>
                      </m:r>
                      <m:r>
                        <a:rPr lang="fr-FR" sz="1200" b="0" i="1" smtClean="0">
                          <a:solidFill>
                            <a:srgbClr val="000000"/>
                          </a:solidFill>
                          <a:latin typeface="Cambria Math" panose="02040503050406030204" pitchFamily="18" charset="0"/>
                        </a:rPr>
                        <m:t>𝛿</m:t>
                      </m:r>
                      <m:r>
                        <a:rPr lang="fr-FR" sz="1200" b="0" i="1" smtClean="0">
                          <a:solidFill>
                            <a:srgbClr val="000000"/>
                          </a:solidFill>
                          <a:latin typeface="Cambria Math" panose="02040503050406030204" pitchFamily="18" charset="0"/>
                        </a:rPr>
                        <m:t>(</m:t>
                      </m:r>
                      <m:sSub>
                        <m:sSubPr>
                          <m:ctrlPr>
                            <a:rPr lang="fr-FR" sz="1200" b="0" i="1" smtClean="0">
                              <a:solidFill>
                                <a:srgbClr val="000000"/>
                              </a:solidFill>
                              <a:latin typeface="Cambria Math" panose="02040503050406030204" pitchFamily="18" charset="0"/>
                            </a:rPr>
                          </m:ctrlPr>
                        </m:sSubPr>
                        <m:e>
                          <m:r>
                            <a:rPr lang="fr-FR" sz="1200" b="0" i="1" smtClean="0">
                              <a:solidFill>
                                <a:srgbClr val="000000"/>
                              </a:solidFill>
                              <a:latin typeface="Cambria Math" panose="02040503050406030204" pitchFamily="18" charset="0"/>
                            </a:rPr>
                            <m:t>𝑇</m:t>
                          </m:r>
                        </m:e>
                        <m:sub>
                          <m:r>
                            <a:rPr lang="fr-FR" sz="1200" b="0" i="1" smtClean="0">
                              <a:solidFill>
                                <a:srgbClr val="000000"/>
                              </a:solidFill>
                              <a:latin typeface="Cambria Math" panose="02040503050406030204" pitchFamily="18" charset="0"/>
                            </a:rPr>
                            <m:t>𝑚</m:t>
                          </m:r>
                          <m:r>
                            <a:rPr lang="fr-FR" sz="1200" b="0" i="1" smtClean="0">
                              <a:solidFill>
                                <a:srgbClr val="000000"/>
                              </a:solidFill>
                              <a:latin typeface="Cambria Math" panose="02040503050406030204" pitchFamily="18" charset="0"/>
                            </a:rPr>
                            <m:t>−2</m:t>
                          </m:r>
                        </m:sub>
                      </m:sSub>
                      <m:r>
                        <a:rPr lang="fr-FR" sz="1200" i="1">
                          <a:solidFill>
                            <a:srgbClr val="000000"/>
                          </a:solidFill>
                          <a:latin typeface="Cambria Math"/>
                        </a:rPr>
                        <m:t>,</m:t>
                      </m:r>
                      <m:sSub>
                        <m:sSubPr>
                          <m:ctrlPr>
                            <a:rPr lang="en-US" sz="1200" i="1">
                              <a:solidFill>
                                <a:srgbClr val="000000"/>
                              </a:solidFill>
                              <a:latin typeface="Cambria Math" panose="02040503050406030204" pitchFamily="18" charset="0"/>
                            </a:rPr>
                          </m:ctrlPr>
                        </m:sSubPr>
                        <m:e>
                          <m:r>
                            <a:rPr lang="en-US" sz="1200" i="1">
                              <a:solidFill>
                                <a:srgbClr val="000000"/>
                              </a:solidFill>
                              <a:latin typeface="Cambria Math"/>
                            </a:rPr>
                            <m:t>𝑇</m:t>
                          </m:r>
                        </m:e>
                        <m:sub>
                          <m:r>
                            <a:rPr lang="fr-FR" sz="1200" b="0" i="1" smtClean="0">
                              <a:solidFill>
                                <a:srgbClr val="000000"/>
                              </a:solidFill>
                              <a:latin typeface="Cambria Math" panose="02040503050406030204" pitchFamily="18" charset="0"/>
                            </a:rPr>
                            <m:t>𝑚</m:t>
                          </m:r>
                        </m:sub>
                      </m:sSub>
                      <m:r>
                        <a:rPr lang="fr-FR" sz="1200">
                          <a:solidFill>
                            <a:srgbClr val="000000"/>
                          </a:solidFill>
                          <a:latin typeface="Cambria Math"/>
                        </a:rPr>
                        <m:t>)</m:t>
                      </m:r>
                    </m:oMath>
                  </m:oMathPara>
                </a14:m>
                <a:endParaRPr lang="fr-FR" sz="1200" dirty="0">
                  <a:solidFill>
                    <a:srgbClr val="000000"/>
                  </a:solidFill>
                </a:endParaRPr>
              </a:p>
            </p:txBody>
          </p:sp>
        </mc:Choice>
        <mc:Fallback xmlns="">
          <p:sp>
            <p:nvSpPr>
              <p:cNvPr id="36" name="ZoneTexte 35">
                <a:extLst>
                  <a:ext uri="{FF2B5EF4-FFF2-40B4-BE49-F238E27FC236}">
                    <a16:creationId xmlns:a16="http://schemas.microsoft.com/office/drawing/2014/main" id="{03FDEB59-9B42-4471-9231-B2BADA9E2E29}"/>
                  </a:ext>
                </a:extLst>
              </p:cNvPr>
              <p:cNvSpPr txBox="1">
                <a:spLocks noRot="1" noChangeAspect="1" noMove="1" noResize="1" noEditPoints="1" noAdjustHandles="1" noChangeArrowheads="1" noChangeShapeType="1" noTextEdit="1"/>
              </p:cNvSpPr>
              <p:nvPr/>
            </p:nvSpPr>
            <p:spPr>
              <a:xfrm>
                <a:off x="7060393" y="4681482"/>
                <a:ext cx="1388290" cy="276999"/>
              </a:xfrm>
              <a:prstGeom prst="rect">
                <a:avLst/>
              </a:prstGeom>
              <a:blipFill>
                <a:blip r:embed="rId9"/>
                <a:stretch>
                  <a:fillRect b="-11111"/>
                </a:stretch>
              </a:blipFill>
            </p:spPr>
            <p:txBody>
              <a:bodyPr/>
              <a:lstStyle/>
              <a:p>
                <a:r>
                  <a:rPr lang="fr-FR">
                    <a:noFill/>
                  </a:rPr>
                  <a:t> </a:t>
                </a:r>
              </a:p>
            </p:txBody>
          </p:sp>
        </mc:Fallback>
      </mc:AlternateContent>
      <p:cxnSp>
        <p:nvCxnSpPr>
          <p:cNvPr id="38" name="Connecteur droit 37">
            <a:extLst>
              <a:ext uri="{FF2B5EF4-FFF2-40B4-BE49-F238E27FC236}">
                <a16:creationId xmlns:a16="http://schemas.microsoft.com/office/drawing/2014/main" id="{4DDF79AB-A143-42D7-BA26-9591C48B6EE6}"/>
              </a:ext>
            </a:extLst>
          </p:cNvPr>
          <p:cNvCxnSpPr/>
          <p:nvPr/>
        </p:nvCxnSpPr>
        <p:spPr bwMode="auto">
          <a:xfrm>
            <a:off x="6024747" y="3476281"/>
            <a:ext cx="1018624" cy="0"/>
          </a:xfrm>
          <a:prstGeom prst="line">
            <a:avLst/>
          </a:prstGeom>
          <a:ln>
            <a:prstDash val="dash"/>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39" name="Connecteur droit 38">
            <a:extLst>
              <a:ext uri="{FF2B5EF4-FFF2-40B4-BE49-F238E27FC236}">
                <a16:creationId xmlns:a16="http://schemas.microsoft.com/office/drawing/2014/main" id="{2208DB92-013D-4AC8-B945-EE0CAE5D915E}"/>
              </a:ext>
            </a:extLst>
          </p:cNvPr>
          <p:cNvCxnSpPr/>
          <p:nvPr/>
        </p:nvCxnSpPr>
        <p:spPr bwMode="auto">
          <a:xfrm>
            <a:off x="6024747" y="4351806"/>
            <a:ext cx="1018259" cy="0"/>
          </a:xfrm>
          <a:prstGeom prst="line">
            <a:avLst/>
          </a:prstGeom>
          <a:ln>
            <a:prstDash val="dash"/>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40" name="Connecteur droit avec flèche 39">
            <a:extLst>
              <a:ext uri="{FF2B5EF4-FFF2-40B4-BE49-F238E27FC236}">
                <a16:creationId xmlns:a16="http://schemas.microsoft.com/office/drawing/2014/main" id="{7E56AEC6-8856-4176-A6AE-5F6CC8F47245}"/>
              </a:ext>
            </a:extLst>
          </p:cNvPr>
          <p:cNvCxnSpPr>
            <a:cxnSpLocks/>
          </p:cNvCxnSpPr>
          <p:nvPr/>
        </p:nvCxnSpPr>
        <p:spPr bwMode="auto">
          <a:xfrm>
            <a:off x="5007464" y="4007599"/>
            <a:ext cx="0" cy="666253"/>
          </a:xfrm>
          <a:prstGeom prst="straightConnector1">
            <a:avLst/>
          </a:prstGeom>
          <a:solidFill>
            <a:schemeClr val="accent1"/>
          </a:solidFill>
          <a:ln w="38100" cap="flat" cmpd="sng" algn="ctr">
            <a:solidFill>
              <a:schemeClr val="accent6">
                <a:lumMod val="50000"/>
              </a:schemeClr>
            </a:solidFill>
            <a:prstDash val="solid"/>
            <a:round/>
            <a:headEnd type="none" w="med" len="med"/>
            <a:tailEnd type="triangle"/>
          </a:ln>
          <a:effectLst/>
        </p:spPr>
      </p:cxnSp>
      <p:sp>
        <p:nvSpPr>
          <p:cNvPr id="41" name="ZoneTexte 40">
            <a:extLst>
              <a:ext uri="{FF2B5EF4-FFF2-40B4-BE49-F238E27FC236}">
                <a16:creationId xmlns:a16="http://schemas.microsoft.com/office/drawing/2014/main" id="{A75BB2A9-AB53-499C-8D47-8EF5060D41B1}"/>
              </a:ext>
            </a:extLst>
          </p:cNvPr>
          <p:cNvSpPr txBox="1"/>
          <p:nvPr/>
        </p:nvSpPr>
        <p:spPr>
          <a:xfrm>
            <a:off x="4842142" y="3784764"/>
            <a:ext cx="774077" cy="276999"/>
          </a:xfrm>
          <a:prstGeom prst="rect">
            <a:avLst/>
          </a:prstGeom>
          <a:noFill/>
        </p:spPr>
        <p:txBody>
          <a:bodyPr wrap="square">
            <a:spAutoFit/>
          </a:bodyPr>
          <a:lstStyle/>
          <a:p>
            <a:pPr algn="ctr"/>
            <a:r>
              <a:rPr lang="fr-FR" sz="1200" dirty="0">
                <a:solidFill>
                  <a:srgbClr val="000000"/>
                </a:solidFill>
              </a:rPr>
              <a:t>t=T4</a:t>
            </a:r>
          </a:p>
        </p:txBody>
      </p:sp>
      <p:sp>
        <p:nvSpPr>
          <p:cNvPr id="42" name="ZoneTexte 41">
            <a:extLst>
              <a:ext uri="{FF2B5EF4-FFF2-40B4-BE49-F238E27FC236}">
                <a16:creationId xmlns:a16="http://schemas.microsoft.com/office/drawing/2014/main" id="{DA5FCC02-F718-4467-99B6-26E8323A7DA8}"/>
              </a:ext>
            </a:extLst>
          </p:cNvPr>
          <p:cNvSpPr txBox="1"/>
          <p:nvPr/>
        </p:nvSpPr>
        <p:spPr>
          <a:xfrm>
            <a:off x="4051230" y="3784764"/>
            <a:ext cx="774077" cy="276999"/>
          </a:xfrm>
          <a:prstGeom prst="rect">
            <a:avLst/>
          </a:prstGeom>
          <a:noFill/>
        </p:spPr>
        <p:txBody>
          <a:bodyPr wrap="square">
            <a:spAutoFit/>
          </a:bodyPr>
          <a:lstStyle/>
          <a:p>
            <a:pPr algn="ctr"/>
            <a:r>
              <a:rPr lang="fr-FR" sz="1200" dirty="0">
                <a:solidFill>
                  <a:srgbClr val="000000"/>
                </a:solidFill>
              </a:rPr>
              <a:t>t=T3</a:t>
            </a:r>
          </a:p>
        </p:txBody>
      </p:sp>
      <p:cxnSp>
        <p:nvCxnSpPr>
          <p:cNvPr id="43" name="Connecteur droit avec flèche 42">
            <a:extLst>
              <a:ext uri="{FF2B5EF4-FFF2-40B4-BE49-F238E27FC236}">
                <a16:creationId xmlns:a16="http://schemas.microsoft.com/office/drawing/2014/main" id="{B946ED9E-146A-43B6-8D38-C8EA93B31AA7}"/>
              </a:ext>
            </a:extLst>
          </p:cNvPr>
          <p:cNvCxnSpPr>
            <a:cxnSpLocks/>
          </p:cNvCxnSpPr>
          <p:nvPr/>
        </p:nvCxnSpPr>
        <p:spPr bwMode="auto">
          <a:xfrm flipV="1">
            <a:off x="5007464" y="3179865"/>
            <a:ext cx="0" cy="827734"/>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45" name="ZoneTexte 44">
                <a:extLst>
                  <a:ext uri="{FF2B5EF4-FFF2-40B4-BE49-F238E27FC236}">
                    <a16:creationId xmlns:a16="http://schemas.microsoft.com/office/drawing/2014/main" id="{D3E4D784-4DDB-49D6-A10C-BFD74AC09A4A}"/>
                  </a:ext>
                </a:extLst>
              </p:cNvPr>
              <p:cNvSpPr txBox="1"/>
              <p:nvPr/>
            </p:nvSpPr>
            <p:spPr>
              <a:xfrm>
                <a:off x="3601173" y="2756797"/>
                <a:ext cx="1388290" cy="45743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1200" i="1" smtClean="0">
                              <a:solidFill>
                                <a:srgbClr val="000000"/>
                              </a:solidFill>
                              <a:latin typeface="Cambria Math" panose="02040503050406030204" pitchFamily="18" charset="0"/>
                            </a:rPr>
                          </m:ctrlPr>
                        </m:sSubPr>
                        <m:e>
                          <m:r>
                            <a:rPr lang="fr-FR" sz="1200" b="0" i="1" smtClean="0">
                              <a:solidFill>
                                <a:srgbClr val="000000"/>
                              </a:solidFill>
                              <a:latin typeface="Cambria Math"/>
                            </a:rPr>
                            <m:t>𝐿</m:t>
                          </m:r>
                          <m:r>
                            <a:rPr lang="fr-FR" sz="1200" b="0" i="1" smtClean="0">
                              <a:solidFill>
                                <a:srgbClr val="000000"/>
                              </a:solidFill>
                              <a:latin typeface="Cambria Math"/>
                            </a:rPr>
                            <m:t>(</m:t>
                          </m:r>
                          <m:r>
                            <a:rPr lang="en-US" sz="1200" i="1">
                              <a:solidFill>
                                <a:srgbClr val="000000"/>
                              </a:solidFill>
                              <a:latin typeface="Cambria Math"/>
                            </a:rPr>
                            <m:t>𝑇</m:t>
                          </m:r>
                        </m:e>
                        <m:sub>
                          <m:r>
                            <a:rPr lang="fr-FR" sz="1200" b="0" i="1" smtClean="0">
                              <a:solidFill>
                                <a:srgbClr val="000000"/>
                              </a:solidFill>
                              <a:latin typeface="Cambria Math" panose="02040503050406030204" pitchFamily="18" charset="0"/>
                            </a:rPr>
                            <m:t>2</m:t>
                          </m:r>
                        </m:sub>
                      </m:sSub>
                      <m:r>
                        <a:rPr lang="fr-FR" sz="1200" b="0" i="1" smtClean="0">
                          <a:solidFill>
                            <a:srgbClr val="000000"/>
                          </a:solidFill>
                          <a:latin typeface="Cambria Math"/>
                        </a:rPr>
                        <m:t>,</m:t>
                      </m:r>
                      <m:sSub>
                        <m:sSubPr>
                          <m:ctrlPr>
                            <a:rPr lang="en-US" sz="1200" i="1" smtClean="0">
                              <a:solidFill>
                                <a:srgbClr val="000000"/>
                              </a:solidFill>
                              <a:latin typeface="Cambria Math" panose="02040503050406030204" pitchFamily="18" charset="0"/>
                            </a:rPr>
                          </m:ctrlPr>
                        </m:sSubPr>
                        <m:e>
                          <m:r>
                            <a:rPr lang="en-US" sz="1200" i="1">
                              <a:solidFill>
                                <a:srgbClr val="000000"/>
                              </a:solidFill>
                              <a:latin typeface="Cambria Math"/>
                            </a:rPr>
                            <m:t>𝑇</m:t>
                          </m:r>
                        </m:e>
                        <m:sub>
                          <m:r>
                            <a:rPr lang="fr-FR" sz="1200" b="0" i="1" smtClean="0">
                              <a:solidFill>
                                <a:srgbClr val="000000"/>
                              </a:solidFill>
                              <a:latin typeface="Cambria Math" panose="02040503050406030204" pitchFamily="18" charset="0"/>
                            </a:rPr>
                            <m:t>3</m:t>
                          </m:r>
                        </m:sub>
                      </m:sSub>
                      <m:r>
                        <a:rPr lang="fr-FR" sz="1200" b="0" i="0" smtClean="0">
                          <a:solidFill>
                            <a:srgbClr val="000000"/>
                          </a:solidFill>
                          <a:latin typeface="Cambria Math"/>
                        </a:rPr>
                        <m:t>)</m:t>
                      </m:r>
                      <m:r>
                        <a:rPr lang="fr-FR" sz="1200" b="0" i="0" smtClean="0">
                          <a:solidFill>
                            <a:srgbClr val="000000"/>
                          </a:solidFill>
                          <a:latin typeface="Cambria Math" panose="02040503050406030204" pitchFamily="18" charset="0"/>
                        </a:rPr>
                        <m:t>∗</m:t>
                      </m:r>
                      <m:r>
                        <a:rPr lang="fr-FR" sz="1200" b="0" i="1" smtClean="0">
                          <a:solidFill>
                            <a:srgbClr val="000000"/>
                          </a:solidFill>
                          <a:latin typeface="Cambria Math" panose="02040503050406030204" pitchFamily="18" charset="0"/>
                        </a:rPr>
                        <m:t>𝛿</m:t>
                      </m:r>
                      <m:r>
                        <a:rPr lang="fr-FR" sz="1200" b="0" i="1" smtClean="0">
                          <a:solidFill>
                            <a:srgbClr val="000000"/>
                          </a:solidFill>
                          <a:latin typeface="Cambria Math" panose="02040503050406030204" pitchFamily="18" charset="0"/>
                        </a:rPr>
                        <m:t>(</m:t>
                      </m:r>
                      <m:sSub>
                        <m:sSubPr>
                          <m:ctrlPr>
                            <a:rPr lang="fr-FR" sz="1200" b="0" i="1" smtClean="0">
                              <a:solidFill>
                                <a:srgbClr val="000000"/>
                              </a:solidFill>
                              <a:latin typeface="Cambria Math" panose="02040503050406030204" pitchFamily="18" charset="0"/>
                            </a:rPr>
                          </m:ctrlPr>
                        </m:sSubPr>
                        <m:e>
                          <m:r>
                            <a:rPr lang="fr-FR" sz="1200" b="0" i="1" smtClean="0">
                              <a:solidFill>
                                <a:srgbClr val="000000"/>
                              </a:solidFill>
                              <a:latin typeface="Cambria Math" panose="02040503050406030204" pitchFamily="18" charset="0"/>
                            </a:rPr>
                            <m:t>𝑇</m:t>
                          </m:r>
                        </m:e>
                        <m:sub>
                          <m:r>
                            <a:rPr lang="fr-FR" sz="1200" b="0" i="1" smtClean="0">
                              <a:solidFill>
                                <a:srgbClr val="000000"/>
                              </a:solidFill>
                              <a:latin typeface="Cambria Math" panose="02040503050406030204" pitchFamily="18" charset="0"/>
                            </a:rPr>
                            <m:t>2</m:t>
                          </m:r>
                        </m:sub>
                      </m:sSub>
                      <m:r>
                        <a:rPr lang="fr-FR" sz="1200" i="1">
                          <a:solidFill>
                            <a:srgbClr val="000000"/>
                          </a:solidFill>
                          <a:latin typeface="Cambria Math"/>
                        </a:rPr>
                        <m:t>,</m:t>
                      </m:r>
                      <m:sSub>
                        <m:sSubPr>
                          <m:ctrlPr>
                            <a:rPr lang="en-US" sz="1200" i="1">
                              <a:solidFill>
                                <a:srgbClr val="000000"/>
                              </a:solidFill>
                              <a:latin typeface="Cambria Math" panose="02040503050406030204" pitchFamily="18" charset="0"/>
                            </a:rPr>
                          </m:ctrlPr>
                        </m:sSubPr>
                        <m:e>
                          <m:r>
                            <a:rPr lang="en-US" sz="1200" i="1">
                              <a:solidFill>
                                <a:srgbClr val="000000"/>
                              </a:solidFill>
                              <a:latin typeface="Cambria Math"/>
                            </a:rPr>
                            <m:t>𝑇</m:t>
                          </m:r>
                        </m:e>
                        <m:sub>
                          <m:r>
                            <a:rPr lang="fr-FR" sz="1200" b="0" i="1" smtClean="0">
                              <a:solidFill>
                                <a:srgbClr val="000000"/>
                              </a:solidFill>
                              <a:latin typeface="Cambria Math" panose="02040503050406030204" pitchFamily="18" charset="0"/>
                            </a:rPr>
                            <m:t>3</m:t>
                          </m:r>
                        </m:sub>
                      </m:sSub>
                      <m:r>
                        <a:rPr lang="fr-FR" sz="1200">
                          <a:solidFill>
                            <a:srgbClr val="000000"/>
                          </a:solidFill>
                          <a:latin typeface="Cambria Math"/>
                        </a:rPr>
                        <m:t>)</m:t>
                      </m:r>
                    </m:oMath>
                  </m:oMathPara>
                </a14:m>
                <a:endParaRPr lang="fr-FR" sz="1200" dirty="0">
                  <a:solidFill>
                    <a:srgbClr val="000000"/>
                  </a:solidFill>
                </a:endParaRPr>
              </a:p>
            </p:txBody>
          </p:sp>
        </mc:Choice>
        <mc:Fallback xmlns="">
          <p:sp>
            <p:nvSpPr>
              <p:cNvPr id="45" name="ZoneTexte 44">
                <a:extLst>
                  <a:ext uri="{FF2B5EF4-FFF2-40B4-BE49-F238E27FC236}">
                    <a16:creationId xmlns:a16="http://schemas.microsoft.com/office/drawing/2014/main" id="{D3E4D784-4DDB-49D6-A10C-BFD74AC09A4A}"/>
                  </a:ext>
                </a:extLst>
              </p:cNvPr>
              <p:cNvSpPr txBox="1">
                <a:spLocks noRot="1" noChangeAspect="1" noMove="1" noResize="1" noEditPoints="1" noAdjustHandles="1" noChangeArrowheads="1" noChangeShapeType="1" noTextEdit="1"/>
              </p:cNvSpPr>
              <p:nvPr/>
            </p:nvSpPr>
            <p:spPr>
              <a:xfrm>
                <a:off x="3601173" y="2756797"/>
                <a:ext cx="1388290" cy="457433"/>
              </a:xfrm>
              <a:prstGeom prst="rect">
                <a:avLst/>
              </a:prstGeom>
              <a:blipFill>
                <a:blip r:embed="rId10"/>
                <a:stretch>
                  <a:fillRect b="-666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6" name="ZoneTexte 45">
                <a:extLst>
                  <a:ext uri="{FF2B5EF4-FFF2-40B4-BE49-F238E27FC236}">
                    <a16:creationId xmlns:a16="http://schemas.microsoft.com/office/drawing/2014/main" id="{181EAAEC-9F00-4A33-ACBF-F9885DC68574}"/>
                  </a:ext>
                </a:extLst>
              </p:cNvPr>
              <p:cNvSpPr txBox="1"/>
              <p:nvPr/>
            </p:nvSpPr>
            <p:spPr>
              <a:xfrm>
                <a:off x="4399053" y="2754213"/>
                <a:ext cx="1388290" cy="45743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1200" i="1" smtClean="0">
                              <a:solidFill>
                                <a:srgbClr val="000000"/>
                              </a:solidFill>
                              <a:latin typeface="Cambria Math" panose="02040503050406030204" pitchFamily="18" charset="0"/>
                            </a:rPr>
                          </m:ctrlPr>
                        </m:sSubPr>
                        <m:e>
                          <m:r>
                            <a:rPr lang="fr-FR" sz="1200" b="0" i="1" smtClean="0">
                              <a:solidFill>
                                <a:srgbClr val="000000"/>
                              </a:solidFill>
                              <a:latin typeface="Cambria Math"/>
                            </a:rPr>
                            <m:t>𝐿</m:t>
                          </m:r>
                          <m:r>
                            <a:rPr lang="fr-FR" sz="1200" b="0" i="1" smtClean="0">
                              <a:solidFill>
                                <a:srgbClr val="000000"/>
                              </a:solidFill>
                              <a:latin typeface="Cambria Math"/>
                            </a:rPr>
                            <m:t>(</m:t>
                          </m:r>
                          <m:r>
                            <a:rPr lang="en-US" sz="1200" i="1">
                              <a:solidFill>
                                <a:srgbClr val="000000"/>
                              </a:solidFill>
                              <a:latin typeface="Cambria Math"/>
                            </a:rPr>
                            <m:t>𝑇</m:t>
                          </m:r>
                        </m:e>
                        <m:sub>
                          <m:r>
                            <a:rPr lang="fr-FR" sz="1200" b="0" i="1" smtClean="0">
                              <a:solidFill>
                                <a:srgbClr val="000000"/>
                              </a:solidFill>
                              <a:latin typeface="Cambria Math" panose="02040503050406030204" pitchFamily="18" charset="0"/>
                            </a:rPr>
                            <m:t>3</m:t>
                          </m:r>
                        </m:sub>
                      </m:sSub>
                      <m:r>
                        <a:rPr lang="fr-FR" sz="1200" b="0" i="1" smtClean="0">
                          <a:solidFill>
                            <a:srgbClr val="000000"/>
                          </a:solidFill>
                          <a:latin typeface="Cambria Math"/>
                        </a:rPr>
                        <m:t>,</m:t>
                      </m:r>
                      <m:sSub>
                        <m:sSubPr>
                          <m:ctrlPr>
                            <a:rPr lang="en-US" sz="1200" i="1" smtClean="0">
                              <a:solidFill>
                                <a:srgbClr val="000000"/>
                              </a:solidFill>
                              <a:latin typeface="Cambria Math" panose="02040503050406030204" pitchFamily="18" charset="0"/>
                            </a:rPr>
                          </m:ctrlPr>
                        </m:sSubPr>
                        <m:e>
                          <m:r>
                            <a:rPr lang="en-US" sz="1200" i="1">
                              <a:solidFill>
                                <a:srgbClr val="000000"/>
                              </a:solidFill>
                              <a:latin typeface="Cambria Math"/>
                            </a:rPr>
                            <m:t>𝑇</m:t>
                          </m:r>
                        </m:e>
                        <m:sub>
                          <m:r>
                            <a:rPr lang="fr-FR" sz="1200" b="0" i="1" smtClean="0">
                              <a:solidFill>
                                <a:srgbClr val="000000"/>
                              </a:solidFill>
                              <a:latin typeface="Cambria Math" panose="02040503050406030204" pitchFamily="18" charset="0"/>
                            </a:rPr>
                            <m:t>4</m:t>
                          </m:r>
                        </m:sub>
                      </m:sSub>
                      <m:r>
                        <a:rPr lang="fr-FR" sz="1200" b="0" i="0" smtClean="0">
                          <a:solidFill>
                            <a:srgbClr val="000000"/>
                          </a:solidFill>
                          <a:latin typeface="Cambria Math"/>
                        </a:rPr>
                        <m:t>)</m:t>
                      </m:r>
                      <m:r>
                        <a:rPr lang="fr-FR" sz="1200" b="0" i="0" smtClean="0">
                          <a:solidFill>
                            <a:srgbClr val="000000"/>
                          </a:solidFill>
                          <a:latin typeface="Cambria Math" panose="02040503050406030204" pitchFamily="18" charset="0"/>
                        </a:rPr>
                        <m:t>∗</m:t>
                      </m:r>
                      <m:r>
                        <a:rPr lang="fr-FR" sz="1200" b="0" i="1" smtClean="0">
                          <a:solidFill>
                            <a:srgbClr val="000000"/>
                          </a:solidFill>
                          <a:latin typeface="Cambria Math" panose="02040503050406030204" pitchFamily="18" charset="0"/>
                        </a:rPr>
                        <m:t>𝛿</m:t>
                      </m:r>
                      <m:r>
                        <a:rPr lang="fr-FR" sz="1200" b="0" i="1" smtClean="0">
                          <a:solidFill>
                            <a:srgbClr val="000000"/>
                          </a:solidFill>
                          <a:latin typeface="Cambria Math" panose="02040503050406030204" pitchFamily="18" charset="0"/>
                        </a:rPr>
                        <m:t>(</m:t>
                      </m:r>
                      <m:sSub>
                        <m:sSubPr>
                          <m:ctrlPr>
                            <a:rPr lang="fr-FR" sz="1200" b="0" i="1" smtClean="0">
                              <a:solidFill>
                                <a:srgbClr val="000000"/>
                              </a:solidFill>
                              <a:latin typeface="Cambria Math" panose="02040503050406030204" pitchFamily="18" charset="0"/>
                            </a:rPr>
                          </m:ctrlPr>
                        </m:sSubPr>
                        <m:e>
                          <m:r>
                            <a:rPr lang="fr-FR" sz="1200" b="0" i="1" smtClean="0">
                              <a:solidFill>
                                <a:srgbClr val="000000"/>
                              </a:solidFill>
                              <a:latin typeface="Cambria Math" panose="02040503050406030204" pitchFamily="18" charset="0"/>
                            </a:rPr>
                            <m:t>𝑇</m:t>
                          </m:r>
                        </m:e>
                        <m:sub>
                          <m:r>
                            <a:rPr lang="fr-FR" sz="1200" b="0" i="1" smtClean="0">
                              <a:solidFill>
                                <a:srgbClr val="000000"/>
                              </a:solidFill>
                              <a:latin typeface="Cambria Math" panose="02040503050406030204" pitchFamily="18" charset="0"/>
                            </a:rPr>
                            <m:t>3</m:t>
                          </m:r>
                        </m:sub>
                      </m:sSub>
                      <m:r>
                        <a:rPr lang="fr-FR" sz="1200" i="1">
                          <a:solidFill>
                            <a:srgbClr val="000000"/>
                          </a:solidFill>
                          <a:latin typeface="Cambria Math"/>
                        </a:rPr>
                        <m:t>,</m:t>
                      </m:r>
                      <m:sSub>
                        <m:sSubPr>
                          <m:ctrlPr>
                            <a:rPr lang="en-US" sz="1200" i="1">
                              <a:solidFill>
                                <a:srgbClr val="000000"/>
                              </a:solidFill>
                              <a:latin typeface="Cambria Math" panose="02040503050406030204" pitchFamily="18" charset="0"/>
                            </a:rPr>
                          </m:ctrlPr>
                        </m:sSubPr>
                        <m:e>
                          <m:r>
                            <a:rPr lang="en-US" sz="1200" i="1">
                              <a:solidFill>
                                <a:srgbClr val="000000"/>
                              </a:solidFill>
                              <a:latin typeface="Cambria Math"/>
                            </a:rPr>
                            <m:t>𝑇</m:t>
                          </m:r>
                        </m:e>
                        <m:sub>
                          <m:r>
                            <a:rPr lang="fr-FR" sz="1200" b="0" i="1" smtClean="0">
                              <a:solidFill>
                                <a:srgbClr val="000000"/>
                              </a:solidFill>
                              <a:latin typeface="Cambria Math" panose="02040503050406030204" pitchFamily="18" charset="0"/>
                            </a:rPr>
                            <m:t>4</m:t>
                          </m:r>
                        </m:sub>
                      </m:sSub>
                      <m:r>
                        <a:rPr lang="fr-FR" sz="1200">
                          <a:solidFill>
                            <a:srgbClr val="000000"/>
                          </a:solidFill>
                          <a:latin typeface="Cambria Math"/>
                        </a:rPr>
                        <m:t>)</m:t>
                      </m:r>
                    </m:oMath>
                  </m:oMathPara>
                </a14:m>
                <a:endParaRPr lang="fr-FR" sz="1200" dirty="0">
                  <a:solidFill>
                    <a:srgbClr val="000000"/>
                  </a:solidFill>
                </a:endParaRPr>
              </a:p>
            </p:txBody>
          </p:sp>
        </mc:Choice>
        <mc:Fallback xmlns="">
          <p:sp>
            <p:nvSpPr>
              <p:cNvPr id="46" name="ZoneTexte 45">
                <a:extLst>
                  <a:ext uri="{FF2B5EF4-FFF2-40B4-BE49-F238E27FC236}">
                    <a16:creationId xmlns:a16="http://schemas.microsoft.com/office/drawing/2014/main" id="{181EAAEC-9F00-4A33-ACBF-F9885DC68574}"/>
                  </a:ext>
                </a:extLst>
              </p:cNvPr>
              <p:cNvSpPr txBox="1">
                <a:spLocks noRot="1" noChangeAspect="1" noMove="1" noResize="1" noEditPoints="1" noAdjustHandles="1" noChangeArrowheads="1" noChangeShapeType="1" noTextEdit="1"/>
              </p:cNvSpPr>
              <p:nvPr/>
            </p:nvSpPr>
            <p:spPr>
              <a:xfrm>
                <a:off x="4399053" y="2754213"/>
                <a:ext cx="1388290" cy="457433"/>
              </a:xfrm>
              <a:prstGeom prst="rect">
                <a:avLst/>
              </a:prstGeom>
              <a:blipFill>
                <a:blip r:embed="rId11"/>
                <a:stretch>
                  <a:fillRect b="-666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7" name="ZoneTexte 46">
                <a:extLst>
                  <a:ext uri="{FF2B5EF4-FFF2-40B4-BE49-F238E27FC236}">
                    <a16:creationId xmlns:a16="http://schemas.microsoft.com/office/drawing/2014/main" id="{2892399A-DD72-4CB0-8694-31030C5A53F2}"/>
                  </a:ext>
                </a:extLst>
              </p:cNvPr>
              <p:cNvSpPr txBox="1"/>
              <p:nvPr/>
            </p:nvSpPr>
            <p:spPr>
              <a:xfrm>
                <a:off x="4395357" y="4667970"/>
                <a:ext cx="1388290" cy="27699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fr-FR" sz="1200" i="1" smtClean="0">
                          <a:solidFill>
                            <a:srgbClr val="000000"/>
                          </a:solidFill>
                          <a:latin typeface="Cambria Math" panose="02040503050406030204" pitchFamily="18" charset="0"/>
                        </a:rPr>
                        <m:t>𝐾</m:t>
                      </m:r>
                      <m:r>
                        <a:rPr lang="fr-FR" sz="1200" b="0" i="0" smtClean="0">
                          <a:solidFill>
                            <a:srgbClr val="000000"/>
                          </a:solidFill>
                          <a:latin typeface="Cambria Math" panose="02040503050406030204" pitchFamily="18" charset="0"/>
                        </a:rPr>
                        <m:t>∗</m:t>
                      </m:r>
                      <m:r>
                        <a:rPr lang="fr-FR" sz="1200" b="0" i="1" smtClean="0">
                          <a:solidFill>
                            <a:srgbClr val="000000"/>
                          </a:solidFill>
                          <a:latin typeface="Cambria Math" panose="02040503050406030204" pitchFamily="18" charset="0"/>
                        </a:rPr>
                        <m:t>𝛿</m:t>
                      </m:r>
                      <m:r>
                        <a:rPr lang="fr-FR" sz="1200" b="0" i="1" smtClean="0">
                          <a:solidFill>
                            <a:srgbClr val="000000"/>
                          </a:solidFill>
                          <a:latin typeface="Cambria Math" panose="02040503050406030204" pitchFamily="18" charset="0"/>
                        </a:rPr>
                        <m:t>(</m:t>
                      </m:r>
                      <m:sSub>
                        <m:sSubPr>
                          <m:ctrlPr>
                            <a:rPr lang="fr-FR" sz="1200" b="0" i="1" smtClean="0">
                              <a:solidFill>
                                <a:srgbClr val="000000"/>
                              </a:solidFill>
                              <a:latin typeface="Cambria Math" panose="02040503050406030204" pitchFamily="18" charset="0"/>
                            </a:rPr>
                          </m:ctrlPr>
                        </m:sSubPr>
                        <m:e>
                          <m:r>
                            <a:rPr lang="fr-FR" sz="1200" b="0" i="1" smtClean="0">
                              <a:solidFill>
                                <a:srgbClr val="000000"/>
                              </a:solidFill>
                              <a:latin typeface="Cambria Math" panose="02040503050406030204" pitchFamily="18" charset="0"/>
                            </a:rPr>
                            <m:t>𝑇</m:t>
                          </m:r>
                        </m:e>
                        <m:sub>
                          <m:r>
                            <a:rPr lang="fr-FR" sz="1200" b="0" i="1" smtClean="0">
                              <a:solidFill>
                                <a:srgbClr val="000000"/>
                              </a:solidFill>
                              <a:latin typeface="Cambria Math" panose="02040503050406030204" pitchFamily="18" charset="0"/>
                            </a:rPr>
                            <m:t>2</m:t>
                          </m:r>
                        </m:sub>
                      </m:sSub>
                      <m:r>
                        <a:rPr lang="fr-FR" sz="1200" i="1">
                          <a:solidFill>
                            <a:srgbClr val="000000"/>
                          </a:solidFill>
                          <a:latin typeface="Cambria Math"/>
                        </a:rPr>
                        <m:t>,</m:t>
                      </m:r>
                      <m:sSub>
                        <m:sSubPr>
                          <m:ctrlPr>
                            <a:rPr lang="en-US" sz="1200" i="1">
                              <a:solidFill>
                                <a:srgbClr val="000000"/>
                              </a:solidFill>
                              <a:latin typeface="Cambria Math" panose="02040503050406030204" pitchFamily="18" charset="0"/>
                            </a:rPr>
                          </m:ctrlPr>
                        </m:sSubPr>
                        <m:e>
                          <m:r>
                            <a:rPr lang="en-US" sz="1200" i="1">
                              <a:solidFill>
                                <a:srgbClr val="000000"/>
                              </a:solidFill>
                              <a:latin typeface="Cambria Math"/>
                            </a:rPr>
                            <m:t>𝑇</m:t>
                          </m:r>
                        </m:e>
                        <m:sub>
                          <m:r>
                            <a:rPr lang="fr-FR" sz="1200" b="0" i="1" smtClean="0">
                              <a:solidFill>
                                <a:srgbClr val="000000"/>
                              </a:solidFill>
                              <a:latin typeface="Cambria Math" panose="02040503050406030204" pitchFamily="18" charset="0"/>
                            </a:rPr>
                            <m:t>4</m:t>
                          </m:r>
                        </m:sub>
                      </m:sSub>
                      <m:r>
                        <a:rPr lang="fr-FR" sz="1200">
                          <a:solidFill>
                            <a:srgbClr val="000000"/>
                          </a:solidFill>
                          <a:latin typeface="Cambria Math"/>
                        </a:rPr>
                        <m:t>)</m:t>
                      </m:r>
                    </m:oMath>
                  </m:oMathPara>
                </a14:m>
                <a:endParaRPr lang="fr-FR" sz="1200" dirty="0">
                  <a:solidFill>
                    <a:srgbClr val="000000"/>
                  </a:solidFill>
                </a:endParaRPr>
              </a:p>
            </p:txBody>
          </p:sp>
        </mc:Choice>
        <mc:Fallback xmlns="">
          <p:sp>
            <p:nvSpPr>
              <p:cNvPr id="47" name="ZoneTexte 46">
                <a:extLst>
                  <a:ext uri="{FF2B5EF4-FFF2-40B4-BE49-F238E27FC236}">
                    <a16:creationId xmlns:a16="http://schemas.microsoft.com/office/drawing/2014/main" id="{2892399A-DD72-4CB0-8694-31030C5A53F2}"/>
                  </a:ext>
                </a:extLst>
              </p:cNvPr>
              <p:cNvSpPr txBox="1">
                <a:spLocks noRot="1" noChangeAspect="1" noMove="1" noResize="1" noEditPoints="1" noAdjustHandles="1" noChangeArrowheads="1" noChangeShapeType="1" noTextEdit="1"/>
              </p:cNvSpPr>
              <p:nvPr/>
            </p:nvSpPr>
            <p:spPr>
              <a:xfrm>
                <a:off x="4395357" y="4667970"/>
                <a:ext cx="1388290" cy="276999"/>
              </a:xfrm>
              <a:prstGeom prst="rect">
                <a:avLst/>
              </a:prstGeom>
              <a:blipFill>
                <a:blip r:embed="rId12"/>
                <a:stretch>
                  <a:fillRect b="-11111"/>
                </a:stretch>
              </a:blipFill>
            </p:spPr>
            <p:txBody>
              <a:bodyPr/>
              <a:lstStyle/>
              <a:p>
                <a:r>
                  <a:rPr lang="fr-FR">
                    <a:noFill/>
                  </a:rPr>
                  <a:t> </a:t>
                </a:r>
              </a:p>
            </p:txBody>
          </p:sp>
        </mc:Fallback>
      </mc:AlternateContent>
      <p:cxnSp>
        <p:nvCxnSpPr>
          <p:cNvPr id="50" name="Connecteur droit avec flèche 49">
            <a:extLst>
              <a:ext uri="{FF2B5EF4-FFF2-40B4-BE49-F238E27FC236}">
                <a16:creationId xmlns:a16="http://schemas.microsoft.com/office/drawing/2014/main" id="{9A355537-689A-43A4-B8A8-0C0D67E4F5F9}"/>
              </a:ext>
            </a:extLst>
          </p:cNvPr>
          <p:cNvCxnSpPr>
            <a:cxnSpLocks/>
          </p:cNvCxnSpPr>
          <p:nvPr/>
        </p:nvCxnSpPr>
        <p:spPr bwMode="auto">
          <a:xfrm flipV="1">
            <a:off x="4211960" y="3175439"/>
            <a:ext cx="0" cy="827734"/>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cxnSp>
        <p:nvCxnSpPr>
          <p:cNvPr id="51" name="Connecteur droit avec flèche 50">
            <a:extLst>
              <a:ext uri="{FF2B5EF4-FFF2-40B4-BE49-F238E27FC236}">
                <a16:creationId xmlns:a16="http://schemas.microsoft.com/office/drawing/2014/main" id="{9F088AFC-7F42-486B-B199-6CA86AD7DC2A}"/>
              </a:ext>
            </a:extLst>
          </p:cNvPr>
          <p:cNvCxnSpPr>
            <a:cxnSpLocks/>
          </p:cNvCxnSpPr>
          <p:nvPr/>
        </p:nvCxnSpPr>
        <p:spPr bwMode="auto">
          <a:xfrm flipV="1">
            <a:off x="827584" y="5157192"/>
            <a:ext cx="0" cy="360040"/>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53" name="ZoneTexte 52">
            <a:extLst>
              <a:ext uri="{FF2B5EF4-FFF2-40B4-BE49-F238E27FC236}">
                <a16:creationId xmlns:a16="http://schemas.microsoft.com/office/drawing/2014/main" id="{71AF5C34-BBDA-4A9F-8035-CAAAAD93AB36}"/>
              </a:ext>
            </a:extLst>
          </p:cNvPr>
          <p:cNvSpPr txBox="1"/>
          <p:nvPr/>
        </p:nvSpPr>
        <p:spPr>
          <a:xfrm>
            <a:off x="827584" y="5281500"/>
            <a:ext cx="3223646" cy="276999"/>
          </a:xfrm>
          <a:prstGeom prst="rect">
            <a:avLst/>
          </a:prstGeom>
          <a:noFill/>
        </p:spPr>
        <p:txBody>
          <a:bodyPr wrap="square">
            <a:spAutoFit/>
          </a:bodyPr>
          <a:lstStyle/>
          <a:p>
            <a:r>
              <a:rPr lang="fr-FR" sz="1200" dirty="0" err="1">
                <a:solidFill>
                  <a:srgbClr val="000000"/>
                </a:solidFill>
              </a:rPr>
              <a:t>Unknown</a:t>
            </a:r>
            <a:r>
              <a:rPr lang="fr-FR" sz="1200" dirty="0">
                <a:solidFill>
                  <a:srgbClr val="000000"/>
                </a:solidFill>
              </a:rPr>
              <a:t> at </a:t>
            </a:r>
            <a:r>
              <a:rPr lang="fr-FR" sz="1200" dirty="0" err="1">
                <a:solidFill>
                  <a:srgbClr val="000000"/>
                </a:solidFill>
              </a:rPr>
              <a:t>settlement</a:t>
            </a:r>
            <a:r>
              <a:rPr lang="fr-FR" sz="1200" dirty="0">
                <a:solidFill>
                  <a:srgbClr val="000000"/>
                </a:solidFill>
              </a:rPr>
              <a:t> date (t=0)</a:t>
            </a:r>
          </a:p>
        </p:txBody>
      </p:sp>
      <p:cxnSp>
        <p:nvCxnSpPr>
          <p:cNvPr id="54" name="Connecteur droit avec flèche 53">
            <a:extLst>
              <a:ext uri="{FF2B5EF4-FFF2-40B4-BE49-F238E27FC236}">
                <a16:creationId xmlns:a16="http://schemas.microsoft.com/office/drawing/2014/main" id="{D52ABA43-05F2-426E-8049-FC9FFEEBF81F}"/>
              </a:ext>
            </a:extLst>
          </p:cNvPr>
          <p:cNvCxnSpPr>
            <a:cxnSpLocks/>
          </p:cNvCxnSpPr>
          <p:nvPr/>
        </p:nvCxnSpPr>
        <p:spPr bwMode="auto">
          <a:xfrm flipV="1">
            <a:off x="827584" y="5641176"/>
            <a:ext cx="0" cy="360040"/>
          </a:xfrm>
          <a:prstGeom prst="straightConnector1">
            <a:avLst/>
          </a:prstGeom>
          <a:ln>
            <a:solidFill>
              <a:srgbClr val="000000"/>
            </a:solidFill>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55" name="ZoneTexte 54">
            <a:extLst>
              <a:ext uri="{FF2B5EF4-FFF2-40B4-BE49-F238E27FC236}">
                <a16:creationId xmlns:a16="http://schemas.microsoft.com/office/drawing/2014/main" id="{436FB987-ECF0-42FA-98CF-1E74C240934B}"/>
              </a:ext>
            </a:extLst>
          </p:cNvPr>
          <p:cNvSpPr txBox="1"/>
          <p:nvPr/>
        </p:nvSpPr>
        <p:spPr>
          <a:xfrm>
            <a:off x="827584" y="5765484"/>
            <a:ext cx="3223646" cy="276999"/>
          </a:xfrm>
          <a:prstGeom prst="rect">
            <a:avLst/>
          </a:prstGeom>
          <a:noFill/>
        </p:spPr>
        <p:txBody>
          <a:bodyPr wrap="square">
            <a:spAutoFit/>
          </a:bodyPr>
          <a:lstStyle/>
          <a:p>
            <a:r>
              <a:rPr lang="fr-FR" sz="1200" dirty="0" err="1">
                <a:solidFill>
                  <a:srgbClr val="000000"/>
                </a:solidFill>
              </a:rPr>
              <a:t>Known</a:t>
            </a:r>
            <a:r>
              <a:rPr lang="fr-FR" sz="1200" dirty="0">
                <a:solidFill>
                  <a:srgbClr val="000000"/>
                </a:solidFill>
              </a:rPr>
              <a:t> at </a:t>
            </a:r>
            <a:r>
              <a:rPr lang="fr-FR" sz="1200" dirty="0" err="1">
                <a:solidFill>
                  <a:srgbClr val="000000"/>
                </a:solidFill>
              </a:rPr>
              <a:t>settlement</a:t>
            </a:r>
            <a:r>
              <a:rPr lang="fr-FR" sz="1200" dirty="0">
                <a:solidFill>
                  <a:srgbClr val="000000"/>
                </a:solidFill>
              </a:rPr>
              <a:t> date (t=0)</a:t>
            </a:r>
          </a:p>
        </p:txBody>
      </p:sp>
      <p:sp>
        <p:nvSpPr>
          <p:cNvPr id="57" name="ZoneTexte 56">
            <a:extLst>
              <a:ext uri="{FF2B5EF4-FFF2-40B4-BE49-F238E27FC236}">
                <a16:creationId xmlns:a16="http://schemas.microsoft.com/office/drawing/2014/main" id="{57DEA826-6291-42FA-A40A-CBB91C824A66}"/>
              </a:ext>
            </a:extLst>
          </p:cNvPr>
          <p:cNvSpPr txBox="1"/>
          <p:nvPr/>
        </p:nvSpPr>
        <p:spPr>
          <a:xfrm>
            <a:off x="673554" y="6064802"/>
            <a:ext cx="6653892" cy="369332"/>
          </a:xfrm>
          <a:prstGeom prst="rect">
            <a:avLst/>
          </a:prstGeom>
          <a:noFill/>
        </p:spPr>
        <p:txBody>
          <a:bodyPr wrap="square">
            <a:spAutoFit/>
          </a:bodyPr>
          <a:lstStyle/>
          <a:p>
            <a:r>
              <a:rPr lang="fr-FR" dirty="0">
                <a:solidFill>
                  <a:srgbClr val="000000"/>
                </a:solidFill>
              </a:rPr>
              <a:t>V0 </a:t>
            </a:r>
            <a:r>
              <a:rPr lang="fr-FR" dirty="0" err="1">
                <a:solidFill>
                  <a:srgbClr val="000000"/>
                </a:solidFill>
              </a:rPr>
              <a:t>is</a:t>
            </a:r>
            <a:r>
              <a:rPr lang="fr-FR" dirty="0">
                <a:solidFill>
                  <a:srgbClr val="000000"/>
                </a:solidFill>
              </a:rPr>
              <a:t> the « </a:t>
            </a:r>
            <a:r>
              <a:rPr lang="fr-FR" dirty="0" err="1">
                <a:solidFill>
                  <a:srgbClr val="000000"/>
                </a:solidFill>
              </a:rPr>
              <a:t>price</a:t>
            </a:r>
            <a:r>
              <a:rPr lang="fr-FR" dirty="0">
                <a:solidFill>
                  <a:srgbClr val="000000"/>
                </a:solidFill>
              </a:rPr>
              <a:t> » of the swap at time 0 to </a:t>
            </a:r>
            <a:r>
              <a:rPr lang="fr-FR" dirty="0" err="1">
                <a:solidFill>
                  <a:srgbClr val="000000"/>
                </a:solidFill>
              </a:rPr>
              <a:t>be</a:t>
            </a:r>
            <a:r>
              <a:rPr lang="fr-FR" dirty="0">
                <a:solidFill>
                  <a:srgbClr val="000000"/>
                </a:solidFill>
              </a:rPr>
              <a:t> </a:t>
            </a:r>
            <a:r>
              <a:rPr lang="fr-FR" dirty="0" err="1">
                <a:solidFill>
                  <a:srgbClr val="000000"/>
                </a:solidFill>
              </a:rPr>
              <a:t>determined</a:t>
            </a:r>
            <a:endParaRPr lang="fr-FR" dirty="0"/>
          </a:p>
        </p:txBody>
      </p:sp>
    </p:spTree>
    <p:extLst>
      <p:ext uri="{BB962C8B-B14F-4D97-AF65-F5344CB8AC3E}">
        <p14:creationId xmlns:p14="http://schemas.microsoft.com/office/powerpoint/2010/main" val="28623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0"/>
          </p:nvPr>
        </p:nvSpPr>
        <p:spPr/>
        <p:txBody>
          <a:bodyPr/>
          <a:lstStyle/>
          <a:p>
            <a:fld id="{57A9BD21-0803-4098-B04B-01298150582D}" type="slidenum">
              <a:rPr lang="fr-FR"/>
              <a:pPr/>
              <a:t>35</a:t>
            </a:fld>
            <a:endParaRPr lang="fr-FR"/>
          </a:p>
        </p:txBody>
      </p:sp>
      <mc:AlternateContent xmlns:mc="http://schemas.openxmlformats.org/markup-compatibility/2006" xmlns:a14="http://schemas.microsoft.com/office/drawing/2010/main">
        <mc:Choice Requires="a14">
          <p:sp>
            <p:nvSpPr>
              <p:cNvPr id="72707" name="Rectangle 3"/>
              <p:cNvSpPr>
                <a:spLocks noGrp="1" noChangeArrowheads="1"/>
              </p:cNvSpPr>
              <p:nvPr>
                <p:ph type="body" idx="1"/>
              </p:nvPr>
            </p:nvSpPr>
            <p:spPr>
              <a:xfrm>
                <a:off x="468313" y="1268413"/>
                <a:ext cx="8280400" cy="5257800"/>
              </a:xfrm>
            </p:spPr>
            <p:txBody>
              <a:bodyPr/>
              <a:lstStyle/>
              <a:p>
                <a:pPr marL="0" indent="0" defTabSz="387350">
                  <a:buClr>
                    <a:schemeClr val="tx1"/>
                  </a:buClr>
                </a:pPr>
                <a:endParaRPr lang="en-US" sz="1800" dirty="0">
                  <a:solidFill>
                    <a:srgbClr val="140185"/>
                  </a:solidFill>
                </a:endParaRPr>
              </a:p>
              <a:p>
                <a:pPr marL="0" indent="0" defTabSz="387350"/>
                <a:r>
                  <a:rPr lang="en-US" sz="1800" dirty="0">
                    <a:solidFill>
                      <a:srgbClr val="140185"/>
                    </a:solidFill>
                  </a:rPr>
                  <a:t> The price of the swap at time </a:t>
                </a:r>
                <a14:m>
                  <m:oMath xmlns:m="http://schemas.openxmlformats.org/officeDocument/2006/math">
                    <m:r>
                      <a:rPr lang="fr-FR" sz="1800" b="0" i="1" smtClean="0">
                        <a:latin typeface="Cambria Math"/>
                      </a:rPr>
                      <m:t>𝑡</m:t>
                    </m:r>
                    <m:r>
                      <a:rPr lang="fr-FR" sz="1800" b="0" i="1" smtClean="0">
                        <a:latin typeface="Cambria Math"/>
                      </a:rPr>
                      <m:t>=</m:t>
                    </m:r>
                    <m:sSub>
                      <m:sSubPr>
                        <m:ctrlPr>
                          <a:rPr lang="en-US" sz="1800" i="1" smtClean="0">
                            <a:latin typeface="Cambria Math" panose="02040503050406030204" pitchFamily="18" charset="0"/>
                          </a:rPr>
                        </m:ctrlPr>
                      </m:sSubPr>
                      <m:e>
                        <m:r>
                          <a:rPr lang="en-US" sz="1800" i="1">
                            <a:latin typeface="Cambria Math"/>
                          </a:rPr>
                          <m:t>𝑇</m:t>
                        </m:r>
                      </m:e>
                      <m:sub>
                        <m:r>
                          <a:rPr lang="fr-FR" sz="1800" b="0" i="1" smtClean="0">
                            <a:latin typeface="Cambria Math"/>
                          </a:rPr>
                          <m:t>0</m:t>
                        </m:r>
                      </m:sub>
                    </m:sSub>
                  </m:oMath>
                </a14:m>
                <a:r>
                  <a:rPr lang="en-US" sz="1800" dirty="0">
                    <a:solidFill>
                      <a:srgbClr val="140185"/>
                    </a:solidFill>
                  </a:rPr>
                  <a:t> is the expectation of the sum of the present value of all cash flows (assuming payment of fixed leg):</a:t>
                </a:r>
              </a:p>
              <a:p>
                <a:pPr marL="0" indent="0" defTabSz="387350"/>
                <a:endParaRPr lang="en-US" sz="1800" i="1" dirty="0">
                  <a:solidFill>
                    <a:srgbClr val="140185"/>
                  </a:solidFill>
                  <a:latin typeface="Cambria Math"/>
                </a:endParaRPr>
              </a:p>
              <a:p>
                <a:pPr marL="0" indent="0" defTabSz="387350">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a:rPr>
                            <m:t>𝑆</m:t>
                          </m:r>
                          <m:r>
                            <a:rPr lang="en-US" sz="1400" b="0" i="1" smtClean="0">
                              <a:latin typeface="Cambria Math"/>
                            </a:rPr>
                            <m:t>𝑊𝐴𝑃</m:t>
                          </m:r>
                        </m:e>
                        <m:sub>
                          <m:r>
                            <a:rPr lang="fr-FR" sz="1400" b="0" i="1" smtClean="0">
                              <a:latin typeface="Cambria Math"/>
                            </a:rPr>
                            <m:t>𝑡</m:t>
                          </m:r>
                        </m:sub>
                      </m:sSub>
                      <m:r>
                        <a:rPr lang="en-US" sz="1400" i="1">
                          <a:latin typeface="Cambria Math"/>
                        </a:rPr>
                        <m:t>=</m:t>
                      </m:r>
                      <m:r>
                        <a:rPr lang="fr-FR" sz="1400" b="0" i="1" smtClean="0">
                          <a:latin typeface="Cambria Math"/>
                        </a:rPr>
                        <m:t>𝑁</m:t>
                      </m:r>
                      <m:r>
                        <a:rPr lang="fr-FR" sz="1400" b="0" i="1" smtClean="0">
                          <a:latin typeface="Cambria Math"/>
                        </a:rPr>
                        <m:t>.</m:t>
                      </m:r>
                      <m:r>
                        <a:rPr lang="fr-FR" sz="1400" b="0" i="1" smtClean="0">
                          <a:latin typeface="Cambria Math"/>
                          <a:ea typeface="Cambria Math"/>
                        </a:rPr>
                        <m:t>𝔼</m:t>
                      </m:r>
                      <m:d>
                        <m:dPr>
                          <m:begChr m:val="{"/>
                          <m:endChr m:val="}"/>
                          <m:ctrlPr>
                            <a:rPr lang="fr-FR" sz="1400" b="0" i="1" smtClean="0">
                              <a:latin typeface="Cambria Math" panose="02040503050406030204" pitchFamily="18" charset="0"/>
                            </a:rPr>
                          </m:ctrlPr>
                        </m:dPr>
                        <m:e>
                          <m:nary>
                            <m:naryPr>
                              <m:chr m:val="∑"/>
                              <m:limLoc m:val="undOvr"/>
                              <m:ctrlPr>
                                <a:rPr lang="en-US" sz="1400" i="1">
                                  <a:latin typeface="Cambria Math" panose="02040503050406030204" pitchFamily="18" charset="0"/>
                                </a:rPr>
                              </m:ctrlPr>
                            </m:naryPr>
                            <m:sub>
                              <m:r>
                                <m:rPr>
                                  <m:brk/>
                                </m:rPr>
                                <a:rPr lang="fr-FR" sz="1400" b="0" i="1" smtClean="0">
                                  <a:latin typeface="Cambria Math"/>
                                </a:rPr>
                                <m:t>𝑗</m:t>
                              </m:r>
                              <m:r>
                                <a:rPr lang="en-US" sz="1400" i="1">
                                  <a:latin typeface="Cambria Math"/>
                                </a:rPr>
                                <m:t>=1</m:t>
                              </m:r>
                            </m:sub>
                            <m:sup>
                              <m:r>
                                <a:rPr lang="fr-FR" sz="1400" b="0" i="1" smtClean="0">
                                  <a:latin typeface="Cambria Math"/>
                                </a:rPr>
                                <m:t>𝑚</m:t>
                              </m:r>
                            </m:sup>
                            <m:e>
                              <m:r>
                                <a:rPr lang="fr-FR" sz="1400" b="0" i="1" smtClean="0">
                                  <a:latin typeface="Cambria Math" panose="02040503050406030204" pitchFamily="18" charset="0"/>
                                </a:rPr>
                                <m:t>𝑍𝐶</m:t>
                              </m:r>
                              <m:d>
                                <m:dPr>
                                  <m:ctrlPr>
                                    <a:rPr lang="en-US" sz="1400" i="1" smtClean="0">
                                      <a:latin typeface="Cambria Math" panose="02040503050406030204" pitchFamily="18" charset="0"/>
                                    </a:rPr>
                                  </m:ctrlPr>
                                </m:dPr>
                                <m:e>
                                  <m:r>
                                    <a:rPr lang="fr-FR" sz="1400" b="0" i="1" smtClean="0">
                                      <a:latin typeface="Cambria Math"/>
                                    </a:rPr>
                                    <m:t>𝑡</m:t>
                                  </m:r>
                                  <m:r>
                                    <a:rPr lang="en-US" sz="1400" i="1">
                                      <a:latin typeface="Cambria Math"/>
                                    </a:rPr>
                                    <m:t>,</m:t>
                                  </m:r>
                                  <m:sSub>
                                    <m:sSubPr>
                                      <m:ctrlPr>
                                        <a:rPr lang="en-US" sz="1400" i="1" smtClean="0">
                                          <a:latin typeface="Cambria Math" panose="02040503050406030204" pitchFamily="18" charset="0"/>
                                        </a:rPr>
                                      </m:ctrlPr>
                                    </m:sSubPr>
                                    <m:e>
                                      <m:r>
                                        <a:rPr lang="en-US" sz="1400" i="1">
                                          <a:latin typeface="Cambria Math"/>
                                        </a:rPr>
                                        <m:t>𝑇</m:t>
                                      </m:r>
                                    </m:e>
                                    <m:sub>
                                      <m:r>
                                        <a:rPr lang="fr-FR" sz="1400" b="0" i="1" smtClean="0">
                                          <a:latin typeface="Cambria Math"/>
                                        </a:rPr>
                                        <m:t>𝑗</m:t>
                                      </m:r>
                                    </m:sub>
                                  </m:sSub>
                                </m:e>
                              </m:d>
                              <m:r>
                                <a:rPr lang="fr-FR" sz="1400" b="0" i="1" smtClean="0">
                                  <a:latin typeface="Cambria Math"/>
                                </a:rPr>
                                <m:t>.</m:t>
                              </m:r>
                              <m:r>
                                <a:rPr lang="en-US" sz="1400" i="1">
                                  <a:latin typeface="Cambria Math"/>
                                </a:rPr>
                                <m:t>𝛿</m:t>
                              </m:r>
                              <m:d>
                                <m:dPr>
                                  <m:ctrlPr>
                                    <a:rPr lang="en-US" sz="1400" i="1">
                                      <a:latin typeface="Cambria Math" panose="02040503050406030204" pitchFamily="18" charset="0"/>
                                    </a:rPr>
                                  </m:ctrlPr>
                                </m:dPr>
                                <m:e>
                                  <m:sSub>
                                    <m:sSubPr>
                                      <m:ctrlPr>
                                        <a:rPr lang="en-US" sz="1400" i="1" smtClean="0">
                                          <a:latin typeface="Cambria Math" panose="02040503050406030204" pitchFamily="18" charset="0"/>
                                        </a:rPr>
                                      </m:ctrlPr>
                                    </m:sSubPr>
                                    <m:e>
                                      <m:r>
                                        <a:rPr lang="en-US" sz="1400" i="1">
                                          <a:latin typeface="Cambria Math"/>
                                        </a:rPr>
                                        <m:t>𝑇</m:t>
                                      </m:r>
                                    </m:e>
                                    <m:sub>
                                      <m:r>
                                        <a:rPr lang="fr-FR" sz="1400" b="0" i="1" smtClean="0">
                                          <a:latin typeface="Cambria Math"/>
                                        </a:rPr>
                                        <m:t>𝑗</m:t>
                                      </m:r>
                                      <m:r>
                                        <a:rPr lang="fr-FR" sz="1400" b="0" i="1" smtClean="0">
                                          <a:latin typeface="Cambria Math"/>
                                        </a:rPr>
                                        <m:t>−1</m:t>
                                      </m:r>
                                    </m:sub>
                                  </m:sSub>
                                  <m:r>
                                    <a:rPr lang="en-US" sz="1400" i="1">
                                      <a:latin typeface="Cambria Math"/>
                                    </a:rPr>
                                    <m:t>,</m:t>
                                  </m:r>
                                  <m:sSub>
                                    <m:sSubPr>
                                      <m:ctrlPr>
                                        <a:rPr lang="en-US" sz="1400" i="1" smtClean="0">
                                          <a:latin typeface="Cambria Math" panose="02040503050406030204" pitchFamily="18" charset="0"/>
                                        </a:rPr>
                                      </m:ctrlPr>
                                    </m:sSubPr>
                                    <m:e>
                                      <m:r>
                                        <a:rPr lang="en-US" sz="1400" i="1">
                                          <a:latin typeface="Cambria Math"/>
                                        </a:rPr>
                                        <m:t>𝑇</m:t>
                                      </m:r>
                                    </m:e>
                                    <m:sub>
                                      <m:r>
                                        <a:rPr lang="fr-FR" sz="1400" b="0" i="1" smtClean="0">
                                          <a:latin typeface="Cambria Math"/>
                                        </a:rPr>
                                        <m:t>𝑗</m:t>
                                      </m:r>
                                    </m:sub>
                                  </m:sSub>
                                </m:e>
                              </m:d>
                              <m:r>
                                <a:rPr lang="fr-FR" sz="1400" b="0" i="1" smtClean="0">
                                  <a:latin typeface="Cambria Math"/>
                                </a:rPr>
                                <m:t>.</m:t>
                              </m:r>
                              <m:r>
                                <a:rPr lang="fr-FR" sz="1400" b="0" i="1" smtClean="0">
                                  <a:latin typeface="Cambria Math"/>
                                </a:rPr>
                                <m:t>𝐿</m:t>
                              </m:r>
                              <m:r>
                                <a:rPr lang="en-US" sz="1400" i="1" smtClean="0">
                                  <a:latin typeface="Cambria Math"/>
                                </a:rPr>
                                <m:t>(</m:t>
                              </m:r>
                              <m:sSub>
                                <m:sSubPr>
                                  <m:ctrlPr>
                                    <a:rPr lang="en-US" sz="1400" i="1" smtClean="0">
                                      <a:latin typeface="Cambria Math" panose="02040503050406030204" pitchFamily="18" charset="0"/>
                                    </a:rPr>
                                  </m:ctrlPr>
                                </m:sSubPr>
                                <m:e>
                                  <m:r>
                                    <a:rPr lang="en-US" sz="1400" i="1">
                                      <a:latin typeface="Cambria Math"/>
                                    </a:rPr>
                                    <m:t>𝑇</m:t>
                                  </m:r>
                                </m:e>
                                <m:sub>
                                  <m:r>
                                    <a:rPr lang="fr-FR" sz="1400" b="0" i="1" smtClean="0">
                                      <a:latin typeface="Cambria Math"/>
                                    </a:rPr>
                                    <m:t>𝑗</m:t>
                                  </m:r>
                                  <m:r>
                                    <a:rPr lang="fr-FR" sz="1400" b="0" i="1" smtClean="0">
                                      <a:latin typeface="Cambria Math"/>
                                    </a:rPr>
                                    <m:t>−1</m:t>
                                  </m:r>
                                </m:sub>
                              </m:sSub>
                              <m:r>
                                <a:rPr lang="en-US" sz="1400" i="1">
                                  <a:latin typeface="Cambria Math"/>
                                </a:rPr>
                                <m:t>,</m:t>
                              </m:r>
                              <m:sSub>
                                <m:sSubPr>
                                  <m:ctrlPr>
                                    <a:rPr lang="en-US" sz="1400" i="1" smtClean="0">
                                      <a:latin typeface="Cambria Math" panose="02040503050406030204" pitchFamily="18" charset="0"/>
                                    </a:rPr>
                                  </m:ctrlPr>
                                </m:sSubPr>
                                <m:e>
                                  <m:r>
                                    <a:rPr lang="en-US" sz="1400" i="1">
                                      <a:latin typeface="Cambria Math"/>
                                    </a:rPr>
                                    <m:t>𝑇</m:t>
                                  </m:r>
                                </m:e>
                                <m:sub>
                                  <m:r>
                                    <a:rPr lang="fr-FR" sz="1400" b="0" i="1" smtClean="0">
                                      <a:latin typeface="Cambria Math"/>
                                    </a:rPr>
                                    <m:t>𝑗</m:t>
                                  </m:r>
                                </m:sub>
                              </m:sSub>
                              <m:r>
                                <a:rPr lang="en-US" sz="1400" i="1">
                                  <a:latin typeface="Cambria Math"/>
                                </a:rPr>
                                <m:t>)</m:t>
                              </m:r>
                            </m:e>
                          </m:nary>
                          <m:r>
                            <a:rPr lang="fr-FR" sz="1400" b="0" i="1" smtClean="0">
                              <a:latin typeface="Cambria Math"/>
                            </a:rPr>
                            <m:t>−</m:t>
                          </m:r>
                          <m:nary>
                            <m:naryPr>
                              <m:chr m:val="∑"/>
                              <m:limLoc m:val="undOvr"/>
                              <m:ctrlPr>
                                <a:rPr lang="en-US" sz="1400" i="1">
                                  <a:latin typeface="Cambria Math" panose="02040503050406030204" pitchFamily="18" charset="0"/>
                                </a:rPr>
                              </m:ctrlPr>
                            </m:naryPr>
                            <m:sub>
                              <m:r>
                                <a:rPr lang="en-US" sz="1400" i="1">
                                  <a:latin typeface="Cambria Math"/>
                                </a:rPr>
                                <m:t>𝑖</m:t>
                              </m:r>
                              <m:r>
                                <a:rPr lang="en-US" sz="1400" i="1">
                                  <a:latin typeface="Cambria Math"/>
                                </a:rPr>
                                <m:t>=1</m:t>
                              </m:r>
                            </m:sub>
                            <m:sup>
                              <m:r>
                                <a:rPr lang="fr-FR" sz="1400" b="0" i="1" smtClean="0">
                                  <a:latin typeface="Cambria Math"/>
                                </a:rPr>
                                <m:t>𝑛</m:t>
                              </m:r>
                            </m:sup>
                            <m:e>
                              <m:r>
                                <a:rPr lang="fr-FR" sz="1400" b="0" i="1" smtClean="0">
                                  <a:latin typeface="Cambria Math" panose="02040503050406030204" pitchFamily="18" charset="0"/>
                                </a:rPr>
                                <m:t>𝑍𝐶</m:t>
                              </m:r>
                              <m:d>
                                <m:dPr>
                                  <m:ctrlPr>
                                    <a:rPr lang="en-US" sz="1400" i="1" smtClean="0">
                                      <a:latin typeface="Cambria Math" panose="02040503050406030204" pitchFamily="18" charset="0"/>
                                    </a:rPr>
                                  </m:ctrlPr>
                                </m:dPr>
                                <m:e>
                                  <m:r>
                                    <a:rPr lang="fr-FR" sz="1400" b="0" i="1" smtClean="0">
                                      <a:latin typeface="Cambria Math"/>
                                    </a:rPr>
                                    <m:t>𝑡</m:t>
                                  </m:r>
                                  <m:r>
                                    <a:rPr lang="en-US" sz="1400" i="1">
                                      <a:latin typeface="Cambria Math"/>
                                    </a:rPr>
                                    <m:t>,</m:t>
                                  </m:r>
                                  <m:sSub>
                                    <m:sSubPr>
                                      <m:ctrlPr>
                                        <a:rPr lang="en-US" sz="1400" i="1" smtClean="0">
                                          <a:latin typeface="Cambria Math" panose="02040503050406030204" pitchFamily="18" charset="0"/>
                                        </a:rPr>
                                      </m:ctrlPr>
                                    </m:sSubPr>
                                    <m:e>
                                      <m:r>
                                        <a:rPr lang="en-US" sz="1400" i="1">
                                          <a:latin typeface="Cambria Math"/>
                                        </a:rPr>
                                        <m:t>𝑇</m:t>
                                      </m:r>
                                    </m:e>
                                    <m:sub>
                                      <m:r>
                                        <a:rPr lang="fr-FR" sz="1400" b="0" i="1" smtClean="0">
                                          <a:latin typeface="Cambria Math"/>
                                        </a:rPr>
                                        <m:t>𝑘𝑖</m:t>
                                      </m:r>
                                    </m:sub>
                                  </m:sSub>
                                </m:e>
                              </m:d>
                              <m:r>
                                <a:rPr lang="fr-FR" sz="1400" b="0" i="1" smtClean="0">
                                  <a:latin typeface="Cambria Math"/>
                                </a:rPr>
                                <m:t>.</m:t>
                              </m:r>
                              <m:r>
                                <a:rPr lang="en-US" sz="1400" i="1">
                                  <a:latin typeface="Cambria Math"/>
                                </a:rPr>
                                <m:t>𝛿</m:t>
                              </m:r>
                              <m:d>
                                <m:dPr>
                                  <m:ctrlPr>
                                    <a:rPr lang="en-US" sz="1400" i="1">
                                      <a:latin typeface="Cambria Math" panose="02040503050406030204" pitchFamily="18" charset="0"/>
                                    </a:rPr>
                                  </m:ctrlPr>
                                </m:dPr>
                                <m:e>
                                  <m:sSub>
                                    <m:sSubPr>
                                      <m:ctrlPr>
                                        <a:rPr lang="en-US" sz="1400" i="1" smtClean="0">
                                          <a:latin typeface="Cambria Math" panose="02040503050406030204" pitchFamily="18" charset="0"/>
                                        </a:rPr>
                                      </m:ctrlPr>
                                    </m:sSubPr>
                                    <m:e>
                                      <m:r>
                                        <a:rPr lang="en-US" sz="1400" i="1">
                                          <a:latin typeface="Cambria Math"/>
                                        </a:rPr>
                                        <m:t>𝑇</m:t>
                                      </m:r>
                                    </m:e>
                                    <m:sub>
                                      <m:r>
                                        <a:rPr lang="fr-FR" sz="1400" b="0" i="1" smtClean="0">
                                          <a:latin typeface="Cambria Math"/>
                                        </a:rPr>
                                        <m:t>𝑘</m:t>
                                      </m:r>
                                      <m:d>
                                        <m:dPr>
                                          <m:ctrlPr>
                                            <a:rPr lang="fr-FR" sz="1400" b="0" i="1" smtClean="0">
                                              <a:latin typeface="Cambria Math" panose="02040503050406030204" pitchFamily="18" charset="0"/>
                                            </a:rPr>
                                          </m:ctrlPr>
                                        </m:dPr>
                                        <m:e>
                                          <m:r>
                                            <a:rPr lang="fr-FR" sz="1400" b="0" i="1" smtClean="0">
                                              <a:latin typeface="Cambria Math"/>
                                            </a:rPr>
                                            <m:t>𝑖</m:t>
                                          </m:r>
                                          <m:r>
                                            <a:rPr lang="fr-FR" sz="1400" b="0" i="1" smtClean="0">
                                              <a:latin typeface="Cambria Math"/>
                                            </a:rPr>
                                            <m:t>−1</m:t>
                                          </m:r>
                                        </m:e>
                                      </m:d>
                                    </m:sub>
                                  </m:sSub>
                                  <m:r>
                                    <a:rPr lang="en-US" sz="1400" i="1">
                                      <a:latin typeface="Cambria Math"/>
                                    </a:rPr>
                                    <m:t>,</m:t>
                                  </m:r>
                                  <m:sSub>
                                    <m:sSubPr>
                                      <m:ctrlPr>
                                        <a:rPr lang="en-US" sz="1400" i="1" smtClean="0">
                                          <a:latin typeface="Cambria Math" panose="02040503050406030204" pitchFamily="18" charset="0"/>
                                        </a:rPr>
                                      </m:ctrlPr>
                                    </m:sSubPr>
                                    <m:e>
                                      <m:r>
                                        <a:rPr lang="en-US" sz="1400" i="1">
                                          <a:latin typeface="Cambria Math"/>
                                        </a:rPr>
                                        <m:t>𝑇</m:t>
                                      </m:r>
                                    </m:e>
                                    <m:sub>
                                      <m:r>
                                        <a:rPr lang="fr-FR" sz="1400" b="0" i="1" smtClean="0">
                                          <a:latin typeface="Cambria Math"/>
                                        </a:rPr>
                                        <m:t>𝑘𝑖</m:t>
                                      </m:r>
                                    </m:sub>
                                  </m:sSub>
                                </m:e>
                              </m:d>
                              <m:r>
                                <a:rPr lang="fr-FR" sz="1400" b="0" i="1" smtClean="0">
                                  <a:latin typeface="Cambria Math" panose="02040503050406030204" pitchFamily="18" charset="0"/>
                                </a:rPr>
                                <m:t>.</m:t>
                              </m:r>
                              <m:r>
                                <a:rPr lang="fr-FR" sz="1400" b="0" i="1" smtClean="0">
                                  <a:latin typeface="Cambria Math" panose="02040503050406030204" pitchFamily="18" charset="0"/>
                                </a:rPr>
                                <m:t>𝐾</m:t>
                              </m:r>
                              <m:r>
                                <a:rPr lang="en-US" sz="1400" i="1" smtClean="0">
                                  <a:latin typeface="Cambria Math"/>
                                </a:rPr>
                                <m:t> </m:t>
                              </m:r>
                            </m:e>
                          </m:nary>
                        </m:e>
                      </m:d>
                    </m:oMath>
                  </m:oMathPara>
                </a14:m>
                <a:endParaRPr lang="en-US" sz="1400" dirty="0">
                  <a:solidFill>
                    <a:srgbClr val="140185"/>
                  </a:solidFill>
                </a:endParaRPr>
              </a:p>
              <a:p>
                <a:pPr marL="0" indent="0" defTabSz="387350">
                  <a:buNone/>
                </a:pPr>
                <a:endParaRPr lang="en-US" sz="1400" dirty="0">
                  <a:solidFill>
                    <a:srgbClr val="140185"/>
                  </a:solidFill>
                </a:endParaRPr>
              </a:p>
              <a:p>
                <a:pPr marL="0" indent="0" defTabSz="387350"/>
                <a:r>
                  <a:rPr lang="en-US" sz="1800" dirty="0">
                    <a:solidFill>
                      <a:srgbClr val="140185"/>
                    </a:solidFill>
                  </a:rPr>
                  <a:t> Market Practice is to replace </a:t>
                </a:r>
                <a14:m>
                  <m:oMath xmlns:m="http://schemas.openxmlformats.org/officeDocument/2006/math">
                    <m:r>
                      <a:rPr lang="fr-FR" sz="1800" b="0" i="1" smtClean="0">
                        <a:latin typeface="Cambria Math"/>
                      </a:rPr>
                      <m:t>𝐿</m:t>
                    </m:r>
                    <m:r>
                      <a:rPr lang="en-US" sz="1800" i="1" smtClean="0">
                        <a:latin typeface="Cambria Math"/>
                      </a:rPr>
                      <m:t>(</m:t>
                    </m:r>
                    <m:sSub>
                      <m:sSubPr>
                        <m:ctrlPr>
                          <a:rPr lang="en-US" sz="1800" i="1" smtClean="0">
                            <a:latin typeface="Cambria Math" panose="02040503050406030204" pitchFamily="18" charset="0"/>
                          </a:rPr>
                        </m:ctrlPr>
                      </m:sSubPr>
                      <m:e>
                        <m:r>
                          <a:rPr lang="en-US" sz="1800" i="1">
                            <a:latin typeface="Cambria Math"/>
                          </a:rPr>
                          <m:t>𝑇</m:t>
                        </m:r>
                      </m:e>
                      <m:sub>
                        <m:r>
                          <a:rPr lang="fr-FR" sz="1800" b="0" i="1" smtClean="0">
                            <a:latin typeface="Cambria Math"/>
                          </a:rPr>
                          <m:t>𝑗</m:t>
                        </m:r>
                        <m:r>
                          <a:rPr lang="fr-FR" sz="1800" b="0" i="1" smtClean="0">
                            <a:latin typeface="Cambria Math"/>
                          </a:rPr>
                          <m:t>−1</m:t>
                        </m:r>
                      </m:sub>
                    </m:sSub>
                    <m:r>
                      <a:rPr lang="en-US" sz="1800" i="1">
                        <a:latin typeface="Cambria Math"/>
                      </a:rPr>
                      <m:t>,</m:t>
                    </m:r>
                    <m:sSub>
                      <m:sSubPr>
                        <m:ctrlPr>
                          <a:rPr lang="en-US" sz="1800" i="1" smtClean="0">
                            <a:latin typeface="Cambria Math" panose="02040503050406030204" pitchFamily="18" charset="0"/>
                          </a:rPr>
                        </m:ctrlPr>
                      </m:sSubPr>
                      <m:e>
                        <m:r>
                          <a:rPr lang="en-US" sz="1800" i="1">
                            <a:latin typeface="Cambria Math"/>
                          </a:rPr>
                          <m:t>𝑇</m:t>
                        </m:r>
                      </m:e>
                      <m:sub>
                        <m:r>
                          <a:rPr lang="fr-FR" sz="1800" b="0" i="1" smtClean="0">
                            <a:latin typeface="Cambria Math"/>
                          </a:rPr>
                          <m:t>𝑗</m:t>
                        </m:r>
                      </m:sub>
                    </m:sSub>
                    <m:r>
                      <a:rPr lang="en-US" sz="1800" i="1">
                        <a:latin typeface="Cambria Math"/>
                      </a:rPr>
                      <m:t>)</m:t>
                    </m:r>
                  </m:oMath>
                </a14:m>
                <a:r>
                  <a:rPr lang="en-US" sz="1800" dirty="0">
                    <a:solidFill>
                      <a:srgbClr val="140185"/>
                    </a:solidFill>
                  </a:rPr>
                  <a:t> by its </a:t>
                </a:r>
                <a:r>
                  <a:rPr lang="en-US" sz="1800" b="1" dirty="0">
                    <a:solidFill>
                      <a:srgbClr val="140185"/>
                    </a:solidFill>
                  </a:rPr>
                  <a:t>forward value </a:t>
                </a:r>
                <a14:m>
                  <m:oMath xmlns:m="http://schemas.openxmlformats.org/officeDocument/2006/math">
                    <m:r>
                      <a:rPr lang="fr-FR" sz="1800" b="0" i="1" smtClean="0">
                        <a:latin typeface="Cambria Math"/>
                      </a:rPr>
                      <m:t>𝐿</m:t>
                    </m:r>
                    <m:r>
                      <a:rPr lang="en-US" sz="1800" i="1" smtClean="0">
                        <a:latin typeface="Cambria Math"/>
                      </a:rPr>
                      <m:t>(</m:t>
                    </m:r>
                    <m:r>
                      <a:rPr lang="fr-FR" sz="1800" b="0" i="1" smtClean="0">
                        <a:latin typeface="Cambria Math"/>
                      </a:rPr>
                      <m:t>𝑡</m:t>
                    </m:r>
                    <m:r>
                      <a:rPr lang="fr-FR" sz="1800" b="0" i="1" smtClean="0">
                        <a:latin typeface="Cambria Math"/>
                      </a:rPr>
                      <m:t>,</m:t>
                    </m:r>
                    <m:sSub>
                      <m:sSubPr>
                        <m:ctrlPr>
                          <a:rPr lang="en-US" sz="1800" i="1" smtClean="0">
                            <a:latin typeface="Cambria Math" panose="02040503050406030204" pitchFamily="18" charset="0"/>
                          </a:rPr>
                        </m:ctrlPr>
                      </m:sSubPr>
                      <m:e>
                        <m:r>
                          <a:rPr lang="en-US" sz="1800" i="1">
                            <a:latin typeface="Cambria Math"/>
                          </a:rPr>
                          <m:t>𝑇</m:t>
                        </m:r>
                      </m:e>
                      <m:sub>
                        <m:r>
                          <a:rPr lang="fr-FR" sz="1800" b="0" i="1" smtClean="0">
                            <a:latin typeface="Cambria Math"/>
                          </a:rPr>
                          <m:t>𝑗</m:t>
                        </m:r>
                        <m:r>
                          <a:rPr lang="fr-FR" sz="1800" b="0" i="1" smtClean="0">
                            <a:latin typeface="Cambria Math"/>
                          </a:rPr>
                          <m:t>−1</m:t>
                        </m:r>
                      </m:sub>
                    </m:sSub>
                    <m:r>
                      <a:rPr lang="en-US" sz="1800" i="1">
                        <a:latin typeface="Cambria Math"/>
                      </a:rPr>
                      <m:t>,</m:t>
                    </m:r>
                    <m:sSub>
                      <m:sSubPr>
                        <m:ctrlPr>
                          <a:rPr lang="en-US" sz="1800" i="1" smtClean="0">
                            <a:latin typeface="Cambria Math" panose="02040503050406030204" pitchFamily="18" charset="0"/>
                          </a:rPr>
                        </m:ctrlPr>
                      </m:sSubPr>
                      <m:e>
                        <m:r>
                          <a:rPr lang="en-US" sz="1800" i="1">
                            <a:latin typeface="Cambria Math"/>
                          </a:rPr>
                          <m:t>𝑇</m:t>
                        </m:r>
                      </m:e>
                      <m:sub>
                        <m:r>
                          <a:rPr lang="fr-FR" sz="1800" b="0" i="1" smtClean="0">
                            <a:latin typeface="Cambria Math"/>
                          </a:rPr>
                          <m:t>𝑗</m:t>
                        </m:r>
                      </m:sub>
                    </m:sSub>
                    <m:r>
                      <a:rPr lang="en-US" sz="1800" i="1">
                        <a:latin typeface="Cambria Math"/>
                      </a:rPr>
                      <m:t>)</m:t>
                    </m:r>
                  </m:oMath>
                </a14:m>
                <a:r>
                  <a:rPr lang="en-US" sz="1800" dirty="0">
                    <a:solidFill>
                      <a:srgbClr val="140185"/>
                    </a:solidFill>
                  </a:rPr>
                  <a:t> which is supposed to be the best expectation of  its future value, calculated at time </a:t>
                </a:r>
                <a14:m>
                  <m:oMath xmlns:m="http://schemas.openxmlformats.org/officeDocument/2006/math">
                    <m:r>
                      <a:rPr lang="fr-FR" sz="1800" b="0" i="1" smtClean="0">
                        <a:latin typeface="Cambria Math"/>
                      </a:rPr>
                      <m:t>𝑡</m:t>
                    </m:r>
                    <m:r>
                      <a:rPr lang="fr-FR" sz="1800" b="0" i="1" smtClean="0">
                        <a:latin typeface="Cambria Math"/>
                      </a:rPr>
                      <m:t>=</m:t>
                    </m:r>
                    <m:sSub>
                      <m:sSubPr>
                        <m:ctrlPr>
                          <a:rPr lang="en-US" sz="1800" i="1" smtClean="0">
                            <a:latin typeface="Cambria Math" panose="02040503050406030204" pitchFamily="18" charset="0"/>
                          </a:rPr>
                        </m:ctrlPr>
                      </m:sSubPr>
                      <m:e>
                        <m:r>
                          <a:rPr lang="en-US" sz="1800" i="1">
                            <a:latin typeface="Cambria Math"/>
                          </a:rPr>
                          <m:t>𝑇</m:t>
                        </m:r>
                      </m:e>
                      <m:sub>
                        <m:r>
                          <a:rPr lang="fr-FR" sz="1800" b="0" i="1" smtClean="0">
                            <a:latin typeface="Cambria Math"/>
                          </a:rPr>
                          <m:t>0</m:t>
                        </m:r>
                      </m:sub>
                    </m:sSub>
                  </m:oMath>
                </a14:m>
                <a:endParaRPr lang="en-US" sz="1800" dirty="0">
                  <a:solidFill>
                    <a:srgbClr val="140185"/>
                  </a:solidFill>
                </a:endParaRPr>
              </a:p>
              <a:p>
                <a:pPr marL="0" indent="0" defTabSz="387350"/>
                <a:endParaRPr lang="en-US" sz="1800" dirty="0">
                  <a:solidFill>
                    <a:srgbClr val="140185"/>
                  </a:solidFill>
                </a:endParaRPr>
              </a:p>
              <a:p>
                <a:pPr marL="0" indent="0" defTabSz="387350"/>
                <a:r>
                  <a:rPr lang="en-US" sz="1800" dirty="0">
                    <a:solidFill>
                      <a:srgbClr val="140185"/>
                    </a:solidFill>
                  </a:rPr>
                  <a:t> The price is then (no expectation anymore):</a:t>
                </a:r>
              </a:p>
              <a:p>
                <a:pPr marL="0" indent="0" defTabSz="387350">
                  <a:buClr>
                    <a:schemeClr val="tx1"/>
                  </a:buClr>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a:rPr>
                            <m:t>𝑆</m:t>
                          </m:r>
                          <m:r>
                            <a:rPr lang="en-US" sz="1600" b="0" i="1" smtClean="0">
                              <a:latin typeface="Cambria Math"/>
                            </a:rPr>
                            <m:t>𝑊𝐴𝑃</m:t>
                          </m:r>
                        </m:e>
                        <m:sub>
                          <m:r>
                            <a:rPr lang="fr-FR" sz="1600" b="0" i="1" smtClean="0">
                              <a:latin typeface="Cambria Math"/>
                            </a:rPr>
                            <m:t>𝑡</m:t>
                          </m:r>
                        </m:sub>
                      </m:sSub>
                      <m:r>
                        <a:rPr lang="en-US" sz="1600" i="1">
                          <a:latin typeface="Cambria Math"/>
                        </a:rPr>
                        <m:t>=</m:t>
                      </m:r>
                      <m:r>
                        <a:rPr lang="fr-FR" sz="1600" b="0" i="1" smtClean="0">
                          <a:latin typeface="Cambria Math"/>
                        </a:rPr>
                        <m:t>𝑁</m:t>
                      </m:r>
                      <m:r>
                        <a:rPr lang="fr-FR" sz="1600" b="0" i="1" smtClean="0">
                          <a:latin typeface="Cambria Math"/>
                        </a:rPr>
                        <m:t>. </m:t>
                      </m:r>
                      <m:d>
                        <m:dPr>
                          <m:begChr m:val="{"/>
                          <m:endChr m:val="}"/>
                          <m:ctrlPr>
                            <a:rPr lang="fr-FR" sz="1600" b="0" i="1" smtClean="0">
                              <a:latin typeface="Cambria Math" panose="02040503050406030204" pitchFamily="18" charset="0"/>
                            </a:rPr>
                          </m:ctrlPr>
                        </m:dPr>
                        <m:e>
                          <m:nary>
                            <m:naryPr>
                              <m:chr m:val="∑"/>
                              <m:limLoc m:val="undOvr"/>
                              <m:ctrlPr>
                                <a:rPr lang="en-US" sz="1600" i="1">
                                  <a:latin typeface="Cambria Math" panose="02040503050406030204" pitchFamily="18" charset="0"/>
                                </a:rPr>
                              </m:ctrlPr>
                            </m:naryPr>
                            <m:sub>
                              <m:r>
                                <m:rPr>
                                  <m:brk/>
                                </m:rPr>
                                <a:rPr lang="fr-FR" sz="1600" b="0" i="1" smtClean="0">
                                  <a:latin typeface="Cambria Math"/>
                                </a:rPr>
                                <m:t>𝑗</m:t>
                              </m:r>
                              <m:r>
                                <a:rPr lang="en-US" sz="1600" i="1">
                                  <a:latin typeface="Cambria Math"/>
                                </a:rPr>
                                <m:t>=1</m:t>
                              </m:r>
                            </m:sub>
                            <m:sup>
                              <m:r>
                                <a:rPr lang="fr-FR" sz="1600" b="0" i="1" smtClean="0">
                                  <a:latin typeface="Cambria Math"/>
                                </a:rPr>
                                <m:t>𝑚</m:t>
                              </m:r>
                            </m:sup>
                            <m:e>
                              <m:r>
                                <a:rPr lang="fr-FR" sz="1600" b="0" i="1" smtClean="0">
                                  <a:latin typeface="Cambria Math" panose="02040503050406030204" pitchFamily="18" charset="0"/>
                                </a:rPr>
                                <m:t>𝑍𝐶</m:t>
                              </m:r>
                              <m:d>
                                <m:dPr>
                                  <m:ctrlPr>
                                    <a:rPr lang="en-US" sz="1600" i="1" smtClean="0">
                                      <a:latin typeface="Cambria Math" panose="02040503050406030204" pitchFamily="18" charset="0"/>
                                    </a:rPr>
                                  </m:ctrlPr>
                                </m:dPr>
                                <m:e>
                                  <m:r>
                                    <a:rPr lang="fr-FR" sz="1600" b="0" i="1" smtClean="0">
                                      <a:latin typeface="Cambria Math"/>
                                    </a:rPr>
                                    <m:t>𝑡</m:t>
                                  </m:r>
                                  <m:r>
                                    <a:rPr lang="en-US" sz="1600" i="1">
                                      <a:latin typeface="Cambria Math"/>
                                    </a:rPr>
                                    <m:t>,</m:t>
                                  </m:r>
                                  <m:sSub>
                                    <m:sSubPr>
                                      <m:ctrlPr>
                                        <a:rPr lang="en-US" sz="1600" i="1" smtClean="0">
                                          <a:latin typeface="Cambria Math" panose="02040503050406030204" pitchFamily="18" charset="0"/>
                                        </a:rPr>
                                      </m:ctrlPr>
                                    </m:sSubPr>
                                    <m:e>
                                      <m:r>
                                        <a:rPr lang="en-US" sz="1600" i="1">
                                          <a:latin typeface="Cambria Math"/>
                                        </a:rPr>
                                        <m:t>𝑇</m:t>
                                      </m:r>
                                    </m:e>
                                    <m:sub>
                                      <m:r>
                                        <a:rPr lang="fr-FR" sz="1600" b="0" i="1" smtClean="0">
                                          <a:latin typeface="Cambria Math"/>
                                        </a:rPr>
                                        <m:t>𝑗</m:t>
                                      </m:r>
                                    </m:sub>
                                  </m:sSub>
                                </m:e>
                              </m:d>
                              <m:r>
                                <a:rPr lang="fr-FR" sz="1600" b="0" i="1" smtClean="0">
                                  <a:latin typeface="Cambria Math"/>
                                </a:rPr>
                                <m:t>.</m:t>
                              </m:r>
                              <m:r>
                                <a:rPr lang="en-US" sz="1600" i="1">
                                  <a:latin typeface="Cambria Math"/>
                                </a:rPr>
                                <m:t>𝛿</m:t>
                              </m:r>
                              <m:d>
                                <m:dPr>
                                  <m:ctrlPr>
                                    <a:rPr lang="en-US" sz="1600" i="1">
                                      <a:latin typeface="Cambria Math" panose="02040503050406030204" pitchFamily="18" charset="0"/>
                                    </a:rPr>
                                  </m:ctrlPr>
                                </m:dPr>
                                <m:e>
                                  <m:sSub>
                                    <m:sSubPr>
                                      <m:ctrlPr>
                                        <a:rPr lang="en-US" sz="1600" i="1" smtClean="0">
                                          <a:latin typeface="Cambria Math" panose="02040503050406030204" pitchFamily="18" charset="0"/>
                                        </a:rPr>
                                      </m:ctrlPr>
                                    </m:sSubPr>
                                    <m:e>
                                      <m:r>
                                        <a:rPr lang="en-US" sz="1600" i="1">
                                          <a:latin typeface="Cambria Math"/>
                                        </a:rPr>
                                        <m:t>𝑇</m:t>
                                      </m:r>
                                    </m:e>
                                    <m:sub>
                                      <m:r>
                                        <a:rPr lang="fr-FR" sz="1600" b="0" i="1" smtClean="0">
                                          <a:latin typeface="Cambria Math"/>
                                        </a:rPr>
                                        <m:t>𝑗</m:t>
                                      </m:r>
                                      <m:r>
                                        <a:rPr lang="fr-FR" sz="1600" b="0" i="1" smtClean="0">
                                          <a:latin typeface="Cambria Math"/>
                                        </a:rPr>
                                        <m:t>−1</m:t>
                                      </m:r>
                                    </m:sub>
                                  </m:sSub>
                                  <m:r>
                                    <a:rPr lang="en-US" sz="1600" i="1">
                                      <a:latin typeface="Cambria Math"/>
                                    </a:rPr>
                                    <m:t>,</m:t>
                                  </m:r>
                                  <m:sSub>
                                    <m:sSubPr>
                                      <m:ctrlPr>
                                        <a:rPr lang="en-US" sz="1600" i="1" smtClean="0">
                                          <a:latin typeface="Cambria Math" panose="02040503050406030204" pitchFamily="18" charset="0"/>
                                        </a:rPr>
                                      </m:ctrlPr>
                                    </m:sSubPr>
                                    <m:e>
                                      <m:r>
                                        <a:rPr lang="en-US" sz="1600" i="1">
                                          <a:latin typeface="Cambria Math"/>
                                        </a:rPr>
                                        <m:t>𝑇</m:t>
                                      </m:r>
                                    </m:e>
                                    <m:sub>
                                      <m:r>
                                        <a:rPr lang="fr-FR" sz="1600" b="0" i="1" smtClean="0">
                                          <a:latin typeface="Cambria Math"/>
                                        </a:rPr>
                                        <m:t>𝑗</m:t>
                                      </m:r>
                                    </m:sub>
                                  </m:sSub>
                                </m:e>
                              </m:d>
                              <m:r>
                                <a:rPr lang="fr-FR" sz="1600" b="0" i="1" smtClean="0">
                                  <a:latin typeface="Cambria Math"/>
                                </a:rPr>
                                <m:t>.</m:t>
                              </m:r>
                              <m:r>
                                <a:rPr lang="fr-FR" sz="1600" b="0" i="1" smtClean="0">
                                  <a:latin typeface="Cambria Math"/>
                                </a:rPr>
                                <m:t>𝐿</m:t>
                              </m:r>
                              <m:r>
                                <a:rPr lang="en-US" sz="1600" i="1" smtClean="0">
                                  <a:latin typeface="Cambria Math"/>
                                </a:rPr>
                                <m:t>(</m:t>
                              </m:r>
                              <m:r>
                                <a:rPr lang="fr-FR" sz="1600" b="0" i="1" smtClean="0">
                                  <a:latin typeface="Cambria Math"/>
                                </a:rPr>
                                <m:t>𝑡</m:t>
                              </m:r>
                              <m:r>
                                <a:rPr lang="fr-FR" sz="1600" b="0" i="1" smtClean="0">
                                  <a:latin typeface="Cambria Math"/>
                                </a:rPr>
                                <m:t>,</m:t>
                              </m:r>
                              <m:sSub>
                                <m:sSubPr>
                                  <m:ctrlPr>
                                    <a:rPr lang="en-US" sz="1600" i="1" smtClean="0">
                                      <a:latin typeface="Cambria Math" panose="02040503050406030204" pitchFamily="18" charset="0"/>
                                    </a:rPr>
                                  </m:ctrlPr>
                                </m:sSubPr>
                                <m:e>
                                  <m:r>
                                    <a:rPr lang="en-US" sz="1600" i="1">
                                      <a:latin typeface="Cambria Math"/>
                                    </a:rPr>
                                    <m:t>𝑇</m:t>
                                  </m:r>
                                </m:e>
                                <m:sub>
                                  <m:r>
                                    <a:rPr lang="fr-FR" sz="1600" b="0" i="1" smtClean="0">
                                      <a:latin typeface="Cambria Math"/>
                                    </a:rPr>
                                    <m:t>𝑗</m:t>
                                  </m:r>
                                  <m:r>
                                    <a:rPr lang="fr-FR" sz="1600" b="0" i="1" smtClean="0">
                                      <a:latin typeface="Cambria Math"/>
                                    </a:rPr>
                                    <m:t>−1</m:t>
                                  </m:r>
                                </m:sub>
                              </m:sSub>
                              <m:r>
                                <a:rPr lang="en-US" sz="1600" i="1">
                                  <a:latin typeface="Cambria Math"/>
                                </a:rPr>
                                <m:t>,</m:t>
                              </m:r>
                              <m:sSub>
                                <m:sSubPr>
                                  <m:ctrlPr>
                                    <a:rPr lang="en-US" sz="1600" i="1" smtClean="0">
                                      <a:latin typeface="Cambria Math" panose="02040503050406030204" pitchFamily="18" charset="0"/>
                                    </a:rPr>
                                  </m:ctrlPr>
                                </m:sSubPr>
                                <m:e>
                                  <m:r>
                                    <a:rPr lang="en-US" sz="1600" i="1">
                                      <a:latin typeface="Cambria Math"/>
                                    </a:rPr>
                                    <m:t>𝑇</m:t>
                                  </m:r>
                                </m:e>
                                <m:sub>
                                  <m:r>
                                    <a:rPr lang="fr-FR" sz="1600" b="0" i="1" smtClean="0">
                                      <a:latin typeface="Cambria Math"/>
                                    </a:rPr>
                                    <m:t>𝑗</m:t>
                                  </m:r>
                                </m:sub>
                              </m:sSub>
                              <m:r>
                                <a:rPr lang="en-US" sz="1600" i="1">
                                  <a:latin typeface="Cambria Math"/>
                                </a:rPr>
                                <m:t>)</m:t>
                              </m:r>
                            </m:e>
                          </m:nary>
                          <m:r>
                            <a:rPr lang="fr-FR" sz="1600" b="0" i="1" smtClean="0">
                              <a:latin typeface="Cambria Math"/>
                            </a:rPr>
                            <m:t>−</m:t>
                          </m:r>
                          <m:r>
                            <a:rPr lang="en-US" sz="1600" b="0" i="1" smtClean="0">
                              <a:latin typeface="Cambria Math"/>
                            </a:rPr>
                            <m:t>𝐾</m:t>
                          </m:r>
                          <m:nary>
                            <m:naryPr>
                              <m:chr m:val="∑"/>
                              <m:limLoc m:val="undOvr"/>
                              <m:ctrlPr>
                                <a:rPr lang="en-US" sz="1600" i="1">
                                  <a:latin typeface="Cambria Math" panose="02040503050406030204" pitchFamily="18" charset="0"/>
                                </a:rPr>
                              </m:ctrlPr>
                            </m:naryPr>
                            <m:sub>
                              <m:r>
                                <a:rPr lang="en-US" sz="1600" i="1">
                                  <a:latin typeface="Cambria Math"/>
                                </a:rPr>
                                <m:t>𝑖</m:t>
                              </m:r>
                              <m:r>
                                <a:rPr lang="en-US" sz="1600" i="1">
                                  <a:latin typeface="Cambria Math"/>
                                </a:rPr>
                                <m:t>=1</m:t>
                              </m:r>
                            </m:sub>
                            <m:sup>
                              <m:r>
                                <a:rPr lang="fr-FR" sz="1600" b="0" i="1" smtClean="0">
                                  <a:latin typeface="Cambria Math"/>
                                </a:rPr>
                                <m:t>𝑛</m:t>
                              </m:r>
                            </m:sup>
                            <m:e>
                              <m:r>
                                <a:rPr lang="fr-FR" sz="1600" b="0" i="1" smtClean="0">
                                  <a:latin typeface="Cambria Math" panose="02040503050406030204" pitchFamily="18" charset="0"/>
                                </a:rPr>
                                <m:t>𝑍𝐶</m:t>
                              </m:r>
                              <m:d>
                                <m:dPr>
                                  <m:ctrlPr>
                                    <a:rPr lang="en-US" sz="1600" i="1" smtClean="0">
                                      <a:latin typeface="Cambria Math" panose="02040503050406030204" pitchFamily="18" charset="0"/>
                                    </a:rPr>
                                  </m:ctrlPr>
                                </m:dPr>
                                <m:e>
                                  <m:r>
                                    <a:rPr lang="fr-FR" sz="1600" b="0" i="1" smtClean="0">
                                      <a:latin typeface="Cambria Math"/>
                                    </a:rPr>
                                    <m:t>𝑡</m:t>
                                  </m:r>
                                  <m:r>
                                    <a:rPr lang="en-US" sz="1600" i="1">
                                      <a:latin typeface="Cambria Math"/>
                                    </a:rPr>
                                    <m:t>,</m:t>
                                  </m:r>
                                  <m:sSub>
                                    <m:sSubPr>
                                      <m:ctrlPr>
                                        <a:rPr lang="en-US" sz="1600" i="1" smtClean="0">
                                          <a:latin typeface="Cambria Math" panose="02040503050406030204" pitchFamily="18" charset="0"/>
                                        </a:rPr>
                                      </m:ctrlPr>
                                    </m:sSubPr>
                                    <m:e>
                                      <m:r>
                                        <a:rPr lang="en-US" sz="1600" i="1">
                                          <a:latin typeface="Cambria Math"/>
                                        </a:rPr>
                                        <m:t>𝑇</m:t>
                                      </m:r>
                                    </m:e>
                                    <m:sub>
                                      <m:r>
                                        <a:rPr lang="fr-FR" sz="1600" b="0" i="1" smtClean="0">
                                          <a:latin typeface="Cambria Math"/>
                                        </a:rPr>
                                        <m:t>𝑘𝑖</m:t>
                                      </m:r>
                                    </m:sub>
                                  </m:sSub>
                                </m:e>
                              </m:d>
                              <m:r>
                                <a:rPr lang="fr-FR" sz="1600" b="0" i="1" smtClean="0">
                                  <a:latin typeface="Cambria Math"/>
                                </a:rPr>
                                <m:t>.</m:t>
                              </m:r>
                              <m:r>
                                <a:rPr lang="en-US" sz="1600" i="1">
                                  <a:latin typeface="Cambria Math"/>
                                </a:rPr>
                                <m:t>𝛿</m:t>
                              </m:r>
                              <m:r>
                                <a:rPr lang="en-US" sz="1600" i="1">
                                  <a:latin typeface="Cambria Math"/>
                                </a:rPr>
                                <m:t>(</m:t>
                              </m:r>
                              <m:sSub>
                                <m:sSubPr>
                                  <m:ctrlPr>
                                    <a:rPr lang="en-US" sz="1600" i="1" smtClean="0">
                                      <a:latin typeface="Cambria Math" panose="02040503050406030204" pitchFamily="18" charset="0"/>
                                    </a:rPr>
                                  </m:ctrlPr>
                                </m:sSubPr>
                                <m:e>
                                  <m:r>
                                    <a:rPr lang="en-US" sz="1600" i="1">
                                      <a:latin typeface="Cambria Math"/>
                                    </a:rPr>
                                    <m:t>𝑇</m:t>
                                  </m:r>
                                </m:e>
                                <m:sub>
                                  <m:r>
                                    <a:rPr lang="fr-FR" sz="1600" b="0" i="1" smtClean="0">
                                      <a:latin typeface="Cambria Math"/>
                                    </a:rPr>
                                    <m:t>𝑘</m:t>
                                  </m:r>
                                  <m:r>
                                    <a:rPr lang="fr-FR" sz="1600" b="0" i="1" smtClean="0">
                                      <a:latin typeface="Cambria Math"/>
                                    </a:rPr>
                                    <m:t>(</m:t>
                                  </m:r>
                                  <m:r>
                                    <a:rPr lang="fr-FR" sz="1600" b="0" i="1" smtClean="0">
                                      <a:latin typeface="Cambria Math"/>
                                    </a:rPr>
                                    <m:t>𝑖</m:t>
                                  </m:r>
                                  <m:r>
                                    <a:rPr lang="fr-FR" sz="1600" b="0" i="1" smtClean="0">
                                      <a:latin typeface="Cambria Math"/>
                                    </a:rPr>
                                    <m:t>−1)</m:t>
                                  </m:r>
                                </m:sub>
                              </m:sSub>
                              <m:r>
                                <a:rPr lang="en-US" sz="1600" i="1">
                                  <a:latin typeface="Cambria Math"/>
                                </a:rPr>
                                <m:t>,</m:t>
                              </m:r>
                              <m:sSub>
                                <m:sSubPr>
                                  <m:ctrlPr>
                                    <a:rPr lang="en-US" sz="1600" i="1" smtClean="0">
                                      <a:latin typeface="Cambria Math" panose="02040503050406030204" pitchFamily="18" charset="0"/>
                                    </a:rPr>
                                  </m:ctrlPr>
                                </m:sSubPr>
                                <m:e>
                                  <m:r>
                                    <a:rPr lang="en-US" sz="1600" i="1">
                                      <a:latin typeface="Cambria Math"/>
                                    </a:rPr>
                                    <m:t>𝑇</m:t>
                                  </m:r>
                                </m:e>
                                <m:sub>
                                  <m:r>
                                    <a:rPr lang="fr-FR" sz="1600" b="0" i="1" smtClean="0">
                                      <a:latin typeface="Cambria Math"/>
                                    </a:rPr>
                                    <m:t>𝑘𝑖</m:t>
                                  </m:r>
                                </m:sub>
                              </m:sSub>
                              <m:r>
                                <a:rPr lang="en-US" sz="1600" i="1">
                                  <a:latin typeface="Cambria Math"/>
                                </a:rPr>
                                <m:t>)</m:t>
                              </m:r>
                              <m:r>
                                <a:rPr lang="en-US" sz="1600" i="1" smtClean="0">
                                  <a:latin typeface="Cambria Math"/>
                                </a:rPr>
                                <m:t> </m:t>
                              </m:r>
                            </m:e>
                          </m:nary>
                        </m:e>
                      </m:d>
                    </m:oMath>
                  </m:oMathPara>
                </a14:m>
                <a:endParaRPr lang="en-US" sz="1600" dirty="0">
                  <a:solidFill>
                    <a:srgbClr val="140185"/>
                  </a:solidFill>
                </a:endParaRPr>
              </a:p>
              <a:p>
                <a:pPr marL="0" indent="0" defTabSz="387350">
                  <a:buClr>
                    <a:schemeClr val="tx1"/>
                  </a:buClr>
                </a:pPr>
                <a:endParaRPr lang="en-US" sz="1800" dirty="0">
                  <a:solidFill>
                    <a:srgbClr val="140185"/>
                  </a:solidFill>
                </a:endParaRPr>
              </a:p>
            </p:txBody>
          </p:sp>
        </mc:Choice>
        <mc:Fallback xmlns="">
          <p:sp>
            <p:nvSpPr>
              <p:cNvPr id="72707" name="Rectangle 3"/>
              <p:cNvSpPr>
                <a:spLocks noGrp="1" noRot="1" noChangeAspect="1" noMove="1" noResize="1" noEditPoints="1" noAdjustHandles="1" noChangeArrowheads="1" noChangeShapeType="1" noTextEdit="1"/>
              </p:cNvSpPr>
              <p:nvPr>
                <p:ph type="body" idx="1"/>
              </p:nvPr>
            </p:nvSpPr>
            <p:spPr>
              <a:xfrm>
                <a:off x="468313" y="1268413"/>
                <a:ext cx="8280400" cy="5257800"/>
              </a:xfrm>
              <a:blipFill>
                <a:blip r:embed="rId2"/>
                <a:stretch>
                  <a:fillRect l="-1767" r="-2062"/>
                </a:stretch>
              </a:blipFill>
            </p:spPr>
            <p:txBody>
              <a:bodyPr/>
              <a:lstStyle/>
              <a:p>
                <a:r>
                  <a:rPr lang="fr-FR">
                    <a:noFill/>
                  </a:rPr>
                  <a:t> </a:t>
                </a:r>
              </a:p>
            </p:txBody>
          </p:sp>
        </mc:Fallback>
      </mc:AlternateContent>
      <p:graphicFrame>
        <p:nvGraphicFramePr>
          <p:cNvPr id="72708" name="Object 4"/>
          <p:cNvGraphicFramePr>
            <a:graphicFrameLocks noChangeAspect="1"/>
          </p:cNvGraphicFramePr>
          <p:nvPr/>
        </p:nvGraphicFramePr>
        <p:xfrm>
          <a:off x="4514850" y="3327400"/>
          <a:ext cx="112713" cy="201613"/>
        </p:xfrm>
        <a:graphic>
          <a:graphicData uri="http://schemas.openxmlformats.org/presentationml/2006/ole">
            <mc:AlternateContent xmlns:mc="http://schemas.openxmlformats.org/markup-compatibility/2006">
              <mc:Choice xmlns:v="urn:schemas-microsoft-com:vml" Requires="v">
                <p:oleObj name="Équation" r:id="rId3" imgW="114120" imgH="203040" progId="Equation.3">
                  <p:embed/>
                </p:oleObj>
              </mc:Choice>
              <mc:Fallback>
                <p:oleObj name="Équation" r:id="rId3" imgW="114120" imgH="203040" progId="Equation.3">
                  <p:embed/>
                  <p:pic>
                    <p:nvPicPr>
                      <p:cNvPr id="7270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7400"/>
                        <a:ext cx="1127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5" name="Rectangle 11"/>
          <p:cNvSpPr>
            <a:spLocks noGrp="1" noChangeArrowheads="1"/>
          </p:cNvSpPr>
          <p:nvPr>
            <p:ph type="title"/>
          </p:nvPr>
        </p:nvSpPr>
        <p:spPr/>
        <p:txBody>
          <a:bodyPr/>
          <a:lstStyle/>
          <a:p>
            <a:r>
              <a:rPr lang="en-US" dirty="0"/>
              <a:t>Pricing of standard swaps </a:t>
            </a:r>
            <a:r>
              <a:rPr lang="fr-FR" dirty="0"/>
              <a:t>(2)</a:t>
            </a:r>
          </a:p>
        </p:txBody>
      </p:sp>
    </p:spTree>
    <p:extLst>
      <p:ext uri="{BB962C8B-B14F-4D97-AF65-F5344CB8AC3E}">
        <p14:creationId xmlns:p14="http://schemas.microsoft.com/office/powerpoint/2010/main" val="2199579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774B9D55-517F-4971-928B-5C074E402EE8}" type="slidenum">
              <a:rPr lang="fr-FR"/>
              <a:pPr/>
              <a:t>36</a:t>
            </a:fld>
            <a:endParaRPr lang="fr-FR"/>
          </a:p>
        </p:txBody>
      </p:sp>
      <mc:AlternateContent xmlns:mc="http://schemas.openxmlformats.org/markup-compatibility/2006" xmlns:a14="http://schemas.microsoft.com/office/drawing/2010/main">
        <mc:Choice Requires="a14">
          <p:sp>
            <p:nvSpPr>
              <p:cNvPr id="73731" name="Rectangle 3"/>
              <p:cNvSpPr>
                <a:spLocks noGrp="1" noChangeArrowheads="1"/>
              </p:cNvSpPr>
              <p:nvPr>
                <p:ph type="body" idx="1"/>
              </p:nvPr>
            </p:nvSpPr>
            <p:spPr>
              <a:xfrm>
                <a:off x="323529" y="1268413"/>
                <a:ext cx="8607112" cy="5257800"/>
              </a:xfrm>
            </p:spPr>
            <p:txBody>
              <a:bodyPr/>
              <a:lstStyle/>
              <a:p>
                <a:pPr marL="190500" lvl="1" indent="0" algn="just" defTabSz="387350">
                  <a:buClr>
                    <a:schemeClr val="tx1"/>
                  </a:buClr>
                  <a:buNone/>
                </a:pPr>
                <a:endParaRPr lang="en-US" sz="1500" dirty="0">
                  <a:solidFill>
                    <a:srgbClr val="140185"/>
                  </a:solidFill>
                </a:endParaRPr>
              </a:p>
              <a:p>
                <a:pPr marL="476250" lvl="1" indent="-285750" algn="just" defTabSz="387350">
                  <a:buClr>
                    <a:schemeClr val="tx2">
                      <a:lumMod val="75000"/>
                    </a:schemeClr>
                  </a:buClr>
                  <a:buSzPct val="100000"/>
                  <a:buFont typeface="Wingdings" panose="05000000000000000000" pitchFamily="2" charset="2"/>
                  <a:buChar char="§"/>
                </a:pPr>
                <a:r>
                  <a:rPr lang="en-US" sz="1500" dirty="0">
                    <a:solidFill>
                      <a:srgbClr val="140185"/>
                    </a:solidFill>
                  </a:rPr>
                  <a:t>When the maturity of the floating rate is equal to the time period between 2 payments of the floating rate, its forward value can be expressed:</a:t>
                </a:r>
              </a:p>
              <a:p>
                <a:pPr marL="190500" lvl="1" indent="0" algn="just" defTabSz="387350">
                  <a:buClr>
                    <a:schemeClr val="tx1"/>
                  </a:buClr>
                </a:pPr>
                <a:endParaRPr lang="en-US" sz="1800" dirty="0">
                  <a:solidFill>
                    <a:srgbClr val="140185"/>
                  </a:solidFill>
                </a:endParaRPr>
              </a:p>
              <a:p>
                <a:pPr marL="190500" lvl="1" indent="0" algn="just" defTabSz="387350">
                  <a:buClr>
                    <a:schemeClr val="tx1"/>
                  </a:buClr>
                  <a:buNone/>
                </a:pPr>
                <a14:m>
                  <m:oMathPara xmlns:m="http://schemas.openxmlformats.org/officeDocument/2006/math">
                    <m:oMathParaPr>
                      <m:jc m:val="centerGroup"/>
                    </m:oMathParaPr>
                    <m:oMath xmlns:m="http://schemas.openxmlformats.org/officeDocument/2006/math">
                      <m:r>
                        <a:rPr lang="fr-FR" sz="1800" b="0" i="1" smtClean="0">
                          <a:latin typeface="Cambria Math"/>
                        </a:rPr>
                        <m:t>𝐿</m:t>
                      </m:r>
                      <m:d>
                        <m:dPr>
                          <m:ctrlPr>
                            <a:rPr lang="en-US" sz="1800" b="0" i="1" smtClean="0">
                              <a:latin typeface="Cambria Math" panose="02040503050406030204" pitchFamily="18" charset="0"/>
                            </a:rPr>
                          </m:ctrlPr>
                        </m:dPr>
                        <m:e>
                          <m:r>
                            <a:rPr lang="fr-FR" sz="1800" b="0" i="1" smtClean="0">
                              <a:latin typeface="Cambria Math"/>
                            </a:rPr>
                            <m:t>𝑡</m:t>
                          </m:r>
                          <m:r>
                            <a:rPr lang="fr-FR" sz="1800" b="0" i="1" smtClean="0">
                              <a:latin typeface="Cambria Math"/>
                            </a:rPr>
                            <m:t>,</m:t>
                          </m:r>
                          <m:sSub>
                            <m:sSubPr>
                              <m:ctrlPr>
                                <a:rPr lang="en-US" sz="1800" i="1" smtClean="0">
                                  <a:latin typeface="Cambria Math" panose="02040503050406030204" pitchFamily="18" charset="0"/>
                                </a:rPr>
                              </m:ctrlPr>
                            </m:sSubPr>
                            <m:e>
                              <m:r>
                                <a:rPr lang="en-US" sz="1800" i="1">
                                  <a:latin typeface="Cambria Math"/>
                                </a:rPr>
                                <m:t>𝑇</m:t>
                              </m:r>
                            </m:e>
                            <m:sub>
                              <m:r>
                                <a:rPr lang="fr-FR" sz="1800" b="0" i="1" smtClean="0">
                                  <a:latin typeface="Cambria Math"/>
                                </a:rPr>
                                <m:t>𝑗</m:t>
                              </m:r>
                              <m:r>
                                <a:rPr lang="fr-FR" sz="1800" b="0" i="1" smtClean="0">
                                  <a:latin typeface="Cambria Math"/>
                                </a:rPr>
                                <m:t>−1</m:t>
                              </m:r>
                            </m:sub>
                          </m:sSub>
                          <m:r>
                            <a:rPr lang="en-US" sz="1800" i="1">
                              <a:latin typeface="Cambria Math"/>
                            </a:rPr>
                            <m:t>,</m:t>
                          </m:r>
                          <m:sSub>
                            <m:sSubPr>
                              <m:ctrlPr>
                                <a:rPr lang="en-US" sz="1800" i="1" smtClean="0">
                                  <a:latin typeface="Cambria Math" panose="02040503050406030204" pitchFamily="18" charset="0"/>
                                </a:rPr>
                              </m:ctrlPr>
                            </m:sSubPr>
                            <m:e>
                              <m:r>
                                <a:rPr lang="en-US" sz="1800" i="1">
                                  <a:latin typeface="Cambria Math"/>
                                </a:rPr>
                                <m:t>𝑇</m:t>
                              </m:r>
                            </m:e>
                            <m:sub>
                              <m:r>
                                <a:rPr lang="fr-FR" sz="1800" b="0" i="1" smtClean="0">
                                  <a:latin typeface="Cambria Math"/>
                                </a:rPr>
                                <m:t>𝑗</m:t>
                              </m:r>
                            </m:sub>
                          </m:sSub>
                        </m:e>
                      </m:d>
                      <m:r>
                        <a:rPr lang="fr-FR" sz="1800" b="0" i="1" smtClean="0">
                          <a:latin typeface="Cambria Math"/>
                        </a:rPr>
                        <m:t>=</m:t>
                      </m:r>
                      <m:f>
                        <m:fPr>
                          <m:ctrlPr>
                            <a:rPr lang="fr-FR" sz="1800" b="0" i="1" smtClean="0">
                              <a:latin typeface="Cambria Math" panose="02040503050406030204" pitchFamily="18" charset="0"/>
                            </a:rPr>
                          </m:ctrlPr>
                        </m:fPr>
                        <m:num>
                          <m:r>
                            <a:rPr lang="fr-FR" sz="1800" b="0" i="1" smtClean="0">
                              <a:latin typeface="Cambria Math"/>
                            </a:rPr>
                            <m:t>1</m:t>
                          </m:r>
                        </m:num>
                        <m:den>
                          <m:r>
                            <a:rPr lang="fr-FR" sz="1800" b="0" i="1" smtClean="0">
                              <a:latin typeface="Cambria Math"/>
                              <a:ea typeface="Cambria Math"/>
                            </a:rPr>
                            <m:t>𝛿</m:t>
                          </m:r>
                          <m:d>
                            <m:dPr>
                              <m:ctrlPr>
                                <a:rPr lang="en-US" sz="1800" b="0" i="1" smtClean="0">
                                  <a:latin typeface="Cambria Math" panose="02040503050406030204" pitchFamily="18" charset="0"/>
                                </a:rPr>
                              </m:ctrlPr>
                            </m:dPr>
                            <m:e>
                              <m:r>
                                <a:rPr lang="fr-FR" sz="1800" b="0" i="1" smtClean="0">
                                  <a:latin typeface="Cambria Math"/>
                                </a:rPr>
                                <m:t>𝑡</m:t>
                              </m:r>
                              <m:r>
                                <a:rPr lang="fr-FR" sz="1800" b="0" i="1" smtClean="0">
                                  <a:latin typeface="Cambria Math"/>
                                </a:rPr>
                                <m:t>,</m:t>
                              </m:r>
                              <m:sSub>
                                <m:sSubPr>
                                  <m:ctrlPr>
                                    <a:rPr lang="en-US" sz="1800" i="1" smtClean="0">
                                      <a:latin typeface="Cambria Math" panose="02040503050406030204" pitchFamily="18" charset="0"/>
                                    </a:rPr>
                                  </m:ctrlPr>
                                </m:sSubPr>
                                <m:e>
                                  <m:r>
                                    <a:rPr lang="en-US" sz="1800" i="1">
                                      <a:latin typeface="Cambria Math"/>
                                    </a:rPr>
                                    <m:t>𝑇</m:t>
                                  </m:r>
                                </m:e>
                                <m:sub>
                                  <m:r>
                                    <a:rPr lang="fr-FR" sz="1800" b="0" i="1" smtClean="0">
                                      <a:latin typeface="Cambria Math"/>
                                    </a:rPr>
                                    <m:t>𝑗</m:t>
                                  </m:r>
                                  <m:r>
                                    <a:rPr lang="fr-FR" sz="1800" b="0" i="1" smtClean="0">
                                      <a:latin typeface="Cambria Math"/>
                                    </a:rPr>
                                    <m:t>−1</m:t>
                                  </m:r>
                                </m:sub>
                              </m:sSub>
                              <m:r>
                                <a:rPr lang="en-US" sz="1800" i="1">
                                  <a:latin typeface="Cambria Math"/>
                                </a:rPr>
                                <m:t>,</m:t>
                              </m:r>
                              <m:sSub>
                                <m:sSubPr>
                                  <m:ctrlPr>
                                    <a:rPr lang="en-US" sz="1800" i="1" smtClean="0">
                                      <a:latin typeface="Cambria Math" panose="02040503050406030204" pitchFamily="18" charset="0"/>
                                    </a:rPr>
                                  </m:ctrlPr>
                                </m:sSubPr>
                                <m:e>
                                  <m:r>
                                    <a:rPr lang="en-US" sz="1800" i="1">
                                      <a:latin typeface="Cambria Math"/>
                                    </a:rPr>
                                    <m:t>𝑇</m:t>
                                  </m:r>
                                </m:e>
                                <m:sub>
                                  <m:r>
                                    <a:rPr lang="fr-FR" sz="1800" b="0" i="1" smtClean="0">
                                      <a:latin typeface="Cambria Math"/>
                                    </a:rPr>
                                    <m:t>𝑗</m:t>
                                  </m:r>
                                </m:sub>
                              </m:sSub>
                            </m:e>
                          </m:d>
                        </m:den>
                      </m:f>
                      <m:d>
                        <m:dPr>
                          <m:ctrlPr>
                            <a:rPr lang="fr-FR" sz="1800" b="0" i="1" smtClean="0">
                              <a:latin typeface="Cambria Math" panose="02040503050406030204" pitchFamily="18" charset="0"/>
                            </a:rPr>
                          </m:ctrlPr>
                        </m:dPr>
                        <m:e>
                          <m:f>
                            <m:fPr>
                              <m:ctrlPr>
                                <a:rPr lang="fr-FR" sz="1800" b="0" i="1" smtClean="0">
                                  <a:latin typeface="Cambria Math" panose="02040503050406030204" pitchFamily="18" charset="0"/>
                                </a:rPr>
                              </m:ctrlPr>
                            </m:fPr>
                            <m:num>
                              <m:r>
                                <a:rPr lang="fr-FR" sz="1800" b="0" i="1" smtClean="0">
                                  <a:latin typeface="Cambria Math" panose="02040503050406030204" pitchFamily="18" charset="0"/>
                                </a:rPr>
                                <m:t>𝑍𝐶</m:t>
                              </m:r>
                              <m:r>
                                <a:rPr lang="fr-FR" sz="1800" b="0" i="1" smtClean="0">
                                  <a:latin typeface="Cambria Math"/>
                                </a:rPr>
                                <m:t>(</m:t>
                              </m:r>
                              <m:r>
                                <a:rPr lang="fr-FR" sz="1800" b="0" i="1" smtClean="0">
                                  <a:latin typeface="Cambria Math"/>
                                </a:rPr>
                                <m:t>𝑡</m:t>
                              </m:r>
                              <m:r>
                                <a:rPr lang="fr-FR" sz="1800" b="0" i="1" smtClean="0">
                                  <a:latin typeface="Cambria Math"/>
                                </a:rPr>
                                <m:t>,</m:t>
                              </m:r>
                              <m:sSub>
                                <m:sSubPr>
                                  <m:ctrlPr>
                                    <a:rPr lang="en-US" sz="1800" i="1" smtClean="0">
                                      <a:latin typeface="Cambria Math" panose="02040503050406030204" pitchFamily="18" charset="0"/>
                                    </a:rPr>
                                  </m:ctrlPr>
                                </m:sSubPr>
                                <m:e>
                                  <m:r>
                                    <a:rPr lang="en-US" sz="1800" i="1">
                                      <a:latin typeface="Cambria Math"/>
                                    </a:rPr>
                                    <m:t>𝑇</m:t>
                                  </m:r>
                                </m:e>
                                <m:sub>
                                  <m:r>
                                    <a:rPr lang="fr-FR" sz="1800" b="0" i="1" smtClean="0">
                                      <a:latin typeface="Cambria Math"/>
                                    </a:rPr>
                                    <m:t>𝑗</m:t>
                                  </m:r>
                                  <m:r>
                                    <a:rPr lang="fr-FR" sz="1800" b="0" i="1" smtClean="0">
                                      <a:latin typeface="Cambria Math"/>
                                    </a:rPr>
                                    <m:t>−1</m:t>
                                  </m:r>
                                </m:sub>
                              </m:sSub>
                              <m:r>
                                <a:rPr lang="fr-FR" sz="1800" b="0" i="1" smtClean="0">
                                  <a:latin typeface="Cambria Math"/>
                                </a:rPr>
                                <m:t>)</m:t>
                              </m:r>
                            </m:num>
                            <m:den>
                              <m:r>
                                <a:rPr lang="fr-FR" sz="1800" b="0" i="1" smtClean="0">
                                  <a:latin typeface="Cambria Math" panose="02040503050406030204" pitchFamily="18" charset="0"/>
                                </a:rPr>
                                <m:t>𝑍𝐶</m:t>
                              </m:r>
                              <m:r>
                                <a:rPr lang="fr-FR" sz="1800" b="0" i="1" smtClean="0">
                                  <a:latin typeface="Cambria Math"/>
                                </a:rPr>
                                <m:t>(</m:t>
                              </m:r>
                              <m:r>
                                <a:rPr lang="fr-FR" sz="1800" b="0" i="1" smtClean="0">
                                  <a:latin typeface="Cambria Math"/>
                                </a:rPr>
                                <m:t>𝑡</m:t>
                              </m:r>
                              <m:r>
                                <a:rPr lang="fr-FR" sz="1800" b="0" i="1" smtClean="0">
                                  <a:latin typeface="Cambria Math"/>
                                </a:rPr>
                                <m:t>,</m:t>
                              </m:r>
                              <m:sSub>
                                <m:sSubPr>
                                  <m:ctrlPr>
                                    <a:rPr lang="en-US" sz="1800" i="1" smtClean="0">
                                      <a:latin typeface="Cambria Math" panose="02040503050406030204" pitchFamily="18" charset="0"/>
                                    </a:rPr>
                                  </m:ctrlPr>
                                </m:sSubPr>
                                <m:e>
                                  <m:r>
                                    <a:rPr lang="en-US" sz="1800" i="1">
                                      <a:latin typeface="Cambria Math"/>
                                    </a:rPr>
                                    <m:t>𝑇</m:t>
                                  </m:r>
                                </m:e>
                                <m:sub>
                                  <m:r>
                                    <a:rPr lang="fr-FR" sz="1800" b="0" i="1" smtClean="0">
                                      <a:latin typeface="Cambria Math"/>
                                    </a:rPr>
                                    <m:t>𝑗</m:t>
                                  </m:r>
                                </m:sub>
                              </m:sSub>
                              <m:r>
                                <a:rPr lang="fr-FR" sz="1800" b="0" i="1" smtClean="0">
                                  <a:latin typeface="Cambria Math"/>
                                </a:rPr>
                                <m:t>)</m:t>
                              </m:r>
                            </m:den>
                          </m:f>
                          <m:r>
                            <a:rPr lang="fr-FR" sz="1800" b="0" i="1" smtClean="0">
                              <a:latin typeface="Cambria Math"/>
                            </a:rPr>
                            <m:t>−1</m:t>
                          </m:r>
                        </m:e>
                      </m:d>
                    </m:oMath>
                  </m:oMathPara>
                </a14:m>
                <a:endParaRPr lang="en-US" sz="1800" dirty="0">
                  <a:solidFill>
                    <a:srgbClr val="140185"/>
                  </a:solidFill>
                </a:endParaRPr>
              </a:p>
              <a:p>
                <a:pPr marL="190500" lvl="1" indent="0" algn="just" defTabSz="387350">
                  <a:buClr>
                    <a:schemeClr val="tx1"/>
                  </a:buClr>
                </a:pPr>
                <a:endParaRPr lang="en-US" sz="1500" dirty="0">
                  <a:solidFill>
                    <a:srgbClr val="140185"/>
                  </a:solidFill>
                </a:endParaRPr>
              </a:p>
              <a:p>
                <a:pPr marL="476250" lvl="1" indent="-285750" algn="just" defTabSz="387350">
                  <a:buClr>
                    <a:schemeClr val="tx2">
                      <a:lumMod val="75000"/>
                    </a:schemeClr>
                  </a:buClr>
                  <a:buSzPct val="100000"/>
                  <a:buFont typeface="Wingdings" panose="05000000000000000000" pitchFamily="2" charset="2"/>
                  <a:buChar char="§"/>
                </a:pPr>
                <a:r>
                  <a:rPr lang="en-US" sz="1500" dirty="0">
                    <a:solidFill>
                      <a:srgbClr val="140185"/>
                    </a:solidFill>
                  </a:rPr>
                  <a:t> The swap price formula becomes:</a:t>
                </a:r>
              </a:p>
              <a:p>
                <a:pPr marL="190500" lvl="1" indent="0" algn="just" defTabSz="387350">
                  <a:buClr>
                    <a:schemeClr val="tx1"/>
                  </a:buClr>
                </a:pPr>
                <a:endParaRPr lang="en-US" sz="1500" dirty="0">
                  <a:solidFill>
                    <a:srgbClr val="140185"/>
                  </a:solidFill>
                </a:endParaRPr>
              </a:p>
              <a:p>
                <a:pPr marL="190500" lvl="1" indent="0" algn="just" defTabSz="387350">
                  <a:buClr>
                    <a:schemeClr val="tx1"/>
                  </a:buClr>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a:rPr>
                            <m:t>𝑆</m:t>
                          </m:r>
                          <m:r>
                            <a:rPr lang="en-US" sz="1600" b="0" i="1" smtClean="0">
                              <a:latin typeface="Cambria Math"/>
                            </a:rPr>
                            <m:t>𝑊𝐴𝑃</m:t>
                          </m:r>
                        </m:e>
                        <m:sub>
                          <m:r>
                            <a:rPr lang="fr-FR" sz="1600" b="0" i="1" smtClean="0">
                              <a:latin typeface="Cambria Math"/>
                            </a:rPr>
                            <m:t>𝑡</m:t>
                          </m:r>
                        </m:sub>
                      </m:sSub>
                      <m:r>
                        <a:rPr lang="en-US" sz="1600" i="1">
                          <a:latin typeface="Cambria Math"/>
                        </a:rPr>
                        <m:t>=</m:t>
                      </m:r>
                      <m:r>
                        <a:rPr lang="fr-FR" sz="1600" b="0" i="1" smtClean="0">
                          <a:latin typeface="Cambria Math"/>
                        </a:rPr>
                        <m:t>𝑁</m:t>
                      </m:r>
                      <m:r>
                        <a:rPr lang="fr-FR" sz="1600" b="0" i="1" smtClean="0">
                          <a:latin typeface="Cambria Math"/>
                        </a:rPr>
                        <m:t>. </m:t>
                      </m:r>
                      <m:d>
                        <m:dPr>
                          <m:begChr m:val="{"/>
                          <m:endChr m:val="}"/>
                          <m:ctrlPr>
                            <a:rPr lang="fr-FR" sz="1600" b="0" i="1" smtClean="0">
                              <a:latin typeface="Cambria Math" panose="02040503050406030204" pitchFamily="18" charset="0"/>
                            </a:rPr>
                          </m:ctrlPr>
                        </m:dPr>
                        <m:e>
                          <m:nary>
                            <m:naryPr>
                              <m:chr m:val="∑"/>
                              <m:limLoc m:val="undOvr"/>
                              <m:ctrlPr>
                                <a:rPr lang="en-US" sz="1600" i="1">
                                  <a:latin typeface="Cambria Math" panose="02040503050406030204" pitchFamily="18" charset="0"/>
                                </a:rPr>
                              </m:ctrlPr>
                            </m:naryPr>
                            <m:sub>
                              <m:r>
                                <m:rPr>
                                  <m:brk/>
                                </m:rPr>
                                <a:rPr lang="fr-FR" sz="1600" b="0" i="1" smtClean="0">
                                  <a:latin typeface="Cambria Math"/>
                                </a:rPr>
                                <m:t>𝑗</m:t>
                              </m:r>
                              <m:r>
                                <a:rPr lang="en-US" sz="1600" i="1">
                                  <a:latin typeface="Cambria Math"/>
                                </a:rPr>
                                <m:t>=1</m:t>
                              </m:r>
                            </m:sub>
                            <m:sup>
                              <m:r>
                                <a:rPr lang="fr-FR" sz="1600" b="0" i="1" smtClean="0">
                                  <a:latin typeface="Cambria Math"/>
                                </a:rPr>
                                <m:t>𝑚</m:t>
                              </m:r>
                            </m:sup>
                            <m:e>
                              <m:d>
                                <m:dPr>
                                  <m:ctrlPr>
                                    <a:rPr lang="fr-FR" sz="1600" b="0" i="1" smtClean="0">
                                      <a:latin typeface="Cambria Math" panose="02040503050406030204" pitchFamily="18" charset="0"/>
                                    </a:rPr>
                                  </m:ctrlPr>
                                </m:dPr>
                                <m:e>
                                  <m:r>
                                    <a:rPr lang="fr-FR" sz="1600" b="0" i="1" smtClean="0">
                                      <a:latin typeface="Cambria Math" panose="02040503050406030204" pitchFamily="18" charset="0"/>
                                    </a:rPr>
                                    <m:t>𝑍𝐶</m:t>
                                  </m:r>
                                  <m:d>
                                    <m:dPr>
                                      <m:ctrlPr>
                                        <a:rPr lang="fr-FR" sz="1600" b="0" i="1" smtClean="0">
                                          <a:latin typeface="Cambria Math" panose="02040503050406030204" pitchFamily="18" charset="0"/>
                                        </a:rPr>
                                      </m:ctrlPr>
                                    </m:dPr>
                                    <m:e>
                                      <m:r>
                                        <a:rPr lang="fr-FR" sz="1600" b="0" i="1" smtClean="0">
                                          <a:latin typeface="Cambria Math"/>
                                        </a:rPr>
                                        <m:t>𝑡</m:t>
                                      </m:r>
                                      <m:r>
                                        <a:rPr lang="fr-FR" sz="1600" b="0" i="1" smtClean="0">
                                          <a:latin typeface="Cambria Math"/>
                                        </a:rPr>
                                        <m:t>,</m:t>
                                      </m:r>
                                      <m:sSub>
                                        <m:sSubPr>
                                          <m:ctrlPr>
                                            <a:rPr lang="fr-FR" sz="1600" b="0" i="1" smtClean="0">
                                              <a:latin typeface="Cambria Math" panose="02040503050406030204" pitchFamily="18" charset="0"/>
                                            </a:rPr>
                                          </m:ctrlPr>
                                        </m:sSubPr>
                                        <m:e>
                                          <m:r>
                                            <a:rPr lang="fr-FR" sz="1600" b="0" i="1" smtClean="0">
                                              <a:latin typeface="Cambria Math"/>
                                            </a:rPr>
                                            <m:t>𝑇</m:t>
                                          </m:r>
                                        </m:e>
                                        <m:sub>
                                          <m:r>
                                            <a:rPr lang="fr-FR" sz="1600" b="0" i="1" smtClean="0">
                                              <a:latin typeface="Cambria Math"/>
                                            </a:rPr>
                                            <m:t>𝑗</m:t>
                                          </m:r>
                                          <m:r>
                                            <a:rPr lang="fr-FR" sz="1600" b="0" i="1" smtClean="0">
                                              <a:latin typeface="Cambria Math"/>
                                            </a:rPr>
                                            <m:t>−1</m:t>
                                          </m:r>
                                        </m:sub>
                                      </m:sSub>
                                    </m:e>
                                  </m:d>
                                  <m:r>
                                    <a:rPr lang="fr-FR" sz="1600" b="0" i="1" smtClean="0">
                                      <a:latin typeface="Cambria Math"/>
                                    </a:rPr>
                                    <m:t>−</m:t>
                                  </m:r>
                                  <m:r>
                                    <a:rPr lang="fr-FR" sz="1600" b="0" i="1" smtClean="0">
                                      <a:latin typeface="Cambria Math" panose="02040503050406030204" pitchFamily="18" charset="0"/>
                                    </a:rPr>
                                    <m:t>𝑍𝐶</m:t>
                                  </m:r>
                                  <m:r>
                                    <a:rPr lang="fr-FR" sz="1600" b="0" i="1" smtClean="0">
                                      <a:latin typeface="Cambria Math"/>
                                    </a:rPr>
                                    <m:t>(</m:t>
                                  </m:r>
                                  <m:r>
                                    <a:rPr lang="fr-FR" sz="1600" b="0" i="1" smtClean="0">
                                      <a:latin typeface="Cambria Math"/>
                                    </a:rPr>
                                    <m:t>𝑡</m:t>
                                  </m:r>
                                  <m:r>
                                    <a:rPr lang="fr-FR" sz="1600" b="0" i="1" smtClean="0">
                                      <a:latin typeface="Cambria Math"/>
                                    </a:rPr>
                                    <m:t>,</m:t>
                                  </m:r>
                                  <m:sSub>
                                    <m:sSubPr>
                                      <m:ctrlPr>
                                        <a:rPr lang="fr-FR" sz="1600" b="0" i="1" smtClean="0">
                                          <a:latin typeface="Cambria Math" panose="02040503050406030204" pitchFamily="18" charset="0"/>
                                        </a:rPr>
                                      </m:ctrlPr>
                                    </m:sSubPr>
                                    <m:e>
                                      <m:r>
                                        <a:rPr lang="fr-FR" sz="1600" b="0" i="1" smtClean="0">
                                          <a:latin typeface="Cambria Math"/>
                                        </a:rPr>
                                        <m:t>𝑇</m:t>
                                      </m:r>
                                    </m:e>
                                    <m:sub>
                                      <m:r>
                                        <a:rPr lang="fr-FR" sz="1600" b="0" i="1" smtClean="0">
                                          <a:latin typeface="Cambria Math"/>
                                        </a:rPr>
                                        <m:t>𝑗</m:t>
                                      </m:r>
                                    </m:sub>
                                  </m:sSub>
                                  <m:r>
                                    <a:rPr lang="fr-FR" sz="1600" b="0" i="1" smtClean="0">
                                      <a:latin typeface="Cambria Math"/>
                                    </a:rPr>
                                    <m:t>)</m:t>
                                  </m:r>
                                </m:e>
                              </m:d>
                            </m:e>
                          </m:nary>
                          <m:r>
                            <a:rPr lang="fr-FR" sz="1600" b="0" i="1" smtClean="0">
                              <a:latin typeface="Cambria Math"/>
                            </a:rPr>
                            <m:t>−</m:t>
                          </m:r>
                          <m:r>
                            <a:rPr lang="en-US" sz="1600" b="0" i="1" smtClean="0">
                              <a:latin typeface="Cambria Math"/>
                            </a:rPr>
                            <m:t>𝐾</m:t>
                          </m:r>
                          <m:nary>
                            <m:naryPr>
                              <m:chr m:val="∑"/>
                              <m:limLoc m:val="undOvr"/>
                              <m:ctrlPr>
                                <a:rPr lang="en-US" sz="1600" i="1">
                                  <a:latin typeface="Cambria Math" panose="02040503050406030204" pitchFamily="18" charset="0"/>
                                </a:rPr>
                              </m:ctrlPr>
                            </m:naryPr>
                            <m:sub>
                              <m:r>
                                <a:rPr lang="en-US" sz="1600" i="1">
                                  <a:latin typeface="Cambria Math"/>
                                </a:rPr>
                                <m:t>𝑖</m:t>
                              </m:r>
                              <m:r>
                                <a:rPr lang="en-US" sz="1600" i="1">
                                  <a:latin typeface="Cambria Math"/>
                                </a:rPr>
                                <m:t>=1</m:t>
                              </m:r>
                            </m:sub>
                            <m:sup>
                              <m:r>
                                <a:rPr lang="fr-FR" sz="1600" b="0" i="1" smtClean="0">
                                  <a:latin typeface="Cambria Math"/>
                                </a:rPr>
                                <m:t>𝑛</m:t>
                              </m:r>
                            </m:sup>
                            <m:e>
                              <m:r>
                                <a:rPr lang="fr-FR" sz="1600" b="0" i="1" smtClean="0">
                                  <a:latin typeface="Cambria Math" panose="02040503050406030204" pitchFamily="18" charset="0"/>
                                </a:rPr>
                                <m:t>𝑍𝐶</m:t>
                              </m:r>
                              <m:d>
                                <m:dPr>
                                  <m:ctrlPr>
                                    <a:rPr lang="en-US" sz="1600" i="1" smtClean="0">
                                      <a:latin typeface="Cambria Math" panose="02040503050406030204" pitchFamily="18" charset="0"/>
                                    </a:rPr>
                                  </m:ctrlPr>
                                </m:dPr>
                                <m:e>
                                  <m:r>
                                    <a:rPr lang="fr-FR" sz="1600" b="0" i="1" smtClean="0">
                                      <a:latin typeface="Cambria Math"/>
                                    </a:rPr>
                                    <m:t>𝑡</m:t>
                                  </m:r>
                                  <m:r>
                                    <a:rPr lang="en-US" sz="1600" i="1">
                                      <a:latin typeface="Cambria Math"/>
                                    </a:rPr>
                                    <m:t>,</m:t>
                                  </m:r>
                                  <m:sSub>
                                    <m:sSubPr>
                                      <m:ctrlPr>
                                        <a:rPr lang="en-US" sz="1600" i="1" smtClean="0">
                                          <a:latin typeface="Cambria Math" panose="02040503050406030204" pitchFamily="18" charset="0"/>
                                        </a:rPr>
                                      </m:ctrlPr>
                                    </m:sSubPr>
                                    <m:e>
                                      <m:r>
                                        <a:rPr lang="en-US" sz="1600" i="1">
                                          <a:latin typeface="Cambria Math"/>
                                        </a:rPr>
                                        <m:t>𝑇</m:t>
                                      </m:r>
                                    </m:e>
                                    <m:sub>
                                      <m:r>
                                        <a:rPr lang="fr-FR" sz="1600" b="0" i="1" smtClean="0">
                                          <a:latin typeface="Cambria Math"/>
                                        </a:rPr>
                                        <m:t>𝑘𝑖</m:t>
                                      </m:r>
                                    </m:sub>
                                  </m:sSub>
                                </m:e>
                              </m:d>
                              <m:r>
                                <a:rPr lang="fr-FR" sz="1600" b="0" i="1" smtClean="0">
                                  <a:latin typeface="Cambria Math"/>
                                </a:rPr>
                                <m:t>.</m:t>
                              </m:r>
                              <m:r>
                                <a:rPr lang="en-US" sz="1600" i="1">
                                  <a:latin typeface="Cambria Math"/>
                                </a:rPr>
                                <m:t>𝛿</m:t>
                              </m:r>
                              <m:r>
                                <a:rPr lang="en-US" sz="1600" i="1">
                                  <a:latin typeface="Cambria Math"/>
                                </a:rPr>
                                <m:t>(</m:t>
                              </m:r>
                              <m:sSub>
                                <m:sSubPr>
                                  <m:ctrlPr>
                                    <a:rPr lang="en-US" sz="1600" i="1" smtClean="0">
                                      <a:latin typeface="Cambria Math" panose="02040503050406030204" pitchFamily="18" charset="0"/>
                                    </a:rPr>
                                  </m:ctrlPr>
                                </m:sSubPr>
                                <m:e>
                                  <m:r>
                                    <a:rPr lang="en-US" sz="1600" i="1">
                                      <a:latin typeface="Cambria Math"/>
                                    </a:rPr>
                                    <m:t>𝑇</m:t>
                                  </m:r>
                                </m:e>
                                <m:sub>
                                  <m:r>
                                    <a:rPr lang="fr-FR" sz="1600" b="0" i="1" smtClean="0">
                                      <a:latin typeface="Cambria Math"/>
                                    </a:rPr>
                                    <m:t>𝑘</m:t>
                                  </m:r>
                                  <m:r>
                                    <a:rPr lang="fr-FR" sz="1600" b="0" i="1" smtClean="0">
                                      <a:latin typeface="Cambria Math"/>
                                    </a:rPr>
                                    <m:t>(</m:t>
                                  </m:r>
                                  <m:r>
                                    <a:rPr lang="fr-FR" sz="1600" b="0" i="1" smtClean="0">
                                      <a:latin typeface="Cambria Math"/>
                                    </a:rPr>
                                    <m:t>𝑖</m:t>
                                  </m:r>
                                  <m:r>
                                    <a:rPr lang="fr-FR" sz="1600" b="0" i="1" smtClean="0">
                                      <a:latin typeface="Cambria Math"/>
                                    </a:rPr>
                                    <m:t>−1)</m:t>
                                  </m:r>
                                </m:sub>
                              </m:sSub>
                              <m:r>
                                <a:rPr lang="en-US" sz="1600" i="1">
                                  <a:latin typeface="Cambria Math"/>
                                </a:rPr>
                                <m:t>,</m:t>
                              </m:r>
                              <m:sSub>
                                <m:sSubPr>
                                  <m:ctrlPr>
                                    <a:rPr lang="en-US" sz="1600" i="1" smtClean="0">
                                      <a:latin typeface="Cambria Math" panose="02040503050406030204" pitchFamily="18" charset="0"/>
                                    </a:rPr>
                                  </m:ctrlPr>
                                </m:sSubPr>
                                <m:e>
                                  <m:r>
                                    <a:rPr lang="en-US" sz="1600" i="1">
                                      <a:latin typeface="Cambria Math"/>
                                    </a:rPr>
                                    <m:t>𝑇</m:t>
                                  </m:r>
                                </m:e>
                                <m:sub>
                                  <m:r>
                                    <a:rPr lang="fr-FR" sz="1600" b="0" i="1" smtClean="0">
                                      <a:latin typeface="Cambria Math"/>
                                    </a:rPr>
                                    <m:t>𝑘𝑖</m:t>
                                  </m:r>
                                </m:sub>
                              </m:sSub>
                              <m:r>
                                <a:rPr lang="en-US" sz="1600" i="1">
                                  <a:latin typeface="Cambria Math"/>
                                </a:rPr>
                                <m:t>)</m:t>
                              </m:r>
                              <m:r>
                                <a:rPr lang="en-US" sz="1600" i="1" smtClean="0">
                                  <a:latin typeface="Cambria Math"/>
                                </a:rPr>
                                <m:t> </m:t>
                              </m:r>
                            </m:e>
                          </m:nary>
                        </m:e>
                      </m:d>
                    </m:oMath>
                  </m:oMathPara>
                </a14:m>
                <a:endParaRPr lang="en-US" sz="1500" dirty="0">
                  <a:solidFill>
                    <a:srgbClr val="140185"/>
                  </a:solidFill>
                </a:endParaRPr>
              </a:p>
              <a:p>
                <a:pPr marL="190500" lvl="1" indent="0" algn="just" defTabSz="387350">
                  <a:buClr>
                    <a:schemeClr val="tx1"/>
                  </a:buClr>
                  <a:buNone/>
                </a:pPr>
                <a:endParaRPr lang="en-US" sz="1500" dirty="0">
                  <a:solidFill>
                    <a:srgbClr val="140185"/>
                  </a:solidFill>
                </a:endParaRPr>
              </a:p>
              <a:p>
                <a:pPr marL="476250" lvl="1" indent="-285750" algn="just" defTabSz="387350">
                  <a:buClr>
                    <a:schemeClr val="tx2">
                      <a:lumMod val="75000"/>
                    </a:schemeClr>
                  </a:buClr>
                  <a:buSzPct val="100000"/>
                  <a:buFont typeface="Wingdings" panose="05000000000000000000" pitchFamily="2" charset="2"/>
                  <a:buChar char="§"/>
                </a:pPr>
                <a:r>
                  <a:rPr lang="en-US" sz="1500" dirty="0">
                    <a:solidFill>
                      <a:srgbClr val="140185"/>
                    </a:solidFill>
                  </a:rPr>
                  <a:t> Or equivalently:</a:t>
                </a:r>
                <a:endParaRPr lang="en-US" sz="2000" dirty="0">
                  <a:solidFill>
                    <a:srgbClr val="140185"/>
                  </a:solidFill>
                </a:endParaRPr>
              </a:p>
              <a:p>
                <a:pPr marL="0" lvl="1" indent="0" defTabSz="387350">
                  <a:buClr>
                    <a:schemeClr val="tx1"/>
                  </a:buClr>
                  <a:buSzPct val="8000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a:rPr>
                            <m:t>𝑆</m:t>
                          </m:r>
                          <m:r>
                            <a:rPr lang="en-US" sz="1600" b="0" i="1" smtClean="0">
                              <a:latin typeface="Cambria Math"/>
                            </a:rPr>
                            <m:t>𝑊𝐴𝑃</m:t>
                          </m:r>
                        </m:e>
                        <m:sub>
                          <m:r>
                            <a:rPr lang="fr-FR" sz="1600" b="0" i="1" smtClean="0">
                              <a:latin typeface="Cambria Math"/>
                            </a:rPr>
                            <m:t>𝑡</m:t>
                          </m:r>
                        </m:sub>
                      </m:sSub>
                      <m:r>
                        <a:rPr lang="en-US" sz="1600" i="1">
                          <a:latin typeface="Cambria Math"/>
                        </a:rPr>
                        <m:t>=</m:t>
                      </m:r>
                      <m:r>
                        <a:rPr lang="fr-FR" sz="1600" b="0" i="1" smtClean="0">
                          <a:latin typeface="Cambria Math"/>
                        </a:rPr>
                        <m:t>𝑁</m:t>
                      </m:r>
                      <m:r>
                        <a:rPr lang="fr-FR" sz="1600" b="0" i="1" smtClean="0">
                          <a:latin typeface="Cambria Math"/>
                        </a:rPr>
                        <m:t>. </m:t>
                      </m:r>
                      <m:d>
                        <m:dPr>
                          <m:begChr m:val="{"/>
                          <m:endChr m:val="}"/>
                          <m:ctrlPr>
                            <a:rPr lang="fr-FR" sz="1600" b="0" i="1" smtClean="0">
                              <a:latin typeface="Cambria Math" panose="02040503050406030204" pitchFamily="18" charset="0"/>
                            </a:rPr>
                          </m:ctrlPr>
                        </m:dPr>
                        <m:e>
                          <m:r>
                            <a:rPr lang="fr-FR" sz="1600" i="1" smtClean="0">
                              <a:latin typeface="Cambria Math"/>
                            </a:rPr>
                            <m:t>1</m:t>
                          </m:r>
                          <m:r>
                            <a:rPr lang="fr-FR" sz="1600" b="0" i="1" smtClean="0">
                              <a:latin typeface="Cambria Math"/>
                            </a:rPr>
                            <m:t> −</m:t>
                          </m:r>
                          <m:r>
                            <a:rPr lang="fr-FR" sz="1600" b="0" i="1" smtClean="0">
                              <a:latin typeface="Cambria Math" panose="02040503050406030204" pitchFamily="18" charset="0"/>
                            </a:rPr>
                            <m:t>𝑍𝐶</m:t>
                          </m:r>
                          <m:r>
                            <a:rPr lang="fr-FR" sz="1600" b="0" i="1" smtClean="0">
                              <a:latin typeface="Cambria Math"/>
                            </a:rPr>
                            <m:t>(</m:t>
                          </m:r>
                          <m:r>
                            <a:rPr lang="fr-FR" sz="1600" b="0" i="1" smtClean="0">
                              <a:latin typeface="Cambria Math"/>
                            </a:rPr>
                            <m:t>𝑡</m:t>
                          </m:r>
                          <m:r>
                            <a:rPr lang="fr-FR" sz="1600" b="0" i="1" smtClean="0">
                              <a:latin typeface="Cambria Math"/>
                            </a:rPr>
                            <m:t>,</m:t>
                          </m:r>
                          <m:sSub>
                            <m:sSubPr>
                              <m:ctrlPr>
                                <a:rPr lang="fr-FR" sz="1600" b="0" i="1" smtClean="0">
                                  <a:latin typeface="Cambria Math" panose="02040503050406030204" pitchFamily="18" charset="0"/>
                                </a:rPr>
                              </m:ctrlPr>
                            </m:sSubPr>
                            <m:e>
                              <m:r>
                                <a:rPr lang="fr-FR" sz="1600" b="0" i="1" smtClean="0">
                                  <a:latin typeface="Cambria Math"/>
                                </a:rPr>
                                <m:t>𝑇</m:t>
                              </m:r>
                            </m:e>
                            <m:sub>
                              <m:r>
                                <a:rPr lang="fr-FR" sz="1600" b="0" i="1" smtClean="0">
                                  <a:latin typeface="Cambria Math"/>
                                </a:rPr>
                                <m:t>𝑚</m:t>
                              </m:r>
                            </m:sub>
                          </m:sSub>
                          <m:r>
                            <a:rPr lang="fr-FR" sz="1600" b="0" i="1" smtClean="0">
                              <a:latin typeface="Cambria Math"/>
                            </a:rPr>
                            <m:t>)−</m:t>
                          </m:r>
                          <m:r>
                            <a:rPr lang="en-US" sz="1600" b="0" i="1" smtClean="0">
                              <a:latin typeface="Cambria Math"/>
                            </a:rPr>
                            <m:t>𝐾</m:t>
                          </m:r>
                          <m:nary>
                            <m:naryPr>
                              <m:chr m:val="∑"/>
                              <m:limLoc m:val="undOvr"/>
                              <m:ctrlPr>
                                <a:rPr lang="en-US" sz="1600" i="1">
                                  <a:latin typeface="Cambria Math" panose="02040503050406030204" pitchFamily="18" charset="0"/>
                                </a:rPr>
                              </m:ctrlPr>
                            </m:naryPr>
                            <m:sub>
                              <m:r>
                                <a:rPr lang="en-US" sz="1600" i="1">
                                  <a:latin typeface="Cambria Math"/>
                                </a:rPr>
                                <m:t>𝑖</m:t>
                              </m:r>
                              <m:r>
                                <a:rPr lang="en-US" sz="1600" i="1">
                                  <a:latin typeface="Cambria Math"/>
                                </a:rPr>
                                <m:t>=1</m:t>
                              </m:r>
                            </m:sub>
                            <m:sup>
                              <m:r>
                                <a:rPr lang="fr-FR" sz="1600" b="0" i="1" smtClean="0">
                                  <a:latin typeface="Cambria Math"/>
                                </a:rPr>
                                <m:t>𝑛</m:t>
                              </m:r>
                            </m:sup>
                            <m:e>
                              <m:r>
                                <a:rPr lang="fr-FR" sz="1600" b="0" i="1" smtClean="0">
                                  <a:latin typeface="Cambria Math" panose="02040503050406030204" pitchFamily="18" charset="0"/>
                                </a:rPr>
                                <m:t>𝑍𝐶</m:t>
                              </m:r>
                              <m:d>
                                <m:dPr>
                                  <m:ctrlPr>
                                    <a:rPr lang="en-US" sz="1600" i="1" smtClean="0">
                                      <a:latin typeface="Cambria Math" panose="02040503050406030204" pitchFamily="18" charset="0"/>
                                    </a:rPr>
                                  </m:ctrlPr>
                                </m:dPr>
                                <m:e>
                                  <m:r>
                                    <a:rPr lang="fr-FR" sz="1600" b="0" i="1" smtClean="0">
                                      <a:latin typeface="Cambria Math"/>
                                    </a:rPr>
                                    <m:t>𝑡</m:t>
                                  </m:r>
                                  <m:r>
                                    <a:rPr lang="en-US" sz="1600" i="1">
                                      <a:latin typeface="Cambria Math"/>
                                    </a:rPr>
                                    <m:t>,</m:t>
                                  </m:r>
                                  <m:sSub>
                                    <m:sSubPr>
                                      <m:ctrlPr>
                                        <a:rPr lang="en-US" sz="1600" i="1" smtClean="0">
                                          <a:latin typeface="Cambria Math" panose="02040503050406030204" pitchFamily="18" charset="0"/>
                                        </a:rPr>
                                      </m:ctrlPr>
                                    </m:sSubPr>
                                    <m:e>
                                      <m:r>
                                        <a:rPr lang="en-US" sz="1600" i="1">
                                          <a:latin typeface="Cambria Math"/>
                                        </a:rPr>
                                        <m:t>𝑇</m:t>
                                      </m:r>
                                    </m:e>
                                    <m:sub>
                                      <m:r>
                                        <a:rPr lang="fr-FR" sz="1600" b="0" i="1" smtClean="0">
                                          <a:latin typeface="Cambria Math"/>
                                        </a:rPr>
                                        <m:t>𝑘𝑖</m:t>
                                      </m:r>
                                    </m:sub>
                                  </m:sSub>
                                </m:e>
                              </m:d>
                              <m:r>
                                <a:rPr lang="fr-FR" sz="1600" b="0" i="1" smtClean="0">
                                  <a:latin typeface="Cambria Math"/>
                                </a:rPr>
                                <m:t>.</m:t>
                              </m:r>
                              <m:r>
                                <a:rPr lang="en-US" sz="1600" i="1">
                                  <a:latin typeface="Cambria Math"/>
                                </a:rPr>
                                <m:t>𝛿</m:t>
                              </m:r>
                              <m:r>
                                <a:rPr lang="en-US" sz="1600" i="1">
                                  <a:latin typeface="Cambria Math"/>
                                </a:rPr>
                                <m:t>(</m:t>
                              </m:r>
                              <m:sSub>
                                <m:sSubPr>
                                  <m:ctrlPr>
                                    <a:rPr lang="en-US" sz="1600" i="1" smtClean="0">
                                      <a:latin typeface="Cambria Math" panose="02040503050406030204" pitchFamily="18" charset="0"/>
                                    </a:rPr>
                                  </m:ctrlPr>
                                </m:sSubPr>
                                <m:e>
                                  <m:r>
                                    <a:rPr lang="en-US" sz="1600" i="1">
                                      <a:latin typeface="Cambria Math"/>
                                    </a:rPr>
                                    <m:t>𝑇</m:t>
                                  </m:r>
                                </m:e>
                                <m:sub>
                                  <m:r>
                                    <a:rPr lang="fr-FR" sz="1600" b="0" i="1" smtClean="0">
                                      <a:latin typeface="Cambria Math"/>
                                    </a:rPr>
                                    <m:t>𝑘</m:t>
                                  </m:r>
                                  <m:r>
                                    <a:rPr lang="fr-FR" sz="1600" b="0" i="1" smtClean="0">
                                      <a:latin typeface="Cambria Math"/>
                                    </a:rPr>
                                    <m:t>(</m:t>
                                  </m:r>
                                  <m:r>
                                    <a:rPr lang="fr-FR" sz="1600" b="0" i="1" smtClean="0">
                                      <a:latin typeface="Cambria Math"/>
                                    </a:rPr>
                                    <m:t>𝑖</m:t>
                                  </m:r>
                                  <m:r>
                                    <a:rPr lang="fr-FR" sz="1600" b="0" i="1" smtClean="0">
                                      <a:latin typeface="Cambria Math"/>
                                    </a:rPr>
                                    <m:t>−1)</m:t>
                                  </m:r>
                                </m:sub>
                              </m:sSub>
                              <m:r>
                                <a:rPr lang="en-US" sz="1600" i="1">
                                  <a:latin typeface="Cambria Math"/>
                                </a:rPr>
                                <m:t>,</m:t>
                              </m:r>
                              <m:sSub>
                                <m:sSubPr>
                                  <m:ctrlPr>
                                    <a:rPr lang="en-US" sz="1600" i="1" smtClean="0">
                                      <a:latin typeface="Cambria Math" panose="02040503050406030204" pitchFamily="18" charset="0"/>
                                    </a:rPr>
                                  </m:ctrlPr>
                                </m:sSubPr>
                                <m:e>
                                  <m:r>
                                    <a:rPr lang="en-US" sz="1600" i="1">
                                      <a:latin typeface="Cambria Math"/>
                                    </a:rPr>
                                    <m:t>𝑇</m:t>
                                  </m:r>
                                </m:e>
                                <m:sub>
                                  <m:r>
                                    <a:rPr lang="fr-FR" sz="1600" b="0" i="1" smtClean="0">
                                      <a:latin typeface="Cambria Math"/>
                                    </a:rPr>
                                    <m:t>𝑘𝑖</m:t>
                                  </m:r>
                                </m:sub>
                              </m:sSub>
                              <m:r>
                                <a:rPr lang="en-US" sz="1600" i="1">
                                  <a:latin typeface="Cambria Math"/>
                                </a:rPr>
                                <m:t>)</m:t>
                              </m:r>
                              <m:r>
                                <a:rPr lang="en-US" sz="1600" i="1" smtClean="0">
                                  <a:latin typeface="Cambria Math"/>
                                </a:rPr>
                                <m:t> </m:t>
                              </m:r>
                            </m:e>
                          </m:nary>
                        </m:e>
                      </m:d>
                    </m:oMath>
                  </m:oMathPara>
                </a14:m>
                <a:endParaRPr lang="en-US" sz="1500" dirty="0">
                  <a:solidFill>
                    <a:srgbClr val="140185"/>
                  </a:solidFill>
                </a:endParaRPr>
              </a:p>
              <a:p>
                <a:pPr marL="0" indent="0" defTabSz="387350">
                  <a:buClr>
                    <a:schemeClr val="tx1"/>
                  </a:buClr>
                  <a:buFont typeface="Wingdings" pitchFamily="2" charset="2"/>
                  <a:buNone/>
                </a:pPr>
                <a:endParaRPr lang="en-US" sz="2000" dirty="0">
                  <a:solidFill>
                    <a:srgbClr val="140185"/>
                  </a:solidFill>
                </a:endParaRPr>
              </a:p>
              <a:p>
                <a:pPr marL="0" indent="0" defTabSz="387350">
                  <a:buClr>
                    <a:schemeClr val="tx1"/>
                  </a:buClr>
                </a:pPr>
                <a:endParaRPr lang="en-US" sz="2000" dirty="0">
                  <a:solidFill>
                    <a:srgbClr val="140185"/>
                  </a:solidFill>
                </a:endParaRPr>
              </a:p>
            </p:txBody>
          </p:sp>
        </mc:Choice>
        <mc:Fallback xmlns="">
          <p:sp>
            <p:nvSpPr>
              <p:cNvPr id="73731" name="Rectangle 3"/>
              <p:cNvSpPr>
                <a:spLocks noGrp="1" noRot="1" noChangeAspect="1" noMove="1" noResize="1" noEditPoints="1" noAdjustHandles="1" noChangeArrowheads="1" noChangeShapeType="1" noTextEdit="1"/>
              </p:cNvSpPr>
              <p:nvPr>
                <p:ph type="body" idx="1"/>
              </p:nvPr>
            </p:nvSpPr>
            <p:spPr>
              <a:xfrm>
                <a:off x="323529" y="1268413"/>
                <a:ext cx="8607112" cy="5257800"/>
              </a:xfrm>
              <a:blipFill>
                <a:blip r:embed="rId3"/>
                <a:stretch>
                  <a:fillRect r="-1346"/>
                </a:stretch>
              </a:blipFill>
            </p:spPr>
            <p:txBody>
              <a:bodyPr/>
              <a:lstStyle/>
              <a:p>
                <a:r>
                  <a:rPr lang="fr-FR">
                    <a:noFill/>
                  </a:rPr>
                  <a:t> </a:t>
                </a:r>
              </a:p>
            </p:txBody>
          </p:sp>
        </mc:Fallback>
      </mc:AlternateContent>
      <p:graphicFrame>
        <p:nvGraphicFramePr>
          <p:cNvPr id="73732" name="Object 4"/>
          <p:cNvGraphicFramePr>
            <a:graphicFrameLocks noChangeAspect="1"/>
          </p:cNvGraphicFramePr>
          <p:nvPr/>
        </p:nvGraphicFramePr>
        <p:xfrm>
          <a:off x="4514850" y="3327400"/>
          <a:ext cx="112713" cy="201613"/>
        </p:xfrm>
        <a:graphic>
          <a:graphicData uri="http://schemas.openxmlformats.org/presentationml/2006/ole">
            <mc:AlternateContent xmlns:mc="http://schemas.openxmlformats.org/markup-compatibility/2006">
              <mc:Choice xmlns:v="urn:schemas-microsoft-com:vml" Requires="v">
                <p:oleObj name="Équation" r:id="rId4" imgW="114120" imgH="203040" progId="Equation.3">
                  <p:embed/>
                </p:oleObj>
              </mc:Choice>
              <mc:Fallback>
                <p:oleObj name="Équation" r:id="rId4" imgW="114120" imgH="203040" progId="Equation.3">
                  <p:embed/>
                  <p:pic>
                    <p:nvPicPr>
                      <p:cNvPr id="7373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7400"/>
                        <a:ext cx="1127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7" name="Rectangle 9"/>
          <p:cNvSpPr>
            <a:spLocks noGrp="1" noChangeArrowheads="1"/>
          </p:cNvSpPr>
          <p:nvPr>
            <p:ph type="title"/>
          </p:nvPr>
        </p:nvSpPr>
        <p:spPr/>
        <p:txBody>
          <a:bodyPr/>
          <a:lstStyle/>
          <a:p>
            <a:r>
              <a:rPr lang="en-US" dirty="0"/>
              <a:t>Pricing of standard swaps (3)</a:t>
            </a:r>
          </a:p>
        </p:txBody>
      </p:sp>
    </p:spTree>
    <p:extLst>
      <p:ext uri="{BB962C8B-B14F-4D97-AF65-F5344CB8AC3E}">
        <p14:creationId xmlns:p14="http://schemas.microsoft.com/office/powerpoint/2010/main" val="41165961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25DD5413-820C-41FC-8479-E47C93F876C2}" type="slidenum">
              <a:rPr lang="fr-FR"/>
              <a:pPr/>
              <a:t>37</a:t>
            </a:fld>
            <a:endParaRPr lang="fr-FR"/>
          </a:p>
        </p:txBody>
      </p:sp>
      <mc:AlternateContent xmlns:mc="http://schemas.openxmlformats.org/markup-compatibility/2006" xmlns:a14="http://schemas.microsoft.com/office/drawing/2010/main">
        <mc:Choice Requires="a14">
          <p:sp>
            <p:nvSpPr>
              <p:cNvPr id="74755" name="Rectangle 3"/>
              <p:cNvSpPr>
                <a:spLocks noGrp="1" noChangeArrowheads="1"/>
              </p:cNvSpPr>
              <p:nvPr>
                <p:ph type="body" idx="1"/>
              </p:nvPr>
            </p:nvSpPr>
            <p:spPr>
              <a:xfrm>
                <a:off x="395288" y="1268413"/>
                <a:ext cx="7467600" cy="5257800"/>
              </a:xfrm>
            </p:spPr>
            <p:txBody>
              <a:bodyPr/>
              <a:lstStyle/>
              <a:p>
                <a:pPr marL="0" indent="0" defTabSz="387350">
                  <a:buSzTx/>
                  <a:buNone/>
                </a:pPr>
                <a:endParaRPr lang="en-US" sz="1500" dirty="0">
                  <a:solidFill>
                    <a:srgbClr val="140185"/>
                  </a:solidFill>
                </a:endParaRPr>
              </a:p>
              <a:p>
                <a:pPr marL="190500" lvl="1" indent="0" algn="just" defTabSz="387350">
                  <a:buClr>
                    <a:schemeClr val="tx1"/>
                  </a:buClr>
                  <a:buSzTx/>
                </a:pPr>
                <a:endParaRPr lang="en-US" sz="1500" dirty="0">
                  <a:solidFill>
                    <a:srgbClr val="140185"/>
                  </a:solidFill>
                </a:endParaRPr>
              </a:p>
              <a:p>
                <a:pPr marL="476250" lvl="1" indent="-285750" algn="just" defTabSz="387350">
                  <a:buClr>
                    <a:schemeClr val="tx2">
                      <a:lumMod val="75000"/>
                    </a:schemeClr>
                  </a:buClr>
                  <a:buSzPct val="120000"/>
                  <a:buFont typeface="Wingdings" panose="05000000000000000000" pitchFamily="2" charset="2"/>
                  <a:buChar char="§"/>
                </a:pPr>
                <a:r>
                  <a:rPr lang="en-US" sz="1500" dirty="0">
                    <a:solidFill>
                      <a:srgbClr val="140185"/>
                    </a:solidFill>
                  </a:rPr>
                  <a:t> Provided the Swap is in the € currency, the year fraction between two payments of the fixed leg will be 1 year. Then, </a:t>
                </a:r>
                <a14:m>
                  <m:oMath xmlns:m="http://schemas.openxmlformats.org/officeDocument/2006/math">
                    <m:r>
                      <a:rPr lang="en-US" sz="1400" b="1" i="1" smtClean="0">
                        <a:latin typeface="Cambria Math"/>
                      </a:rPr>
                      <m:t>𝜹</m:t>
                    </m:r>
                    <m:d>
                      <m:dPr>
                        <m:ctrlPr>
                          <a:rPr lang="en-US" sz="1400" b="1" i="1" smtClean="0">
                            <a:latin typeface="Cambria Math" panose="02040503050406030204" pitchFamily="18" charset="0"/>
                          </a:rPr>
                        </m:ctrlPr>
                      </m:dPr>
                      <m:e>
                        <m:sSub>
                          <m:sSubPr>
                            <m:ctrlPr>
                              <a:rPr lang="en-US" sz="1400" b="1" i="1" smtClean="0">
                                <a:latin typeface="Cambria Math" panose="02040503050406030204" pitchFamily="18" charset="0"/>
                              </a:rPr>
                            </m:ctrlPr>
                          </m:sSubPr>
                          <m:e>
                            <m:r>
                              <a:rPr lang="en-US" sz="1400" b="1" i="1">
                                <a:latin typeface="Cambria Math"/>
                              </a:rPr>
                              <m:t>𝑻</m:t>
                            </m:r>
                          </m:e>
                          <m:sub>
                            <m:r>
                              <a:rPr lang="fr-FR" sz="1400" b="1" i="1" smtClean="0">
                                <a:latin typeface="Cambria Math"/>
                              </a:rPr>
                              <m:t>𝒌</m:t>
                            </m:r>
                            <m:d>
                              <m:dPr>
                                <m:ctrlPr>
                                  <a:rPr lang="fr-FR" sz="1400" b="1" i="1" smtClean="0">
                                    <a:latin typeface="Cambria Math" panose="02040503050406030204" pitchFamily="18" charset="0"/>
                                  </a:rPr>
                                </m:ctrlPr>
                              </m:dPr>
                              <m:e>
                                <m:r>
                                  <a:rPr lang="fr-FR" sz="1400" b="1" i="1" smtClean="0">
                                    <a:latin typeface="Cambria Math"/>
                                  </a:rPr>
                                  <m:t>𝒊</m:t>
                                </m:r>
                                <m:r>
                                  <a:rPr lang="fr-FR" sz="1400" b="1" i="1" smtClean="0">
                                    <a:latin typeface="Cambria Math"/>
                                  </a:rPr>
                                  <m:t>−</m:t>
                                </m:r>
                                <m:r>
                                  <a:rPr lang="fr-FR" sz="1400" b="1" i="1" smtClean="0">
                                    <a:latin typeface="Cambria Math"/>
                                  </a:rPr>
                                  <m:t>𝟏</m:t>
                                </m:r>
                              </m:e>
                            </m:d>
                          </m:sub>
                        </m:sSub>
                        <m:r>
                          <a:rPr lang="en-US" sz="1400" b="1" i="1">
                            <a:latin typeface="Cambria Math"/>
                          </a:rPr>
                          <m:t>,</m:t>
                        </m:r>
                        <m:sSub>
                          <m:sSubPr>
                            <m:ctrlPr>
                              <a:rPr lang="en-US" sz="1400" b="1" i="1" smtClean="0">
                                <a:latin typeface="Cambria Math" panose="02040503050406030204" pitchFamily="18" charset="0"/>
                              </a:rPr>
                            </m:ctrlPr>
                          </m:sSubPr>
                          <m:e>
                            <m:r>
                              <a:rPr lang="en-US" sz="1400" b="1" i="1">
                                <a:latin typeface="Cambria Math"/>
                              </a:rPr>
                              <m:t>𝑻</m:t>
                            </m:r>
                          </m:e>
                          <m:sub>
                            <m:r>
                              <a:rPr lang="fr-FR" sz="1400" b="1" i="1" smtClean="0">
                                <a:latin typeface="Cambria Math"/>
                              </a:rPr>
                              <m:t>𝒌𝒊</m:t>
                            </m:r>
                          </m:sub>
                        </m:sSub>
                      </m:e>
                    </m:d>
                    <m:r>
                      <a:rPr lang="fr-FR" sz="1400" b="1" i="1" smtClean="0">
                        <a:latin typeface="Cambria Math" panose="02040503050406030204" pitchFamily="18" charset="0"/>
                      </a:rPr>
                      <m:t>≈</m:t>
                    </m:r>
                    <m:r>
                      <a:rPr lang="fr-FR" sz="1400" b="1" i="1" smtClean="0">
                        <a:latin typeface="Cambria Math"/>
                      </a:rPr>
                      <m:t>𝟏</m:t>
                    </m:r>
                  </m:oMath>
                </a14:m>
                <a:r>
                  <a:rPr lang="en-US" sz="1500" b="1" dirty="0">
                    <a:solidFill>
                      <a:srgbClr val="140185"/>
                    </a:solidFill>
                  </a:rPr>
                  <a:t> for the fixed leg</a:t>
                </a:r>
                <a:r>
                  <a:rPr lang="en-US" sz="1500" dirty="0">
                    <a:solidFill>
                      <a:srgbClr val="140185"/>
                    </a:solidFill>
                  </a:rPr>
                  <a:t>, which simplify the formula:</a:t>
                </a:r>
              </a:p>
              <a:p>
                <a:pPr marL="190500" lvl="1" indent="0" algn="just" defTabSz="387350">
                  <a:buClr>
                    <a:schemeClr val="tx2"/>
                  </a:buClr>
                  <a:buSzTx/>
                </a:pPr>
                <a:endParaRPr lang="en-US" sz="1500" dirty="0">
                  <a:solidFill>
                    <a:srgbClr val="140185"/>
                  </a:solidFill>
                </a:endParaRPr>
              </a:p>
              <a:p>
                <a:pPr marL="190500" lvl="1" indent="0" algn="just" defTabSz="387350">
                  <a:buClr>
                    <a:schemeClr val="tx2"/>
                  </a:buClr>
                  <a:buSzTx/>
                  <a:buNone/>
                </a:pPr>
                <a:endParaRPr lang="en-US" sz="1400" i="1" dirty="0">
                  <a:latin typeface="Cambria Math"/>
                </a:endParaRPr>
              </a:p>
              <a:p>
                <a:pPr marL="190500" lvl="1" indent="0" algn="just" defTabSz="387350">
                  <a:buClr>
                    <a:schemeClr val="tx2"/>
                  </a:buClr>
                  <a:buSzTx/>
                  <a:buNone/>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a:rPr>
                            <m:t>𝑆</m:t>
                          </m:r>
                          <m:r>
                            <a:rPr lang="en-US" sz="1800" b="0" i="1" smtClean="0">
                              <a:latin typeface="Cambria Math"/>
                            </a:rPr>
                            <m:t>𝑊𝐴𝑃</m:t>
                          </m:r>
                        </m:e>
                        <m:sub>
                          <m:r>
                            <a:rPr lang="fr-FR" sz="1800" b="0" i="1" smtClean="0">
                              <a:latin typeface="Cambria Math"/>
                            </a:rPr>
                            <m:t>𝑡</m:t>
                          </m:r>
                        </m:sub>
                      </m:sSub>
                      <m:r>
                        <a:rPr lang="en-US" sz="1800" i="1">
                          <a:latin typeface="Cambria Math"/>
                        </a:rPr>
                        <m:t>=</m:t>
                      </m:r>
                      <m:r>
                        <a:rPr lang="fr-FR" sz="1800" b="0" i="1" smtClean="0">
                          <a:latin typeface="Cambria Math"/>
                        </a:rPr>
                        <m:t>𝑁</m:t>
                      </m:r>
                      <m:r>
                        <a:rPr lang="fr-FR" sz="1800" b="0" i="1" smtClean="0">
                          <a:latin typeface="Cambria Math"/>
                        </a:rPr>
                        <m:t>. </m:t>
                      </m:r>
                      <m:d>
                        <m:dPr>
                          <m:begChr m:val="{"/>
                          <m:endChr m:val="}"/>
                          <m:ctrlPr>
                            <a:rPr lang="fr-FR" sz="1800" b="0" i="1" smtClean="0">
                              <a:latin typeface="Cambria Math" panose="02040503050406030204" pitchFamily="18" charset="0"/>
                            </a:rPr>
                          </m:ctrlPr>
                        </m:dPr>
                        <m:e>
                          <m:r>
                            <a:rPr lang="fr-FR" sz="1800" i="1" smtClean="0">
                              <a:latin typeface="Cambria Math"/>
                            </a:rPr>
                            <m:t>1</m:t>
                          </m:r>
                          <m:r>
                            <a:rPr lang="fr-FR" sz="1800" b="0" i="1" smtClean="0">
                              <a:latin typeface="Cambria Math"/>
                            </a:rPr>
                            <m:t> −</m:t>
                          </m:r>
                          <m:r>
                            <a:rPr lang="fr-FR" sz="1800" b="0" i="1" smtClean="0">
                              <a:latin typeface="Cambria Math" panose="02040503050406030204" pitchFamily="18" charset="0"/>
                            </a:rPr>
                            <m:t>𝑍𝐶</m:t>
                          </m:r>
                          <m:r>
                            <a:rPr lang="fr-FR" sz="1800" b="0" i="1" smtClean="0">
                              <a:latin typeface="Cambria Math"/>
                            </a:rPr>
                            <m:t>(</m:t>
                          </m:r>
                          <m:r>
                            <a:rPr lang="fr-FR" sz="1800" b="0" i="1" smtClean="0">
                              <a:latin typeface="Cambria Math"/>
                            </a:rPr>
                            <m:t>𝑡</m:t>
                          </m:r>
                          <m:r>
                            <a:rPr lang="fr-FR" sz="1800" b="0" i="1" smtClean="0">
                              <a:latin typeface="Cambria Math"/>
                            </a:rPr>
                            <m:t>,</m:t>
                          </m:r>
                          <m:sSub>
                            <m:sSubPr>
                              <m:ctrlPr>
                                <a:rPr lang="fr-FR" sz="1800" b="0" i="1" smtClean="0">
                                  <a:latin typeface="Cambria Math" panose="02040503050406030204" pitchFamily="18" charset="0"/>
                                </a:rPr>
                              </m:ctrlPr>
                            </m:sSubPr>
                            <m:e>
                              <m:r>
                                <a:rPr lang="fr-FR" sz="1800" b="0" i="1" smtClean="0">
                                  <a:latin typeface="Cambria Math"/>
                                </a:rPr>
                                <m:t>𝑇</m:t>
                              </m:r>
                            </m:e>
                            <m:sub>
                              <m:r>
                                <a:rPr lang="fr-FR" sz="1800" b="0" i="1" smtClean="0">
                                  <a:latin typeface="Cambria Math"/>
                                </a:rPr>
                                <m:t>𝑚</m:t>
                              </m:r>
                            </m:sub>
                          </m:sSub>
                          <m:r>
                            <a:rPr lang="fr-FR" sz="1800" b="0" i="1" smtClean="0">
                              <a:latin typeface="Cambria Math"/>
                            </a:rPr>
                            <m:t>)−</m:t>
                          </m:r>
                          <m:r>
                            <a:rPr lang="en-US" sz="1800" b="0" i="1" smtClean="0">
                              <a:latin typeface="Cambria Math"/>
                            </a:rPr>
                            <m:t>𝐾</m:t>
                          </m:r>
                          <m:nary>
                            <m:naryPr>
                              <m:chr m:val="∑"/>
                              <m:limLoc m:val="undOvr"/>
                              <m:ctrlPr>
                                <a:rPr lang="en-US" sz="1800" i="1">
                                  <a:latin typeface="Cambria Math" panose="02040503050406030204" pitchFamily="18" charset="0"/>
                                </a:rPr>
                              </m:ctrlPr>
                            </m:naryPr>
                            <m:sub>
                              <m:r>
                                <a:rPr lang="en-US" sz="1800" i="1">
                                  <a:latin typeface="Cambria Math"/>
                                </a:rPr>
                                <m:t>𝑖</m:t>
                              </m:r>
                              <m:r>
                                <a:rPr lang="en-US" sz="1800" i="1">
                                  <a:latin typeface="Cambria Math"/>
                                </a:rPr>
                                <m:t>=1</m:t>
                              </m:r>
                            </m:sub>
                            <m:sup>
                              <m:r>
                                <a:rPr lang="fr-FR" sz="1800" b="0" i="1" smtClean="0">
                                  <a:latin typeface="Cambria Math"/>
                                </a:rPr>
                                <m:t>𝑛</m:t>
                              </m:r>
                            </m:sup>
                            <m:e>
                              <m:r>
                                <a:rPr lang="fr-FR" sz="1800" b="0" i="1" smtClean="0">
                                  <a:latin typeface="Cambria Math" panose="02040503050406030204" pitchFamily="18" charset="0"/>
                                </a:rPr>
                                <m:t>𝑍𝐶</m:t>
                              </m:r>
                              <m:d>
                                <m:dPr>
                                  <m:ctrlPr>
                                    <a:rPr lang="en-US" sz="1800" i="1" smtClean="0">
                                      <a:latin typeface="Cambria Math" panose="02040503050406030204" pitchFamily="18" charset="0"/>
                                    </a:rPr>
                                  </m:ctrlPr>
                                </m:dPr>
                                <m:e>
                                  <m:r>
                                    <a:rPr lang="fr-FR" sz="1800" b="0" i="1" smtClean="0">
                                      <a:latin typeface="Cambria Math"/>
                                    </a:rPr>
                                    <m:t>𝑡</m:t>
                                  </m:r>
                                  <m:r>
                                    <a:rPr lang="en-US" sz="1800" i="1">
                                      <a:latin typeface="Cambria Math"/>
                                    </a:rPr>
                                    <m:t>,</m:t>
                                  </m:r>
                                  <m:sSub>
                                    <m:sSubPr>
                                      <m:ctrlPr>
                                        <a:rPr lang="en-US" sz="1800" i="1" smtClean="0">
                                          <a:latin typeface="Cambria Math" panose="02040503050406030204" pitchFamily="18" charset="0"/>
                                        </a:rPr>
                                      </m:ctrlPr>
                                    </m:sSubPr>
                                    <m:e>
                                      <m:r>
                                        <a:rPr lang="en-US" sz="1800" i="1">
                                          <a:latin typeface="Cambria Math"/>
                                        </a:rPr>
                                        <m:t>𝑇</m:t>
                                      </m:r>
                                    </m:e>
                                    <m:sub>
                                      <m:r>
                                        <a:rPr lang="fr-FR" sz="1800" b="0" i="1" smtClean="0">
                                          <a:latin typeface="Cambria Math"/>
                                        </a:rPr>
                                        <m:t>𝑘𝑖</m:t>
                                      </m:r>
                                    </m:sub>
                                  </m:sSub>
                                </m:e>
                              </m:d>
                            </m:e>
                          </m:nary>
                        </m:e>
                      </m:d>
                    </m:oMath>
                  </m:oMathPara>
                </a14:m>
                <a:endParaRPr lang="en-US" sz="1800" dirty="0">
                  <a:solidFill>
                    <a:srgbClr val="140185"/>
                  </a:solidFill>
                </a:endParaRPr>
              </a:p>
              <a:p>
                <a:pPr marL="190500" lvl="1" indent="0" algn="just" defTabSz="387350">
                  <a:buClr>
                    <a:schemeClr val="tx1"/>
                  </a:buClr>
                  <a:buSzTx/>
                  <a:buNone/>
                </a:pPr>
                <a:endParaRPr lang="en-US" sz="1500" dirty="0">
                  <a:solidFill>
                    <a:srgbClr val="140185"/>
                  </a:solidFill>
                </a:endParaRPr>
              </a:p>
              <a:p>
                <a:pPr marL="190500" lvl="1" indent="0" algn="just" defTabSz="387350">
                  <a:buClr>
                    <a:schemeClr val="tx1"/>
                  </a:buClr>
                  <a:buSzTx/>
                </a:pPr>
                <a:endParaRPr lang="en-US" sz="1500" dirty="0">
                  <a:solidFill>
                    <a:srgbClr val="140185"/>
                  </a:solidFill>
                </a:endParaRPr>
              </a:p>
              <a:p>
                <a:pPr marL="476250" lvl="1" indent="-285750" algn="just" defTabSz="387350">
                  <a:buClr>
                    <a:schemeClr val="tx2">
                      <a:lumMod val="75000"/>
                    </a:schemeClr>
                  </a:buClr>
                  <a:buSzPct val="120000"/>
                  <a:buFont typeface="Wingdings" panose="05000000000000000000" pitchFamily="2" charset="2"/>
                  <a:buChar char="§"/>
                </a:pPr>
                <a:r>
                  <a:rPr lang="en-US" sz="1500" dirty="0">
                    <a:solidFill>
                      <a:srgbClr val="140185"/>
                    </a:solidFill>
                  </a:rPr>
                  <a:t> To finally get (as </a:t>
                </a:r>
                <a:r>
                  <a:rPr lang="en-US" sz="1500" i="1" dirty="0">
                    <a:solidFill>
                      <a:srgbClr val="140185"/>
                    </a:solidFill>
                  </a:rPr>
                  <a:t>m = </a:t>
                </a:r>
                <a:r>
                  <a:rPr lang="en-US" sz="1500" i="1" dirty="0" err="1">
                    <a:solidFill>
                      <a:srgbClr val="140185"/>
                    </a:solidFill>
                  </a:rPr>
                  <a:t>kn</a:t>
                </a:r>
                <a:r>
                  <a:rPr lang="en-US" sz="1500" dirty="0">
                    <a:solidFill>
                      <a:srgbClr val="140185"/>
                    </a:solidFill>
                  </a:rPr>
                  <a:t>):</a:t>
                </a:r>
              </a:p>
              <a:p>
                <a:pPr marL="0" indent="0" algn="just" defTabSz="387350">
                  <a:buClr>
                    <a:schemeClr val="tx1"/>
                  </a:buClr>
                </a:pPr>
                <a:endParaRPr lang="en-US" sz="2000" dirty="0">
                  <a:solidFill>
                    <a:srgbClr val="140185"/>
                  </a:solidFill>
                </a:endParaRPr>
              </a:p>
              <a:p>
                <a:pPr marL="0" lvl="1" indent="0" defTabSz="387350">
                  <a:buClr>
                    <a:schemeClr val="tx1"/>
                  </a:buClr>
                  <a:buSzPct val="80000"/>
                  <a:buNone/>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a:rPr>
                            <m:t>𝑆</m:t>
                          </m:r>
                          <m:r>
                            <a:rPr lang="en-US" sz="1800" b="0" i="1" smtClean="0">
                              <a:latin typeface="Cambria Math"/>
                            </a:rPr>
                            <m:t>𝑊𝐴𝑃</m:t>
                          </m:r>
                        </m:e>
                        <m:sub>
                          <m:r>
                            <a:rPr lang="fr-FR" sz="1800" b="0" i="1" smtClean="0">
                              <a:latin typeface="Cambria Math"/>
                            </a:rPr>
                            <m:t>𝑡</m:t>
                          </m:r>
                        </m:sub>
                      </m:sSub>
                      <m:r>
                        <a:rPr lang="en-US" sz="1800" i="1">
                          <a:latin typeface="Cambria Math"/>
                        </a:rPr>
                        <m:t>=</m:t>
                      </m:r>
                      <m:r>
                        <a:rPr lang="fr-FR" sz="1800" b="0" i="1" smtClean="0">
                          <a:latin typeface="Cambria Math"/>
                        </a:rPr>
                        <m:t>𝑁</m:t>
                      </m:r>
                      <m:r>
                        <a:rPr lang="fr-FR" sz="1800" b="0" i="1" smtClean="0">
                          <a:latin typeface="Cambria Math"/>
                        </a:rPr>
                        <m:t>. </m:t>
                      </m:r>
                      <m:d>
                        <m:dPr>
                          <m:begChr m:val="{"/>
                          <m:endChr m:val="}"/>
                          <m:ctrlPr>
                            <a:rPr lang="fr-FR" sz="1800" b="0" i="1" smtClean="0">
                              <a:latin typeface="Cambria Math" panose="02040503050406030204" pitchFamily="18" charset="0"/>
                            </a:rPr>
                          </m:ctrlPr>
                        </m:dPr>
                        <m:e>
                          <m:r>
                            <a:rPr lang="fr-FR" sz="1800" i="1" smtClean="0">
                              <a:latin typeface="Cambria Math"/>
                            </a:rPr>
                            <m:t>1</m:t>
                          </m:r>
                          <m:r>
                            <a:rPr lang="fr-FR" sz="1800" b="0" i="1" smtClean="0">
                              <a:latin typeface="Cambria Math"/>
                            </a:rPr>
                            <m:t> −</m:t>
                          </m:r>
                          <m:d>
                            <m:dPr>
                              <m:ctrlPr>
                                <a:rPr lang="fr-FR" sz="1800" b="0" i="1" smtClean="0">
                                  <a:latin typeface="Cambria Math" panose="02040503050406030204" pitchFamily="18" charset="0"/>
                                </a:rPr>
                              </m:ctrlPr>
                            </m:dPr>
                            <m:e>
                              <m:nary>
                                <m:naryPr>
                                  <m:chr m:val="∑"/>
                                  <m:limLoc m:val="undOvr"/>
                                  <m:ctrlPr>
                                    <a:rPr lang="en-US" sz="1800" i="1">
                                      <a:latin typeface="Cambria Math" panose="02040503050406030204" pitchFamily="18" charset="0"/>
                                    </a:rPr>
                                  </m:ctrlPr>
                                </m:naryPr>
                                <m:sub>
                                  <m:r>
                                    <a:rPr lang="en-US" sz="1800" i="1">
                                      <a:latin typeface="Cambria Math"/>
                                    </a:rPr>
                                    <m:t>𝑖</m:t>
                                  </m:r>
                                  <m:r>
                                    <a:rPr lang="en-US" sz="1800" i="1">
                                      <a:latin typeface="Cambria Math"/>
                                    </a:rPr>
                                    <m:t>=1</m:t>
                                  </m:r>
                                </m:sub>
                                <m:sup>
                                  <m:r>
                                    <a:rPr lang="fr-FR" sz="1800" b="0" i="1" smtClean="0">
                                      <a:latin typeface="Cambria Math"/>
                                    </a:rPr>
                                    <m:t>𝑛</m:t>
                                  </m:r>
                                </m:sup>
                                <m:e>
                                  <m:r>
                                    <a:rPr lang="en-US" sz="1800" b="0" i="1" smtClean="0">
                                      <a:latin typeface="Cambria Math"/>
                                    </a:rPr>
                                    <m:t>𝐾</m:t>
                                  </m:r>
                                  <m:r>
                                    <a:rPr lang="fr-FR" sz="1800" b="0" i="1" smtClean="0">
                                      <a:latin typeface="Cambria Math"/>
                                    </a:rPr>
                                    <m:t>.</m:t>
                                  </m:r>
                                  <m:r>
                                    <a:rPr lang="fr-FR" sz="1800" b="0" i="1" smtClean="0">
                                      <a:latin typeface="Cambria Math" panose="02040503050406030204" pitchFamily="18" charset="0"/>
                                    </a:rPr>
                                    <m:t>𝑍𝐶</m:t>
                                  </m:r>
                                  <m:d>
                                    <m:dPr>
                                      <m:ctrlPr>
                                        <a:rPr lang="en-US" sz="1800" i="1" smtClean="0">
                                          <a:latin typeface="Cambria Math" panose="02040503050406030204" pitchFamily="18" charset="0"/>
                                        </a:rPr>
                                      </m:ctrlPr>
                                    </m:dPr>
                                    <m:e>
                                      <m:r>
                                        <a:rPr lang="fr-FR" sz="1800" b="0" i="1" smtClean="0">
                                          <a:latin typeface="Cambria Math"/>
                                        </a:rPr>
                                        <m:t>𝑡</m:t>
                                      </m:r>
                                      <m:r>
                                        <a:rPr lang="en-US" sz="1800" i="1">
                                          <a:latin typeface="Cambria Math"/>
                                        </a:rPr>
                                        <m:t>,</m:t>
                                      </m:r>
                                      <m:sSub>
                                        <m:sSubPr>
                                          <m:ctrlPr>
                                            <a:rPr lang="en-US" sz="1800" i="1" smtClean="0">
                                              <a:latin typeface="Cambria Math" panose="02040503050406030204" pitchFamily="18" charset="0"/>
                                            </a:rPr>
                                          </m:ctrlPr>
                                        </m:sSubPr>
                                        <m:e>
                                          <m:r>
                                            <a:rPr lang="en-US" sz="1800" i="1">
                                              <a:latin typeface="Cambria Math"/>
                                            </a:rPr>
                                            <m:t>𝑇</m:t>
                                          </m:r>
                                        </m:e>
                                        <m:sub>
                                          <m:r>
                                            <a:rPr lang="fr-FR" sz="1800" b="0" i="1" smtClean="0">
                                              <a:latin typeface="Cambria Math"/>
                                            </a:rPr>
                                            <m:t>𝑘𝑖</m:t>
                                          </m:r>
                                        </m:sub>
                                      </m:sSub>
                                    </m:e>
                                  </m:d>
                                  <m:r>
                                    <a:rPr lang="fr-FR" sz="1800" b="0" i="1" smtClean="0">
                                      <a:latin typeface="Cambria Math"/>
                                    </a:rPr>
                                    <m:t>+</m:t>
                                  </m:r>
                                  <m:r>
                                    <a:rPr lang="fr-FR" sz="1800" b="0" i="1" smtClean="0">
                                      <a:latin typeface="Cambria Math" panose="02040503050406030204" pitchFamily="18" charset="0"/>
                                    </a:rPr>
                                    <m:t>𝑍𝐶</m:t>
                                  </m:r>
                                  <m:r>
                                    <a:rPr lang="fr-FR" sz="1800" b="0" i="1" smtClean="0">
                                      <a:latin typeface="Cambria Math"/>
                                    </a:rPr>
                                    <m:t>(</m:t>
                                  </m:r>
                                  <m:r>
                                    <a:rPr lang="fr-FR" sz="1800" b="0" i="1" smtClean="0">
                                      <a:latin typeface="Cambria Math"/>
                                    </a:rPr>
                                    <m:t>𝑡</m:t>
                                  </m:r>
                                  <m:r>
                                    <a:rPr lang="fr-FR" sz="1800" b="0" i="1" smtClean="0">
                                      <a:latin typeface="Cambria Math"/>
                                    </a:rPr>
                                    <m:t>,</m:t>
                                  </m:r>
                                  <m:sSub>
                                    <m:sSubPr>
                                      <m:ctrlPr>
                                        <a:rPr lang="fr-FR" sz="1800" b="0" i="1" smtClean="0">
                                          <a:latin typeface="Cambria Math" panose="02040503050406030204" pitchFamily="18" charset="0"/>
                                        </a:rPr>
                                      </m:ctrlPr>
                                    </m:sSubPr>
                                    <m:e>
                                      <m:r>
                                        <a:rPr lang="fr-FR" sz="1800" b="0" i="1" smtClean="0">
                                          <a:latin typeface="Cambria Math"/>
                                        </a:rPr>
                                        <m:t>𝑇</m:t>
                                      </m:r>
                                    </m:e>
                                    <m:sub>
                                      <m:r>
                                        <a:rPr lang="fr-FR" sz="1800" b="0" i="1" smtClean="0">
                                          <a:latin typeface="Cambria Math"/>
                                        </a:rPr>
                                        <m:t>𝑘𝑛</m:t>
                                      </m:r>
                                    </m:sub>
                                  </m:sSub>
                                  <m:r>
                                    <a:rPr lang="fr-FR" sz="1800" b="0" i="1" smtClean="0">
                                      <a:latin typeface="Cambria Math"/>
                                    </a:rPr>
                                    <m:t>)</m:t>
                                  </m:r>
                                </m:e>
                              </m:nary>
                            </m:e>
                          </m:d>
                        </m:e>
                      </m:d>
                    </m:oMath>
                  </m:oMathPara>
                </a14:m>
                <a:endParaRPr lang="en-US" sz="1800" dirty="0">
                  <a:solidFill>
                    <a:srgbClr val="140185"/>
                  </a:solidFill>
                </a:endParaRPr>
              </a:p>
              <a:p>
                <a:pPr marL="0" indent="0" defTabSz="387350">
                  <a:buClr>
                    <a:schemeClr val="tx1"/>
                  </a:buClr>
                </a:pPr>
                <a:endParaRPr lang="en-US" sz="2000" dirty="0">
                  <a:solidFill>
                    <a:srgbClr val="140185"/>
                  </a:solidFill>
                </a:endParaRPr>
              </a:p>
              <a:p>
                <a:pPr marL="0" indent="0" defTabSz="387350">
                  <a:buClr>
                    <a:schemeClr val="tx1"/>
                  </a:buClr>
                </a:pPr>
                <a:endParaRPr lang="en-US" sz="2000" dirty="0">
                  <a:solidFill>
                    <a:srgbClr val="140185"/>
                  </a:solidFill>
                </a:endParaRPr>
              </a:p>
            </p:txBody>
          </p:sp>
        </mc:Choice>
        <mc:Fallback xmlns="">
          <p:sp>
            <p:nvSpPr>
              <p:cNvPr id="74755" name="Rectangle 3"/>
              <p:cNvSpPr>
                <a:spLocks noGrp="1" noRot="1" noChangeAspect="1" noMove="1" noResize="1" noEditPoints="1" noAdjustHandles="1" noChangeArrowheads="1" noChangeShapeType="1" noTextEdit="1"/>
              </p:cNvSpPr>
              <p:nvPr>
                <p:ph type="body" idx="1"/>
              </p:nvPr>
            </p:nvSpPr>
            <p:spPr>
              <a:xfrm>
                <a:off x="395288" y="1268413"/>
                <a:ext cx="7467600" cy="5257800"/>
              </a:xfrm>
              <a:blipFill>
                <a:blip r:embed="rId3"/>
                <a:stretch>
                  <a:fillRect r="-1551"/>
                </a:stretch>
              </a:blipFill>
            </p:spPr>
            <p:txBody>
              <a:bodyPr/>
              <a:lstStyle/>
              <a:p>
                <a:r>
                  <a:rPr lang="fr-FR">
                    <a:noFill/>
                  </a:rPr>
                  <a:t> </a:t>
                </a:r>
              </a:p>
            </p:txBody>
          </p:sp>
        </mc:Fallback>
      </mc:AlternateContent>
      <p:graphicFrame>
        <p:nvGraphicFramePr>
          <p:cNvPr id="74756" name="Object 4"/>
          <p:cNvGraphicFramePr>
            <a:graphicFrameLocks noChangeAspect="1"/>
          </p:cNvGraphicFramePr>
          <p:nvPr/>
        </p:nvGraphicFramePr>
        <p:xfrm>
          <a:off x="4514850" y="3327400"/>
          <a:ext cx="112713" cy="201613"/>
        </p:xfrm>
        <a:graphic>
          <a:graphicData uri="http://schemas.openxmlformats.org/presentationml/2006/ole">
            <mc:AlternateContent xmlns:mc="http://schemas.openxmlformats.org/markup-compatibility/2006">
              <mc:Choice xmlns:v="urn:schemas-microsoft-com:vml" Requires="v">
                <p:oleObj name="Équation" r:id="rId4" imgW="114120" imgH="203040" progId="Equation.3">
                  <p:embed/>
                </p:oleObj>
              </mc:Choice>
              <mc:Fallback>
                <p:oleObj name="Équation" r:id="rId4" imgW="114120" imgH="203040" progId="Equation.3">
                  <p:embed/>
                  <p:pic>
                    <p:nvPicPr>
                      <p:cNvPr id="7475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7400"/>
                        <a:ext cx="1127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0" name="Rectangle 8"/>
          <p:cNvSpPr>
            <a:spLocks noGrp="1" noChangeArrowheads="1"/>
          </p:cNvSpPr>
          <p:nvPr>
            <p:ph type="title"/>
          </p:nvPr>
        </p:nvSpPr>
        <p:spPr/>
        <p:txBody>
          <a:bodyPr/>
          <a:lstStyle/>
          <a:p>
            <a:r>
              <a:rPr lang="en-US" dirty="0"/>
              <a:t>Pricing of standard swaps (4)</a:t>
            </a:r>
          </a:p>
        </p:txBody>
      </p:sp>
    </p:spTree>
    <p:extLst>
      <p:ext uri="{BB962C8B-B14F-4D97-AF65-F5344CB8AC3E}">
        <p14:creationId xmlns:p14="http://schemas.microsoft.com/office/powerpoint/2010/main" val="11708432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t 12" hidden="1">
            <a:extLst>
              <a:ext uri="{FF2B5EF4-FFF2-40B4-BE49-F238E27FC236}">
                <a16:creationId xmlns:a16="http://schemas.microsoft.com/office/drawing/2014/main" id="{3291EF5C-1A7A-4094-B850-44BFB6297772}"/>
              </a:ext>
            </a:extLst>
          </p:cNvPr>
          <p:cNvGraphicFramePr>
            <a:graphicFrameLocks noChangeAspect="1"/>
          </p:cNvGraphicFramePr>
          <p:nvPr>
            <p:custDataLst>
              <p:tags r:id="rId1"/>
            </p:custDataLst>
            <p:extLst>
              <p:ext uri="{D42A27DB-BD31-4B8C-83A1-F6EECF244321}">
                <p14:modId xmlns:p14="http://schemas.microsoft.com/office/powerpoint/2010/main" val="25835053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622" imgH="623" progId="TCLayout.ActiveDocument.1">
                  <p:embed/>
                </p:oleObj>
              </mc:Choice>
              <mc:Fallback>
                <p:oleObj name="Diapositive think-cell" r:id="rId3" imgW="622" imgH="623" progId="TCLayout.ActiveDocument.1">
                  <p:embed/>
                  <p:pic>
                    <p:nvPicPr>
                      <p:cNvPr id="13" name="Objet 12" hidden="1">
                        <a:extLst>
                          <a:ext uri="{FF2B5EF4-FFF2-40B4-BE49-F238E27FC236}">
                            <a16:creationId xmlns:a16="http://schemas.microsoft.com/office/drawing/2014/main" id="{3291EF5C-1A7A-4094-B850-44BFB629777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re 1">
            <a:extLst>
              <a:ext uri="{FF2B5EF4-FFF2-40B4-BE49-F238E27FC236}">
                <a16:creationId xmlns:a16="http://schemas.microsoft.com/office/drawing/2014/main" id="{6D7E1228-BED1-48F6-9135-21D00AD287D5}"/>
              </a:ext>
            </a:extLst>
          </p:cNvPr>
          <p:cNvSpPr>
            <a:spLocks noGrp="1"/>
          </p:cNvSpPr>
          <p:nvPr>
            <p:ph type="title"/>
          </p:nvPr>
        </p:nvSpPr>
        <p:spPr>
          <a:xfrm>
            <a:off x="533400" y="228600"/>
            <a:ext cx="8359080" cy="914400"/>
          </a:xfrm>
        </p:spPr>
        <p:txBody>
          <a:bodyPr vert="horz"/>
          <a:lstStyle/>
          <a:p>
            <a:r>
              <a:rPr lang="fr-FR" dirty="0"/>
              <a:t>A </a:t>
            </a:r>
            <a:r>
              <a:rPr lang="fr-FR" dirty="0" err="1"/>
              <a:t>very</a:t>
            </a:r>
            <a:r>
              <a:rPr lang="fr-FR" dirty="0"/>
              <a:t> simple </a:t>
            </a:r>
            <a:r>
              <a:rPr lang="fr-FR" dirty="0" err="1"/>
              <a:t>example</a:t>
            </a:r>
            <a:r>
              <a:rPr lang="fr-FR" dirty="0"/>
              <a:t> to </a:t>
            </a:r>
            <a:r>
              <a:rPr lang="fr-FR" dirty="0" err="1"/>
              <a:t>understand</a:t>
            </a:r>
            <a:r>
              <a:rPr lang="fr-FR" dirty="0"/>
              <a:t> the formula (FRA)</a:t>
            </a:r>
          </a:p>
        </p:txBody>
      </p:sp>
      <p:sp>
        <p:nvSpPr>
          <p:cNvPr id="4" name="Espace réservé du numéro de diapositive 3">
            <a:extLst>
              <a:ext uri="{FF2B5EF4-FFF2-40B4-BE49-F238E27FC236}">
                <a16:creationId xmlns:a16="http://schemas.microsoft.com/office/drawing/2014/main" id="{83A2FD77-8F33-4130-8417-8F998EBE67E5}"/>
              </a:ext>
            </a:extLst>
          </p:cNvPr>
          <p:cNvSpPr>
            <a:spLocks noGrp="1"/>
          </p:cNvSpPr>
          <p:nvPr>
            <p:ph type="sldNum" sz="quarter" idx="10"/>
          </p:nvPr>
        </p:nvSpPr>
        <p:spPr/>
        <p:txBody>
          <a:bodyPr/>
          <a:lstStyle/>
          <a:p>
            <a:fld id="{AEF921E5-D188-4ECA-BBC9-76460891ABD0}" type="slidenum">
              <a:rPr lang="fr-FR" smtClean="0"/>
              <a:pPr/>
              <a:t>38</a:t>
            </a:fld>
            <a:endParaRPr lang="fr-FR"/>
          </a:p>
        </p:txBody>
      </p:sp>
      <p:sp>
        <p:nvSpPr>
          <p:cNvPr id="5" name="Rectangle 4">
            <a:extLst>
              <a:ext uri="{FF2B5EF4-FFF2-40B4-BE49-F238E27FC236}">
                <a16:creationId xmlns:a16="http://schemas.microsoft.com/office/drawing/2014/main" id="{471B2BF6-4848-4087-8341-402FEEDB6767}"/>
              </a:ext>
            </a:extLst>
          </p:cNvPr>
          <p:cNvSpPr/>
          <p:nvPr/>
        </p:nvSpPr>
        <p:spPr bwMode="auto">
          <a:xfrm>
            <a:off x="706516" y="2678915"/>
            <a:ext cx="7416824" cy="45719"/>
          </a:xfrm>
          <a:prstGeom prst="rect">
            <a:avLst/>
          </a:prstGeom>
          <a:solidFill>
            <a:schemeClr val="accent6">
              <a:lumMod val="50000"/>
            </a:schemeClr>
          </a:solidFill>
          <a:ln w="9525" cap="flat" cmpd="sng" algn="ctr">
            <a:solidFill>
              <a:schemeClr val="accent6">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Arial" charset="0"/>
              <a:ea typeface="ＭＳ Ｐゴシック" pitchFamily="-64" charset="-128"/>
            </a:endParaRPr>
          </a:p>
        </p:txBody>
      </p:sp>
      <p:sp>
        <p:nvSpPr>
          <p:cNvPr id="8" name="ZoneTexte 7">
            <a:extLst>
              <a:ext uri="{FF2B5EF4-FFF2-40B4-BE49-F238E27FC236}">
                <a16:creationId xmlns:a16="http://schemas.microsoft.com/office/drawing/2014/main" id="{31D8EE52-FD7F-4A60-896F-69FC861B789B}"/>
              </a:ext>
            </a:extLst>
          </p:cNvPr>
          <p:cNvSpPr txBox="1"/>
          <p:nvPr/>
        </p:nvSpPr>
        <p:spPr>
          <a:xfrm>
            <a:off x="230932" y="1182559"/>
            <a:ext cx="6650566" cy="369332"/>
          </a:xfrm>
          <a:prstGeom prst="rect">
            <a:avLst/>
          </a:prstGeom>
          <a:noFill/>
        </p:spPr>
        <p:txBody>
          <a:bodyPr wrap="square">
            <a:spAutoFit/>
          </a:bodyPr>
          <a:lstStyle/>
          <a:p>
            <a:r>
              <a:rPr lang="fr-FR" sz="1800" i="1" u="sng" dirty="0">
                <a:solidFill>
                  <a:srgbClr val="000000"/>
                </a:solidFill>
              </a:rPr>
              <a:t>Payer FRA (« swap </a:t>
            </a:r>
            <a:r>
              <a:rPr lang="fr-FR" sz="1800" i="1" u="sng" dirty="0" err="1">
                <a:solidFill>
                  <a:srgbClr val="000000"/>
                </a:solidFill>
              </a:rPr>
              <a:t>with</a:t>
            </a:r>
            <a:r>
              <a:rPr lang="fr-FR" sz="1800" i="1" u="sng" dirty="0">
                <a:solidFill>
                  <a:srgbClr val="000000"/>
                </a:solidFill>
              </a:rPr>
              <a:t> </a:t>
            </a:r>
            <a:r>
              <a:rPr lang="fr-FR" sz="1800" i="1" u="sng" dirty="0" err="1">
                <a:solidFill>
                  <a:srgbClr val="000000"/>
                </a:solidFill>
              </a:rPr>
              <a:t>only</a:t>
            </a:r>
            <a:r>
              <a:rPr lang="fr-FR" sz="1800" i="1" u="sng" dirty="0">
                <a:solidFill>
                  <a:srgbClr val="000000"/>
                </a:solidFill>
              </a:rPr>
              <a:t> one cashflow »)</a:t>
            </a:r>
            <a:endParaRPr lang="fr-FR" i="1" dirty="0">
              <a:solidFill>
                <a:srgbClr val="000000"/>
              </a:solidFill>
            </a:endParaRPr>
          </a:p>
        </p:txBody>
      </p:sp>
      <p:sp>
        <p:nvSpPr>
          <p:cNvPr id="9" name="ZoneTexte 8">
            <a:extLst>
              <a:ext uri="{FF2B5EF4-FFF2-40B4-BE49-F238E27FC236}">
                <a16:creationId xmlns:a16="http://schemas.microsoft.com/office/drawing/2014/main" id="{3275E958-07FB-410C-B300-6D3D49192C25}"/>
              </a:ext>
            </a:extLst>
          </p:cNvPr>
          <p:cNvSpPr txBox="1"/>
          <p:nvPr/>
        </p:nvSpPr>
        <p:spPr>
          <a:xfrm>
            <a:off x="1313525" y="2428998"/>
            <a:ext cx="1023921" cy="276999"/>
          </a:xfrm>
          <a:prstGeom prst="rect">
            <a:avLst/>
          </a:prstGeom>
          <a:noFill/>
        </p:spPr>
        <p:txBody>
          <a:bodyPr wrap="square">
            <a:spAutoFit/>
          </a:bodyPr>
          <a:lstStyle/>
          <a:p>
            <a:pPr algn="ctr"/>
            <a:r>
              <a:rPr lang="fr-FR" sz="1200" dirty="0">
                <a:solidFill>
                  <a:srgbClr val="000000"/>
                </a:solidFill>
              </a:rPr>
              <a:t>t=T0=0</a:t>
            </a:r>
          </a:p>
        </p:txBody>
      </p:sp>
      <p:cxnSp>
        <p:nvCxnSpPr>
          <p:cNvPr id="20" name="Connecteur droit avec flèche 19">
            <a:extLst>
              <a:ext uri="{FF2B5EF4-FFF2-40B4-BE49-F238E27FC236}">
                <a16:creationId xmlns:a16="http://schemas.microsoft.com/office/drawing/2014/main" id="{BB31E48E-80D3-4C6C-AECE-E9B63EBFC5E2}"/>
              </a:ext>
            </a:extLst>
          </p:cNvPr>
          <p:cNvCxnSpPr>
            <a:cxnSpLocks/>
          </p:cNvCxnSpPr>
          <p:nvPr/>
        </p:nvCxnSpPr>
        <p:spPr bwMode="auto">
          <a:xfrm>
            <a:off x="1786635" y="2710668"/>
            <a:ext cx="0" cy="157009"/>
          </a:xfrm>
          <a:prstGeom prst="straightConnector1">
            <a:avLst/>
          </a:prstGeom>
          <a:solidFill>
            <a:schemeClr val="accent1"/>
          </a:solidFill>
          <a:ln w="38100" cap="flat" cmpd="sng" algn="ctr">
            <a:solidFill>
              <a:schemeClr val="accent6">
                <a:lumMod val="50000"/>
              </a:schemeClr>
            </a:solidFill>
            <a:prstDash val="solid"/>
            <a:round/>
            <a:headEnd type="none" w="med" len="med"/>
            <a:tailEnd type="triangle"/>
          </a:ln>
          <a:effectLst/>
        </p:spPr>
      </p:cxnSp>
      <p:sp>
        <p:nvSpPr>
          <p:cNvPr id="22" name="ZoneTexte 21">
            <a:extLst>
              <a:ext uri="{FF2B5EF4-FFF2-40B4-BE49-F238E27FC236}">
                <a16:creationId xmlns:a16="http://schemas.microsoft.com/office/drawing/2014/main" id="{BC839BD1-961C-4C8A-9978-23E44E632EE8}"/>
              </a:ext>
            </a:extLst>
          </p:cNvPr>
          <p:cNvSpPr txBox="1"/>
          <p:nvPr/>
        </p:nvSpPr>
        <p:spPr>
          <a:xfrm>
            <a:off x="1347103" y="2859129"/>
            <a:ext cx="972108" cy="369332"/>
          </a:xfrm>
          <a:prstGeom prst="rect">
            <a:avLst/>
          </a:prstGeom>
          <a:noFill/>
        </p:spPr>
        <p:txBody>
          <a:bodyPr wrap="square">
            <a:spAutoFit/>
          </a:bodyPr>
          <a:lstStyle/>
          <a:p>
            <a:pPr algn="ctr"/>
            <a:r>
              <a:rPr lang="fr-FR" dirty="0">
                <a:solidFill>
                  <a:srgbClr val="000000"/>
                </a:solidFill>
              </a:rPr>
              <a:t>V0 = ?</a:t>
            </a:r>
          </a:p>
        </p:txBody>
      </p:sp>
      <p:sp>
        <p:nvSpPr>
          <p:cNvPr id="24" name="ZoneTexte 23">
            <a:extLst>
              <a:ext uri="{FF2B5EF4-FFF2-40B4-BE49-F238E27FC236}">
                <a16:creationId xmlns:a16="http://schemas.microsoft.com/office/drawing/2014/main" id="{A66BCBD6-0796-49AD-BAAC-5593D799F89B}"/>
              </a:ext>
            </a:extLst>
          </p:cNvPr>
          <p:cNvSpPr txBox="1"/>
          <p:nvPr/>
        </p:nvSpPr>
        <p:spPr>
          <a:xfrm>
            <a:off x="3088089" y="2447635"/>
            <a:ext cx="774077" cy="276999"/>
          </a:xfrm>
          <a:prstGeom prst="rect">
            <a:avLst/>
          </a:prstGeom>
          <a:noFill/>
        </p:spPr>
        <p:txBody>
          <a:bodyPr wrap="square">
            <a:spAutoFit/>
          </a:bodyPr>
          <a:lstStyle/>
          <a:p>
            <a:pPr algn="ctr"/>
            <a:r>
              <a:rPr lang="fr-FR" sz="1200" dirty="0">
                <a:solidFill>
                  <a:srgbClr val="000000"/>
                </a:solidFill>
              </a:rPr>
              <a:t>t=T1</a:t>
            </a:r>
          </a:p>
        </p:txBody>
      </p:sp>
      <mc:AlternateContent xmlns:mc="http://schemas.openxmlformats.org/markup-compatibility/2006" xmlns:a14="http://schemas.microsoft.com/office/drawing/2010/main">
        <mc:Choice Requires="a14">
          <p:sp>
            <p:nvSpPr>
              <p:cNvPr id="33" name="ZoneTexte 32">
                <a:extLst>
                  <a:ext uri="{FF2B5EF4-FFF2-40B4-BE49-F238E27FC236}">
                    <a16:creationId xmlns:a16="http://schemas.microsoft.com/office/drawing/2014/main" id="{22C02D68-E237-4289-AC03-CB20D31C3402}"/>
                  </a:ext>
                </a:extLst>
              </p:cNvPr>
              <p:cNvSpPr txBox="1"/>
              <p:nvPr/>
            </p:nvSpPr>
            <p:spPr>
              <a:xfrm>
                <a:off x="4376549" y="1574170"/>
                <a:ext cx="1685407" cy="27699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1200" i="1" smtClean="0">
                              <a:solidFill>
                                <a:srgbClr val="000000"/>
                              </a:solidFill>
                              <a:latin typeface="Cambria Math" panose="02040503050406030204" pitchFamily="18" charset="0"/>
                            </a:rPr>
                          </m:ctrlPr>
                        </m:sSubPr>
                        <m:e>
                          <m:r>
                            <a:rPr lang="fr-FR" sz="1200" b="0" i="1" smtClean="0">
                              <a:solidFill>
                                <a:srgbClr val="000000"/>
                              </a:solidFill>
                              <a:latin typeface="Cambria Math"/>
                            </a:rPr>
                            <m:t>𝐿</m:t>
                          </m:r>
                          <m:r>
                            <a:rPr lang="fr-FR" sz="1200" b="0" i="1" smtClean="0">
                              <a:solidFill>
                                <a:srgbClr val="000000"/>
                              </a:solidFill>
                              <a:latin typeface="Cambria Math"/>
                            </a:rPr>
                            <m:t>(</m:t>
                          </m:r>
                          <m:r>
                            <a:rPr lang="en-US" sz="1200" i="1">
                              <a:solidFill>
                                <a:srgbClr val="000000"/>
                              </a:solidFill>
                              <a:latin typeface="Cambria Math"/>
                            </a:rPr>
                            <m:t>𝑇</m:t>
                          </m:r>
                        </m:e>
                        <m:sub>
                          <m:r>
                            <a:rPr lang="fr-FR" sz="1200" b="0" i="1" smtClean="0">
                              <a:solidFill>
                                <a:srgbClr val="000000"/>
                              </a:solidFill>
                              <a:latin typeface="Cambria Math" panose="02040503050406030204" pitchFamily="18" charset="0"/>
                            </a:rPr>
                            <m:t>1</m:t>
                          </m:r>
                        </m:sub>
                      </m:sSub>
                      <m:r>
                        <a:rPr lang="fr-FR" sz="1200" b="0" i="1" smtClean="0">
                          <a:solidFill>
                            <a:srgbClr val="000000"/>
                          </a:solidFill>
                          <a:latin typeface="Cambria Math"/>
                        </a:rPr>
                        <m:t>,</m:t>
                      </m:r>
                      <m:sSub>
                        <m:sSubPr>
                          <m:ctrlPr>
                            <a:rPr lang="en-US" sz="1200" i="1" smtClean="0">
                              <a:solidFill>
                                <a:srgbClr val="000000"/>
                              </a:solidFill>
                              <a:latin typeface="Cambria Math" panose="02040503050406030204" pitchFamily="18" charset="0"/>
                            </a:rPr>
                          </m:ctrlPr>
                        </m:sSubPr>
                        <m:e>
                          <m:r>
                            <a:rPr lang="en-US" sz="1200" i="1">
                              <a:solidFill>
                                <a:srgbClr val="000000"/>
                              </a:solidFill>
                              <a:latin typeface="Cambria Math"/>
                            </a:rPr>
                            <m:t>𝑇</m:t>
                          </m:r>
                        </m:e>
                        <m:sub>
                          <m:r>
                            <a:rPr lang="fr-FR" sz="1200" b="0" i="1" smtClean="0">
                              <a:solidFill>
                                <a:srgbClr val="000000"/>
                              </a:solidFill>
                              <a:latin typeface="Cambria Math" panose="02040503050406030204" pitchFamily="18" charset="0"/>
                            </a:rPr>
                            <m:t>2</m:t>
                          </m:r>
                        </m:sub>
                      </m:sSub>
                      <m:r>
                        <a:rPr lang="fr-FR" sz="1200" b="0" i="0" smtClean="0">
                          <a:solidFill>
                            <a:srgbClr val="000000"/>
                          </a:solidFill>
                          <a:latin typeface="Cambria Math"/>
                        </a:rPr>
                        <m:t>)</m:t>
                      </m:r>
                      <m:r>
                        <a:rPr lang="fr-FR" sz="1200" b="0" i="0" smtClean="0">
                          <a:solidFill>
                            <a:srgbClr val="000000"/>
                          </a:solidFill>
                          <a:latin typeface="Cambria Math" panose="02040503050406030204" pitchFamily="18" charset="0"/>
                        </a:rPr>
                        <m:t>∗</m:t>
                      </m:r>
                      <m:r>
                        <a:rPr lang="fr-FR" sz="1200" b="0" i="1" smtClean="0">
                          <a:solidFill>
                            <a:srgbClr val="000000"/>
                          </a:solidFill>
                          <a:latin typeface="Cambria Math" panose="02040503050406030204" pitchFamily="18" charset="0"/>
                        </a:rPr>
                        <m:t>𝛿</m:t>
                      </m:r>
                      <m:r>
                        <a:rPr lang="fr-FR" sz="1200" b="0" i="1" smtClean="0">
                          <a:solidFill>
                            <a:srgbClr val="000000"/>
                          </a:solidFill>
                          <a:latin typeface="Cambria Math" panose="02040503050406030204" pitchFamily="18" charset="0"/>
                        </a:rPr>
                        <m:t>(</m:t>
                      </m:r>
                      <m:sSub>
                        <m:sSubPr>
                          <m:ctrlPr>
                            <a:rPr lang="fr-FR" sz="1200" b="0" i="1" smtClean="0">
                              <a:solidFill>
                                <a:srgbClr val="000000"/>
                              </a:solidFill>
                              <a:latin typeface="Cambria Math" panose="02040503050406030204" pitchFamily="18" charset="0"/>
                            </a:rPr>
                          </m:ctrlPr>
                        </m:sSubPr>
                        <m:e>
                          <m:r>
                            <a:rPr lang="fr-FR" sz="1200" b="0" i="1" smtClean="0">
                              <a:solidFill>
                                <a:srgbClr val="000000"/>
                              </a:solidFill>
                              <a:latin typeface="Cambria Math" panose="02040503050406030204" pitchFamily="18" charset="0"/>
                            </a:rPr>
                            <m:t>𝑇</m:t>
                          </m:r>
                        </m:e>
                        <m:sub>
                          <m:r>
                            <a:rPr lang="fr-FR" sz="1200" b="0" i="1" smtClean="0">
                              <a:solidFill>
                                <a:srgbClr val="000000"/>
                              </a:solidFill>
                              <a:latin typeface="Cambria Math" panose="02040503050406030204" pitchFamily="18" charset="0"/>
                            </a:rPr>
                            <m:t>1</m:t>
                          </m:r>
                        </m:sub>
                      </m:sSub>
                      <m:r>
                        <a:rPr lang="fr-FR" sz="1200" i="1">
                          <a:solidFill>
                            <a:srgbClr val="000000"/>
                          </a:solidFill>
                          <a:latin typeface="Cambria Math"/>
                        </a:rPr>
                        <m:t>,</m:t>
                      </m:r>
                      <m:sSub>
                        <m:sSubPr>
                          <m:ctrlPr>
                            <a:rPr lang="en-US" sz="1200" i="1">
                              <a:solidFill>
                                <a:srgbClr val="000000"/>
                              </a:solidFill>
                              <a:latin typeface="Cambria Math" panose="02040503050406030204" pitchFamily="18" charset="0"/>
                            </a:rPr>
                          </m:ctrlPr>
                        </m:sSubPr>
                        <m:e>
                          <m:r>
                            <a:rPr lang="en-US" sz="1200" i="1">
                              <a:solidFill>
                                <a:srgbClr val="000000"/>
                              </a:solidFill>
                              <a:latin typeface="Cambria Math"/>
                            </a:rPr>
                            <m:t>𝑇</m:t>
                          </m:r>
                        </m:e>
                        <m:sub>
                          <m:r>
                            <a:rPr lang="fr-FR" sz="1200" b="0" i="1" smtClean="0">
                              <a:solidFill>
                                <a:srgbClr val="000000"/>
                              </a:solidFill>
                              <a:latin typeface="Cambria Math" panose="02040503050406030204" pitchFamily="18" charset="0"/>
                            </a:rPr>
                            <m:t>2</m:t>
                          </m:r>
                        </m:sub>
                      </m:sSub>
                      <m:r>
                        <a:rPr lang="fr-FR" sz="1200">
                          <a:solidFill>
                            <a:srgbClr val="000000"/>
                          </a:solidFill>
                          <a:latin typeface="Cambria Math"/>
                        </a:rPr>
                        <m:t>)</m:t>
                      </m:r>
                    </m:oMath>
                  </m:oMathPara>
                </a14:m>
                <a:endParaRPr lang="fr-FR" sz="1200" dirty="0">
                  <a:solidFill>
                    <a:srgbClr val="000000"/>
                  </a:solidFill>
                </a:endParaRPr>
              </a:p>
            </p:txBody>
          </p:sp>
        </mc:Choice>
        <mc:Fallback xmlns="">
          <p:sp>
            <p:nvSpPr>
              <p:cNvPr id="33" name="ZoneTexte 32">
                <a:extLst>
                  <a:ext uri="{FF2B5EF4-FFF2-40B4-BE49-F238E27FC236}">
                    <a16:creationId xmlns:a16="http://schemas.microsoft.com/office/drawing/2014/main" id="{22C02D68-E237-4289-AC03-CB20D31C3402}"/>
                  </a:ext>
                </a:extLst>
              </p:cNvPr>
              <p:cNvSpPr txBox="1">
                <a:spLocks noRot="1" noChangeAspect="1" noMove="1" noResize="1" noEditPoints="1" noAdjustHandles="1" noChangeArrowheads="1" noChangeShapeType="1" noTextEdit="1"/>
              </p:cNvSpPr>
              <p:nvPr/>
            </p:nvSpPr>
            <p:spPr>
              <a:xfrm>
                <a:off x="4376549" y="1574170"/>
                <a:ext cx="1685407" cy="276999"/>
              </a:xfrm>
              <a:prstGeom prst="rect">
                <a:avLst/>
              </a:prstGeom>
              <a:blipFill>
                <a:blip r:embed="rId5"/>
                <a:stretch>
                  <a:fillRect b="-869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6" name="ZoneTexte 35">
                <a:extLst>
                  <a:ext uri="{FF2B5EF4-FFF2-40B4-BE49-F238E27FC236}">
                    <a16:creationId xmlns:a16="http://schemas.microsoft.com/office/drawing/2014/main" id="{03FDEB59-9B42-4471-9231-B2BADA9E2E29}"/>
                  </a:ext>
                </a:extLst>
              </p:cNvPr>
              <p:cNvSpPr txBox="1"/>
              <p:nvPr/>
            </p:nvSpPr>
            <p:spPr>
              <a:xfrm>
                <a:off x="4525107" y="3387084"/>
                <a:ext cx="1388290" cy="27699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fr-FR" sz="1200" i="1" smtClean="0">
                          <a:solidFill>
                            <a:srgbClr val="000000"/>
                          </a:solidFill>
                          <a:latin typeface="Cambria Math" panose="02040503050406030204" pitchFamily="18" charset="0"/>
                        </a:rPr>
                        <m:t>𝐾</m:t>
                      </m:r>
                      <m:r>
                        <a:rPr lang="fr-FR" sz="1200" b="0" i="0" smtClean="0">
                          <a:solidFill>
                            <a:srgbClr val="000000"/>
                          </a:solidFill>
                          <a:latin typeface="Cambria Math" panose="02040503050406030204" pitchFamily="18" charset="0"/>
                        </a:rPr>
                        <m:t>∗</m:t>
                      </m:r>
                      <m:r>
                        <a:rPr lang="fr-FR" sz="1200" b="0" i="1" smtClean="0">
                          <a:solidFill>
                            <a:srgbClr val="000000"/>
                          </a:solidFill>
                          <a:latin typeface="Cambria Math" panose="02040503050406030204" pitchFamily="18" charset="0"/>
                        </a:rPr>
                        <m:t>𝛿</m:t>
                      </m:r>
                      <m:r>
                        <a:rPr lang="fr-FR" sz="1200" b="0" i="1" smtClean="0">
                          <a:solidFill>
                            <a:srgbClr val="000000"/>
                          </a:solidFill>
                          <a:latin typeface="Cambria Math" panose="02040503050406030204" pitchFamily="18" charset="0"/>
                        </a:rPr>
                        <m:t>(</m:t>
                      </m:r>
                      <m:sSub>
                        <m:sSubPr>
                          <m:ctrlPr>
                            <a:rPr lang="fr-FR" sz="1200" b="0" i="1" smtClean="0">
                              <a:solidFill>
                                <a:srgbClr val="000000"/>
                              </a:solidFill>
                              <a:latin typeface="Cambria Math" panose="02040503050406030204" pitchFamily="18" charset="0"/>
                            </a:rPr>
                          </m:ctrlPr>
                        </m:sSubPr>
                        <m:e>
                          <m:r>
                            <a:rPr lang="fr-FR" sz="1200" b="0" i="1" smtClean="0">
                              <a:solidFill>
                                <a:srgbClr val="000000"/>
                              </a:solidFill>
                              <a:latin typeface="Cambria Math" panose="02040503050406030204" pitchFamily="18" charset="0"/>
                            </a:rPr>
                            <m:t>𝑇</m:t>
                          </m:r>
                        </m:e>
                        <m:sub>
                          <m:r>
                            <a:rPr lang="fr-FR" sz="1200" b="0" i="1" smtClean="0">
                              <a:solidFill>
                                <a:srgbClr val="000000"/>
                              </a:solidFill>
                              <a:latin typeface="Cambria Math" panose="02040503050406030204" pitchFamily="18" charset="0"/>
                            </a:rPr>
                            <m:t>1</m:t>
                          </m:r>
                        </m:sub>
                      </m:sSub>
                      <m:r>
                        <a:rPr lang="fr-FR" sz="1200" b="0" i="1" smtClean="0">
                          <a:solidFill>
                            <a:srgbClr val="000000"/>
                          </a:solidFill>
                          <a:latin typeface="Cambria Math" panose="02040503050406030204" pitchFamily="18" charset="0"/>
                        </a:rPr>
                        <m:t>,</m:t>
                      </m:r>
                      <m:sSub>
                        <m:sSubPr>
                          <m:ctrlPr>
                            <a:rPr lang="fr-FR" sz="1200" b="0" i="1" smtClean="0">
                              <a:solidFill>
                                <a:srgbClr val="000000"/>
                              </a:solidFill>
                              <a:latin typeface="Cambria Math" panose="02040503050406030204" pitchFamily="18" charset="0"/>
                            </a:rPr>
                          </m:ctrlPr>
                        </m:sSubPr>
                        <m:e>
                          <m:r>
                            <a:rPr lang="fr-FR" sz="1200" b="0" i="1" smtClean="0">
                              <a:solidFill>
                                <a:srgbClr val="000000"/>
                              </a:solidFill>
                              <a:latin typeface="Cambria Math" panose="02040503050406030204" pitchFamily="18" charset="0"/>
                            </a:rPr>
                            <m:t>𝑇</m:t>
                          </m:r>
                        </m:e>
                        <m:sub>
                          <m:r>
                            <a:rPr lang="fr-FR" sz="1200" b="0" i="1" smtClean="0">
                              <a:solidFill>
                                <a:srgbClr val="000000"/>
                              </a:solidFill>
                              <a:latin typeface="Cambria Math" panose="02040503050406030204" pitchFamily="18" charset="0"/>
                            </a:rPr>
                            <m:t>2</m:t>
                          </m:r>
                        </m:sub>
                      </m:sSub>
                      <m:r>
                        <a:rPr lang="fr-FR" sz="1200">
                          <a:solidFill>
                            <a:srgbClr val="000000"/>
                          </a:solidFill>
                          <a:latin typeface="Cambria Math"/>
                        </a:rPr>
                        <m:t>)</m:t>
                      </m:r>
                    </m:oMath>
                  </m:oMathPara>
                </a14:m>
                <a:endParaRPr lang="fr-FR" sz="1200" dirty="0">
                  <a:solidFill>
                    <a:srgbClr val="000000"/>
                  </a:solidFill>
                </a:endParaRPr>
              </a:p>
            </p:txBody>
          </p:sp>
        </mc:Choice>
        <mc:Fallback xmlns="">
          <p:sp>
            <p:nvSpPr>
              <p:cNvPr id="36" name="ZoneTexte 35">
                <a:extLst>
                  <a:ext uri="{FF2B5EF4-FFF2-40B4-BE49-F238E27FC236}">
                    <a16:creationId xmlns:a16="http://schemas.microsoft.com/office/drawing/2014/main" id="{03FDEB59-9B42-4471-9231-B2BADA9E2E29}"/>
                  </a:ext>
                </a:extLst>
              </p:cNvPr>
              <p:cNvSpPr txBox="1">
                <a:spLocks noRot="1" noChangeAspect="1" noMove="1" noResize="1" noEditPoints="1" noAdjustHandles="1" noChangeArrowheads="1" noChangeShapeType="1" noTextEdit="1"/>
              </p:cNvSpPr>
              <p:nvPr/>
            </p:nvSpPr>
            <p:spPr>
              <a:xfrm>
                <a:off x="4525107" y="3387084"/>
                <a:ext cx="1388290" cy="276999"/>
              </a:xfrm>
              <a:prstGeom prst="rect">
                <a:avLst/>
              </a:prstGeom>
              <a:blipFill>
                <a:blip r:embed="rId6"/>
                <a:stretch>
                  <a:fillRect b="-11111"/>
                </a:stretch>
              </a:blipFill>
            </p:spPr>
            <p:txBody>
              <a:bodyPr/>
              <a:lstStyle/>
              <a:p>
                <a:r>
                  <a:rPr lang="fr-FR">
                    <a:noFill/>
                  </a:rPr>
                  <a:t> </a:t>
                </a:r>
              </a:p>
            </p:txBody>
          </p:sp>
        </mc:Fallback>
      </mc:AlternateContent>
      <p:cxnSp>
        <p:nvCxnSpPr>
          <p:cNvPr id="40" name="Connecteur droit avec flèche 39">
            <a:extLst>
              <a:ext uri="{FF2B5EF4-FFF2-40B4-BE49-F238E27FC236}">
                <a16:creationId xmlns:a16="http://schemas.microsoft.com/office/drawing/2014/main" id="{7E56AEC6-8856-4176-A6AE-5F6CC8F47245}"/>
              </a:ext>
            </a:extLst>
          </p:cNvPr>
          <p:cNvCxnSpPr>
            <a:cxnSpLocks/>
          </p:cNvCxnSpPr>
          <p:nvPr/>
        </p:nvCxnSpPr>
        <p:spPr bwMode="auto">
          <a:xfrm>
            <a:off x="5157608" y="2678915"/>
            <a:ext cx="0" cy="666253"/>
          </a:xfrm>
          <a:prstGeom prst="straightConnector1">
            <a:avLst/>
          </a:prstGeom>
          <a:solidFill>
            <a:schemeClr val="accent1"/>
          </a:solidFill>
          <a:ln w="38100" cap="flat" cmpd="sng" algn="ctr">
            <a:solidFill>
              <a:schemeClr val="accent6">
                <a:lumMod val="50000"/>
              </a:schemeClr>
            </a:solidFill>
            <a:prstDash val="solid"/>
            <a:round/>
            <a:headEnd type="none" w="med" len="med"/>
            <a:tailEnd type="triangle"/>
          </a:ln>
          <a:effectLst/>
        </p:spPr>
      </p:cxnSp>
      <p:cxnSp>
        <p:nvCxnSpPr>
          <p:cNvPr id="51" name="Connecteur droit avec flèche 50">
            <a:extLst>
              <a:ext uri="{FF2B5EF4-FFF2-40B4-BE49-F238E27FC236}">
                <a16:creationId xmlns:a16="http://schemas.microsoft.com/office/drawing/2014/main" id="{9F088AFC-7F42-486B-B199-6CA86AD7DC2A}"/>
              </a:ext>
            </a:extLst>
          </p:cNvPr>
          <p:cNvCxnSpPr>
            <a:cxnSpLocks/>
          </p:cNvCxnSpPr>
          <p:nvPr/>
        </p:nvCxnSpPr>
        <p:spPr bwMode="auto">
          <a:xfrm flipV="1">
            <a:off x="6643496" y="1677500"/>
            <a:ext cx="0" cy="360040"/>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53" name="ZoneTexte 52">
            <a:extLst>
              <a:ext uri="{FF2B5EF4-FFF2-40B4-BE49-F238E27FC236}">
                <a16:creationId xmlns:a16="http://schemas.microsoft.com/office/drawing/2014/main" id="{71AF5C34-BBDA-4A9F-8035-CAAAAD93AB36}"/>
              </a:ext>
            </a:extLst>
          </p:cNvPr>
          <p:cNvSpPr txBox="1"/>
          <p:nvPr/>
        </p:nvSpPr>
        <p:spPr>
          <a:xfrm>
            <a:off x="6643496" y="1801808"/>
            <a:ext cx="3223646" cy="276999"/>
          </a:xfrm>
          <a:prstGeom prst="rect">
            <a:avLst/>
          </a:prstGeom>
          <a:noFill/>
        </p:spPr>
        <p:txBody>
          <a:bodyPr wrap="square">
            <a:spAutoFit/>
          </a:bodyPr>
          <a:lstStyle/>
          <a:p>
            <a:r>
              <a:rPr lang="fr-FR" sz="1200" dirty="0" err="1">
                <a:solidFill>
                  <a:srgbClr val="000000"/>
                </a:solidFill>
              </a:rPr>
              <a:t>Unknown</a:t>
            </a:r>
            <a:r>
              <a:rPr lang="fr-FR" sz="1200" dirty="0">
                <a:solidFill>
                  <a:srgbClr val="000000"/>
                </a:solidFill>
              </a:rPr>
              <a:t> at </a:t>
            </a:r>
            <a:r>
              <a:rPr lang="fr-FR" sz="1200" dirty="0" err="1">
                <a:solidFill>
                  <a:srgbClr val="000000"/>
                </a:solidFill>
              </a:rPr>
              <a:t>settlement</a:t>
            </a:r>
            <a:r>
              <a:rPr lang="fr-FR" sz="1200" dirty="0">
                <a:solidFill>
                  <a:srgbClr val="000000"/>
                </a:solidFill>
              </a:rPr>
              <a:t> date (t=0)</a:t>
            </a:r>
          </a:p>
        </p:txBody>
      </p:sp>
      <p:cxnSp>
        <p:nvCxnSpPr>
          <p:cNvPr id="54" name="Connecteur droit avec flèche 53">
            <a:extLst>
              <a:ext uri="{FF2B5EF4-FFF2-40B4-BE49-F238E27FC236}">
                <a16:creationId xmlns:a16="http://schemas.microsoft.com/office/drawing/2014/main" id="{D52ABA43-05F2-426E-8049-FC9FFEEBF81F}"/>
              </a:ext>
            </a:extLst>
          </p:cNvPr>
          <p:cNvCxnSpPr>
            <a:cxnSpLocks/>
          </p:cNvCxnSpPr>
          <p:nvPr/>
        </p:nvCxnSpPr>
        <p:spPr bwMode="auto">
          <a:xfrm flipV="1">
            <a:off x="6643496" y="2161484"/>
            <a:ext cx="0" cy="360040"/>
          </a:xfrm>
          <a:prstGeom prst="straightConnector1">
            <a:avLst/>
          </a:prstGeom>
          <a:ln>
            <a:solidFill>
              <a:srgbClr val="000000"/>
            </a:solidFill>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55" name="ZoneTexte 54">
            <a:extLst>
              <a:ext uri="{FF2B5EF4-FFF2-40B4-BE49-F238E27FC236}">
                <a16:creationId xmlns:a16="http://schemas.microsoft.com/office/drawing/2014/main" id="{436FB987-ECF0-42FA-98CF-1E74C240934B}"/>
              </a:ext>
            </a:extLst>
          </p:cNvPr>
          <p:cNvSpPr txBox="1"/>
          <p:nvPr/>
        </p:nvSpPr>
        <p:spPr>
          <a:xfrm>
            <a:off x="6643496" y="2285792"/>
            <a:ext cx="3223646" cy="276999"/>
          </a:xfrm>
          <a:prstGeom prst="rect">
            <a:avLst/>
          </a:prstGeom>
          <a:noFill/>
        </p:spPr>
        <p:txBody>
          <a:bodyPr wrap="square">
            <a:spAutoFit/>
          </a:bodyPr>
          <a:lstStyle/>
          <a:p>
            <a:r>
              <a:rPr lang="fr-FR" sz="1200" dirty="0" err="1">
                <a:solidFill>
                  <a:srgbClr val="000000"/>
                </a:solidFill>
              </a:rPr>
              <a:t>Known</a:t>
            </a:r>
            <a:r>
              <a:rPr lang="fr-FR" sz="1200" dirty="0">
                <a:solidFill>
                  <a:srgbClr val="000000"/>
                </a:solidFill>
              </a:rPr>
              <a:t> at </a:t>
            </a:r>
            <a:r>
              <a:rPr lang="fr-FR" sz="1200" dirty="0" err="1">
                <a:solidFill>
                  <a:srgbClr val="000000"/>
                </a:solidFill>
              </a:rPr>
              <a:t>settlement</a:t>
            </a:r>
            <a:r>
              <a:rPr lang="fr-FR" sz="1200" dirty="0">
                <a:solidFill>
                  <a:srgbClr val="000000"/>
                </a:solidFill>
              </a:rPr>
              <a:t> date (t=0)</a:t>
            </a:r>
          </a:p>
        </p:txBody>
      </p:sp>
      <p:cxnSp>
        <p:nvCxnSpPr>
          <p:cNvPr id="48" name="Connecteur droit avec flèche 47">
            <a:extLst>
              <a:ext uri="{FF2B5EF4-FFF2-40B4-BE49-F238E27FC236}">
                <a16:creationId xmlns:a16="http://schemas.microsoft.com/office/drawing/2014/main" id="{20E57A84-FA53-4207-B674-FF92BA745223}"/>
              </a:ext>
            </a:extLst>
          </p:cNvPr>
          <p:cNvCxnSpPr>
            <a:cxnSpLocks/>
          </p:cNvCxnSpPr>
          <p:nvPr/>
        </p:nvCxnSpPr>
        <p:spPr bwMode="auto">
          <a:xfrm flipV="1">
            <a:off x="5157608" y="1882962"/>
            <a:ext cx="0" cy="827734"/>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49" name="ZoneTexte 48">
            <a:extLst>
              <a:ext uri="{FF2B5EF4-FFF2-40B4-BE49-F238E27FC236}">
                <a16:creationId xmlns:a16="http://schemas.microsoft.com/office/drawing/2014/main" id="{277F1773-3242-492B-90A8-79B816039E26}"/>
              </a:ext>
            </a:extLst>
          </p:cNvPr>
          <p:cNvSpPr txBox="1"/>
          <p:nvPr/>
        </p:nvSpPr>
        <p:spPr>
          <a:xfrm>
            <a:off x="5035299" y="2456016"/>
            <a:ext cx="774077" cy="276999"/>
          </a:xfrm>
          <a:prstGeom prst="rect">
            <a:avLst/>
          </a:prstGeom>
          <a:noFill/>
        </p:spPr>
        <p:txBody>
          <a:bodyPr wrap="square">
            <a:spAutoFit/>
          </a:bodyPr>
          <a:lstStyle/>
          <a:p>
            <a:pPr algn="ctr"/>
            <a:r>
              <a:rPr lang="fr-FR" sz="1200" dirty="0">
                <a:solidFill>
                  <a:srgbClr val="000000"/>
                </a:solidFill>
              </a:rPr>
              <a:t>t=T2</a:t>
            </a:r>
          </a:p>
        </p:txBody>
      </p:sp>
      <p:sp>
        <p:nvSpPr>
          <p:cNvPr id="68" name="Rectangle 67">
            <a:extLst>
              <a:ext uri="{FF2B5EF4-FFF2-40B4-BE49-F238E27FC236}">
                <a16:creationId xmlns:a16="http://schemas.microsoft.com/office/drawing/2014/main" id="{E73FBBFE-8ED9-4D55-95B2-A7781B0768B6}"/>
              </a:ext>
            </a:extLst>
          </p:cNvPr>
          <p:cNvSpPr/>
          <p:nvPr/>
        </p:nvSpPr>
        <p:spPr bwMode="auto">
          <a:xfrm>
            <a:off x="722359" y="5317448"/>
            <a:ext cx="7416824" cy="45719"/>
          </a:xfrm>
          <a:prstGeom prst="rect">
            <a:avLst/>
          </a:prstGeom>
          <a:solidFill>
            <a:schemeClr val="accent6">
              <a:lumMod val="50000"/>
            </a:schemeClr>
          </a:solidFill>
          <a:ln w="9525" cap="flat" cmpd="sng" algn="ctr">
            <a:solidFill>
              <a:schemeClr val="accent6">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Arial" charset="0"/>
              <a:ea typeface="ＭＳ Ｐゴシック" pitchFamily="-64" charset="-128"/>
            </a:endParaRPr>
          </a:p>
        </p:txBody>
      </p:sp>
      <p:sp>
        <p:nvSpPr>
          <p:cNvPr id="69" name="ZoneTexte 68">
            <a:extLst>
              <a:ext uri="{FF2B5EF4-FFF2-40B4-BE49-F238E27FC236}">
                <a16:creationId xmlns:a16="http://schemas.microsoft.com/office/drawing/2014/main" id="{7CD210F2-3469-4ACA-A19F-F8D55B8C5C1D}"/>
              </a:ext>
            </a:extLst>
          </p:cNvPr>
          <p:cNvSpPr txBox="1"/>
          <p:nvPr/>
        </p:nvSpPr>
        <p:spPr>
          <a:xfrm>
            <a:off x="1329368" y="5067531"/>
            <a:ext cx="1023921" cy="276999"/>
          </a:xfrm>
          <a:prstGeom prst="rect">
            <a:avLst/>
          </a:prstGeom>
          <a:noFill/>
        </p:spPr>
        <p:txBody>
          <a:bodyPr wrap="square">
            <a:spAutoFit/>
          </a:bodyPr>
          <a:lstStyle/>
          <a:p>
            <a:pPr algn="ctr"/>
            <a:r>
              <a:rPr lang="fr-FR" sz="1200" dirty="0">
                <a:solidFill>
                  <a:srgbClr val="000000"/>
                </a:solidFill>
              </a:rPr>
              <a:t>t=T0=0</a:t>
            </a:r>
          </a:p>
        </p:txBody>
      </p:sp>
      <p:cxnSp>
        <p:nvCxnSpPr>
          <p:cNvPr id="70" name="Connecteur droit avec flèche 69">
            <a:extLst>
              <a:ext uri="{FF2B5EF4-FFF2-40B4-BE49-F238E27FC236}">
                <a16:creationId xmlns:a16="http://schemas.microsoft.com/office/drawing/2014/main" id="{2A291129-CC4D-427B-8E34-923C4D725C9C}"/>
              </a:ext>
            </a:extLst>
          </p:cNvPr>
          <p:cNvCxnSpPr>
            <a:cxnSpLocks/>
          </p:cNvCxnSpPr>
          <p:nvPr/>
        </p:nvCxnSpPr>
        <p:spPr bwMode="auto">
          <a:xfrm>
            <a:off x="1802478" y="5349201"/>
            <a:ext cx="0" cy="157009"/>
          </a:xfrm>
          <a:prstGeom prst="straightConnector1">
            <a:avLst/>
          </a:prstGeom>
          <a:solidFill>
            <a:schemeClr val="accent1"/>
          </a:solidFill>
          <a:ln w="38100" cap="flat" cmpd="sng" algn="ctr">
            <a:solidFill>
              <a:schemeClr val="accent6">
                <a:lumMod val="50000"/>
              </a:schemeClr>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71" name="ZoneTexte 70">
                <a:extLst>
                  <a:ext uri="{FF2B5EF4-FFF2-40B4-BE49-F238E27FC236}">
                    <a16:creationId xmlns:a16="http://schemas.microsoft.com/office/drawing/2014/main" id="{DA93D9D7-E283-49B1-9AA2-C8454AD5523A}"/>
                  </a:ext>
                </a:extLst>
              </p:cNvPr>
              <p:cNvSpPr txBox="1"/>
              <p:nvPr/>
            </p:nvSpPr>
            <p:spPr>
              <a:xfrm>
                <a:off x="827588" y="5497662"/>
                <a:ext cx="4177646" cy="276999"/>
              </a:xfrm>
              <a:prstGeom prst="rect">
                <a:avLst/>
              </a:prstGeom>
              <a:noFill/>
            </p:spPr>
            <p:txBody>
              <a:bodyPr wrap="square">
                <a:spAutoFit/>
              </a:bodyPr>
              <a:lstStyle/>
              <a:p>
                <a:r>
                  <a:rPr lang="fr-FR" sz="1200" dirty="0">
                    <a:solidFill>
                      <a:srgbClr val="000000"/>
                    </a:solidFill>
                  </a:rPr>
                  <a:t>V0 = </a:t>
                </a:r>
                <a14:m>
                  <m:oMath xmlns:m="http://schemas.openxmlformats.org/officeDocument/2006/math">
                    <m:r>
                      <a:rPr lang="fr-FR" sz="1200" b="0" i="1" smtClean="0">
                        <a:solidFill>
                          <a:srgbClr val="000000"/>
                        </a:solidFill>
                        <a:latin typeface="Cambria Math" panose="02040503050406030204" pitchFamily="18" charset="0"/>
                      </a:rPr>
                      <m:t>𝑍𝐶</m:t>
                    </m:r>
                    <m:d>
                      <m:dPr>
                        <m:ctrlPr>
                          <a:rPr lang="fr-FR" sz="1200" b="0" i="1" smtClean="0">
                            <a:solidFill>
                              <a:srgbClr val="000000"/>
                            </a:solidFill>
                            <a:latin typeface="Cambria Math" panose="02040503050406030204" pitchFamily="18" charset="0"/>
                          </a:rPr>
                        </m:ctrlPr>
                      </m:dPr>
                      <m:e>
                        <m:sSub>
                          <m:sSubPr>
                            <m:ctrlPr>
                              <a:rPr lang="fr-FR" sz="1200" i="1">
                                <a:solidFill>
                                  <a:srgbClr val="000000"/>
                                </a:solidFill>
                                <a:latin typeface="Cambria Math" panose="02040503050406030204" pitchFamily="18" charset="0"/>
                              </a:rPr>
                            </m:ctrlPr>
                          </m:sSubPr>
                          <m:e>
                            <m:r>
                              <a:rPr lang="fr-FR" sz="1200" i="1">
                                <a:solidFill>
                                  <a:srgbClr val="000000"/>
                                </a:solidFill>
                                <a:latin typeface="Cambria Math" panose="02040503050406030204" pitchFamily="18" charset="0"/>
                              </a:rPr>
                              <m:t>𝑇</m:t>
                            </m:r>
                          </m:e>
                          <m:sub>
                            <m:r>
                              <a:rPr lang="fr-FR" sz="1200" b="0" i="1" smtClean="0">
                                <a:solidFill>
                                  <a:srgbClr val="000000"/>
                                </a:solidFill>
                                <a:latin typeface="Cambria Math" panose="02040503050406030204" pitchFamily="18" charset="0"/>
                              </a:rPr>
                              <m:t>0</m:t>
                            </m:r>
                          </m:sub>
                        </m:sSub>
                        <m:r>
                          <a:rPr lang="fr-FR" sz="1200">
                            <a:solidFill>
                              <a:srgbClr val="000000"/>
                            </a:solidFill>
                            <a:latin typeface="Cambria Math" panose="02040503050406030204" pitchFamily="18" charset="0"/>
                          </a:rPr>
                          <m:t>,</m:t>
                        </m:r>
                        <m:sSub>
                          <m:sSubPr>
                            <m:ctrlPr>
                              <a:rPr lang="fr-FR" sz="1200" i="1">
                                <a:solidFill>
                                  <a:srgbClr val="000000"/>
                                </a:solidFill>
                                <a:latin typeface="Cambria Math" panose="02040503050406030204" pitchFamily="18" charset="0"/>
                              </a:rPr>
                            </m:ctrlPr>
                          </m:sSubPr>
                          <m:e>
                            <m:r>
                              <m:rPr>
                                <m:sty m:val="p"/>
                              </m:rPr>
                              <a:rPr lang="fr-FR" sz="1200">
                                <a:solidFill>
                                  <a:srgbClr val="000000"/>
                                </a:solidFill>
                                <a:latin typeface="Cambria Math" panose="02040503050406030204" pitchFamily="18" charset="0"/>
                              </a:rPr>
                              <m:t>T</m:t>
                            </m:r>
                          </m:e>
                          <m:sub>
                            <m:r>
                              <a:rPr lang="fr-FR" sz="1200" b="0" i="0" smtClean="0">
                                <a:solidFill>
                                  <a:srgbClr val="000000"/>
                                </a:solidFill>
                                <a:latin typeface="Cambria Math" panose="02040503050406030204" pitchFamily="18" charset="0"/>
                              </a:rPr>
                              <m:t>1</m:t>
                            </m:r>
                          </m:sub>
                        </m:sSub>
                      </m:e>
                    </m:d>
                    <m:r>
                      <a:rPr lang="fr-FR" sz="1200" b="0" i="0" smtClean="0">
                        <a:solidFill>
                          <a:srgbClr val="000000"/>
                        </a:solidFill>
                        <a:latin typeface="Cambria Math" panose="02040503050406030204" pitchFamily="18" charset="0"/>
                      </a:rPr>
                      <m:t>−</m:t>
                    </m:r>
                    <m:r>
                      <a:rPr lang="fr-FR" sz="1200" b="0" i="1" smtClean="0">
                        <a:solidFill>
                          <a:srgbClr val="000000"/>
                        </a:solidFill>
                        <a:latin typeface="Cambria Math" panose="02040503050406030204" pitchFamily="18" charset="0"/>
                      </a:rPr>
                      <m:t>𝑍𝐶</m:t>
                    </m:r>
                    <m:d>
                      <m:dPr>
                        <m:ctrlPr>
                          <a:rPr lang="fr-FR" sz="1200" i="1">
                            <a:solidFill>
                              <a:srgbClr val="000000"/>
                            </a:solidFill>
                            <a:latin typeface="Cambria Math" panose="02040503050406030204" pitchFamily="18" charset="0"/>
                          </a:rPr>
                        </m:ctrlPr>
                      </m:dPr>
                      <m:e>
                        <m:sSub>
                          <m:sSubPr>
                            <m:ctrlPr>
                              <a:rPr lang="fr-FR" sz="1200" i="1">
                                <a:solidFill>
                                  <a:srgbClr val="000000"/>
                                </a:solidFill>
                                <a:latin typeface="Cambria Math" panose="02040503050406030204" pitchFamily="18" charset="0"/>
                              </a:rPr>
                            </m:ctrlPr>
                          </m:sSubPr>
                          <m:e>
                            <m:r>
                              <a:rPr lang="fr-FR" sz="1200" i="1">
                                <a:solidFill>
                                  <a:srgbClr val="000000"/>
                                </a:solidFill>
                                <a:latin typeface="Cambria Math" panose="02040503050406030204" pitchFamily="18" charset="0"/>
                              </a:rPr>
                              <m:t>𝑇</m:t>
                            </m:r>
                          </m:e>
                          <m:sub>
                            <m:r>
                              <a:rPr lang="fr-FR" sz="1200" b="0" i="1" smtClean="0">
                                <a:solidFill>
                                  <a:srgbClr val="000000"/>
                                </a:solidFill>
                                <a:latin typeface="Cambria Math" panose="02040503050406030204" pitchFamily="18" charset="0"/>
                              </a:rPr>
                              <m:t>0</m:t>
                            </m:r>
                          </m:sub>
                        </m:sSub>
                        <m:r>
                          <a:rPr lang="fr-FR" sz="1200">
                            <a:solidFill>
                              <a:srgbClr val="000000"/>
                            </a:solidFill>
                            <a:latin typeface="Cambria Math" panose="02040503050406030204" pitchFamily="18" charset="0"/>
                          </a:rPr>
                          <m:t>,</m:t>
                        </m:r>
                        <m:sSub>
                          <m:sSubPr>
                            <m:ctrlPr>
                              <a:rPr lang="fr-FR" sz="1200" i="1">
                                <a:solidFill>
                                  <a:srgbClr val="000000"/>
                                </a:solidFill>
                                <a:latin typeface="Cambria Math" panose="02040503050406030204" pitchFamily="18" charset="0"/>
                              </a:rPr>
                            </m:ctrlPr>
                          </m:sSubPr>
                          <m:e>
                            <m:r>
                              <m:rPr>
                                <m:sty m:val="p"/>
                              </m:rPr>
                              <a:rPr lang="fr-FR" sz="1200">
                                <a:solidFill>
                                  <a:srgbClr val="000000"/>
                                </a:solidFill>
                                <a:latin typeface="Cambria Math" panose="02040503050406030204" pitchFamily="18" charset="0"/>
                              </a:rPr>
                              <m:t>T</m:t>
                            </m:r>
                          </m:e>
                          <m:sub>
                            <m:r>
                              <a:rPr lang="fr-FR" sz="1200">
                                <a:solidFill>
                                  <a:srgbClr val="000000"/>
                                </a:solidFill>
                                <a:latin typeface="Cambria Math" panose="02040503050406030204" pitchFamily="18" charset="0"/>
                              </a:rPr>
                              <m:t>2</m:t>
                            </m:r>
                          </m:sub>
                        </m:sSub>
                      </m:e>
                    </m:d>
                    <m:r>
                      <a:rPr lang="fr-FR" sz="1200" b="0" i="0" smtClean="0">
                        <a:solidFill>
                          <a:srgbClr val="000000"/>
                        </a:solidFill>
                        <a:latin typeface="Cambria Math" panose="02040503050406030204" pitchFamily="18" charset="0"/>
                      </a:rPr>
                      <m:t>∗</m:t>
                    </m:r>
                    <m:d>
                      <m:dPr>
                        <m:ctrlPr>
                          <a:rPr lang="fr-FR" sz="1200" b="0" i="1" smtClean="0">
                            <a:solidFill>
                              <a:srgbClr val="000000"/>
                            </a:solidFill>
                            <a:latin typeface="Cambria Math" panose="02040503050406030204" pitchFamily="18" charset="0"/>
                          </a:rPr>
                        </m:ctrlPr>
                      </m:dPr>
                      <m:e>
                        <m:r>
                          <a:rPr lang="fr-FR" sz="1200">
                            <a:solidFill>
                              <a:srgbClr val="000000"/>
                            </a:solidFill>
                            <a:latin typeface="Cambria Math" panose="02040503050406030204" pitchFamily="18" charset="0"/>
                          </a:rPr>
                          <m:t>1+</m:t>
                        </m:r>
                        <m:r>
                          <a:rPr lang="fr-FR" sz="1200" i="1">
                            <a:solidFill>
                              <a:srgbClr val="000000"/>
                            </a:solidFill>
                            <a:latin typeface="Cambria Math" panose="02040503050406030204" pitchFamily="18" charset="0"/>
                          </a:rPr>
                          <m:t>𝐾</m:t>
                        </m:r>
                        <m:r>
                          <a:rPr lang="fr-FR" sz="1200">
                            <a:solidFill>
                              <a:srgbClr val="000000"/>
                            </a:solidFill>
                            <a:latin typeface="Cambria Math" panose="02040503050406030204" pitchFamily="18" charset="0"/>
                          </a:rPr>
                          <m:t>∗</m:t>
                        </m:r>
                        <m:r>
                          <a:rPr lang="fr-FR" sz="1200" i="1">
                            <a:solidFill>
                              <a:srgbClr val="000000"/>
                            </a:solidFill>
                            <a:latin typeface="Cambria Math" panose="02040503050406030204" pitchFamily="18" charset="0"/>
                          </a:rPr>
                          <m:t>𝛿</m:t>
                        </m:r>
                        <m:r>
                          <a:rPr lang="fr-FR" sz="1200" i="1">
                            <a:solidFill>
                              <a:srgbClr val="000000"/>
                            </a:solidFill>
                            <a:latin typeface="Cambria Math" panose="02040503050406030204" pitchFamily="18" charset="0"/>
                          </a:rPr>
                          <m:t>(</m:t>
                        </m:r>
                        <m:sSub>
                          <m:sSubPr>
                            <m:ctrlPr>
                              <a:rPr lang="fr-FR" sz="1200" i="1">
                                <a:solidFill>
                                  <a:srgbClr val="000000"/>
                                </a:solidFill>
                                <a:latin typeface="Cambria Math" panose="02040503050406030204" pitchFamily="18" charset="0"/>
                              </a:rPr>
                            </m:ctrlPr>
                          </m:sSubPr>
                          <m:e>
                            <m:r>
                              <a:rPr lang="fr-FR" sz="1200" i="1">
                                <a:solidFill>
                                  <a:srgbClr val="000000"/>
                                </a:solidFill>
                                <a:latin typeface="Cambria Math" panose="02040503050406030204" pitchFamily="18" charset="0"/>
                              </a:rPr>
                              <m:t>𝑇</m:t>
                            </m:r>
                          </m:e>
                          <m:sub>
                            <m:r>
                              <a:rPr lang="fr-FR" sz="1200" i="1">
                                <a:solidFill>
                                  <a:srgbClr val="000000"/>
                                </a:solidFill>
                                <a:latin typeface="Cambria Math" panose="02040503050406030204" pitchFamily="18" charset="0"/>
                              </a:rPr>
                              <m:t>1</m:t>
                            </m:r>
                          </m:sub>
                        </m:sSub>
                        <m:r>
                          <a:rPr lang="fr-FR" sz="1200">
                            <a:solidFill>
                              <a:srgbClr val="000000"/>
                            </a:solidFill>
                            <a:latin typeface="Cambria Math" panose="02040503050406030204" pitchFamily="18" charset="0"/>
                          </a:rPr>
                          <m:t>,</m:t>
                        </m:r>
                        <m:sSub>
                          <m:sSubPr>
                            <m:ctrlPr>
                              <a:rPr lang="fr-FR" sz="1200" i="1">
                                <a:solidFill>
                                  <a:srgbClr val="000000"/>
                                </a:solidFill>
                                <a:latin typeface="Cambria Math" panose="02040503050406030204" pitchFamily="18" charset="0"/>
                              </a:rPr>
                            </m:ctrlPr>
                          </m:sSubPr>
                          <m:e>
                            <m:r>
                              <m:rPr>
                                <m:sty m:val="p"/>
                              </m:rPr>
                              <a:rPr lang="fr-FR" sz="1200">
                                <a:solidFill>
                                  <a:srgbClr val="000000"/>
                                </a:solidFill>
                                <a:latin typeface="Cambria Math" panose="02040503050406030204" pitchFamily="18" charset="0"/>
                              </a:rPr>
                              <m:t>T</m:t>
                            </m:r>
                          </m:e>
                          <m:sub>
                            <m:r>
                              <a:rPr lang="fr-FR" sz="1200">
                                <a:solidFill>
                                  <a:srgbClr val="000000"/>
                                </a:solidFill>
                                <a:latin typeface="Cambria Math" panose="02040503050406030204" pitchFamily="18" charset="0"/>
                              </a:rPr>
                              <m:t>2</m:t>
                            </m:r>
                          </m:sub>
                        </m:sSub>
                        <m:r>
                          <a:rPr lang="fr-FR" sz="1200">
                            <a:solidFill>
                              <a:srgbClr val="000000"/>
                            </a:solidFill>
                            <a:latin typeface="Cambria Math"/>
                          </a:rPr>
                          <m:t>)</m:t>
                        </m:r>
                      </m:e>
                    </m:d>
                  </m:oMath>
                </a14:m>
                <a:endParaRPr lang="fr-FR" sz="1200" dirty="0">
                  <a:solidFill>
                    <a:srgbClr val="000000"/>
                  </a:solidFill>
                </a:endParaRPr>
              </a:p>
            </p:txBody>
          </p:sp>
        </mc:Choice>
        <mc:Fallback xmlns="">
          <p:sp>
            <p:nvSpPr>
              <p:cNvPr id="71" name="ZoneTexte 70">
                <a:extLst>
                  <a:ext uri="{FF2B5EF4-FFF2-40B4-BE49-F238E27FC236}">
                    <a16:creationId xmlns:a16="http://schemas.microsoft.com/office/drawing/2014/main" id="{DA93D9D7-E283-49B1-9AA2-C8454AD5523A}"/>
                  </a:ext>
                </a:extLst>
              </p:cNvPr>
              <p:cNvSpPr txBox="1">
                <a:spLocks noRot="1" noChangeAspect="1" noMove="1" noResize="1" noEditPoints="1" noAdjustHandles="1" noChangeArrowheads="1" noChangeShapeType="1" noTextEdit="1"/>
              </p:cNvSpPr>
              <p:nvPr/>
            </p:nvSpPr>
            <p:spPr>
              <a:xfrm>
                <a:off x="827588" y="5497662"/>
                <a:ext cx="4177646" cy="276999"/>
              </a:xfrm>
              <a:prstGeom prst="rect">
                <a:avLst/>
              </a:prstGeom>
              <a:blipFill>
                <a:blip r:embed="rId7"/>
                <a:stretch>
                  <a:fillRect l="-146" t="-4444" b="-15556"/>
                </a:stretch>
              </a:blipFill>
            </p:spPr>
            <p:txBody>
              <a:bodyPr/>
              <a:lstStyle/>
              <a:p>
                <a:r>
                  <a:rPr lang="fr-FR">
                    <a:noFill/>
                  </a:rPr>
                  <a:t> </a:t>
                </a:r>
              </a:p>
            </p:txBody>
          </p:sp>
        </mc:Fallback>
      </mc:AlternateContent>
      <p:sp>
        <p:nvSpPr>
          <p:cNvPr id="72" name="ZoneTexte 71">
            <a:extLst>
              <a:ext uri="{FF2B5EF4-FFF2-40B4-BE49-F238E27FC236}">
                <a16:creationId xmlns:a16="http://schemas.microsoft.com/office/drawing/2014/main" id="{7B07E791-112C-421B-986C-AB3EC997514C}"/>
              </a:ext>
            </a:extLst>
          </p:cNvPr>
          <p:cNvSpPr txBox="1"/>
          <p:nvPr/>
        </p:nvSpPr>
        <p:spPr>
          <a:xfrm>
            <a:off x="3103932" y="5086168"/>
            <a:ext cx="774077" cy="276999"/>
          </a:xfrm>
          <a:prstGeom prst="rect">
            <a:avLst/>
          </a:prstGeom>
          <a:noFill/>
        </p:spPr>
        <p:txBody>
          <a:bodyPr wrap="square">
            <a:spAutoFit/>
          </a:bodyPr>
          <a:lstStyle/>
          <a:p>
            <a:pPr algn="ctr"/>
            <a:r>
              <a:rPr lang="fr-FR" sz="1200" dirty="0">
                <a:solidFill>
                  <a:srgbClr val="000000"/>
                </a:solidFill>
              </a:rPr>
              <a:t>t=T1</a:t>
            </a:r>
          </a:p>
        </p:txBody>
      </p:sp>
      <mc:AlternateContent xmlns:mc="http://schemas.openxmlformats.org/markup-compatibility/2006" xmlns:a14="http://schemas.microsoft.com/office/drawing/2010/main">
        <mc:Choice Requires="a14">
          <p:sp>
            <p:nvSpPr>
              <p:cNvPr id="73" name="ZoneTexte 72">
                <a:extLst>
                  <a:ext uri="{FF2B5EF4-FFF2-40B4-BE49-F238E27FC236}">
                    <a16:creationId xmlns:a16="http://schemas.microsoft.com/office/drawing/2014/main" id="{3CF21F00-1A61-4034-BFB3-B1872BA51F82}"/>
                  </a:ext>
                </a:extLst>
              </p:cNvPr>
              <p:cNvSpPr txBox="1"/>
              <p:nvPr/>
            </p:nvSpPr>
            <p:spPr>
              <a:xfrm>
                <a:off x="5249582" y="4267925"/>
                <a:ext cx="2290588" cy="27699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fr-FR" sz="1200" i="1">
                          <a:solidFill>
                            <a:srgbClr val="FF0000"/>
                          </a:solidFill>
                          <a:latin typeface="Cambria Math" panose="02040503050406030204" pitchFamily="18" charset="0"/>
                        </a:rPr>
                        <m:t>1</m:t>
                      </m:r>
                      <m:r>
                        <a:rPr lang="fr-FR" sz="1200" b="0" i="1" smtClean="0">
                          <a:solidFill>
                            <a:srgbClr val="000000"/>
                          </a:solidFill>
                          <a:latin typeface="Cambria Math" panose="02040503050406030204" pitchFamily="18" charset="0"/>
                        </a:rPr>
                        <m:t>+</m:t>
                      </m:r>
                      <m:sSub>
                        <m:sSubPr>
                          <m:ctrlPr>
                            <a:rPr lang="en-US" sz="1200" i="1" smtClean="0">
                              <a:solidFill>
                                <a:srgbClr val="000000"/>
                              </a:solidFill>
                              <a:latin typeface="Cambria Math" panose="02040503050406030204" pitchFamily="18" charset="0"/>
                            </a:rPr>
                          </m:ctrlPr>
                        </m:sSubPr>
                        <m:e>
                          <m:r>
                            <a:rPr lang="fr-FR" sz="1200" b="0" i="1" smtClean="0">
                              <a:solidFill>
                                <a:srgbClr val="000000"/>
                              </a:solidFill>
                              <a:latin typeface="Cambria Math"/>
                            </a:rPr>
                            <m:t>𝐿</m:t>
                          </m:r>
                          <m:r>
                            <a:rPr lang="fr-FR" sz="1200" b="0" i="1" smtClean="0">
                              <a:solidFill>
                                <a:srgbClr val="000000"/>
                              </a:solidFill>
                              <a:latin typeface="Cambria Math"/>
                            </a:rPr>
                            <m:t>(</m:t>
                          </m:r>
                          <m:r>
                            <a:rPr lang="en-US" sz="1200" i="1">
                              <a:solidFill>
                                <a:srgbClr val="000000"/>
                              </a:solidFill>
                              <a:latin typeface="Cambria Math"/>
                            </a:rPr>
                            <m:t>𝑇</m:t>
                          </m:r>
                        </m:e>
                        <m:sub>
                          <m:r>
                            <a:rPr lang="fr-FR" sz="1200" b="0" i="1" smtClean="0">
                              <a:solidFill>
                                <a:srgbClr val="000000"/>
                              </a:solidFill>
                              <a:latin typeface="Cambria Math" panose="02040503050406030204" pitchFamily="18" charset="0"/>
                            </a:rPr>
                            <m:t>1</m:t>
                          </m:r>
                        </m:sub>
                      </m:sSub>
                      <m:r>
                        <a:rPr lang="fr-FR" sz="1200" b="0" i="1" smtClean="0">
                          <a:solidFill>
                            <a:srgbClr val="000000"/>
                          </a:solidFill>
                          <a:latin typeface="Cambria Math"/>
                        </a:rPr>
                        <m:t>,</m:t>
                      </m:r>
                      <m:sSub>
                        <m:sSubPr>
                          <m:ctrlPr>
                            <a:rPr lang="en-US" sz="1200" i="1" smtClean="0">
                              <a:solidFill>
                                <a:srgbClr val="000000"/>
                              </a:solidFill>
                              <a:latin typeface="Cambria Math" panose="02040503050406030204" pitchFamily="18" charset="0"/>
                            </a:rPr>
                          </m:ctrlPr>
                        </m:sSubPr>
                        <m:e>
                          <m:r>
                            <a:rPr lang="en-US" sz="1200" i="1">
                              <a:solidFill>
                                <a:srgbClr val="000000"/>
                              </a:solidFill>
                              <a:latin typeface="Cambria Math"/>
                            </a:rPr>
                            <m:t>𝑇</m:t>
                          </m:r>
                        </m:e>
                        <m:sub>
                          <m:r>
                            <a:rPr lang="fr-FR" sz="1200" b="0" i="1" smtClean="0">
                              <a:solidFill>
                                <a:srgbClr val="000000"/>
                              </a:solidFill>
                              <a:latin typeface="Cambria Math" panose="02040503050406030204" pitchFamily="18" charset="0"/>
                            </a:rPr>
                            <m:t>2</m:t>
                          </m:r>
                        </m:sub>
                      </m:sSub>
                      <m:r>
                        <a:rPr lang="fr-FR" sz="1200" b="0" i="0" smtClean="0">
                          <a:solidFill>
                            <a:srgbClr val="000000"/>
                          </a:solidFill>
                          <a:latin typeface="Cambria Math"/>
                        </a:rPr>
                        <m:t>)</m:t>
                      </m:r>
                      <m:r>
                        <a:rPr lang="fr-FR" sz="1200" b="0" i="0" smtClean="0">
                          <a:solidFill>
                            <a:srgbClr val="000000"/>
                          </a:solidFill>
                          <a:latin typeface="Cambria Math" panose="02040503050406030204" pitchFamily="18" charset="0"/>
                        </a:rPr>
                        <m:t>∗</m:t>
                      </m:r>
                      <m:r>
                        <a:rPr lang="fr-FR" sz="1200" b="0" i="1" smtClean="0">
                          <a:solidFill>
                            <a:srgbClr val="000000"/>
                          </a:solidFill>
                          <a:latin typeface="Cambria Math" panose="02040503050406030204" pitchFamily="18" charset="0"/>
                        </a:rPr>
                        <m:t>𝛿</m:t>
                      </m:r>
                      <m:r>
                        <a:rPr lang="fr-FR" sz="1200" b="0" i="1" smtClean="0">
                          <a:solidFill>
                            <a:srgbClr val="000000"/>
                          </a:solidFill>
                          <a:latin typeface="Cambria Math" panose="02040503050406030204" pitchFamily="18" charset="0"/>
                        </a:rPr>
                        <m:t>(</m:t>
                      </m:r>
                      <m:sSub>
                        <m:sSubPr>
                          <m:ctrlPr>
                            <a:rPr lang="fr-FR" sz="1200" b="0" i="1" smtClean="0">
                              <a:solidFill>
                                <a:srgbClr val="000000"/>
                              </a:solidFill>
                              <a:latin typeface="Cambria Math" panose="02040503050406030204" pitchFamily="18" charset="0"/>
                            </a:rPr>
                          </m:ctrlPr>
                        </m:sSubPr>
                        <m:e>
                          <m:r>
                            <a:rPr lang="fr-FR" sz="1200" b="0" i="1" smtClean="0">
                              <a:solidFill>
                                <a:srgbClr val="000000"/>
                              </a:solidFill>
                              <a:latin typeface="Cambria Math" panose="02040503050406030204" pitchFamily="18" charset="0"/>
                            </a:rPr>
                            <m:t>𝑇</m:t>
                          </m:r>
                        </m:e>
                        <m:sub>
                          <m:r>
                            <a:rPr lang="fr-FR" sz="1200" b="0" i="1" smtClean="0">
                              <a:solidFill>
                                <a:srgbClr val="000000"/>
                              </a:solidFill>
                              <a:latin typeface="Cambria Math" panose="02040503050406030204" pitchFamily="18" charset="0"/>
                            </a:rPr>
                            <m:t>1</m:t>
                          </m:r>
                        </m:sub>
                      </m:sSub>
                      <m:r>
                        <a:rPr lang="fr-FR" sz="1200" i="1">
                          <a:solidFill>
                            <a:srgbClr val="000000"/>
                          </a:solidFill>
                          <a:latin typeface="Cambria Math"/>
                        </a:rPr>
                        <m:t>,</m:t>
                      </m:r>
                      <m:sSub>
                        <m:sSubPr>
                          <m:ctrlPr>
                            <a:rPr lang="en-US" sz="1200" i="1">
                              <a:solidFill>
                                <a:srgbClr val="000000"/>
                              </a:solidFill>
                              <a:latin typeface="Cambria Math" panose="02040503050406030204" pitchFamily="18" charset="0"/>
                            </a:rPr>
                          </m:ctrlPr>
                        </m:sSubPr>
                        <m:e>
                          <m:r>
                            <a:rPr lang="en-US" sz="1200" i="1">
                              <a:solidFill>
                                <a:srgbClr val="000000"/>
                              </a:solidFill>
                              <a:latin typeface="Cambria Math"/>
                            </a:rPr>
                            <m:t>𝑇</m:t>
                          </m:r>
                        </m:e>
                        <m:sub>
                          <m:r>
                            <a:rPr lang="fr-FR" sz="1200" b="0" i="1" smtClean="0">
                              <a:solidFill>
                                <a:srgbClr val="000000"/>
                              </a:solidFill>
                              <a:latin typeface="Cambria Math" panose="02040503050406030204" pitchFamily="18" charset="0"/>
                            </a:rPr>
                            <m:t>2</m:t>
                          </m:r>
                        </m:sub>
                      </m:sSub>
                      <m:r>
                        <a:rPr lang="fr-FR" sz="1200">
                          <a:solidFill>
                            <a:srgbClr val="000000"/>
                          </a:solidFill>
                          <a:latin typeface="Cambria Math"/>
                        </a:rPr>
                        <m:t>)</m:t>
                      </m:r>
                    </m:oMath>
                  </m:oMathPara>
                </a14:m>
                <a:endParaRPr lang="fr-FR" sz="1200" dirty="0">
                  <a:solidFill>
                    <a:srgbClr val="000000"/>
                  </a:solidFill>
                </a:endParaRPr>
              </a:p>
            </p:txBody>
          </p:sp>
        </mc:Choice>
        <mc:Fallback xmlns="">
          <p:sp>
            <p:nvSpPr>
              <p:cNvPr id="73" name="ZoneTexte 72">
                <a:extLst>
                  <a:ext uri="{FF2B5EF4-FFF2-40B4-BE49-F238E27FC236}">
                    <a16:creationId xmlns:a16="http://schemas.microsoft.com/office/drawing/2014/main" id="{3CF21F00-1A61-4034-BFB3-B1872BA51F82}"/>
                  </a:ext>
                </a:extLst>
              </p:cNvPr>
              <p:cNvSpPr txBox="1">
                <a:spLocks noRot="1" noChangeAspect="1" noMove="1" noResize="1" noEditPoints="1" noAdjustHandles="1" noChangeArrowheads="1" noChangeShapeType="1" noTextEdit="1"/>
              </p:cNvSpPr>
              <p:nvPr/>
            </p:nvSpPr>
            <p:spPr>
              <a:xfrm>
                <a:off x="5249582" y="4267925"/>
                <a:ext cx="2290588" cy="276999"/>
              </a:xfrm>
              <a:prstGeom prst="rect">
                <a:avLst/>
              </a:prstGeom>
              <a:blipFill>
                <a:blip r:embed="rId8"/>
                <a:stretch>
                  <a:fillRect b="-869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4" name="ZoneTexte 73">
                <a:extLst>
                  <a:ext uri="{FF2B5EF4-FFF2-40B4-BE49-F238E27FC236}">
                    <a16:creationId xmlns:a16="http://schemas.microsoft.com/office/drawing/2014/main" id="{71539CEA-99AE-4125-A8FE-C3B3DD06FA23}"/>
                  </a:ext>
                </a:extLst>
              </p:cNvPr>
              <p:cNvSpPr txBox="1"/>
              <p:nvPr/>
            </p:nvSpPr>
            <p:spPr>
              <a:xfrm>
                <a:off x="5464955" y="5891570"/>
                <a:ext cx="1388290" cy="276999"/>
              </a:xfrm>
              <a:prstGeom prst="rect">
                <a:avLst/>
              </a:prstGeom>
              <a:noFill/>
            </p:spPr>
            <p:txBody>
              <a:bodyPr wrap="square">
                <a:spAutoFit/>
              </a:bodyPr>
              <a:lstStyle/>
              <a:p>
                <a:pPr algn="ctr"/>
                <a:r>
                  <a:rPr lang="fr-FR" sz="1200" dirty="0">
                    <a:solidFill>
                      <a:srgbClr val="FF0000"/>
                    </a:solidFill>
                  </a:rPr>
                  <a:t>1</a:t>
                </a:r>
                <a:r>
                  <a:rPr lang="fr-FR" sz="1200" dirty="0">
                    <a:solidFill>
                      <a:srgbClr val="000000"/>
                    </a:solidFill>
                  </a:rPr>
                  <a:t>+</a:t>
                </a:r>
                <a14:m>
                  <m:oMath xmlns:m="http://schemas.openxmlformats.org/officeDocument/2006/math">
                    <m:r>
                      <a:rPr lang="fr-FR" sz="1200" i="1" smtClean="0">
                        <a:solidFill>
                          <a:srgbClr val="000000"/>
                        </a:solidFill>
                        <a:latin typeface="Cambria Math" panose="02040503050406030204" pitchFamily="18" charset="0"/>
                      </a:rPr>
                      <m:t>𝐾</m:t>
                    </m:r>
                    <m:r>
                      <a:rPr lang="fr-FR" sz="1200" b="0" i="0" smtClean="0">
                        <a:solidFill>
                          <a:srgbClr val="000000"/>
                        </a:solidFill>
                        <a:latin typeface="Cambria Math" panose="02040503050406030204" pitchFamily="18" charset="0"/>
                      </a:rPr>
                      <m:t>∗</m:t>
                    </m:r>
                    <m:r>
                      <a:rPr lang="fr-FR" sz="1200" b="0" i="1" smtClean="0">
                        <a:solidFill>
                          <a:srgbClr val="000000"/>
                        </a:solidFill>
                        <a:latin typeface="Cambria Math" panose="02040503050406030204" pitchFamily="18" charset="0"/>
                      </a:rPr>
                      <m:t>𝛿</m:t>
                    </m:r>
                    <m:r>
                      <a:rPr lang="fr-FR" sz="1200" b="0" i="1" smtClean="0">
                        <a:solidFill>
                          <a:srgbClr val="000000"/>
                        </a:solidFill>
                        <a:latin typeface="Cambria Math" panose="02040503050406030204" pitchFamily="18" charset="0"/>
                      </a:rPr>
                      <m:t>(</m:t>
                    </m:r>
                    <m:sSub>
                      <m:sSubPr>
                        <m:ctrlPr>
                          <a:rPr lang="fr-FR" sz="1200" b="0" i="1" smtClean="0">
                            <a:solidFill>
                              <a:srgbClr val="000000"/>
                            </a:solidFill>
                            <a:latin typeface="Cambria Math" panose="02040503050406030204" pitchFamily="18" charset="0"/>
                          </a:rPr>
                        </m:ctrlPr>
                      </m:sSubPr>
                      <m:e>
                        <m:r>
                          <a:rPr lang="fr-FR" sz="1200" b="0" i="1" smtClean="0">
                            <a:solidFill>
                              <a:srgbClr val="000000"/>
                            </a:solidFill>
                            <a:latin typeface="Cambria Math" panose="02040503050406030204" pitchFamily="18" charset="0"/>
                          </a:rPr>
                          <m:t>𝑇</m:t>
                        </m:r>
                      </m:e>
                      <m:sub>
                        <m:r>
                          <a:rPr lang="fr-FR" sz="1200" b="0" i="1" smtClean="0">
                            <a:solidFill>
                              <a:srgbClr val="000000"/>
                            </a:solidFill>
                            <a:latin typeface="Cambria Math" panose="02040503050406030204" pitchFamily="18" charset="0"/>
                          </a:rPr>
                          <m:t>1</m:t>
                        </m:r>
                      </m:sub>
                    </m:sSub>
                    <m:r>
                      <a:rPr lang="fr-FR" sz="1200" b="0" i="0" smtClean="0">
                        <a:solidFill>
                          <a:srgbClr val="000000"/>
                        </a:solidFill>
                        <a:latin typeface="Cambria Math" panose="02040503050406030204" pitchFamily="18" charset="0"/>
                      </a:rPr>
                      <m:t>,</m:t>
                    </m:r>
                    <m:sSub>
                      <m:sSubPr>
                        <m:ctrlPr>
                          <a:rPr lang="fr-FR" sz="1200" b="0" i="1" smtClean="0">
                            <a:solidFill>
                              <a:srgbClr val="000000"/>
                            </a:solidFill>
                            <a:latin typeface="Cambria Math" panose="02040503050406030204" pitchFamily="18" charset="0"/>
                          </a:rPr>
                        </m:ctrlPr>
                      </m:sSubPr>
                      <m:e>
                        <m:r>
                          <m:rPr>
                            <m:sty m:val="p"/>
                          </m:rPr>
                          <a:rPr lang="fr-FR" sz="1200" b="0" i="0" smtClean="0">
                            <a:solidFill>
                              <a:srgbClr val="000000"/>
                            </a:solidFill>
                            <a:latin typeface="Cambria Math" panose="02040503050406030204" pitchFamily="18" charset="0"/>
                          </a:rPr>
                          <m:t>T</m:t>
                        </m:r>
                      </m:e>
                      <m:sub>
                        <m:r>
                          <a:rPr lang="fr-FR" sz="1200" b="0" i="0" smtClean="0">
                            <a:solidFill>
                              <a:srgbClr val="000000"/>
                            </a:solidFill>
                            <a:latin typeface="Cambria Math" panose="02040503050406030204" pitchFamily="18" charset="0"/>
                          </a:rPr>
                          <m:t>2</m:t>
                        </m:r>
                      </m:sub>
                    </m:sSub>
                    <m:r>
                      <a:rPr lang="fr-FR" sz="1200">
                        <a:solidFill>
                          <a:srgbClr val="000000"/>
                        </a:solidFill>
                        <a:latin typeface="Cambria Math"/>
                      </a:rPr>
                      <m:t>)</m:t>
                    </m:r>
                  </m:oMath>
                </a14:m>
                <a:endParaRPr lang="fr-FR" sz="1200" dirty="0">
                  <a:solidFill>
                    <a:srgbClr val="000000"/>
                  </a:solidFill>
                </a:endParaRPr>
              </a:p>
            </p:txBody>
          </p:sp>
        </mc:Choice>
        <mc:Fallback xmlns="">
          <p:sp>
            <p:nvSpPr>
              <p:cNvPr id="74" name="ZoneTexte 73">
                <a:extLst>
                  <a:ext uri="{FF2B5EF4-FFF2-40B4-BE49-F238E27FC236}">
                    <a16:creationId xmlns:a16="http://schemas.microsoft.com/office/drawing/2014/main" id="{71539CEA-99AE-4125-A8FE-C3B3DD06FA23}"/>
                  </a:ext>
                </a:extLst>
              </p:cNvPr>
              <p:cNvSpPr txBox="1">
                <a:spLocks noRot="1" noChangeAspect="1" noMove="1" noResize="1" noEditPoints="1" noAdjustHandles="1" noChangeArrowheads="1" noChangeShapeType="1" noTextEdit="1"/>
              </p:cNvSpPr>
              <p:nvPr/>
            </p:nvSpPr>
            <p:spPr>
              <a:xfrm>
                <a:off x="5464955" y="5891570"/>
                <a:ext cx="1388290" cy="276999"/>
              </a:xfrm>
              <a:prstGeom prst="rect">
                <a:avLst/>
              </a:prstGeom>
              <a:blipFill>
                <a:blip r:embed="rId9"/>
                <a:stretch>
                  <a:fillRect t="-2174" b="-13043"/>
                </a:stretch>
              </a:blipFill>
            </p:spPr>
            <p:txBody>
              <a:bodyPr/>
              <a:lstStyle/>
              <a:p>
                <a:r>
                  <a:rPr lang="fr-FR">
                    <a:noFill/>
                  </a:rPr>
                  <a:t> </a:t>
                </a:r>
              </a:p>
            </p:txBody>
          </p:sp>
        </mc:Fallback>
      </mc:AlternateContent>
      <p:cxnSp>
        <p:nvCxnSpPr>
          <p:cNvPr id="75" name="Connecteur droit avec flèche 74">
            <a:extLst>
              <a:ext uri="{FF2B5EF4-FFF2-40B4-BE49-F238E27FC236}">
                <a16:creationId xmlns:a16="http://schemas.microsoft.com/office/drawing/2014/main" id="{5AB02311-A59F-4082-8213-746D36BA99BC}"/>
              </a:ext>
            </a:extLst>
          </p:cNvPr>
          <p:cNvCxnSpPr>
            <a:cxnSpLocks/>
          </p:cNvCxnSpPr>
          <p:nvPr/>
        </p:nvCxnSpPr>
        <p:spPr bwMode="auto">
          <a:xfrm>
            <a:off x="5173451" y="5317448"/>
            <a:ext cx="0" cy="666253"/>
          </a:xfrm>
          <a:prstGeom prst="straightConnector1">
            <a:avLst/>
          </a:prstGeom>
          <a:solidFill>
            <a:schemeClr val="accent1"/>
          </a:solidFill>
          <a:ln w="38100" cap="flat" cmpd="sng" algn="ctr">
            <a:solidFill>
              <a:schemeClr val="accent6">
                <a:lumMod val="50000"/>
              </a:schemeClr>
            </a:solidFill>
            <a:prstDash val="solid"/>
            <a:round/>
            <a:headEnd type="none" w="med" len="med"/>
            <a:tailEnd type="triangle"/>
          </a:ln>
          <a:effectLst/>
        </p:spPr>
      </p:cxnSp>
      <p:cxnSp>
        <p:nvCxnSpPr>
          <p:cNvPr id="76" name="Connecteur droit avec flèche 75">
            <a:extLst>
              <a:ext uri="{FF2B5EF4-FFF2-40B4-BE49-F238E27FC236}">
                <a16:creationId xmlns:a16="http://schemas.microsoft.com/office/drawing/2014/main" id="{FCD10FDA-1ACB-43EE-B097-8394500A9538}"/>
              </a:ext>
            </a:extLst>
          </p:cNvPr>
          <p:cNvCxnSpPr>
            <a:cxnSpLocks/>
          </p:cNvCxnSpPr>
          <p:nvPr/>
        </p:nvCxnSpPr>
        <p:spPr bwMode="auto">
          <a:xfrm flipV="1">
            <a:off x="5173451" y="4521495"/>
            <a:ext cx="0" cy="827734"/>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77" name="ZoneTexte 76">
            <a:extLst>
              <a:ext uri="{FF2B5EF4-FFF2-40B4-BE49-F238E27FC236}">
                <a16:creationId xmlns:a16="http://schemas.microsoft.com/office/drawing/2014/main" id="{471CBE28-903A-4E57-8521-37AFA5E75816}"/>
              </a:ext>
            </a:extLst>
          </p:cNvPr>
          <p:cNvSpPr txBox="1"/>
          <p:nvPr/>
        </p:nvSpPr>
        <p:spPr>
          <a:xfrm>
            <a:off x="5051142" y="5094549"/>
            <a:ext cx="774077" cy="276999"/>
          </a:xfrm>
          <a:prstGeom prst="rect">
            <a:avLst/>
          </a:prstGeom>
          <a:noFill/>
        </p:spPr>
        <p:txBody>
          <a:bodyPr wrap="square">
            <a:spAutoFit/>
          </a:bodyPr>
          <a:lstStyle/>
          <a:p>
            <a:pPr algn="ctr"/>
            <a:r>
              <a:rPr lang="fr-FR" sz="1200" dirty="0">
                <a:solidFill>
                  <a:srgbClr val="000000"/>
                </a:solidFill>
              </a:rPr>
              <a:t>t=T2</a:t>
            </a:r>
          </a:p>
        </p:txBody>
      </p:sp>
      <p:sp>
        <p:nvSpPr>
          <p:cNvPr id="78" name="ZoneTexte 77">
            <a:extLst>
              <a:ext uri="{FF2B5EF4-FFF2-40B4-BE49-F238E27FC236}">
                <a16:creationId xmlns:a16="http://schemas.microsoft.com/office/drawing/2014/main" id="{104E030A-FDB0-46AC-92F6-2CBBB91C1700}"/>
              </a:ext>
            </a:extLst>
          </p:cNvPr>
          <p:cNvSpPr txBox="1"/>
          <p:nvPr/>
        </p:nvSpPr>
        <p:spPr>
          <a:xfrm>
            <a:off x="228601" y="3695423"/>
            <a:ext cx="4703440" cy="646331"/>
          </a:xfrm>
          <a:prstGeom prst="rect">
            <a:avLst/>
          </a:prstGeom>
          <a:noFill/>
        </p:spPr>
        <p:txBody>
          <a:bodyPr wrap="square">
            <a:spAutoFit/>
          </a:bodyPr>
          <a:lstStyle/>
          <a:p>
            <a:r>
              <a:rPr lang="fr-FR" sz="1800" dirty="0">
                <a:solidFill>
                  <a:srgbClr val="000000"/>
                </a:solidFill>
              </a:rPr>
              <a:t>The trick </a:t>
            </a:r>
            <a:r>
              <a:rPr lang="fr-FR" sz="1800" dirty="0" err="1">
                <a:solidFill>
                  <a:srgbClr val="000000"/>
                </a:solidFill>
              </a:rPr>
              <a:t>is</a:t>
            </a:r>
            <a:r>
              <a:rPr lang="fr-FR" sz="1800" dirty="0">
                <a:solidFill>
                  <a:srgbClr val="000000"/>
                </a:solidFill>
              </a:rPr>
              <a:t> to </a:t>
            </a:r>
            <a:r>
              <a:rPr lang="fr-FR" sz="1800" dirty="0" err="1">
                <a:solidFill>
                  <a:srgbClr val="000000"/>
                </a:solidFill>
              </a:rPr>
              <a:t>remark</a:t>
            </a:r>
            <a:r>
              <a:rPr lang="fr-FR" sz="1800" dirty="0">
                <a:solidFill>
                  <a:srgbClr val="000000"/>
                </a:solidFill>
              </a:rPr>
              <a:t> </a:t>
            </a:r>
            <a:r>
              <a:rPr lang="fr-FR" sz="1800" dirty="0" err="1">
                <a:solidFill>
                  <a:srgbClr val="000000"/>
                </a:solidFill>
              </a:rPr>
              <a:t>that</a:t>
            </a:r>
            <a:r>
              <a:rPr lang="fr-FR" sz="1800" dirty="0">
                <a:solidFill>
                  <a:srgbClr val="000000"/>
                </a:solidFill>
              </a:rPr>
              <a:t> the </a:t>
            </a:r>
            <a:r>
              <a:rPr lang="fr-FR" sz="1800" dirty="0" err="1">
                <a:solidFill>
                  <a:srgbClr val="000000"/>
                </a:solidFill>
              </a:rPr>
              <a:t>above</a:t>
            </a:r>
            <a:r>
              <a:rPr lang="fr-FR" sz="1800" dirty="0">
                <a:solidFill>
                  <a:srgbClr val="000000"/>
                </a:solidFill>
              </a:rPr>
              <a:t> cashflow pattern </a:t>
            </a:r>
            <a:r>
              <a:rPr lang="fr-FR" sz="1800" dirty="0" err="1">
                <a:solidFill>
                  <a:srgbClr val="000000"/>
                </a:solidFill>
              </a:rPr>
              <a:t>is</a:t>
            </a:r>
            <a:r>
              <a:rPr lang="fr-FR" sz="1800" dirty="0">
                <a:solidFill>
                  <a:srgbClr val="000000"/>
                </a:solidFill>
              </a:rPr>
              <a:t> </a:t>
            </a:r>
            <a:r>
              <a:rPr lang="fr-FR" sz="1800" dirty="0" err="1">
                <a:solidFill>
                  <a:srgbClr val="000000"/>
                </a:solidFill>
              </a:rPr>
              <a:t>equivalen</a:t>
            </a:r>
            <a:r>
              <a:rPr lang="fr-FR" dirty="0" err="1">
                <a:solidFill>
                  <a:srgbClr val="000000"/>
                </a:solidFill>
              </a:rPr>
              <a:t>t</a:t>
            </a:r>
            <a:r>
              <a:rPr lang="fr-FR" dirty="0">
                <a:solidFill>
                  <a:srgbClr val="000000"/>
                </a:solidFill>
              </a:rPr>
              <a:t> to:</a:t>
            </a:r>
          </a:p>
        </p:txBody>
      </p:sp>
      <p:cxnSp>
        <p:nvCxnSpPr>
          <p:cNvPr id="79" name="Connecteur droit avec flèche 78">
            <a:extLst>
              <a:ext uri="{FF2B5EF4-FFF2-40B4-BE49-F238E27FC236}">
                <a16:creationId xmlns:a16="http://schemas.microsoft.com/office/drawing/2014/main" id="{88CD6120-1665-4BD3-B9FA-6B1453862008}"/>
              </a:ext>
            </a:extLst>
          </p:cNvPr>
          <p:cNvCxnSpPr>
            <a:cxnSpLocks/>
          </p:cNvCxnSpPr>
          <p:nvPr/>
        </p:nvCxnSpPr>
        <p:spPr bwMode="auto">
          <a:xfrm flipV="1">
            <a:off x="5235095" y="4000964"/>
            <a:ext cx="14487" cy="1309855"/>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80" name="Connecteur droit avec flèche 79">
            <a:extLst>
              <a:ext uri="{FF2B5EF4-FFF2-40B4-BE49-F238E27FC236}">
                <a16:creationId xmlns:a16="http://schemas.microsoft.com/office/drawing/2014/main" id="{50354A03-0D88-4290-8E0E-4C66BD2885CE}"/>
              </a:ext>
            </a:extLst>
          </p:cNvPr>
          <p:cNvCxnSpPr>
            <a:cxnSpLocks/>
          </p:cNvCxnSpPr>
          <p:nvPr/>
        </p:nvCxnSpPr>
        <p:spPr bwMode="auto">
          <a:xfrm>
            <a:off x="5235095" y="5344530"/>
            <a:ext cx="0" cy="1316484"/>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5" name="ZoneTexte 34">
                <a:extLst>
                  <a:ext uri="{FF2B5EF4-FFF2-40B4-BE49-F238E27FC236}">
                    <a16:creationId xmlns:a16="http://schemas.microsoft.com/office/drawing/2014/main" id="{8D6FDDAD-1EAF-490A-8F16-34C22DAA0FA2}"/>
                  </a:ext>
                </a:extLst>
              </p:cNvPr>
              <p:cNvSpPr txBox="1"/>
              <p:nvPr/>
            </p:nvSpPr>
            <p:spPr>
              <a:xfrm>
                <a:off x="7083104" y="5921290"/>
                <a:ext cx="2217224" cy="276999"/>
              </a:xfrm>
              <a:prstGeom prst="rect">
                <a:avLst/>
              </a:prstGeom>
              <a:noFill/>
            </p:spPr>
            <p:txBody>
              <a:bodyPr wrap="square">
                <a:spAutoFit/>
              </a:bodyPr>
              <a:lstStyle/>
              <a:p>
                <a:pPr algn="ctr"/>
                <a:r>
                  <a:rPr lang="fr-FR" sz="1200" dirty="0">
                    <a:solidFill>
                      <a:srgbClr val="FF0000"/>
                    </a:solidFill>
                  </a:rPr>
                  <a:t>ZC(0,T2)* (1</a:t>
                </a:r>
                <a:r>
                  <a:rPr lang="fr-FR" sz="1200" dirty="0">
                    <a:solidFill>
                      <a:srgbClr val="000000"/>
                    </a:solidFill>
                  </a:rPr>
                  <a:t>+</a:t>
                </a:r>
                <a14:m>
                  <m:oMath xmlns:m="http://schemas.openxmlformats.org/officeDocument/2006/math">
                    <m:r>
                      <a:rPr lang="fr-FR" sz="1200" i="1" smtClean="0">
                        <a:solidFill>
                          <a:srgbClr val="000000"/>
                        </a:solidFill>
                        <a:latin typeface="Cambria Math" panose="02040503050406030204" pitchFamily="18" charset="0"/>
                      </a:rPr>
                      <m:t>𝐾</m:t>
                    </m:r>
                    <m:r>
                      <a:rPr lang="fr-FR" sz="1200" b="0" i="0" smtClean="0">
                        <a:solidFill>
                          <a:srgbClr val="000000"/>
                        </a:solidFill>
                        <a:latin typeface="Cambria Math" panose="02040503050406030204" pitchFamily="18" charset="0"/>
                      </a:rPr>
                      <m:t>∗</m:t>
                    </m:r>
                    <m:r>
                      <a:rPr lang="fr-FR" sz="1200" b="0" i="1" smtClean="0">
                        <a:solidFill>
                          <a:srgbClr val="000000"/>
                        </a:solidFill>
                        <a:latin typeface="Cambria Math" panose="02040503050406030204" pitchFamily="18" charset="0"/>
                      </a:rPr>
                      <m:t>𝛿</m:t>
                    </m:r>
                    <m:r>
                      <a:rPr lang="fr-FR" sz="1200" b="0" i="1" smtClean="0">
                        <a:solidFill>
                          <a:srgbClr val="000000"/>
                        </a:solidFill>
                        <a:latin typeface="Cambria Math" panose="02040503050406030204" pitchFamily="18" charset="0"/>
                      </a:rPr>
                      <m:t>(</m:t>
                    </m:r>
                    <m:sSub>
                      <m:sSubPr>
                        <m:ctrlPr>
                          <a:rPr lang="fr-FR" sz="1200" b="0" i="1" smtClean="0">
                            <a:solidFill>
                              <a:srgbClr val="000000"/>
                            </a:solidFill>
                            <a:latin typeface="Cambria Math" panose="02040503050406030204" pitchFamily="18" charset="0"/>
                          </a:rPr>
                        </m:ctrlPr>
                      </m:sSubPr>
                      <m:e>
                        <m:r>
                          <a:rPr lang="fr-FR" sz="1200" b="0" i="1" smtClean="0">
                            <a:solidFill>
                              <a:srgbClr val="000000"/>
                            </a:solidFill>
                            <a:latin typeface="Cambria Math" panose="02040503050406030204" pitchFamily="18" charset="0"/>
                          </a:rPr>
                          <m:t>𝑇</m:t>
                        </m:r>
                      </m:e>
                      <m:sub>
                        <m:r>
                          <a:rPr lang="fr-FR" sz="1200" b="0" i="1" smtClean="0">
                            <a:solidFill>
                              <a:srgbClr val="000000"/>
                            </a:solidFill>
                            <a:latin typeface="Cambria Math" panose="02040503050406030204" pitchFamily="18" charset="0"/>
                          </a:rPr>
                          <m:t>1</m:t>
                        </m:r>
                      </m:sub>
                    </m:sSub>
                    <m:r>
                      <a:rPr lang="fr-FR" sz="1200" b="0" i="0" smtClean="0">
                        <a:solidFill>
                          <a:srgbClr val="000000"/>
                        </a:solidFill>
                        <a:latin typeface="Cambria Math" panose="02040503050406030204" pitchFamily="18" charset="0"/>
                      </a:rPr>
                      <m:t>,</m:t>
                    </m:r>
                    <m:sSub>
                      <m:sSubPr>
                        <m:ctrlPr>
                          <a:rPr lang="fr-FR" sz="1200" b="0" i="1" smtClean="0">
                            <a:solidFill>
                              <a:srgbClr val="000000"/>
                            </a:solidFill>
                            <a:latin typeface="Cambria Math" panose="02040503050406030204" pitchFamily="18" charset="0"/>
                          </a:rPr>
                        </m:ctrlPr>
                      </m:sSubPr>
                      <m:e>
                        <m:r>
                          <m:rPr>
                            <m:sty m:val="p"/>
                          </m:rPr>
                          <a:rPr lang="fr-FR" sz="1200" b="0" i="0" smtClean="0">
                            <a:solidFill>
                              <a:srgbClr val="000000"/>
                            </a:solidFill>
                            <a:latin typeface="Cambria Math" panose="02040503050406030204" pitchFamily="18" charset="0"/>
                          </a:rPr>
                          <m:t>T</m:t>
                        </m:r>
                      </m:e>
                      <m:sub>
                        <m:r>
                          <a:rPr lang="fr-FR" sz="1200" b="0" i="0" smtClean="0">
                            <a:solidFill>
                              <a:srgbClr val="000000"/>
                            </a:solidFill>
                            <a:latin typeface="Cambria Math" panose="02040503050406030204" pitchFamily="18" charset="0"/>
                          </a:rPr>
                          <m:t>2</m:t>
                        </m:r>
                      </m:sub>
                    </m:sSub>
                    <m:r>
                      <a:rPr lang="fr-FR" sz="1200">
                        <a:solidFill>
                          <a:srgbClr val="000000"/>
                        </a:solidFill>
                        <a:latin typeface="Cambria Math"/>
                      </a:rPr>
                      <m:t>)</m:t>
                    </m:r>
                  </m:oMath>
                </a14:m>
                <a:r>
                  <a:rPr lang="fr-FR" sz="1200" dirty="0">
                    <a:solidFill>
                      <a:srgbClr val="000000"/>
                    </a:solidFill>
                  </a:rPr>
                  <a:t>)</a:t>
                </a:r>
              </a:p>
            </p:txBody>
          </p:sp>
        </mc:Choice>
        <mc:Fallback xmlns="">
          <p:sp>
            <p:nvSpPr>
              <p:cNvPr id="35" name="ZoneTexte 34">
                <a:extLst>
                  <a:ext uri="{FF2B5EF4-FFF2-40B4-BE49-F238E27FC236}">
                    <a16:creationId xmlns:a16="http://schemas.microsoft.com/office/drawing/2014/main" id="{8D6FDDAD-1EAF-490A-8F16-34C22DAA0FA2}"/>
                  </a:ext>
                </a:extLst>
              </p:cNvPr>
              <p:cNvSpPr txBox="1">
                <a:spLocks noRot="1" noChangeAspect="1" noMove="1" noResize="1" noEditPoints="1" noAdjustHandles="1" noChangeArrowheads="1" noChangeShapeType="1" noTextEdit="1"/>
              </p:cNvSpPr>
              <p:nvPr/>
            </p:nvSpPr>
            <p:spPr>
              <a:xfrm>
                <a:off x="7083104" y="5921290"/>
                <a:ext cx="2217224" cy="276999"/>
              </a:xfrm>
              <a:prstGeom prst="rect">
                <a:avLst/>
              </a:prstGeom>
              <a:blipFill>
                <a:blip r:embed="rId10"/>
                <a:stretch>
                  <a:fillRect t="-2174" b="-13043"/>
                </a:stretch>
              </a:blipFill>
            </p:spPr>
            <p:txBody>
              <a:bodyPr/>
              <a:lstStyle/>
              <a:p>
                <a:r>
                  <a:rPr lang="fr-FR">
                    <a:noFill/>
                  </a:rPr>
                  <a:t> </a:t>
                </a:r>
              </a:p>
            </p:txBody>
          </p:sp>
        </mc:Fallback>
      </mc:AlternateContent>
      <p:cxnSp>
        <p:nvCxnSpPr>
          <p:cNvPr id="7" name="Connecteur droit avec flèche 6">
            <a:extLst>
              <a:ext uri="{FF2B5EF4-FFF2-40B4-BE49-F238E27FC236}">
                <a16:creationId xmlns:a16="http://schemas.microsoft.com/office/drawing/2014/main" id="{23F2471C-6ADC-40F2-855C-76E52A1AE1FA}"/>
              </a:ext>
            </a:extLst>
          </p:cNvPr>
          <p:cNvCxnSpPr/>
          <p:nvPr/>
        </p:nvCxnSpPr>
        <p:spPr bwMode="auto">
          <a:xfrm flipV="1">
            <a:off x="6751287" y="6059789"/>
            <a:ext cx="383051" cy="1"/>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38" name="Connecteur droit avec flèche 37">
            <a:extLst>
              <a:ext uri="{FF2B5EF4-FFF2-40B4-BE49-F238E27FC236}">
                <a16:creationId xmlns:a16="http://schemas.microsoft.com/office/drawing/2014/main" id="{FD1F2964-716B-4E20-91A9-3C3C712FD8F1}"/>
              </a:ext>
            </a:extLst>
          </p:cNvPr>
          <p:cNvCxnSpPr>
            <a:cxnSpLocks/>
          </p:cNvCxnSpPr>
          <p:nvPr/>
        </p:nvCxnSpPr>
        <p:spPr bwMode="auto">
          <a:xfrm flipH="1">
            <a:off x="3635896" y="4509120"/>
            <a:ext cx="1453230" cy="7376"/>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1" name="ZoneTexte 40">
                <a:extLst>
                  <a:ext uri="{FF2B5EF4-FFF2-40B4-BE49-F238E27FC236}">
                    <a16:creationId xmlns:a16="http://schemas.microsoft.com/office/drawing/2014/main" id="{8B64D3CC-27A9-4898-A4E1-63693CFE0787}"/>
                  </a:ext>
                </a:extLst>
              </p:cNvPr>
              <p:cNvSpPr txBox="1"/>
              <p:nvPr/>
            </p:nvSpPr>
            <p:spPr>
              <a:xfrm>
                <a:off x="3199245" y="4339352"/>
                <a:ext cx="55176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sz="1800" b="0" i="1" smtClean="0">
                          <a:solidFill>
                            <a:srgbClr val="FF0000"/>
                          </a:solidFill>
                          <a:latin typeface="Cambria Math" panose="02040503050406030204" pitchFamily="18" charset="0"/>
                        </a:rPr>
                        <m:t>1</m:t>
                      </m:r>
                    </m:oMath>
                  </m:oMathPara>
                </a14:m>
                <a:endParaRPr lang="fr-FR" dirty="0"/>
              </a:p>
            </p:txBody>
          </p:sp>
        </mc:Choice>
        <mc:Fallback xmlns="">
          <p:sp>
            <p:nvSpPr>
              <p:cNvPr id="41" name="ZoneTexte 40">
                <a:extLst>
                  <a:ext uri="{FF2B5EF4-FFF2-40B4-BE49-F238E27FC236}">
                    <a16:creationId xmlns:a16="http://schemas.microsoft.com/office/drawing/2014/main" id="{8B64D3CC-27A9-4898-A4E1-63693CFE0787}"/>
                  </a:ext>
                </a:extLst>
              </p:cNvPr>
              <p:cNvSpPr txBox="1">
                <a:spLocks noRot="1" noChangeAspect="1" noMove="1" noResize="1" noEditPoints="1" noAdjustHandles="1" noChangeArrowheads="1" noChangeShapeType="1" noTextEdit="1"/>
              </p:cNvSpPr>
              <p:nvPr/>
            </p:nvSpPr>
            <p:spPr>
              <a:xfrm>
                <a:off x="3199245" y="4339352"/>
                <a:ext cx="551763" cy="369332"/>
              </a:xfrm>
              <a:prstGeom prst="rect">
                <a:avLst/>
              </a:prstGeom>
              <a:blipFill>
                <a:blip r:embed="rId11"/>
                <a:stretch>
                  <a:fillRect/>
                </a:stretch>
              </a:blipFill>
            </p:spPr>
            <p:txBody>
              <a:bodyPr/>
              <a:lstStyle/>
              <a:p>
                <a:r>
                  <a:rPr lang="fr-FR">
                    <a:noFill/>
                  </a:rPr>
                  <a:t> </a:t>
                </a:r>
              </a:p>
            </p:txBody>
          </p:sp>
        </mc:Fallback>
      </mc:AlternateContent>
      <p:cxnSp>
        <p:nvCxnSpPr>
          <p:cNvPr id="42" name="Connecteur droit avec flèche 41">
            <a:extLst>
              <a:ext uri="{FF2B5EF4-FFF2-40B4-BE49-F238E27FC236}">
                <a16:creationId xmlns:a16="http://schemas.microsoft.com/office/drawing/2014/main" id="{B0CED0EA-00F7-4A2B-961E-C853D75B4873}"/>
              </a:ext>
            </a:extLst>
          </p:cNvPr>
          <p:cNvCxnSpPr>
            <a:cxnSpLocks/>
          </p:cNvCxnSpPr>
          <p:nvPr/>
        </p:nvCxnSpPr>
        <p:spPr bwMode="auto">
          <a:xfrm flipH="1">
            <a:off x="1786635" y="4501744"/>
            <a:ext cx="1453230" cy="7376"/>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4" name="ZoneTexte 43">
                <a:extLst>
                  <a:ext uri="{FF2B5EF4-FFF2-40B4-BE49-F238E27FC236}">
                    <a16:creationId xmlns:a16="http://schemas.microsoft.com/office/drawing/2014/main" id="{F732AA02-ADF3-4C7F-A8EF-6434C2761FA8}"/>
                  </a:ext>
                </a:extLst>
              </p:cNvPr>
              <p:cNvSpPr txBox="1"/>
              <p:nvPr/>
            </p:nvSpPr>
            <p:spPr>
              <a:xfrm>
                <a:off x="445557" y="4287745"/>
                <a:ext cx="6651266" cy="369332"/>
              </a:xfrm>
              <a:prstGeom prst="rect">
                <a:avLst/>
              </a:prstGeom>
              <a:noFill/>
            </p:spPr>
            <p:txBody>
              <a:bodyPr wrap="square">
                <a:spAutoFit/>
              </a:bodyPr>
              <a:lstStyle/>
              <a:p>
                <a:r>
                  <a:rPr lang="fr-FR" sz="1800" dirty="0">
                    <a:solidFill>
                      <a:srgbClr val="000000"/>
                    </a:solidFill>
                  </a:rPr>
                  <a:t>= </a:t>
                </a:r>
                <a14:m>
                  <m:oMath xmlns:m="http://schemas.openxmlformats.org/officeDocument/2006/math">
                    <m:r>
                      <a:rPr lang="fr-FR" sz="1800" b="0" i="1" smtClean="0">
                        <a:solidFill>
                          <a:srgbClr val="000000"/>
                        </a:solidFill>
                        <a:latin typeface="Cambria Math" panose="02040503050406030204" pitchFamily="18" charset="0"/>
                      </a:rPr>
                      <m:t>𝑍𝐶</m:t>
                    </m:r>
                    <m:d>
                      <m:dPr>
                        <m:ctrlPr>
                          <a:rPr lang="fr-FR" sz="1800" b="0" i="1" smtClean="0">
                            <a:solidFill>
                              <a:srgbClr val="000000"/>
                            </a:solidFill>
                            <a:latin typeface="Cambria Math" panose="02040503050406030204" pitchFamily="18" charset="0"/>
                          </a:rPr>
                        </m:ctrlPr>
                      </m:dPr>
                      <m:e>
                        <m:sSub>
                          <m:sSubPr>
                            <m:ctrlPr>
                              <a:rPr lang="fr-FR" sz="1800" i="1">
                                <a:solidFill>
                                  <a:srgbClr val="000000"/>
                                </a:solidFill>
                                <a:latin typeface="Cambria Math" panose="02040503050406030204" pitchFamily="18" charset="0"/>
                              </a:rPr>
                            </m:ctrlPr>
                          </m:sSubPr>
                          <m:e>
                            <m:r>
                              <a:rPr lang="fr-FR" sz="1800" i="1">
                                <a:solidFill>
                                  <a:srgbClr val="000000"/>
                                </a:solidFill>
                                <a:latin typeface="Cambria Math" panose="02040503050406030204" pitchFamily="18" charset="0"/>
                              </a:rPr>
                              <m:t>𝑇</m:t>
                            </m:r>
                          </m:e>
                          <m:sub>
                            <m:r>
                              <a:rPr lang="fr-FR" sz="1800" b="0" i="1" smtClean="0">
                                <a:solidFill>
                                  <a:srgbClr val="000000"/>
                                </a:solidFill>
                                <a:latin typeface="Cambria Math" panose="02040503050406030204" pitchFamily="18" charset="0"/>
                              </a:rPr>
                              <m:t>0</m:t>
                            </m:r>
                          </m:sub>
                        </m:sSub>
                        <m:r>
                          <a:rPr lang="fr-FR" sz="1800">
                            <a:solidFill>
                              <a:srgbClr val="000000"/>
                            </a:solidFill>
                            <a:latin typeface="Cambria Math" panose="02040503050406030204" pitchFamily="18" charset="0"/>
                          </a:rPr>
                          <m:t>,</m:t>
                        </m:r>
                        <m:sSub>
                          <m:sSubPr>
                            <m:ctrlPr>
                              <a:rPr lang="fr-FR" sz="1800" i="1">
                                <a:solidFill>
                                  <a:srgbClr val="000000"/>
                                </a:solidFill>
                                <a:latin typeface="Cambria Math" panose="02040503050406030204" pitchFamily="18" charset="0"/>
                              </a:rPr>
                            </m:ctrlPr>
                          </m:sSubPr>
                          <m:e>
                            <m:r>
                              <m:rPr>
                                <m:sty m:val="p"/>
                              </m:rPr>
                              <a:rPr lang="fr-FR" sz="1800">
                                <a:solidFill>
                                  <a:srgbClr val="000000"/>
                                </a:solidFill>
                                <a:latin typeface="Cambria Math" panose="02040503050406030204" pitchFamily="18" charset="0"/>
                              </a:rPr>
                              <m:t>T</m:t>
                            </m:r>
                          </m:e>
                          <m:sub>
                            <m:r>
                              <a:rPr lang="fr-FR" sz="1800" b="0" i="0" smtClean="0">
                                <a:solidFill>
                                  <a:srgbClr val="000000"/>
                                </a:solidFill>
                                <a:latin typeface="Cambria Math" panose="02040503050406030204" pitchFamily="18" charset="0"/>
                              </a:rPr>
                              <m:t>1</m:t>
                            </m:r>
                          </m:sub>
                        </m:sSub>
                      </m:e>
                    </m:d>
                  </m:oMath>
                </a14:m>
                <a:endParaRPr lang="fr-FR" dirty="0"/>
              </a:p>
            </p:txBody>
          </p:sp>
        </mc:Choice>
        <mc:Fallback xmlns="">
          <p:sp>
            <p:nvSpPr>
              <p:cNvPr id="44" name="ZoneTexte 43">
                <a:extLst>
                  <a:ext uri="{FF2B5EF4-FFF2-40B4-BE49-F238E27FC236}">
                    <a16:creationId xmlns:a16="http://schemas.microsoft.com/office/drawing/2014/main" id="{F732AA02-ADF3-4C7F-A8EF-6434C2761FA8}"/>
                  </a:ext>
                </a:extLst>
              </p:cNvPr>
              <p:cNvSpPr txBox="1">
                <a:spLocks noRot="1" noChangeAspect="1" noMove="1" noResize="1" noEditPoints="1" noAdjustHandles="1" noChangeArrowheads="1" noChangeShapeType="1" noTextEdit="1"/>
              </p:cNvSpPr>
              <p:nvPr/>
            </p:nvSpPr>
            <p:spPr>
              <a:xfrm>
                <a:off x="445557" y="4287745"/>
                <a:ext cx="6651266" cy="369332"/>
              </a:xfrm>
              <a:prstGeom prst="rect">
                <a:avLst/>
              </a:prstGeom>
              <a:blipFill>
                <a:blip r:embed="rId12"/>
                <a:stretch>
                  <a:fillRect l="-733" t="-8197" b="-24590"/>
                </a:stretch>
              </a:blipFill>
            </p:spPr>
            <p:txBody>
              <a:bodyPr/>
              <a:lstStyle/>
              <a:p>
                <a:r>
                  <a:rPr lang="fr-FR">
                    <a:noFill/>
                  </a:rPr>
                  <a:t> </a:t>
                </a:r>
              </a:p>
            </p:txBody>
          </p:sp>
        </mc:Fallback>
      </mc:AlternateContent>
    </p:spTree>
    <p:extLst>
      <p:ext uri="{BB962C8B-B14F-4D97-AF65-F5344CB8AC3E}">
        <p14:creationId xmlns:p14="http://schemas.microsoft.com/office/powerpoint/2010/main" val="806539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0"/>
          </p:nvPr>
        </p:nvSpPr>
        <p:spPr/>
        <p:txBody>
          <a:bodyPr/>
          <a:lstStyle/>
          <a:p>
            <a:fld id="{9114C772-D459-43F0-A110-283E123E3AA9}" type="slidenum">
              <a:rPr lang="fr-FR"/>
              <a:pPr/>
              <a:t>39</a:t>
            </a:fld>
            <a:endParaRPr lang="fr-FR"/>
          </a:p>
        </p:txBody>
      </p:sp>
      <p:sp>
        <p:nvSpPr>
          <p:cNvPr id="75781" name="Rectangle 5"/>
          <p:cNvSpPr>
            <a:spLocks noGrp="1" noChangeArrowheads="1"/>
          </p:cNvSpPr>
          <p:nvPr>
            <p:ph type="title"/>
          </p:nvPr>
        </p:nvSpPr>
        <p:spPr/>
        <p:txBody>
          <a:bodyPr/>
          <a:lstStyle/>
          <a:p>
            <a:r>
              <a:rPr lang="en-US" dirty="0"/>
              <a:t>Pricing of standard swaps:</a:t>
            </a:r>
            <a:br>
              <a:rPr lang="en-US" dirty="0"/>
            </a:br>
            <a:r>
              <a:rPr lang="en-US" dirty="0"/>
              <a:t>Important remarks</a:t>
            </a:r>
          </a:p>
        </p:txBody>
      </p:sp>
      <mc:AlternateContent xmlns:mc="http://schemas.openxmlformats.org/markup-compatibility/2006">
        <mc:Choice xmlns:a14="http://schemas.microsoft.com/office/drawing/2010/main" Requires="a14">
          <p:sp>
            <p:nvSpPr>
              <p:cNvPr id="75779" name="Rectangle 3"/>
              <p:cNvSpPr>
                <a:spLocks noGrp="1" noChangeArrowheads="1"/>
              </p:cNvSpPr>
              <p:nvPr>
                <p:ph type="body" sz="half" idx="1"/>
              </p:nvPr>
            </p:nvSpPr>
            <p:spPr>
              <a:xfrm>
                <a:off x="323850" y="1124744"/>
                <a:ext cx="8424614" cy="5256212"/>
              </a:xfrm>
            </p:spPr>
            <p:txBody>
              <a:bodyPr/>
              <a:lstStyle/>
              <a:p>
                <a:pPr marL="0" indent="0" defTabSz="387350"/>
                <a:r>
                  <a:rPr lang="en-US" sz="1800" dirty="0">
                    <a:solidFill>
                      <a:srgbClr val="140185"/>
                    </a:solidFill>
                  </a:rPr>
                  <a:t> </a:t>
                </a:r>
                <a:r>
                  <a:rPr lang="en-US" sz="1600" dirty="0">
                    <a:solidFill>
                      <a:srgbClr val="140185"/>
                    </a:solidFill>
                  </a:rPr>
                  <a:t>The value of a standard swap of notional </a:t>
                </a:r>
                <a:r>
                  <a:rPr lang="en-US" sz="1600" i="1" dirty="0">
                    <a:solidFill>
                      <a:srgbClr val="140185"/>
                    </a:solidFill>
                  </a:rPr>
                  <a:t>N </a:t>
                </a:r>
                <a:r>
                  <a:rPr lang="en-US" sz="1600" dirty="0">
                    <a:solidFill>
                      <a:srgbClr val="140185"/>
                    </a:solidFill>
                  </a:rPr>
                  <a:t>is therefore equal to:</a:t>
                </a:r>
              </a:p>
              <a:p>
                <a:pPr marL="0" indent="0" defTabSz="387350"/>
                <a:endParaRPr lang="fr-FR" sz="1000" i="1" dirty="0">
                  <a:solidFill>
                    <a:srgbClr val="140185"/>
                  </a:solidFill>
                </a:endParaRPr>
              </a:p>
              <a:p>
                <a:pPr marL="254000" lvl="1" indent="0" defTabSz="387350">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a:rPr>
                            <m:t>𝑆𝑊𝐴𝑃</m:t>
                          </m:r>
                        </m:e>
                        <m:sub>
                          <m:r>
                            <a:rPr lang="fr-FR" sz="1400" i="1">
                              <a:latin typeface="Cambria Math"/>
                            </a:rPr>
                            <m:t>𝑡</m:t>
                          </m:r>
                        </m:sub>
                      </m:sSub>
                      <m:r>
                        <a:rPr lang="en-US" sz="1400" i="1">
                          <a:latin typeface="Cambria Math"/>
                        </a:rPr>
                        <m:t>=</m:t>
                      </m:r>
                      <m:r>
                        <a:rPr lang="fr-FR" sz="1400" i="1">
                          <a:latin typeface="Cambria Math"/>
                        </a:rPr>
                        <m:t>𝑁</m:t>
                      </m:r>
                      <m:r>
                        <a:rPr lang="fr-FR" sz="1400" i="1">
                          <a:latin typeface="Cambria Math"/>
                        </a:rPr>
                        <m:t>. </m:t>
                      </m:r>
                      <m:d>
                        <m:dPr>
                          <m:begChr m:val="{"/>
                          <m:endChr m:val="}"/>
                          <m:ctrlPr>
                            <a:rPr lang="fr-FR" sz="1400" i="1">
                              <a:latin typeface="Cambria Math" panose="02040503050406030204" pitchFamily="18" charset="0"/>
                            </a:rPr>
                          </m:ctrlPr>
                        </m:dPr>
                        <m:e>
                          <m:r>
                            <a:rPr lang="fr-FR" sz="1400" i="1">
                              <a:latin typeface="Cambria Math"/>
                            </a:rPr>
                            <m:t>1 −</m:t>
                          </m:r>
                          <m:d>
                            <m:dPr>
                              <m:ctrlPr>
                                <a:rPr lang="fr-FR" sz="1400" i="1">
                                  <a:latin typeface="Cambria Math" panose="02040503050406030204" pitchFamily="18" charset="0"/>
                                </a:rPr>
                              </m:ctrlPr>
                            </m:dPr>
                            <m:e>
                              <m:nary>
                                <m:naryPr>
                                  <m:chr m:val="∑"/>
                                  <m:limLoc m:val="undOvr"/>
                                  <m:ctrlPr>
                                    <a:rPr lang="en-US" sz="1400" i="1">
                                      <a:latin typeface="Cambria Math" panose="02040503050406030204" pitchFamily="18" charset="0"/>
                                    </a:rPr>
                                  </m:ctrlPr>
                                </m:naryPr>
                                <m:sub>
                                  <m:r>
                                    <a:rPr lang="en-US" sz="1400" i="1">
                                      <a:latin typeface="Cambria Math"/>
                                    </a:rPr>
                                    <m:t>𝑖</m:t>
                                  </m:r>
                                  <m:r>
                                    <a:rPr lang="en-US" sz="1400" i="1">
                                      <a:latin typeface="Cambria Math"/>
                                    </a:rPr>
                                    <m:t>=1</m:t>
                                  </m:r>
                                </m:sub>
                                <m:sup>
                                  <m:r>
                                    <a:rPr lang="fr-FR" sz="1400" i="1">
                                      <a:latin typeface="Cambria Math"/>
                                    </a:rPr>
                                    <m:t>𝑛</m:t>
                                  </m:r>
                                </m:sup>
                                <m:e>
                                  <m:r>
                                    <a:rPr lang="en-US" sz="1400" i="1">
                                      <a:latin typeface="Cambria Math"/>
                                    </a:rPr>
                                    <m:t>𝐾</m:t>
                                  </m:r>
                                  <m:r>
                                    <a:rPr lang="fr-FR" sz="1400" i="1">
                                      <a:latin typeface="Cambria Math"/>
                                    </a:rPr>
                                    <m:t>.</m:t>
                                  </m:r>
                                  <m:r>
                                    <a:rPr lang="fr-FR" sz="1400" b="0" i="1" smtClean="0">
                                      <a:latin typeface="Cambria Math" panose="02040503050406030204" pitchFamily="18" charset="0"/>
                                    </a:rPr>
                                    <m:t>𝑍𝐶</m:t>
                                  </m:r>
                                  <m:d>
                                    <m:dPr>
                                      <m:ctrlPr>
                                        <a:rPr lang="en-US" sz="1400" i="1">
                                          <a:latin typeface="Cambria Math" panose="02040503050406030204" pitchFamily="18" charset="0"/>
                                        </a:rPr>
                                      </m:ctrlPr>
                                    </m:dPr>
                                    <m:e>
                                      <m:r>
                                        <a:rPr lang="fr-FR" sz="1400" i="1">
                                          <a:latin typeface="Cambria Math"/>
                                        </a:rPr>
                                        <m:t>𝑡</m:t>
                                      </m:r>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𝑇</m:t>
                                          </m:r>
                                        </m:e>
                                        <m:sub>
                                          <m:r>
                                            <a:rPr lang="fr-FR" sz="1400" i="1">
                                              <a:latin typeface="Cambria Math"/>
                                            </a:rPr>
                                            <m:t>𝑘𝑖</m:t>
                                          </m:r>
                                        </m:sub>
                                      </m:sSub>
                                    </m:e>
                                  </m:d>
                                  <m:r>
                                    <a:rPr lang="fr-FR" sz="1400" i="1">
                                      <a:latin typeface="Cambria Math"/>
                                    </a:rPr>
                                    <m:t>+</m:t>
                                  </m:r>
                                  <m:r>
                                    <a:rPr lang="fr-FR" sz="1400" b="0" i="1" smtClean="0">
                                      <a:latin typeface="Cambria Math" panose="02040503050406030204" pitchFamily="18" charset="0"/>
                                    </a:rPr>
                                    <m:t>𝑍𝐶</m:t>
                                  </m:r>
                                  <m:r>
                                    <a:rPr lang="fr-FR" sz="1400" i="1">
                                      <a:latin typeface="Cambria Math"/>
                                    </a:rPr>
                                    <m:t>(</m:t>
                                  </m:r>
                                  <m:r>
                                    <a:rPr lang="fr-FR" sz="1400" i="1">
                                      <a:latin typeface="Cambria Math"/>
                                    </a:rPr>
                                    <m:t>𝑡</m:t>
                                  </m:r>
                                  <m:r>
                                    <a:rPr lang="fr-FR" sz="1400" i="1">
                                      <a:latin typeface="Cambria Math"/>
                                    </a:rPr>
                                    <m:t>,</m:t>
                                  </m:r>
                                  <m:sSub>
                                    <m:sSubPr>
                                      <m:ctrlPr>
                                        <a:rPr lang="fr-FR" sz="1400" i="1">
                                          <a:latin typeface="Cambria Math" panose="02040503050406030204" pitchFamily="18" charset="0"/>
                                        </a:rPr>
                                      </m:ctrlPr>
                                    </m:sSubPr>
                                    <m:e>
                                      <m:r>
                                        <a:rPr lang="fr-FR" sz="1400" i="1">
                                          <a:latin typeface="Cambria Math"/>
                                        </a:rPr>
                                        <m:t>𝑇</m:t>
                                      </m:r>
                                    </m:e>
                                    <m:sub>
                                      <m:r>
                                        <a:rPr lang="fr-FR" sz="1400" i="1">
                                          <a:latin typeface="Cambria Math"/>
                                        </a:rPr>
                                        <m:t>𝑘𝑛</m:t>
                                      </m:r>
                                    </m:sub>
                                  </m:sSub>
                                  <m:r>
                                    <a:rPr lang="fr-FR" sz="1400" i="1">
                                      <a:latin typeface="Cambria Math"/>
                                    </a:rPr>
                                    <m:t>)</m:t>
                                  </m:r>
                                </m:e>
                              </m:nary>
                            </m:e>
                          </m:d>
                        </m:e>
                      </m:d>
                    </m:oMath>
                  </m:oMathPara>
                </a14:m>
                <a:endParaRPr lang="en-US" sz="1400" dirty="0">
                  <a:solidFill>
                    <a:srgbClr val="140185"/>
                  </a:solidFill>
                </a:endParaRPr>
              </a:p>
              <a:p>
                <a:pPr marL="254000" lvl="1" indent="0" defTabSz="387350">
                  <a:buNone/>
                </a:pPr>
                <a:endParaRPr lang="en-US" sz="1000" dirty="0">
                  <a:solidFill>
                    <a:srgbClr val="140185"/>
                  </a:solidFill>
                </a:endParaRPr>
              </a:p>
              <a:p>
                <a:pPr marL="392113" lvl="1" indent="0" defTabSz="387350"/>
                <a:r>
                  <a:rPr lang="en-US" sz="1600" dirty="0">
                    <a:solidFill>
                      <a:srgbClr val="140185"/>
                    </a:solidFill>
                  </a:rPr>
                  <a:t>  </a:t>
                </a:r>
                <a:r>
                  <a:rPr lang="en-US" sz="1400" dirty="0">
                    <a:solidFill>
                      <a:srgbClr val="140185"/>
                    </a:solidFill>
                  </a:rPr>
                  <a:t>a fixed coupon bond of the same maturity as the swap, with a frequency of coupon payments equals to the frequency of the fixed leg payments and with the same notional</a:t>
                </a:r>
              </a:p>
              <a:p>
                <a:pPr marL="588963" lvl="2" indent="0" defTabSz="387350">
                  <a:buNone/>
                </a:pPr>
                <a14:m>
                  <m:oMathPara xmlns:m="http://schemas.openxmlformats.org/officeDocument/2006/math">
                    <m:oMathParaPr>
                      <m:jc m:val="centerGroup"/>
                    </m:oMathParaPr>
                    <m:oMath xmlns:m="http://schemas.openxmlformats.org/officeDocument/2006/math">
                      <m:r>
                        <a:rPr lang="fr-FR" sz="1400" i="1">
                          <a:latin typeface="Cambria Math"/>
                        </a:rPr>
                        <m:t>𝐵𝑜𝑛𝑑</m:t>
                      </m:r>
                      <m:r>
                        <a:rPr lang="fr-FR" sz="1400" i="1">
                          <a:latin typeface="Cambria Math"/>
                        </a:rPr>
                        <m:t>=</m:t>
                      </m:r>
                      <m:r>
                        <a:rPr lang="fr-FR" sz="1400" i="1">
                          <a:latin typeface="Cambria Math"/>
                        </a:rPr>
                        <m:t>𝑁</m:t>
                      </m:r>
                      <m:r>
                        <a:rPr lang="fr-FR" sz="1400" i="1">
                          <a:latin typeface="Cambria Math"/>
                        </a:rPr>
                        <m:t>.</m:t>
                      </m:r>
                      <m:nary>
                        <m:naryPr>
                          <m:chr m:val="∑"/>
                          <m:limLoc m:val="undOvr"/>
                          <m:ctrlPr>
                            <a:rPr lang="en-US" sz="1400" i="1">
                              <a:latin typeface="Cambria Math" panose="02040503050406030204" pitchFamily="18" charset="0"/>
                            </a:rPr>
                          </m:ctrlPr>
                        </m:naryPr>
                        <m:sub>
                          <m:r>
                            <a:rPr lang="en-US" sz="1400" i="1">
                              <a:latin typeface="Cambria Math"/>
                            </a:rPr>
                            <m:t>𝑖</m:t>
                          </m:r>
                          <m:r>
                            <a:rPr lang="en-US" sz="1400" i="1">
                              <a:latin typeface="Cambria Math"/>
                            </a:rPr>
                            <m:t>=1</m:t>
                          </m:r>
                        </m:sub>
                        <m:sup>
                          <m:r>
                            <a:rPr lang="fr-FR" sz="1400" i="1">
                              <a:latin typeface="Cambria Math"/>
                            </a:rPr>
                            <m:t>𝑛</m:t>
                          </m:r>
                        </m:sup>
                        <m:e>
                          <m:r>
                            <a:rPr lang="en-US" sz="1400" i="1">
                              <a:latin typeface="Cambria Math"/>
                            </a:rPr>
                            <m:t>𝐾</m:t>
                          </m:r>
                          <m:r>
                            <a:rPr lang="fr-FR" sz="1400" i="1">
                              <a:latin typeface="Cambria Math"/>
                            </a:rPr>
                            <m:t>.</m:t>
                          </m:r>
                          <m:r>
                            <a:rPr lang="fr-FR" sz="1400" b="0" i="1" smtClean="0">
                              <a:latin typeface="Cambria Math" panose="02040503050406030204" pitchFamily="18" charset="0"/>
                            </a:rPr>
                            <m:t>𝑍𝐶</m:t>
                          </m:r>
                          <m:d>
                            <m:dPr>
                              <m:ctrlPr>
                                <a:rPr lang="en-US" sz="1400" i="1">
                                  <a:latin typeface="Cambria Math" panose="02040503050406030204" pitchFamily="18" charset="0"/>
                                </a:rPr>
                              </m:ctrlPr>
                            </m:dPr>
                            <m:e>
                              <m:r>
                                <a:rPr lang="fr-FR" sz="1400" i="1">
                                  <a:latin typeface="Cambria Math"/>
                                </a:rPr>
                                <m:t>𝑡</m:t>
                              </m:r>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𝑇</m:t>
                                  </m:r>
                                </m:e>
                                <m:sub>
                                  <m:r>
                                    <a:rPr lang="fr-FR" sz="1400" i="1">
                                      <a:latin typeface="Cambria Math"/>
                                    </a:rPr>
                                    <m:t>𝑘𝑖</m:t>
                                  </m:r>
                                </m:sub>
                              </m:sSub>
                            </m:e>
                          </m:d>
                          <m:r>
                            <a:rPr lang="fr-FR" sz="1400" i="1">
                              <a:latin typeface="Cambria Math"/>
                            </a:rPr>
                            <m:t>+</m:t>
                          </m:r>
                          <m:r>
                            <a:rPr lang="fr-FR" sz="1400" i="1">
                              <a:latin typeface="Cambria Math"/>
                            </a:rPr>
                            <m:t>𝑁</m:t>
                          </m:r>
                          <m:r>
                            <a:rPr lang="fr-FR" sz="1400" i="1">
                              <a:latin typeface="Cambria Math"/>
                            </a:rPr>
                            <m:t>.</m:t>
                          </m:r>
                          <m:r>
                            <a:rPr lang="fr-FR" sz="1400" b="0" i="1" smtClean="0">
                              <a:latin typeface="Cambria Math" panose="02040503050406030204" pitchFamily="18" charset="0"/>
                            </a:rPr>
                            <m:t>𝑍𝐶</m:t>
                          </m:r>
                          <m:r>
                            <a:rPr lang="fr-FR" sz="1400" i="1">
                              <a:latin typeface="Cambria Math"/>
                            </a:rPr>
                            <m:t>(</m:t>
                          </m:r>
                          <m:r>
                            <a:rPr lang="fr-FR" sz="1400" i="1">
                              <a:latin typeface="Cambria Math"/>
                            </a:rPr>
                            <m:t>𝑡</m:t>
                          </m:r>
                          <m:r>
                            <a:rPr lang="fr-FR" sz="1400" i="1">
                              <a:latin typeface="Cambria Math"/>
                            </a:rPr>
                            <m:t>,</m:t>
                          </m:r>
                          <m:sSub>
                            <m:sSubPr>
                              <m:ctrlPr>
                                <a:rPr lang="fr-FR" sz="1400" i="1">
                                  <a:latin typeface="Cambria Math" panose="02040503050406030204" pitchFamily="18" charset="0"/>
                                </a:rPr>
                              </m:ctrlPr>
                            </m:sSubPr>
                            <m:e>
                              <m:r>
                                <a:rPr lang="fr-FR" sz="1400" i="1">
                                  <a:latin typeface="Cambria Math"/>
                                </a:rPr>
                                <m:t>𝑇</m:t>
                              </m:r>
                            </m:e>
                            <m:sub>
                              <m:r>
                                <a:rPr lang="fr-FR" sz="1400" i="1">
                                  <a:latin typeface="Cambria Math"/>
                                </a:rPr>
                                <m:t>𝑘𝑛</m:t>
                              </m:r>
                            </m:sub>
                          </m:sSub>
                          <m:r>
                            <a:rPr lang="fr-FR" sz="1400" i="1">
                              <a:latin typeface="Cambria Math"/>
                            </a:rPr>
                            <m:t>)</m:t>
                          </m:r>
                        </m:e>
                      </m:nary>
                    </m:oMath>
                  </m:oMathPara>
                </a14:m>
                <a:endParaRPr lang="en-US" sz="1200" dirty="0">
                  <a:solidFill>
                    <a:srgbClr val="140185"/>
                  </a:solidFill>
                </a:endParaRPr>
              </a:p>
              <a:p>
                <a:pPr marL="392113" lvl="1" indent="0" defTabSz="387350"/>
                <a:r>
                  <a:rPr lang="en-US" sz="1800" dirty="0">
                    <a:solidFill>
                      <a:srgbClr val="140185"/>
                    </a:solidFill>
                  </a:rPr>
                  <a:t> </a:t>
                </a:r>
                <a:r>
                  <a:rPr lang="en-US" sz="1400" dirty="0">
                    <a:solidFill>
                      <a:srgbClr val="140185"/>
                    </a:solidFill>
                  </a:rPr>
                  <a:t>minus the notional of the swap</a:t>
                </a:r>
              </a:p>
              <a:p>
                <a:pPr marL="392113" lvl="1" indent="0" defTabSz="387350">
                  <a:buFont typeface="Wingdings" pitchFamily="2" charset="2"/>
                  <a:buNone/>
                </a:pPr>
                <a:endParaRPr lang="en-US" sz="1800" dirty="0">
                  <a:solidFill>
                    <a:srgbClr val="140185"/>
                  </a:solidFill>
                </a:endParaRPr>
              </a:p>
              <a:p>
                <a:pPr marL="0" indent="0" defTabSz="387350"/>
                <a:r>
                  <a:rPr lang="en-US" sz="1600" dirty="0">
                    <a:solidFill>
                      <a:srgbClr val="140185"/>
                    </a:solidFill>
                  </a:rPr>
                  <a:t> At inception of the contract, the fixed rate is set such that the value of the swap at is equal to 0</a:t>
                </a:r>
              </a:p>
              <a:p>
                <a:pPr marL="0" indent="0" defTabSz="387350">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a:rPr>
                            <m:t>𝑆𝑊𝐴𝑃</m:t>
                          </m:r>
                        </m:e>
                        <m:sub>
                          <m:r>
                            <a:rPr lang="fr-FR" sz="1400" i="1">
                              <a:latin typeface="Cambria Math"/>
                            </a:rPr>
                            <m:t>𝑡</m:t>
                          </m:r>
                        </m:sub>
                      </m:sSub>
                      <m:r>
                        <a:rPr lang="en-US" sz="1400" i="1">
                          <a:latin typeface="Cambria Math"/>
                        </a:rPr>
                        <m:t>=</m:t>
                      </m:r>
                      <m:r>
                        <a:rPr lang="fr-FR" sz="1400" i="1">
                          <a:latin typeface="Cambria Math"/>
                        </a:rPr>
                        <m:t>0</m:t>
                      </m:r>
                      <m:r>
                        <a:rPr lang="fr-FR" sz="1400" i="1">
                          <a:latin typeface="Cambria Math"/>
                          <a:ea typeface="Cambria Math"/>
                        </a:rPr>
                        <m:t>⟺</m:t>
                      </m:r>
                      <m:r>
                        <a:rPr lang="en-US" sz="1400" i="1">
                          <a:latin typeface="Cambria Math"/>
                        </a:rPr>
                        <m:t>𝐾</m:t>
                      </m:r>
                      <m:r>
                        <a:rPr lang="fr-FR" sz="1400" i="1">
                          <a:latin typeface="Cambria Math"/>
                        </a:rPr>
                        <m:t>=</m:t>
                      </m:r>
                      <m:f>
                        <m:fPr>
                          <m:ctrlPr>
                            <a:rPr lang="fr-FR" sz="1400" i="1">
                              <a:latin typeface="Cambria Math" panose="02040503050406030204" pitchFamily="18" charset="0"/>
                            </a:rPr>
                          </m:ctrlPr>
                        </m:fPr>
                        <m:num>
                          <m:r>
                            <a:rPr lang="fr-FR" sz="1400" i="1">
                              <a:latin typeface="Cambria Math"/>
                            </a:rPr>
                            <m:t>1−</m:t>
                          </m:r>
                          <m:r>
                            <a:rPr lang="fr-FR" sz="1400" b="0" i="1" smtClean="0">
                              <a:latin typeface="Cambria Math" panose="02040503050406030204" pitchFamily="18" charset="0"/>
                            </a:rPr>
                            <m:t>𝑍𝐶</m:t>
                          </m:r>
                          <m:r>
                            <a:rPr lang="fr-FR" sz="1400" i="1">
                              <a:latin typeface="Cambria Math"/>
                            </a:rPr>
                            <m:t>(</m:t>
                          </m:r>
                          <m:r>
                            <a:rPr lang="fr-FR" sz="1400" i="1">
                              <a:latin typeface="Cambria Math"/>
                            </a:rPr>
                            <m:t>𝑡</m:t>
                          </m:r>
                          <m:r>
                            <a:rPr lang="fr-FR" sz="1400" i="1">
                              <a:latin typeface="Cambria Math"/>
                            </a:rPr>
                            <m:t>,</m:t>
                          </m:r>
                          <m:sSub>
                            <m:sSubPr>
                              <m:ctrlPr>
                                <a:rPr lang="fr-FR" sz="1400" i="1">
                                  <a:latin typeface="Cambria Math" panose="02040503050406030204" pitchFamily="18" charset="0"/>
                                </a:rPr>
                              </m:ctrlPr>
                            </m:sSubPr>
                            <m:e>
                              <m:r>
                                <a:rPr lang="fr-FR" sz="1400" i="1">
                                  <a:latin typeface="Cambria Math"/>
                                </a:rPr>
                                <m:t>𝑇</m:t>
                              </m:r>
                            </m:e>
                            <m:sub>
                              <m:r>
                                <a:rPr lang="fr-FR" sz="1400" i="1">
                                  <a:latin typeface="Cambria Math"/>
                                </a:rPr>
                                <m:t>𝑘𝑛</m:t>
                              </m:r>
                            </m:sub>
                          </m:sSub>
                          <m:r>
                            <a:rPr lang="fr-FR" sz="1400" i="1">
                              <a:latin typeface="Cambria Math"/>
                            </a:rPr>
                            <m:t>)</m:t>
                          </m:r>
                        </m:num>
                        <m:den>
                          <m:nary>
                            <m:naryPr>
                              <m:chr m:val="∑"/>
                              <m:limLoc m:val="undOvr"/>
                              <m:ctrlPr>
                                <a:rPr lang="en-US" sz="1400" i="1">
                                  <a:latin typeface="Cambria Math" panose="02040503050406030204" pitchFamily="18" charset="0"/>
                                </a:rPr>
                              </m:ctrlPr>
                            </m:naryPr>
                            <m:sub>
                              <m:r>
                                <a:rPr lang="en-US" sz="1400" i="1">
                                  <a:latin typeface="Cambria Math"/>
                                </a:rPr>
                                <m:t>𝑖</m:t>
                              </m:r>
                              <m:r>
                                <a:rPr lang="en-US" sz="1400" i="1">
                                  <a:latin typeface="Cambria Math"/>
                                </a:rPr>
                                <m:t>=1</m:t>
                              </m:r>
                            </m:sub>
                            <m:sup>
                              <m:r>
                                <a:rPr lang="fr-FR" sz="1400" i="1">
                                  <a:latin typeface="Cambria Math"/>
                                </a:rPr>
                                <m:t>𝑛</m:t>
                              </m:r>
                            </m:sup>
                            <m:e>
                              <m:r>
                                <a:rPr lang="fr-FR" sz="1400" i="1">
                                  <a:latin typeface="Cambria Math"/>
                                </a:rPr>
                                <m:t>.</m:t>
                              </m:r>
                              <m:r>
                                <a:rPr lang="fr-FR" sz="1400" b="0" i="1" smtClean="0">
                                  <a:latin typeface="Cambria Math" panose="02040503050406030204" pitchFamily="18" charset="0"/>
                                </a:rPr>
                                <m:t>𝑍𝐶</m:t>
                              </m:r>
                              <m:d>
                                <m:dPr>
                                  <m:ctrlPr>
                                    <a:rPr lang="en-US" sz="1400" i="1">
                                      <a:latin typeface="Cambria Math" panose="02040503050406030204" pitchFamily="18" charset="0"/>
                                    </a:rPr>
                                  </m:ctrlPr>
                                </m:dPr>
                                <m:e>
                                  <m:r>
                                    <a:rPr lang="fr-FR" sz="1400" i="1">
                                      <a:latin typeface="Cambria Math"/>
                                    </a:rPr>
                                    <m:t>𝑡</m:t>
                                  </m:r>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𝑇</m:t>
                                      </m:r>
                                    </m:e>
                                    <m:sub>
                                      <m:r>
                                        <a:rPr lang="fr-FR" sz="1400" i="1">
                                          <a:latin typeface="Cambria Math"/>
                                        </a:rPr>
                                        <m:t>𝑘𝑖</m:t>
                                      </m:r>
                                    </m:sub>
                                  </m:sSub>
                                </m:e>
                              </m:d>
                            </m:e>
                          </m:nary>
                        </m:den>
                      </m:f>
                    </m:oMath>
                  </m:oMathPara>
                </a14:m>
                <a:endParaRPr lang="en-US" sz="1200" dirty="0">
                  <a:solidFill>
                    <a:srgbClr val="140185"/>
                  </a:solidFill>
                </a:endParaRPr>
              </a:p>
              <a:p>
                <a:pPr marL="392113" lvl="1" indent="0" defTabSz="387350">
                  <a:buFont typeface="Wingdings" pitchFamily="2" charset="2"/>
                  <a:buNone/>
                </a:pPr>
                <a:endParaRPr lang="en-US" sz="1800" dirty="0">
                  <a:solidFill>
                    <a:srgbClr val="140185"/>
                  </a:solidFill>
                </a:endParaRPr>
              </a:p>
              <a:p>
                <a:pPr marL="0" indent="0" defTabSz="387350"/>
                <a:r>
                  <a:rPr lang="en-US" sz="1800" dirty="0">
                    <a:solidFill>
                      <a:srgbClr val="140185"/>
                    </a:solidFill>
                  </a:rPr>
                  <a:t> </a:t>
                </a:r>
                <a:r>
                  <a:rPr lang="en-US" sz="1600" dirty="0">
                    <a:solidFill>
                      <a:srgbClr val="140185"/>
                    </a:solidFill>
                  </a:rPr>
                  <a:t>The fixed rate is then called the </a:t>
                </a:r>
                <a:r>
                  <a:rPr lang="en-US" sz="1600" b="1" dirty="0">
                    <a:solidFill>
                      <a:srgbClr val="140185"/>
                    </a:solidFill>
                  </a:rPr>
                  <a:t>swap rate. </a:t>
                </a:r>
                <a:r>
                  <a:rPr lang="en-US" sz="1600" dirty="0">
                    <a:solidFill>
                      <a:srgbClr val="140185"/>
                    </a:solidFill>
                  </a:rPr>
                  <a:t>Notice that it only depends on the date of the fixed leg</a:t>
                </a:r>
              </a:p>
              <a:p>
                <a:pPr marL="0" indent="0" defTabSz="387350">
                  <a:buNone/>
                </a:pPr>
                <a14:m>
                  <m:oMathPara xmlns:m="http://schemas.openxmlformats.org/officeDocument/2006/math">
                    <m:oMathParaPr>
                      <m:jc m:val="centerGroup"/>
                    </m:oMathParaPr>
                    <m:oMath xmlns:m="http://schemas.openxmlformats.org/officeDocument/2006/math">
                      <m:sSub>
                        <m:sSubPr>
                          <m:ctrlPr>
                            <a:rPr lang="fr-FR" sz="1400" i="1">
                              <a:latin typeface="Cambria Math" panose="02040503050406030204" pitchFamily="18" charset="0"/>
                            </a:rPr>
                          </m:ctrlPr>
                        </m:sSubPr>
                        <m:e>
                          <m:r>
                            <a:rPr lang="fr-FR" sz="1400" i="1">
                              <a:latin typeface="Cambria Math"/>
                            </a:rPr>
                            <m:t>𝑆𝑅</m:t>
                          </m:r>
                        </m:e>
                        <m:sub>
                          <m:sSub>
                            <m:sSubPr>
                              <m:ctrlPr>
                                <a:rPr lang="fr-FR" sz="1400" i="1">
                                  <a:latin typeface="Cambria Math" panose="02040503050406030204" pitchFamily="18" charset="0"/>
                                </a:rPr>
                              </m:ctrlPr>
                            </m:sSubPr>
                            <m:e>
                              <m:r>
                                <a:rPr lang="fr-FR" sz="1400" i="1">
                                  <a:latin typeface="Cambria Math"/>
                                </a:rPr>
                                <m:t>𝑇</m:t>
                              </m:r>
                            </m:e>
                            <m:sub>
                              <m:r>
                                <a:rPr lang="fr-FR" sz="1400" i="1">
                                  <a:latin typeface="Cambria Math"/>
                                </a:rPr>
                                <m:t>0</m:t>
                              </m:r>
                            </m:sub>
                          </m:sSub>
                          <m:r>
                            <a:rPr lang="fr-FR" sz="1400" i="1">
                              <a:latin typeface="Cambria Math"/>
                            </a:rPr>
                            <m:t>,…,</m:t>
                          </m:r>
                          <m:sSub>
                            <m:sSubPr>
                              <m:ctrlPr>
                                <a:rPr lang="fr-FR" sz="1400" i="1">
                                  <a:latin typeface="Cambria Math" panose="02040503050406030204" pitchFamily="18" charset="0"/>
                                </a:rPr>
                              </m:ctrlPr>
                            </m:sSubPr>
                            <m:e>
                              <m:r>
                                <a:rPr lang="fr-FR" sz="1400" i="1">
                                  <a:latin typeface="Cambria Math"/>
                                </a:rPr>
                                <m:t>𝑇</m:t>
                              </m:r>
                            </m:e>
                            <m:sub>
                              <m:r>
                                <a:rPr lang="fr-FR" sz="1400" i="1">
                                  <a:latin typeface="Cambria Math"/>
                                </a:rPr>
                                <m:t>𝑘𝑛</m:t>
                              </m:r>
                            </m:sub>
                          </m:sSub>
                        </m:sub>
                      </m:sSub>
                      <m:r>
                        <a:rPr lang="fr-FR" sz="1400" i="1">
                          <a:latin typeface="Cambria Math"/>
                        </a:rPr>
                        <m:t>(</m:t>
                      </m:r>
                      <m:sSub>
                        <m:sSubPr>
                          <m:ctrlPr>
                            <a:rPr lang="fr-FR" sz="1400" i="1">
                              <a:latin typeface="Cambria Math" panose="02040503050406030204" pitchFamily="18" charset="0"/>
                            </a:rPr>
                          </m:ctrlPr>
                        </m:sSubPr>
                        <m:e>
                          <m:r>
                            <a:rPr lang="fr-FR" sz="1400" i="1">
                              <a:latin typeface="Cambria Math"/>
                            </a:rPr>
                            <m:t>𝑇</m:t>
                          </m:r>
                        </m:e>
                        <m:sub>
                          <m:r>
                            <a:rPr lang="fr-FR" sz="1400" i="1">
                              <a:latin typeface="Cambria Math"/>
                            </a:rPr>
                            <m:t>0</m:t>
                          </m:r>
                        </m:sub>
                      </m:sSub>
                      <m:r>
                        <a:rPr lang="fr-FR" sz="1400" i="1">
                          <a:latin typeface="Cambria Math"/>
                        </a:rPr>
                        <m:t>)=</m:t>
                      </m:r>
                      <m:f>
                        <m:fPr>
                          <m:ctrlPr>
                            <a:rPr lang="fr-FR" sz="1400" i="1">
                              <a:latin typeface="Cambria Math" panose="02040503050406030204" pitchFamily="18" charset="0"/>
                            </a:rPr>
                          </m:ctrlPr>
                        </m:fPr>
                        <m:num>
                          <m:r>
                            <a:rPr lang="fr-FR" sz="1400" i="1">
                              <a:latin typeface="Cambria Math"/>
                            </a:rPr>
                            <m:t>1−</m:t>
                          </m:r>
                          <m:r>
                            <a:rPr lang="fr-FR" sz="1400" b="0" i="1" smtClean="0">
                              <a:latin typeface="Cambria Math" panose="02040503050406030204" pitchFamily="18" charset="0"/>
                            </a:rPr>
                            <m:t>𝑍𝐶</m:t>
                          </m:r>
                          <m:r>
                            <a:rPr lang="fr-FR" sz="1400" i="1">
                              <a:latin typeface="Cambria Math"/>
                            </a:rPr>
                            <m:t>(</m:t>
                          </m:r>
                          <m:r>
                            <a:rPr lang="fr-FR" sz="1400" i="1">
                              <a:latin typeface="Cambria Math"/>
                            </a:rPr>
                            <m:t>𝑡</m:t>
                          </m:r>
                          <m:r>
                            <a:rPr lang="fr-FR" sz="1400" i="1">
                              <a:latin typeface="Cambria Math"/>
                            </a:rPr>
                            <m:t>,</m:t>
                          </m:r>
                          <m:sSub>
                            <m:sSubPr>
                              <m:ctrlPr>
                                <a:rPr lang="fr-FR" sz="1400" i="1">
                                  <a:latin typeface="Cambria Math" panose="02040503050406030204" pitchFamily="18" charset="0"/>
                                </a:rPr>
                              </m:ctrlPr>
                            </m:sSubPr>
                            <m:e>
                              <m:r>
                                <a:rPr lang="fr-FR" sz="1400" i="1">
                                  <a:latin typeface="Cambria Math"/>
                                </a:rPr>
                                <m:t>𝑇</m:t>
                              </m:r>
                            </m:e>
                            <m:sub>
                              <m:r>
                                <a:rPr lang="fr-FR" sz="1400" i="1">
                                  <a:latin typeface="Cambria Math"/>
                                </a:rPr>
                                <m:t>𝑘𝑛</m:t>
                              </m:r>
                            </m:sub>
                          </m:sSub>
                          <m:r>
                            <a:rPr lang="fr-FR" sz="1400" i="1">
                              <a:latin typeface="Cambria Math"/>
                            </a:rPr>
                            <m:t>)</m:t>
                          </m:r>
                        </m:num>
                        <m:den>
                          <m:nary>
                            <m:naryPr>
                              <m:chr m:val="∑"/>
                              <m:limLoc m:val="undOvr"/>
                              <m:ctrlPr>
                                <a:rPr lang="en-US" sz="1400" i="1">
                                  <a:latin typeface="Cambria Math" panose="02040503050406030204" pitchFamily="18" charset="0"/>
                                </a:rPr>
                              </m:ctrlPr>
                            </m:naryPr>
                            <m:sub>
                              <m:r>
                                <a:rPr lang="en-US" sz="1400" i="1">
                                  <a:latin typeface="Cambria Math"/>
                                </a:rPr>
                                <m:t>𝑖</m:t>
                              </m:r>
                              <m:r>
                                <a:rPr lang="en-US" sz="1400" i="1">
                                  <a:latin typeface="Cambria Math"/>
                                </a:rPr>
                                <m:t>=1</m:t>
                              </m:r>
                            </m:sub>
                            <m:sup>
                              <m:r>
                                <a:rPr lang="fr-FR" sz="1400" i="1">
                                  <a:latin typeface="Cambria Math"/>
                                </a:rPr>
                                <m:t>𝑛</m:t>
                              </m:r>
                            </m:sup>
                            <m:e>
                              <m:r>
                                <a:rPr lang="fr-FR" sz="1400" i="1">
                                  <a:latin typeface="Cambria Math"/>
                                </a:rPr>
                                <m:t>.</m:t>
                              </m:r>
                              <m:r>
                                <a:rPr lang="fr-FR" sz="1400" b="0" i="1" smtClean="0">
                                  <a:latin typeface="Cambria Math" panose="02040503050406030204" pitchFamily="18" charset="0"/>
                                </a:rPr>
                                <m:t>𝑍𝐶</m:t>
                              </m:r>
                              <m:d>
                                <m:dPr>
                                  <m:ctrlPr>
                                    <a:rPr lang="en-US" sz="1400" i="1">
                                      <a:latin typeface="Cambria Math" panose="02040503050406030204" pitchFamily="18" charset="0"/>
                                    </a:rPr>
                                  </m:ctrlPr>
                                </m:dPr>
                                <m:e>
                                  <m:r>
                                    <a:rPr lang="fr-FR" sz="1400" i="1">
                                      <a:latin typeface="Cambria Math"/>
                                    </a:rPr>
                                    <m:t>𝑡</m:t>
                                  </m:r>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𝑇</m:t>
                                      </m:r>
                                    </m:e>
                                    <m:sub>
                                      <m:r>
                                        <a:rPr lang="fr-FR" sz="1400" i="1">
                                          <a:latin typeface="Cambria Math"/>
                                        </a:rPr>
                                        <m:t>𝑘𝑖</m:t>
                                      </m:r>
                                    </m:sub>
                                  </m:sSub>
                                </m:e>
                              </m:d>
                            </m:e>
                          </m:nary>
                        </m:den>
                      </m:f>
                    </m:oMath>
                  </m:oMathPara>
                </a14:m>
                <a:endParaRPr lang="en-US" sz="1400" dirty="0">
                  <a:solidFill>
                    <a:srgbClr val="140185"/>
                  </a:solidFill>
                </a:endParaRPr>
              </a:p>
            </p:txBody>
          </p:sp>
        </mc:Choice>
        <mc:Fallback>
          <p:sp>
            <p:nvSpPr>
              <p:cNvPr id="75779" name="Rectangle 3"/>
              <p:cNvSpPr>
                <a:spLocks noGrp="1" noRot="1" noChangeAspect="1" noMove="1" noResize="1" noEditPoints="1" noAdjustHandles="1" noChangeArrowheads="1" noChangeShapeType="1" noTextEdit="1"/>
              </p:cNvSpPr>
              <p:nvPr>
                <p:ph type="body" sz="half" idx="1"/>
              </p:nvPr>
            </p:nvSpPr>
            <p:spPr>
              <a:xfrm>
                <a:off x="323850" y="1124744"/>
                <a:ext cx="8424614" cy="5256212"/>
              </a:xfrm>
              <a:blipFill>
                <a:blip r:embed="rId2"/>
                <a:stretch>
                  <a:fillRect l="-1447" t="-812" r="-145" b="-4176"/>
                </a:stretch>
              </a:blipFill>
            </p:spPr>
            <p:txBody>
              <a:bodyPr/>
              <a:lstStyle/>
              <a:p>
                <a:r>
                  <a:rPr lang="fr-FR">
                    <a:noFill/>
                  </a:rPr>
                  <a:t> </a:t>
                </a:r>
              </a:p>
            </p:txBody>
          </p:sp>
        </mc:Fallback>
      </mc:AlternateContent>
      <p:graphicFrame>
        <p:nvGraphicFramePr>
          <p:cNvPr id="75780" name="Object 4"/>
          <p:cNvGraphicFramePr>
            <a:graphicFrameLocks noChangeAspect="1"/>
          </p:cNvGraphicFramePr>
          <p:nvPr/>
        </p:nvGraphicFramePr>
        <p:xfrm>
          <a:off x="4514850" y="3327400"/>
          <a:ext cx="112713" cy="201613"/>
        </p:xfrm>
        <a:graphic>
          <a:graphicData uri="http://schemas.openxmlformats.org/presentationml/2006/ole">
            <mc:AlternateContent xmlns:mc="http://schemas.openxmlformats.org/markup-compatibility/2006">
              <mc:Choice xmlns:v="urn:schemas-microsoft-com:vml" Requires="v">
                <p:oleObj name="Équation" r:id="rId3" imgW="114120" imgH="203040" progId="Equation.3">
                  <p:embed/>
                </p:oleObj>
              </mc:Choice>
              <mc:Fallback>
                <p:oleObj name="Équation" r:id="rId3" imgW="114120" imgH="203040" progId="Equation.3">
                  <p:embed/>
                  <p:pic>
                    <p:nvPicPr>
                      <p:cNvPr id="7578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7400"/>
                        <a:ext cx="1127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07454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6BF51AC-AC7A-4056-A206-081C9421CA21}" type="slidenum">
              <a:rPr lang="fr-FR" smtClean="0"/>
              <a:pPr/>
              <a:t>4</a:t>
            </a:fld>
            <a:endParaRPr lang="fr-FR"/>
          </a:p>
        </p:txBody>
      </p:sp>
      <p:sp>
        <p:nvSpPr>
          <p:cNvPr id="6" name="Rectangle 2"/>
          <p:cNvSpPr txBox="1">
            <a:spLocks noChangeArrowheads="1"/>
          </p:cNvSpPr>
          <p:nvPr/>
        </p:nvSpPr>
        <p:spPr bwMode="gray">
          <a:xfrm>
            <a:off x="2300784" y="2997498"/>
            <a:ext cx="4537075" cy="115158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fontAlgn="base">
              <a:spcBef>
                <a:spcPct val="0"/>
              </a:spcBef>
              <a:spcAft>
                <a:spcPct val="0"/>
              </a:spcAft>
              <a:defRPr sz="3000" b="1">
                <a:solidFill>
                  <a:srgbClr val="FFFFFF"/>
                </a:solidFill>
                <a:latin typeface="+mj-lt"/>
                <a:ea typeface="+mj-ea"/>
                <a:cs typeface="+mj-cs"/>
              </a:defRPr>
            </a:lvl1pPr>
            <a:lvl2pPr algn="l" rtl="0" fontAlgn="base">
              <a:spcBef>
                <a:spcPct val="0"/>
              </a:spcBef>
              <a:spcAft>
                <a:spcPct val="0"/>
              </a:spcAft>
              <a:defRPr sz="3000" b="1">
                <a:solidFill>
                  <a:srgbClr val="FFFFFF"/>
                </a:solidFill>
                <a:latin typeface="Arial" charset="0"/>
                <a:ea typeface="ＭＳ Ｐゴシック" pitchFamily="-64" charset="-128"/>
              </a:defRPr>
            </a:lvl2pPr>
            <a:lvl3pPr algn="l" rtl="0" fontAlgn="base">
              <a:spcBef>
                <a:spcPct val="0"/>
              </a:spcBef>
              <a:spcAft>
                <a:spcPct val="0"/>
              </a:spcAft>
              <a:defRPr sz="3000" b="1">
                <a:solidFill>
                  <a:srgbClr val="FFFFFF"/>
                </a:solidFill>
                <a:latin typeface="Arial" charset="0"/>
                <a:ea typeface="ＭＳ Ｐゴシック" pitchFamily="-64" charset="-128"/>
              </a:defRPr>
            </a:lvl3pPr>
            <a:lvl4pPr algn="l" rtl="0" fontAlgn="base">
              <a:spcBef>
                <a:spcPct val="0"/>
              </a:spcBef>
              <a:spcAft>
                <a:spcPct val="0"/>
              </a:spcAft>
              <a:defRPr sz="3000" b="1">
                <a:solidFill>
                  <a:srgbClr val="FFFFFF"/>
                </a:solidFill>
                <a:latin typeface="Arial" charset="0"/>
                <a:ea typeface="ＭＳ Ｐゴシック" pitchFamily="-64" charset="-128"/>
              </a:defRPr>
            </a:lvl4pPr>
            <a:lvl5pPr algn="l" rtl="0" fontAlgn="base">
              <a:spcBef>
                <a:spcPct val="0"/>
              </a:spcBef>
              <a:spcAft>
                <a:spcPct val="0"/>
              </a:spcAft>
              <a:defRPr sz="3000" b="1">
                <a:solidFill>
                  <a:srgbClr val="FFFFFF"/>
                </a:solidFill>
                <a:latin typeface="Arial" charset="0"/>
                <a:ea typeface="ＭＳ Ｐゴシック" pitchFamily="-64" charset="-128"/>
              </a:defRPr>
            </a:lvl5pPr>
            <a:lvl6pPr marL="457200" algn="l" rtl="0" fontAlgn="base">
              <a:spcBef>
                <a:spcPct val="0"/>
              </a:spcBef>
              <a:spcAft>
                <a:spcPct val="0"/>
              </a:spcAft>
              <a:defRPr sz="3000" b="1">
                <a:solidFill>
                  <a:srgbClr val="FFFFFF"/>
                </a:solidFill>
                <a:latin typeface="Arial" charset="0"/>
                <a:ea typeface="ＭＳ Ｐゴシック" pitchFamily="-64" charset="-128"/>
              </a:defRPr>
            </a:lvl6pPr>
            <a:lvl7pPr marL="914400" algn="l" rtl="0" fontAlgn="base">
              <a:spcBef>
                <a:spcPct val="0"/>
              </a:spcBef>
              <a:spcAft>
                <a:spcPct val="0"/>
              </a:spcAft>
              <a:defRPr sz="3000" b="1">
                <a:solidFill>
                  <a:srgbClr val="FFFFFF"/>
                </a:solidFill>
                <a:latin typeface="Arial" charset="0"/>
                <a:ea typeface="ＭＳ Ｐゴシック" pitchFamily="-64" charset="-128"/>
              </a:defRPr>
            </a:lvl7pPr>
            <a:lvl8pPr marL="1371600" algn="l" rtl="0" fontAlgn="base">
              <a:spcBef>
                <a:spcPct val="0"/>
              </a:spcBef>
              <a:spcAft>
                <a:spcPct val="0"/>
              </a:spcAft>
              <a:defRPr sz="3000" b="1">
                <a:solidFill>
                  <a:srgbClr val="FFFFFF"/>
                </a:solidFill>
                <a:latin typeface="Arial" charset="0"/>
                <a:ea typeface="ＭＳ Ｐゴシック" pitchFamily="-64" charset="-128"/>
              </a:defRPr>
            </a:lvl8pPr>
            <a:lvl9pPr marL="1828800" algn="l" rtl="0" fontAlgn="base">
              <a:spcBef>
                <a:spcPct val="0"/>
              </a:spcBef>
              <a:spcAft>
                <a:spcPct val="0"/>
              </a:spcAft>
              <a:defRPr sz="3000" b="1">
                <a:solidFill>
                  <a:srgbClr val="FFFFFF"/>
                </a:solidFill>
                <a:latin typeface="Arial" charset="0"/>
                <a:ea typeface="ＭＳ Ｐゴシック" pitchFamily="-64" charset="-128"/>
              </a:defRPr>
            </a:lvl9pPr>
          </a:lstStyle>
          <a:p>
            <a:pPr algn="ctr"/>
            <a:r>
              <a:rPr lang="en-GB" sz="2600" dirty="0">
                <a:solidFill>
                  <a:srgbClr val="103184"/>
                </a:solidFill>
              </a:rPr>
              <a:t>Basics</a:t>
            </a:r>
          </a:p>
        </p:txBody>
      </p:sp>
    </p:spTree>
    <p:extLst>
      <p:ext uri="{BB962C8B-B14F-4D97-AF65-F5344CB8AC3E}">
        <p14:creationId xmlns:p14="http://schemas.microsoft.com/office/powerpoint/2010/main" val="38454606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D1E379FB-9446-4213-B7B2-673C1783A108}" type="slidenum">
              <a:rPr lang="fr-FR"/>
              <a:pPr/>
              <a:t>40</a:t>
            </a:fld>
            <a:endParaRPr lang="fr-FR"/>
          </a:p>
        </p:txBody>
      </p:sp>
      <p:sp>
        <p:nvSpPr>
          <p:cNvPr id="76803" name="Rectangle 3"/>
          <p:cNvSpPr>
            <a:spLocks noGrp="1" noChangeArrowheads="1"/>
          </p:cNvSpPr>
          <p:nvPr>
            <p:ph type="body" idx="1"/>
          </p:nvPr>
        </p:nvSpPr>
        <p:spPr>
          <a:xfrm>
            <a:off x="395288" y="1268413"/>
            <a:ext cx="8137525" cy="5184775"/>
          </a:xfrm>
        </p:spPr>
        <p:txBody>
          <a:bodyPr/>
          <a:lstStyle/>
          <a:p>
            <a:pPr marL="0" indent="0" algn="just" defTabSz="387350"/>
            <a:r>
              <a:rPr lang="en-US" sz="2000" dirty="0">
                <a:solidFill>
                  <a:srgbClr val="140185"/>
                </a:solidFill>
              </a:rPr>
              <a:t> Consider a receiver swap:</a:t>
            </a:r>
          </a:p>
          <a:p>
            <a:pPr marL="392113" lvl="1" indent="0" algn="just" defTabSz="387350"/>
            <a:r>
              <a:rPr lang="en-US" sz="2000" dirty="0">
                <a:solidFill>
                  <a:srgbClr val="140185"/>
                </a:solidFill>
              </a:rPr>
              <a:t> 10 year maturity</a:t>
            </a:r>
          </a:p>
          <a:p>
            <a:pPr marL="392113" lvl="1" indent="0" algn="just" defTabSz="387350"/>
            <a:r>
              <a:rPr lang="en-US" sz="2000" dirty="0">
                <a:solidFill>
                  <a:srgbClr val="140185"/>
                </a:solidFill>
              </a:rPr>
              <a:t> Notional amount 1,000,000 euros</a:t>
            </a:r>
          </a:p>
          <a:p>
            <a:pPr marL="392113" lvl="1" indent="0" algn="just" defTabSz="387350"/>
            <a:r>
              <a:rPr lang="en-US" sz="2000" dirty="0">
                <a:solidFill>
                  <a:srgbClr val="140185"/>
                </a:solidFill>
              </a:rPr>
              <a:t> fixed rate 5%</a:t>
            </a:r>
          </a:p>
          <a:p>
            <a:pPr marL="392113" lvl="1" indent="0" algn="just" defTabSz="387350"/>
            <a:r>
              <a:rPr lang="en-US" sz="2000" dirty="0">
                <a:solidFill>
                  <a:srgbClr val="140185"/>
                </a:solidFill>
              </a:rPr>
              <a:t> floating rate: 6 months </a:t>
            </a:r>
            <a:r>
              <a:rPr lang="en-US" sz="2000" dirty="0" err="1">
                <a:solidFill>
                  <a:srgbClr val="140185"/>
                </a:solidFill>
              </a:rPr>
              <a:t>Euribor</a:t>
            </a:r>
            <a:endParaRPr lang="en-US" sz="2000" dirty="0">
              <a:solidFill>
                <a:srgbClr val="140185"/>
              </a:solidFill>
            </a:endParaRPr>
          </a:p>
          <a:p>
            <a:pPr marL="0" indent="0" algn="just" defTabSz="387350"/>
            <a:endParaRPr lang="en-US" sz="2000" dirty="0">
              <a:solidFill>
                <a:srgbClr val="140185"/>
              </a:solidFill>
            </a:endParaRPr>
          </a:p>
          <a:p>
            <a:pPr marL="0" indent="0" algn="just" defTabSz="387350"/>
            <a:r>
              <a:rPr lang="en-US" sz="2000" dirty="0">
                <a:solidFill>
                  <a:srgbClr val="140185"/>
                </a:solidFill>
              </a:rPr>
              <a:t> Assume a flat rate curve at 5%</a:t>
            </a:r>
          </a:p>
          <a:p>
            <a:pPr marL="392113" lvl="1" indent="0" defTabSz="387350">
              <a:buFont typeface="Wingdings" pitchFamily="2" charset="2"/>
              <a:buNone/>
            </a:pPr>
            <a:endParaRPr lang="en-US" sz="2000" dirty="0">
              <a:solidFill>
                <a:srgbClr val="140185"/>
              </a:solidFill>
            </a:endParaRPr>
          </a:p>
          <a:p>
            <a:pPr marL="0" indent="0" defTabSz="387350"/>
            <a:r>
              <a:rPr lang="en-US" sz="2000" dirty="0">
                <a:solidFill>
                  <a:srgbClr val="140185"/>
                </a:solidFill>
              </a:rPr>
              <a:t> The price of the swap is then:</a:t>
            </a:r>
          </a:p>
          <a:p>
            <a:pPr marL="392113" lvl="1" indent="0" defTabSz="387350">
              <a:buFont typeface="Wingdings" pitchFamily="2" charset="2"/>
              <a:buNone/>
            </a:pPr>
            <a:endParaRPr lang="en-US" sz="2000" dirty="0">
              <a:solidFill>
                <a:srgbClr val="140185"/>
              </a:solidFill>
            </a:endParaRPr>
          </a:p>
          <a:p>
            <a:pPr marL="392113" lvl="1" indent="0" algn="just" defTabSz="387350"/>
            <a:r>
              <a:rPr lang="en-US" sz="2000" dirty="0">
                <a:solidFill>
                  <a:srgbClr val="140185"/>
                </a:solidFill>
              </a:rPr>
              <a:t> the price of a fixed 5% coupon bond of maturity 10 year with notional amount of 1,000,000. Its price is then 1,000,000 as its coupon is equal its YTM</a:t>
            </a:r>
            <a:endParaRPr lang="en-US" sz="2000" b="1" dirty="0">
              <a:solidFill>
                <a:srgbClr val="140185"/>
              </a:solidFill>
            </a:endParaRPr>
          </a:p>
          <a:p>
            <a:pPr marL="392113" lvl="1" indent="0" algn="just" defTabSz="387350">
              <a:buFont typeface="Wingdings" pitchFamily="2" charset="2"/>
              <a:buNone/>
            </a:pPr>
            <a:endParaRPr lang="en-US" sz="2000" b="1" dirty="0">
              <a:solidFill>
                <a:srgbClr val="140185"/>
              </a:solidFill>
            </a:endParaRPr>
          </a:p>
          <a:p>
            <a:pPr marL="392113" lvl="1" indent="0" algn="just" defTabSz="387350"/>
            <a:r>
              <a:rPr lang="en-US" sz="2000" dirty="0">
                <a:solidFill>
                  <a:srgbClr val="140185"/>
                </a:solidFill>
              </a:rPr>
              <a:t> Value of the swap is then 0</a:t>
            </a:r>
          </a:p>
          <a:p>
            <a:pPr marL="392113" lvl="1" indent="0" defTabSz="387350">
              <a:buFont typeface="Wingdings" pitchFamily="2" charset="2"/>
              <a:buNone/>
            </a:pPr>
            <a:endParaRPr lang="en-US" sz="2000" dirty="0">
              <a:solidFill>
                <a:srgbClr val="140185"/>
              </a:solidFill>
            </a:endParaRPr>
          </a:p>
          <a:p>
            <a:pPr marL="392113" lvl="1" indent="0" algn="ctr" defTabSz="387350">
              <a:buFont typeface="Wingdings" pitchFamily="2" charset="2"/>
              <a:buNone/>
            </a:pPr>
            <a:r>
              <a:rPr lang="en-US" sz="2000" b="1" dirty="0">
                <a:solidFill>
                  <a:srgbClr val="140185"/>
                </a:solidFill>
              </a:rPr>
              <a:t>P</a:t>
            </a:r>
            <a:r>
              <a:rPr lang="en-US" sz="2000" dirty="0">
                <a:solidFill>
                  <a:srgbClr val="140185"/>
                </a:solidFill>
              </a:rPr>
              <a:t> = 1.000.000 - 1.000.000 = 0</a:t>
            </a:r>
          </a:p>
          <a:p>
            <a:pPr marL="392113" lvl="1" indent="0" defTabSz="387350">
              <a:buFont typeface="Wingdings" pitchFamily="2" charset="2"/>
              <a:buNone/>
            </a:pPr>
            <a:endParaRPr lang="en-US" sz="2000" dirty="0">
              <a:solidFill>
                <a:srgbClr val="140185"/>
              </a:solidFill>
            </a:endParaRPr>
          </a:p>
        </p:txBody>
      </p:sp>
      <p:graphicFrame>
        <p:nvGraphicFramePr>
          <p:cNvPr id="76804" name="Object 4"/>
          <p:cNvGraphicFramePr>
            <a:graphicFrameLocks noChangeAspect="1"/>
          </p:cNvGraphicFramePr>
          <p:nvPr/>
        </p:nvGraphicFramePr>
        <p:xfrm>
          <a:off x="4514850" y="3327400"/>
          <a:ext cx="112713" cy="201613"/>
        </p:xfrm>
        <a:graphic>
          <a:graphicData uri="http://schemas.openxmlformats.org/presentationml/2006/ole">
            <mc:AlternateContent xmlns:mc="http://schemas.openxmlformats.org/markup-compatibility/2006">
              <mc:Choice xmlns:v="urn:schemas-microsoft-com:vml" Requires="v">
                <p:oleObj name="Équation" r:id="rId2" imgW="114120" imgH="203040" progId="Equation.3">
                  <p:embed/>
                </p:oleObj>
              </mc:Choice>
              <mc:Fallback>
                <p:oleObj name="Équation" r:id="rId2" imgW="114120" imgH="203040" progId="Equation.3">
                  <p:embed/>
                  <p:pic>
                    <p:nvPicPr>
                      <p:cNvPr id="7680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27400"/>
                        <a:ext cx="1127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05" name="Rectangle 5"/>
          <p:cNvSpPr>
            <a:spLocks noGrp="1" noChangeArrowheads="1"/>
          </p:cNvSpPr>
          <p:nvPr>
            <p:ph type="title"/>
          </p:nvPr>
        </p:nvSpPr>
        <p:spPr/>
        <p:txBody>
          <a:bodyPr/>
          <a:lstStyle/>
          <a:p>
            <a:r>
              <a:rPr lang="en-US" dirty="0"/>
              <a:t>Pricing of standard swaps: </a:t>
            </a:r>
            <a:br>
              <a:rPr lang="en-US" dirty="0"/>
            </a:br>
            <a:r>
              <a:rPr lang="en-US" dirty="0"/>
              <a:t>Example 1</a:t>
            </a:r>
          </a:p>
        </p:txBody>
      </p:sp>
    </p:spTree>
    <p:extLst>
      <p:ext uri="{BB962C8B-B14F-4D97-AF65-F5344CB8AC3E}">
        <p14:creationId xmlns:p14="http://schemas.microsoft.com/office/powerpoint/2010/main" val="3044145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76E6B346-9E3E-45DD-B05C-B87BE942F32E}" type="slidenum">
              <a:rPr lang="fr-FR"/>
              <a:pPr/>
              <a:t>41</a:t>
            </a:fld>
            <a:endParaRPr lang="fr-FR"/>
          </a:p>
        </p:txBody>
      </p:sp>
      <p:sp>
        <p:nvSpPr>
          <p:cNvPr id="77827" name="Rectangle 3"/>
          <p:cNvSpPr>
            <a:spLocks noGrp="1" noChangeArrowheads="1"/>
          </p:cNvSpPr>
          <p:nvPr>
            <p:ph type="body" idx="1"/>
          </p:nvPr>
        </p:nvSpPr>
        <p:spPr>
          <a:xfrm>
            <a:off x="539750" y="1412875"/>
            <a:ext cx="7993063" cy="4824413"/>
          </a:xfrm>
        </p:spPr>
        <p:txBody>
          <a:bodyPr/>
          <a:lstStyle/>
          <a:p>
            <a:pPr marL="0" indent="0" algn="just" defTabSz="387350"/>
            <a:r>
              <a:rPr lang="en-US" sz="2000" dirty="0">
                <a:solidFill>
                  <a:srgbClr val="140185"/>
                </a:solidFill>
              </a:rPr>
              <a:t> What happens to the price if the interest rate curve instantaneously moves of 0,5% (parallel shift) ? Same question for +1% and a decrease of 0,5%.</a:t>
            </a:r>
          </a:p>
          <a:p>
            <a:pPr marL="0" indent="0" algn="just" defTabSz="387350">
              <a:buNone/>
            </a:pPr>
            <a:endParaRPr lang="en-US" sz="2000" dirty="0">
              <a:solidFill>
                <a:srgbClr val="140185"/>
              </a:solidFill>
            </a:endParaRPr>
          </a:p>
          <a:p>
            <a:pPr marL="0" indent="0" defTabSz="387350">
              <a:buFont typeface="Wingdings" pitchFamily="2" charset="2"/>
              <a:buNone/>
            </a:pPr>
            <a:r>
              <a:rPr lang="en-US" sz="2000" dirty="0">
                <a:solidFill>
                  <a:srgbClr val="140185"/>
                </a:solidFill>
              </a:rPr>
              <a:t>1- In case of a +0,5% parallel shift, the price of the swap is then:</a:t>
            </a:r>
          </a:p>
          <a:p>
            <a:pPr marL="0" indent="0" defTabSz="387350">
              <a:buFont typeface="Wingdings" pitchFamily="2" charset="2"/>
              <a:buNone/>
            </a:pPr>
            <a:endParaRPr lang="en-US" sz="2000" dirty="0">
              <a:solidFill>
                <a:srgbClr val="140185"/>
              </a:solidFill>
            </a:endParaRPr>
          </a:p>
          <a:p>
            <a:pPr marL="0" indent="0" algn="ctr" defTabSz="387350">
              <a:buFont typeface="Wingdings" pitchFamily="2" charset="2"/>
              <a:buNone/>
            </a:pPr>
            <a:r>
              <a:rPr lang="en-US" sz="2000" dirty="0">
                <a:solidFill>
                  <a:srgbClr val="140185"/>
                </a:solidFill>
              </a:rPr>
              <a:t>P = 962.312 - 1.000.000 = -37.688</a:t>
            </a:r>
            <a:endParaRPr lang="en-US" sz="2000" b="1" dirty="0">
              <a:solidFill>
                <a:srgbClr val="140185"/>
              </a:solidFill>
            </a:endParaRPr>
          </a:p>
          <a:p>
            <a:pPr marL="0" indent="0" algn="just" defTabSz="387350">
              <a:buFont typeface="Wingdings" pitchFamily="2" charset="2"/>
              <a:buNone/>
            </a:pPr>
            <a:endParaRPr lang="en-US" sz="2000" dirty="0">
              <a:solidFill>
                <a:srgbClr val="140185"/>
              </a:solidFill>
            </a:endParaRPr>
          </a:p>
          <a:p>
            <a:pPr marL="0" indent="0" defTabSz="387350">
              <a:buNone/>
            </a:pPr>
            <a:r>
              <a:rPr lang="en-US" sz="2000" dirty="0">
                <a:solidFill>
                  <a:srgbClr val="140185"/>
                </a:solidFill>
              </a:rPr>
              <a:t>2- In case of a +1% parallel shift, the price of the swap is then:</a:t>
            </a:r>
          </a:p>
          <a:p>
            <a:pPr marL="0" indent="0" defTabSz="387350">
              <a:buFont typeface="Wingdings" pitchFamily="2" charset="2"/>
              <a:buNone/>
            </a:pPr>
            <a:endParaRPr lang="en-US" sz="2000" dirty="0">
              <a:solidFill>
                <a:srgbClr val="140185"/>
              </a:solidFill>
            </a:endParaRPr>
          </a:p>
          <a:p>
            <a:pPr marL="0" indent="0" algn="ctr" defTabSz="387350">
              <a:buFont typeface="Wingdings" pitchFamily="2" charset="2"/>
              <a:buNone/>
            </a:pPr>
            <a:r>
              <a:rPr lang="en-US" sz="2000" dirty="0">
                <a:solidFill>
                  <a:srgbClr val="140185"/>
                </a:solidFill>
              </a:rPr>
              <a:t>P = 926.399 - 1.000.000 = -73.601</a:t>
            </a:r>
          </a:p>
          <a:p>
            <a:pPr marL="0" indent="0" algn="ctr" defTabSz="387350">
              <a:buFont typeface="Wingdings" pitchFamily="2" charset="2"/>
              <a:buNone/>
            </a:pPr>
            <a:endParaRPr lang="en-US" sz="2000" b="1" dirty="0">
              <a:solidFill>
                <a:srgbClr val="140185"/>
              </a:solidFill>
            </a:endParaRPr>
          </a:p>
          <a:p>
            <a:pPr marL="0" indent="0" defTabSz="387350">
              <a:buNone/>
            </a:pPr>
            <a:r>
              <a:rPr lang="en-US" sz="2000" dirty="0">
                <a:solidFill>
                  <a:srgbClr val="140185"/>
                </a:solidFill>
              </a:rPr>
              <a:t>3- In case of a -0,5% parallel shift, the price of the swap is then:</a:t>
            </a:r>
          </a:p>
          <a:p>
            <a:pPr marL="0" indent="0" defTabSz="387350">
              <a:buFont typeface="Wingdings" pitchFamily="2" charset="2"/>
              <a:buNone/>
            </a:pPr>
            <a:endParaRPr lang="en-US" sz="2000" dirty="0">
              <a:solidFill>
                <a:srgbClr val="140185"/>
              </a:solidFill>
            </a:endParaRPr>
          </a:p>
          <a:p>
            <a:pPr marL="0" indent="0" algn="ctr" defTabSz="387350">
              <a:buFont typeface="Wingdings" pitchFamily="2" charset="2"/>
              <a:buNone/>
            </a:pPr>
            <a:r>
              <a:rPr lang="en-US" sz="2000" dirty="0">
                <a:solidFill>
                  <a:srgbClr val="140185"/>
                </a:solidFill>
              </a:rPr>
              <a:t>P = 1.039.564 - 1.000.000 = -39.564</a:t>
            </a:r>
          </a:p>
          <a:p>
            <a:pPr marL="392113" lvl="1" indent="0" algn="just" defTabSz="387350">
              <a:buFont typeface="Wingdings" pitchFamily="2" charset="2"/>
              <a:buNone/>
            </a:pPr>
            <a:endParaRPr lang="en-US" sz="2000" dirty="0">
              <a:solidFill>
                <a:srgbClr val="140185"/>
              </a:solidFill>
            </a:endParaRPr>
          </a:p>
          <a:p>
            <a:pPr marL="392113" lvl="1" indent="0" algn="just" defTabSz="387350">
              <a:buFont typeface="Wingdings" pitchFamily="2" charset="2"/>
              <a:buNone/>
            </a:pPr>
            <a:endParaRPr lang="en-US" sz="2000" dirty="0">
              <a:solidFill>
                <a:srgbClr val="140185"/>
              </a:solidFill>
            </a:endParaRPr>
          </a:p>
          <a:p>
            <a:pPr marL="392113" lvl="1" indent="0" algn="just" defTabSz="387350">
              <a:buFont typeface="Wingdings" pitchFamily="2" charset="2"/>
              <a:buNone/>
            </a:pPr>
            <a:endParaRPr lang="en-US" sz="2000" dirty="0">
              <a:solidFill>
                <a:srgbClr val="140185"/>
              </a:solidFill>
            </a:endParaRPr>
          </a:p>
        </p:txBody>
      </p:sp>
      <p:graphicFrame>
        <p:nvGraphicFramePr>
          <p:cNvPr id="77828" name="Object 4"/>
          <p:cNvGraphicFramePr>
            <a:graphicFrameLocks noChangeAspect="1"/>
          </p:cNvGraphicFramePr>
          <p:nvPr/>
        </p:nvGraphicFramePr>
        <p:xfrm>
          <a:off x="4514850" y="3327400"/>
          <a:ext cx="112713" cy="201613"/>
        </p:xfrm>
        <a:graphic>
          <a:graphicData uri="http://schemas.openxmlformats.org/presentationml/2006/ole">
            <mc:AlternateContent xmlns:mc="http://schemas.openxmlformats.org/markup-compatibility/2006">
              <mc:Choice xmlns:v="urn:schemas-microsoft-com:vml" Requires="v">
                <p:oleObj name="Équation" r:id="rId2" imgW="114120" imgH="203040" progId="Equation.3">
                  <p:embed/>
                </p:oleObj>
              </mc:Choice>
              <mc:Fallback>
                <p:oleObj name="Équation" r:id="rId2" imgW="114120" imgH="203040" progId="Equation.3">
                  <p:embed/>
                  <p:pic>
                    <p:nvPicPr>
                      <p:cNvPr id="7782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27400"/>
                        <a:ext cx="1127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29" name="Rectangle 5"/>
          <p:cNvSpPr>
            <a:spLocks noGrp="1" noChangeArrowheads="1"/>
          </p:cNvSpPr>
          <p:nvPr>
            <p:ph type="title"/>
          </p:nvPr>
        </p:nvSpPr>
        <p:spPr/>
        <p:txBody>
          <a:bodyPr/>
          <a:lstStyle/>
          <a:p>
            <a:r>
              <a:rPr lang="en-US" dirty="0"/>
              <a:t>Pricing of standard swaps: </a:t>
            </a:r>
            <a:br>
              <a:rPr lang="en-US" dirty="0"/>
            </a:br>
            <a:r>
              <a:rPr lang="en-US" dirty="0"/>
              <a:t>Example 2</a:t>
            </a:r>
          </a:p>
        </p:txBody>
      </p:sp>
    </p:spTree>
    <p:extLst>
      <p:ext uri="{BB962C8B-B14F-4D97-AF65-F5344CB8AC3E}">
        <p14:creationId xmlns:p14="http://schemas.microsoft.com/office/powerpoint/2010/main" val="31875737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2C74CDB8-3F8E-4541-BDBB-D3A9F9C8B13C}" type="slidenum">
              <a:rPr lang="fr-FR"/>
              <a:pPr/>
              <a:t>42</a:t>
            </a:fld>
            <a:endParaRPr lang="fr-FR"/>
          </a:p>
        </p:txBody>
      </p:sp>
      <p:sp>
        <p:nvSpPr>
          <p:cNvPr id="79875" name="Rectangle 3"/>
          <p:cNvSpPr>
            <a:spLocks noGrp="1" noChangeArrowheads="1"/>
          </p:cNvSpPr>
          <p:nvPr>
            <p:ph type="body" idx="1"/>
          </p:nvPr>
        </p:nvSpPr>
        <p:spPr>
          <a:xfrm>
            <a:off x="468313" y="1268413"/>
            <a:ext cx="8064500" cy="4465637"/>
          </a:xfrm>
        </p:spPr>
        <p:txBody>
          <a:bodyPr/>
          <a:lstStyle/>
          <a:p>
            <a:pPr marL="0" indent="0" defTabSz="387350">
              <a:buNone/>
            </a:pPr>
            <a:endParaRPr lang="en-US" sz="2000" b="1" dirty="0">
              <a:solidFill>
                <a:srgbClr val="140185"/>
              </a:solidFill>
            </a:endParaRPr>
          </a:p>
          <a:p>
            <a:pPr marL="0" indent="0" defTabSz="387350"/>
            <a:r>
              <a:rPr lang="en-US" sz="2000" b="1" dirty="0">
                <a:solidFill>
                  <a:srgbClr val="140185"/>
                </a:solidFill>
              </a:rPr>
              <a:t>Swaps with non constant notional:</a:t>
            </a:r>
          </a:p>
          <a:p>
            <a:pPr marL="0" indent="0" defTabSz="387350">
              <a:buClr>
                <a:schemeClr val="tx1"/>
              </a:buClr>
              <a:buFont typeface="Wingdings" pitchFamily="2" charset="2"/>
              <a:buNone/>
            </a:pPr>
            <a:endParaRPr lang="en-US" sz="2000" dirty="0">
              <a:solidFill>
                <a:srgbClr val="140185"/>
              </a:solidFill>
            </a:endParaRPr>
          </a:p>
          <a:p>
            <a:pPr marL="190500" lvl="1" indent="0" algn="just" defTabSz="387350">
              <a:buClr>
                <a:schemeClr val="tx1"/>
              </a:buClr>
            </a:pPr>
            <a:r>
              <a:rPr lang="en-US" sz="2000" dirty="0">
                <a:solidFill>
                  <a:srgbClr val="140185"/>
                </a:solidFill>
              </a:rPr>
              <a:t> Amortizing</a:t>
            </a:r>
            <a:r>
              <a:rPr lang="en-US" sz="2000" dirty="0">
                <a:solidFill>
                  <a:schemeClr val="tx2">
                    <a:lumMod val="75000"/>
                  </a:schemeClr>
                </a:solidFill>
              </a:rPr>
              <a:t> </a:t>
            </a:r>
            <a:r>
              <a:rPr lang="en-US" sz="2000" dirty="0">
                <a:solidFill>
                  <a:srgbClr val="140185"/>
                </a:solidFill>
              </a:rPr>
              <a:t>swaps are swaps whose notional amount decreases when time passes</a:t>
            </a:r>
          </a:p>
          <a:p>
            <a:pPr marL="190500" lvl="1" indent="0" algn="just" defTabSz="387350">
              <a:buClr>
                <a:schemeClr val="tx1"/>
              </a:buClr>
            </a:pPr>
            <a:endParaRPr lang="en-US" sz="2000" dirty="0">
              <a:solidFill>
                <a:srgbClr val="140185"/>
              </a:solidFill>
            </a:endParaRPr>
          </a:p>
          <a:p>
            <a:pPr marL="190500" lvl="1" indent="0" algn="just" defTabSz="387350">
              <a:buClr>
                <a:schemeClr val="tx1"/>
              </a:buClr>
            </a:pPr>
            <a:r>
              <a:rPr lang="en-US" sz="2000" dirty="0">
                <a:solidFill>
                  <a:srgbClr val="140185"/>
                </a:solidFill>
              </a:rPr>
              <a:t> Accrediting swaps are swaps whose notional amount increases when time passes</a:t>
            </a:r>
          </a:p>
          <a:p>
            <a:pPr marL="190500" lvl="1" indent="0" algn="just" defTabSz="387350">
              <a:buClr>
                <a:schemeClr val="tx1"/>
              </a:buClr>
            </a:pPr>
            <a:endParaRPr lang="en-US" sz="2000" dirty="0">
              <a:solidFill>
                <a:srgbClr val="140185"/>
              </a:solidFill>
            </a:endParaRPr>
          </a:p>
          <a:p>
            <a:pPr marL="190500" lvl="1" indent="0" algn="just" defTabSz="387350">
              <a:buClr>
                <a:schemeClr val="tx1"/>
              </a:buClr>
            </a:pPr>
            <a:r>
              <a:rPr lang="en-US" sz="2000" dirty="0">
                <a:solidFill>
                  <a:srgbClr val="140185"/>
                </a:solidFill>
              </a:rPr>
              <a:t> Roller coaster swaps are swaps whose notional amount can increase or decrease through time</a:t>
            </a:r>
          </a:p>
          <a:p>
            <a:pPr marL="0" indent="0" algn="just" defTabSz="387350"/>
            <a:endParaRPr lang="en-US" sz="2000" b="1" dirty="0">
              <a:solidFill>
                <a:srgbClr val="140185"/>
              </a:solidFill>
            </a:endParaRPr>
          </a:p>
          <a:p>
            <a:pPr marL="0" indent="0" algn="just" defTabSz="387350"/>
            <a:r>
              <a:rPr lang="en-US" sz="2000" b="1" dirty="0">
                <a:solidFill>
                  <a:srgbClr val="140185"/>
                </a:solidFill>
              </a:rPr>
              <a:t> Idea of these instruments: adjust the evolution of the notional amount to match potential evolution of notional on a debt</a:t>
            </a:r>
          </a:p>
        </p:txBody>
      </p:sp>
      <p:graphicFrame>
        <p:nvGraphicFramePr>
          <p:cNvPr id="79876" name="Object 4"/>
          <p:cNvGraphicFramePr>
            <a:graphicFrameLocks noChangeAspect="1"/>
          </p:cNvGraphicFramePr>
          <p:nvPr/>
        </p:nvGraphicFramePr>
        <p:xfrm>
          <a:off x="4514850" y="3327400"/>
          <a:ext cx="112713" cy="201613"/>
        </p:xfrm>
        <a:graphic>
          <a:graphicData uri="http://schemas.openxmlformats.org/presentationml/2006/ole">
            <mc:AlternateContent xmlns:mc="http://schemas.openxmlformats.org/markup-compatibility/2006">
              <mc:Choice xmlns:v="urn:schemas-microsoft-com:vml" Requires="v">
                <p:oleObj name="Équation" r:id="rId3" imgW="114120" imgH="203040" progId="Equation.3">
                  <p:embed/>
                </p:oleObj>
              </mc:Choice>
              <mc:Fallback>
                <p:oleObj name="Équation" r:id="rId3" imgW="114120" imgH="203040" progId="Equation.3">
                  <p:embed/>
                  <p:pic>
                    <p:nvPicPr>
                      <p:cNvPr id="7987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7400"/>
                        <a:ext cx="1127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77" name="Rectangle 5"/>
          <p:cNvSpPr>
            <a:spLocks noGrp="1" noChangeArrowheads="1"/>
          </p:cNvSpPr>
          <p:nvPr>
            <p:ph type="title"/>
          </p:nvPr>
        </p:nvSpPr>
        <p:spPr/>
        <p:txBody>
          <a:bodyPr/>
          <a:lstStyle/>
          <a:p>
            <a:r>
              <a:rPr lang="en-US" dirty="0"/>
              <a:t>Non-standard swaps (1)</a:t>
            </a:r>
          </a:p>
        </p:txBody>
      </p:sp>
    </p:spTree>
    <p:extLst>
      <p:ext uri="{BB962C8B-B14F-4D97-AF65-F5344CB8AC3E}">
        <p14:creationId xmlns:p14="http://schemas.microsoft.com/office/powerpoint/2010/main" val="31309608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76868D60-FE72-4915-AF74-60C6E12E3B88}" type="slidenum">
              <a:rPr lang="fr-FR"/>
              <a:pPr/>
              <a:t>43</a:t>
            </a:fld>
            <a:endParaRPr lang="fr-FR"/>
          </a:p>
        </p:txBody>
      </p:sp>
      <p:sp>
        <p:nvSpPr>
          <p:cNvPr id="80899" name="Rectangle 3"/>
          <p:cNvSpPr>
            <a:spLocks noGrp="1" noChangeArrowheads="1"/>
          </p:cNvSpPr>
          <p:nvPr>
            <p:ph type="body" idx="1"/>
          </p:nvPr>
        </p:nvSpPr>
        <p:spPr>
          <a:xfrm>
            <a:off x="611188" y="1268413"/>
            <a:ext cx="8137525" cy="5184775"/>
          </a:xfrm>
        </p:spPr>
        <p:txBody>
          <a:bodyPr/>
          <a:lstStyle/>
          <a:p>
            <a:pPr marL="0" indent="0" defTabSz="387350"/>
            <a:endParaRPr lang="en-US" sz="1800" b="1" dirty="0">
              <a:solidFill>
                <a:srgbClr val="140185"/>
              </a:solidFill>
            </a:endParaRPr>
          </a:p>
          <a:p>
            <a:pPr marL="0" indent="0" defTabSz="387350"/>
            <a:r>
              <a:rPr lang="en-US" sz="1800" b="1" dirty="0">
                <a:solidFill>
                  <a:srgbClr val="140185"/>
                </a:solidFill>
              </a:rPr>
              <a:t>Basis swaps:</a:t>
            </a:r>
          </a:p>
          <a:p>
            <a:pPr marL="190500" lvl="1" indent="0" algn="just" defTabSz="387350">
              <a:buClr>
                <a:schemeClr val="tx1"/>
              </a:buClr>
            </a:pPr>
            <a:r>
              <a:rPr lang="en-US" sz="1800" dirty="0">
                <a:solidFill>
                  <a:srgbClr val="140185"/>
                </a:solidFill>
              </a:rPr>
              <a:t> </a:t>
            </a:r>
            <a:r>
              <a:rPr lang="en-US" sz="1400" dirty="0">
                <a:solidFill>
                  <a:srgbClr val="140185"/>
                </a:solidFill>
              </a:rPr>
              <a:t>A basis swap exchanges 2 floating legs</a:t>
            </a:r>
          </a:p>
          <a:p>
            <a:pPr marL="190500" lvl="1" indent="0" algn="just" defTabSz="387350">
              <a:buClr>
                <a:schemeClr val="tx1"/>
              </a:buClr>
            </a:pPr>
            <a:endParaRPr lang="en-US" sz="1400" dirty="0">
              <a:solidFill>
                <a:srgbClr val="140185"/>
              </a:solidFill>
            </a:endParaRPr>
          </a:p>
          <a:p>
            <a:pPr marL="190500" lvl="1" indent="0" algn="just" defTabSz="387350">
              <a:buClr>
                <a:schemeClr val="tx1"/>
              </a:buClr>
            </a:pPr>
            <a:r>
              <a:rPr lang="en-US" sz="1400" dirty="0">
                <a:solidFill>
                  <a:srgbClr val="140185"/>
                </a:solidFill>
              </a:rPr>
              <a:t> Exchanged rates can be on different markets (swap </a:t>
            </a:r>
            <a:r>
              <a:rPr lang="en-US" sz="1400" i="1" dirty="0">
                <a:solidFill>
                  <a:srgbClr val="140185"/>
                </a:solidFill>
              </a:rPr>
              <a:t>vs.</a:t>
            </a:r>
            <a:r>
              <a:rPr lang="en-US" sz="1400" dirty="0">
                <a:solidFill>
                  <a:srgbClr val="140185"/>
                </a:solidFill>
              </a:rPr>
              <a:t> sovereign YTM) and of different maturity (Libor 3 months </a:t>
            </a:r>
            <a:r>
              <a:rPr lang="en-US" sz="1400" i="1" dirty="0">
                <a:solidFill>
                  <a:srgbClr val="140185"/>
                </a:solidFill>
              </a:rPr>
              <a:t>vs.</a:t>
            </a:r>
            <a:r>
              <a:rPr lang="en-US" sz="1400" dirty="0">
                <a:solidFill>
                  <a:srgbClr val="140185"/>
                </a:solidFill>
              </a:rPr>
              <a:t> Libor 1year)</a:t>
            </a:r>
          </a:p>
          <a:p>
            <a:pPr marL="190500" lvl="1" indent="0" algn="just" defTabSz="387350">
              <a:buClr>
                <a:schemeClr val="tx1"/>
              </a:buClr>
              <a:buFont typeface="Wingdings" pitchFamily="2" charset="2"/>
              <a:buNone/>
            </a:pPr>
            <a:endParaRPr lang="en-US" sz="1400" dirty="0">
              <a:solidFill>
                <a:srgbClr val="140185"/>
              </a:solidFill>
            </a:endParaRPr>
          </a:p>
          <a:p>
            <a:pPr marL="0" indent="0" defTabSz="387350"/>
            <a:r>
              <a:rPr lang="en-US" sz="1800" b="1" dirty="0">
                <a:solidFill>
                  <a:srgbClr val="140185"/>
                </a:solidFill>
              </a:rPr>
              <a:t> CMS and CMT swaps:</a:t>
            </a:r>
          </a:p>
          <a:p>
            <a:pPr marL="0" indent="0" defTabSz="387350"/>
            <a:endParaRPr lang="en-US" sz="1800" b="1" dirty="0">
              <a:solidFill>
                <a:srgbClr val="140185"/>
              </a:solidFill>
            </a:endParaRPr>
          </a:p>
          <a:p>
            <a:pPr marL="190500" lvl="1" indent="0" algn="just" defTabSz="387350">
              <a:buClr>
                <a:schemeClr val="tx1"/>
              </a:buClr>
            </a:pPr>
            <a:r>
              <a:rPr lang="en-US" sz="1400" dirty="0">
                <a:solidFill>
                  <a:srgbClr val="FF0000"/>
                </a:solidFill>
              </a:rPr>
              <a:t> </a:t>
            </a:r>
            <a:r>
              <a:rPr lang="en-US" sz="1400" dirty="0">
                <a:solidFill>
                  <a:srgbClr val="140185"/>
                </a:solidFill>
              </a:rPr>
              <a:t>Swap of 2 floating legs: a Libor (or </a:t>
            </a:r>
            <a:r>
              <a:rPr lang="en-US" sz="1400" dirty="0" err="1">
                <a:solidFill>
                  <a:srgbClr val="140185"/>
                </a:solidFill>
              </a:rPr>
              <a:t>Euribor</a:t>
            </a:r>
            <a:r>
              <a:rPr lang="en-US" sz="1400" dirty="0">
                <a:solidFill>
                  <a:srgbClr val="140185"/>
                </a:solidFill>
              </a:rPr>
              <a:t>) rate vs. a swap rate of constant maturity</a:t>
            </a:r>
          </a:p>
          <a:p>
            <a:pPr marL="190500" lvl="1" indent="0" algn="just" defTabSz="387350">
              <a:buClr>
                <a:schemeClr val="tx1"/>
              </a:buClr>
              <a:buNone/>
            </a:pPr>
            <a:r>
              <a:rPr lang="en-US" sz="1400" dirty="0">
                <a:solidFill>
                  <a:srgbClr val="140185"/>
                </a:solidFill>
              </a:rPr>
              <a:t> </a:t>
            </a:r>
          </a:p>
          <a:p>
            <a:pPr marL="190500" lvl="1" indent="0" algn="just" defTabSz="387350">
              <a:buClr>
                <a:schemeClr val="tx1"/>
              </a:buClr>
            </a:pPr>
            <a:r>
              <a:rPr lang="en-US" sz="1400" dirty="0">
                <a:solidFill>
                  <a:srgbClr val="140185"/>
                </a:solidFill>
              </a:rPr>
              <a:t> Swap of 2 floating legs: a Libor (or </a:t>
            </a:r>
            <a:r>
              <a:rPr lang="en-US" sz="1400" dirty="0" err="1">
                <a:solidFill>
                  <a:srgbClr val="140185"/>
                </a:solidFill>
              </a:rPr>
              <a:t>Euribor</a:t>
            </a:r>
            <a:r>
              <a:rPr lang="en-US" sz="1400" dirty="0">
                <a:solidFill>
                  <a:srgbClr val="140185"/>
                </a:solidFill>
              </a:rPr>
              <a:t>) rate vs. the YTM of a sovereign bond of constant maturity</a:t>
            </a:r>
          </a:p>
          <a:p>
            <a:pPr marL="190500" lvl="1" indent="0" algn="just" defTabSz="387350">
              <a:buClr>
                <a:schemeClr val="tx1"/>
              </a:buClr>
            </a:pPr>
            <a:endParaRPr lang="en-US" sz="1800" dirty="0">
              <a:solidFill>
                <a:srgbClr val="140185"/>
              </a:solidFill>
            </a:endParaRPr>
          </a:p>
          <a:p>
            <a:pPr marL="0" indent="0" defTabSz="387350">
              <a:buSzTx/>
            </a:pPr>
            <a:r>
              <a:rPr lang="en-US" sz="1800" b="1" dirty="0">
                <a:solidFill>
                  <a:srgbClr val="140185"/>
                </a:solidFill>
              </a:rPr>
              <a:t>Examples</a:t>
            </a:r>
            <a:r>
              <a:rPr lang="en-US" sz="1800" dirty="0">
                <a:solidFill>
                  <a:srgbClr val="140185"/>
                </a:solidFill>
              </a:rPr>
              <a:t>:</a:t>
            </a:r>
          </a:p>
          <a:p>
            <a:pPr marL="0" indent="0" defTabSz="387350">
              <a:buSzTx/>
              <a:buNone/>
            </a:pPr>
            <a:r>
              <a:rPr lang="en-US" sz="1800" dirty="0">
                <a:solidFill>
                  <a:srgbClr val="140185"/>
                </a:solidFill>
              </a:rPr>
              <a:t> </a:t>
            </a:r>
          </a:p>
          <a:p>
            <a:pPr marL="190500" lvl="1" indent="0" algn="just" defTabSz="387350">
              <a:buClr>
                <a:schemeClr val="tx1"/>
              </a:buClr>
              <a:buSzTx/>
            </a:pPr>
            <a:r>
              <a:rPr lang="en-US" sz="1400" dirty="0">
                <a:solidFill>
                  <a:srgbClr val="140185"/>
                </a:solidFill>
              </a:rPr>
              <a:t> 3 months Libor </a:t>
            </a:r>
            <a:r>
              <a:rPr lang="en-US" sz="1400" i="1" dirty="0">
                <a:solidFill>
                  <a:srgbClr val="140185"/>
                </a:solidFill>
              </a:rPr>
              <a:t>vs. </a:t>
            </a:r>
            <a:r>
              <a:rPr lang="en-US" sz="1400" dirty="0">
                <a:solidFill>
                  <a:srgbClr val="140185"/>
                </a:solidFill>
              </a:rPr>
              <a:t>10yr swap rate</a:t>
            </a:r>
            <a:endParaRPr lang="en-US" sz="1400" i="1" dirty="0">
              <a:solidFill>
                <a:srgbClr val="140185"/>
              </a:solidFill>
            </a:endParaRPr>
          </a:p>
          <a:p>
            <a:pPr marL="190500" lvl="1" indent="0" algn="just" defTabSz="387350">
              <a:buClr>
                <a:schemeClr val="tx1"/>
              </a:buClr>
              <a:buSzTx/>
            </a:pPr>
            <a:endParaRPr lang="en-US" sz="1400" dirty="0">
              <a:solidFill>
                <a:srgbClr val="140185"/>
              </a:solidFill>
            </a:endParaRPr>
          </a:p>
          <a:p>
            <a:pPr marL="190500" lvl="1" indent="0" defTabSz="387350">
              <a:buClr>
                <a:schemeClr val="tx1"/>
              </a:buClr>
              <a:buSzTx/>
            </a:pPr>
            <a:r>
              <a:rPr lang="en-US" sz="1400" dirty="0">
                <a:solidFill>
                  <a:srgbClr val="140185"/>
                </a:solidFill>
              </a:rPr>
              <a:t> 3 months </a:t>
            </a:r>
            <a:r>
              <a:rPr lang="en-US" sz="1400" dirty="0" err="1">
                <a:solidFill>
                  <a:srgbClr val="140185"/>
                </a:solidFill>
              </a:rPr>
              <a:t>Euribor</a:t>
            </a:r>
            <a:r>
              <a:rPr lang="en-US" sz="1400" dirty="0">
                <a:solidFill>
                  <a:srgbClr val="140185"/>
                </a:solidFill>
              </a:rPr>
              <a:t> </a:t>
            </a:r>
            <a:r>
              <a:rPr lang="en-US" sz="1400" i="1" dirty="0">
                <a:solidFill>
                  <a:srgbClr val="140185"/>
                </a:solidFill>
              </a:rPr>
              <a:t>vs. </a:t>
            </a:r>
            <a:r>
              <a:rPr lang="en-US" sz="1400" dirty="0">
                <a:solidFill>
                  <a:srgbClr val="140185"/>
                </a:solidFill>
              </a:rPr>
              <a:t>YTM of a 10yr sovereign bond </a:t>
            </a:r>
          </a:p>
          <a:p>
            <a:pPr marL="190500" lvl="1" indent="0" algn="just" defTabSz="387350">
              <a:buClr>
                <a:schemeClr val="tx2"/>
              </a:buClr>
              <a:buSzTx/>
              <a:buFont typeface="Wingdings" pitchFamily="2" charset="2"/>
              <a:buNone/>
            </a:pPr>
            <a:endParaRPr lang="en-US" sz="1800" dirty="0">
              <a:solidFill>
                <a:srgbClr val="140185"/>
              </a:solidFill>
            </a:endParaRPr>
          </a:p>
          <a:p>
            <a:pPr marL="0" indent="0" algn="just" defTabSz="387350">
              <a:buClr>
                <a:schemeClr val="tx1"/>
              </a:buClr>
              <a:buFont typeface="Wingdings" pitchFamily="2" charset="2"/>
              <a:buNone/>
            </a:pPr>
            <a:endParaRPr lang="en-US" sz="1800" b="1" dirty="0">
              <a:solidFill>
                <a:srgbClr val="140185"/>
              </a:solidFill>
            </a:endParaRPr>
          </a:p>
        </p:txBody>
      </p:sp>
      <p:graphicFrame>
        <p:nvGraphicFramePr>
          <p:cNvPr id="80900" name="Object 4"/>
          <p:cNvGraphicFramePr>
            <a:graphicFrameLocks noChangeAspect="1"/>
          </p:cNvGraphicFramePr>
          <p:nvPr/>
        </p:nvGraphicFramePr>
        <p:xfrm>
          <a:off x="4514850" y="3327400"/>
          <a:ext cx="112713" cy="201613"/>
        </p:xfrm>
        <a:graphic>
          <a:graphicData uri="http://schemas.openxmlformats.org/presentationml/2006/ole">
            <mc:AlternateContent xmlns:mc="http://schemas.openxmlformats.org/markup-compatibility/2006">
              <mc:Choice xmlns:v="urn:schemas-microsoft-com:vml" Requires="v">
                <p:oleObj name="Équation" r:id="rId2" imgW="114120" imgH="203040" progId="Equation.3">
                  <p:embed/>
                </p:oleObj>
              </mc:Choice>
              <mc:Fallback>
                <p:oleObj name="Équation" r:id="rId2" imgW="114120" imgH="203040" progId="Equation.3">
                  <p:embed/>
                  <p:pic>
                    <p:nvPicPr>
                      <p:cNvPr id="8090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27400"/>
                        <a:ext cx="1127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1" name="Rectangle 5"/>
          <p:cNvSpPr>
            <a:spLocks noGrp="1" noChangeArrowheads="1"/>
          </p:cNvSpPr>
          <p:nvPr>
            <p:ph type="title"/>
          </p:nvPr>
        </p:nvSpPr>
        <p:spPr/>
        <p:txBody>
          <a:bodyPr/>
          <a:lstStyle/>
          <a:p>
            <a:r>
              <a:rPr lang="en-US" dirty="0"/>
              <a:t>Non-standard swaps (2)</a:t>
            </a:r>
          </a:p>
        </p:txBody>
      </p:sp>
    </p:spTree>
    <p:extLst>
      <p:ext uri="{BB962C8B-B14F-4D97-AF65-F5344CB8AC3E}">
        <p14:creationId xmlns:p14="http://schemas.microsoft.com/office/powerpoint/2010/main" val="4438969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F1299B45-29BD-47DB-B693-2CA4E1DFD237}" type="slidenum">
              <a:rPr lang="fr-FR"/>
              <a:pPr/>
              <a:t>44</a:t>
            </a:fld>
            <a:endParaRPr lang="fr-FR"/>
          </a:p>
        </p:txBody>
      </p:sp>
      <p:sp>
        <p:nvSpPr>
          <p:cNvPr id="82947" name="Rectangle 3"/>
          <p:cNvSpPr>
            <a:spLocks noGrp="1" noChangeArrowheads="1"/>
          </p:cNvSpPr>
          <p:nvPr>
            <p:ph type="body" idx="1"/>
          </p:nvPr>
        </p:nvSpPr>
        <p:spPr>
          <a:xfrm>
            <a:off x="395288" y="1268413"/>
            <a:ext cx="7467600" cy="5257800"/>
          </a:xfrm>
        </p:spPr>
        <p:txBody>
          <a:bodyPr/>
          <a:lstStyle/>
          <a:p>
            <a:pPr marL="0" indent="0" defTabSz="387350">
              <a:lnSpc>
                <a:spcPct val="80000"/>
              </a:lnSpc>
            </a:pPr>
            <a:endParaRPr lang="en-US" sz="1800" b="1" dirty="0">
              <a:solidFill>
                <a:srgbClr val="140185"/>
              </a:solidFill>
            </a:endParaRPr>
          </a:p>
          <a:p>
            <a:pPr marL="0" indent="0" defTabSz="387350">
              <a:lnSpc>
                <a:spcPct val="80000"/>
              </a:lnSpc>
            </a:pPr>
            <a:endParaRPr lang="en-US" sz="1800" b="1" dirty="0">
              <a:solidFill>
                <a:srgbClr val="140185"/>
              </a:solidFill>
            </a:endParaRPr>
          </a:p>
          <a:p>
            <a:pPr marL="0" indent="0" defTabSz="387350">
              <a:lnSpc>
                <a:spcPct val="80000"/>
              </a:lnSpc>
            </a:pPr>
            <a:r>
              <a:rPr lang="en-US" sz="1800" b="1" dirty="0">
                <a:solidFill>
                  <a:srgbClr val="140185"/>
                </a:solidFill>
              </a:rPr>
              <a:t>Forward Start Swap:</a:t>
            </a:r>
          </a:p>
          <a:p>
            <a:pPr marL="0" indent="0" defTabSz="387350">
              <a:lnSpc>
                <a:spcPct val="80000"/>
              </a:lnSpc>
              <a:buClr>
                <a:schemeClr val="tx1"/>
              </a:buClr>
            </a:pPr>
            <a:endParaRPr lang="en-US" sz="1800" b="1" dirty="0">
              <a:solidFill>
                <a:srgbClr val="140185"/>
              </a:solidFill>
            </a:endParaRPr>
          </a:p>
          <a:p>
            <a:pPr marL="190500" lvl="1" indent="0" algn="just" defTabSz="387350">
              <a:lnSpc>
                <a:spcPct val="80000"/>
              </a:lnSpc>
              <a:buClr>
                <a:schemeClr val="tx1"/>
              </a:buClr>
            </a:pPr>
            <a:r>
              <a:rPr lang="en-US" sz="1400" dirty="0">
                <a:solidFill>
                  <a:srgbClr val="140185"/>
                </a:solidFill>
              </a:rPr>
              <a:t> Swap do not start at inception of the contract but later at a given future date</a:t>
            </a:r>
          </a:p>
          <a:p>
            <a:pPr marL="190500" lvl="1" indent="0" algn="just" defTabSz="387350">
              <a:lnSpc>
                <a:spcPct val="80000"/>
              </a:lnSpc>
              <a:buClr>
                <a:schemeClr val="tx1"/>
              </a:buClr>
            </a:pPr>
            <a:endParaRPr lang="en-US" sz="1400" dirty="0">
              <a:solidFill>
                <a:srgbClr val="140185"/>
              </a:solidFill>
            </a:endParaRPr>
          </a:p>
          <a:p>
            <a:pPr marL="0" indent="0" algn="just" defTabSz="387350">
              <a:lnSpc>
                <a:spcPct val="80000"/>
              </a:lnSpc>
            </a:pPr>
            <a:r>
              <a:rPr lang="en-US" sz="1800" b="1" dirty="0">
                <a:solidFill>
                  <a:srgbClr val="140185"/>
                </a:solidFill>
              </a:rPr>
              <a:t>Curve Swap:</a:t>
            </a:r>
          </a:p>
          <a:p>
            <a:pPr marL="0" indent="0" algn="just" defTabSz="387350">
              <a:lnSpc>
                <a:spcPct val="80000"/>
              </a:lnSpc>
              <a:buClr>
                <a:schemeClr val="tx1"/>
              </a:buClr>
            </a:pPr>
            <a:endParaRPr lang="en-US" sz="1800" b="1" dirty="0">
              <a:solidFill>
                <a:srgbClr val="140185"/>
              </a:solidFill>
            </a:endParaRPr>
          </a:p>
          <a:p>
            <a:pPr marL="190500" lvl="1" indent="0" algn="just" defTabSz="387350">
              <a:lnSpc>
                <a:spcPct val="80000"/>
              </a:lnSpc>
              <a:buClr>
                <a:schemeClr val="tx1"/>
              </a:buClr>
            </a:pPr>
            <a:r>
              <a:rPr lang="en-US" sz="1400" dirty="0">
                <a:solidFill>
                  <a:srgbClr val="140185"/>
                </a:solidFill>
              </a:rPr>
              <a:t> Swap of 2 floating leg of 2 different maturities on the same IR curve</a:t>
            </a:r>
          </a:p>
          <a:p>
            <a:pPr marL="0" indent="0" algn="just" defTabSz="387350">
              <a:lnSpc>
                <a:spcPct val="80000"/>
              </a:lnSpc>
              <a:buClr>
                <a:schemeClr val="tx1"/>
              </a:buClr>
            </a:pPr>
            <a:endParaRPr lang="en-US" sz="1800" dirty="0">
              <a:solidFill>
                <a:srgbClr val="140185"/>
              </a:solidFill>
            </a:endParaRPr>
          </a:p>
          <a:p>
            <a:pPr marL="0" indent="0" algn="just" defTabSz="387350">
              <a:lnSpc>
                <a:spcPct val="80000"/>
              </a:lnSpc>
            </a:pPr>
            <a:r>
              <a:rPr lang="en-US" sz="1800" b="1" dirty="0">
                <a:solidFill>
                  <a:srgbClr val="140185"/>
                </a:solidFill>
              </a:rPr>
              <a:t>Example</a:t>
            </a:r>
            <a:r>
              <a:rPr lang="en-US" sz="1800" dirty="0">
                <a:solidFill>
                  <a:srgbClr val="140185"/>
                </a:solidFill>
              </a:rPr>
              <a:t>: </a:t>
            </a:r>
          </a:p>
          <a:p>
            <a:pPr marL="0" indent="0" algn="just" defTabSz="387350">
              <a:lnSpc>
                <a:spcPct val="80000"/>
              </a:lnSpc>
              <a:buClr>
                <a:schemeClr val="tx1"/>
              </a:buClr>
            </a:pPr>
            <a:endParaRPr lang="en-US" sz="1800" dirty="0">
              <a:solidFill>
                <a:srgbClr val="140185"/>
              </a:solidFill>
            </a:endParaRPr>
          </a:p>
          <a:p>
            <a:pPr marL="190500" lvl="1" indent="0" algn="just" defTabSz="387350">
              <a:lnSpc>
                <a:spcPct val="80000"/>
              </a:lnSpc>
              <a:buClr>
                <a:schemeClr val="tx1"/>
              </a:buClr>
            </a:pPr>
            <a:r>
              <a:rPr lang="en-US" sz="1400" dirty="0">
                <a:solidFill>
                  <a:srgbClr val="140185"/>
                </a:solidFill>
              </a:rPr>
              <a:t> 6 month T-Bill </a:t>
            </a:r>
            <a:r>
              <a:rPr lang="en-US" sz="1400" i="1" dirty="0">
                <a:solidFill>
                  <a:srgbClr val="140185"/>
                </a:solidFill>
              </a:rPr>
              <a:t>vs. </a:t>
            </a:r>
            <a:r>
              <a:rPr lang="en-US" sz="1400" dirty="0">
                <a:solidFill>
                  <a:srgbClr val="140185"/>
                </a:solidFill>
              </a:rPr>
              <a:t>5yr CMT</a:t>
            </a:r>
          </a:p>
          <a:p>
            <a:pPr marL="0" indent="0" defTabSz="387350">
              <a:lnSpc>
                <a:spcPct val="80000"/>
              </a:lnSpc>
              <a:buClr>
                <a:schemeClr val="tx1"/>
              </a:buClr>
            </a:pPr>
            <a:endParaRPr lang="en-US" sz="2000" b="1" dirty="0">
              <a:solidFill>
                <a:srgbClr val="140185"/>
              </a:solidFill>
            </a:endParaRPr>
          </a:p>
          <a:p>
            <a:pPr marL="0" indent="0" defTabSz="387350">
              <a:lnSpc>
                <a:spcPct val="80000"/>
              </a:lnSpc>
            </a:pPr>
            <a:r>
              <a:rPr lang="en-US" sz="2000" b="1" dirty="0">
                <a:solidFill>
                  <a:srgbClr val="140185"/>
                </a:solidFill>
              </a:rPr>
              <a:t>Zero-Coupon swap:</a:t>
            </a:r>
          </a:p>
          <a:p>
            <a:pPr marL="0" indent="0" defTabSz="387350">
              <a:lnSpc>
                <a:spcPct val="80000"/>
              </a:lnSpc>
              <a:buClr>
                <a:schemeClr val="tx1"/>
              </a:buClr>
            </a:pPr>
            <a:endParaRPr lang="en-US" sz="2000" b="1" dirty="0">
              <a:solidFill>
                <a:srgbClr val="140185"/>
              </a:solidFill>
            </a:endParaRPr>
          </a:p>
          <a:p>
            <a:pPr marL="190500" lvl="1" indent="0" algn="just" defTabSz="387350">
              <a:lnSpc>
                <a:spcPct val="80000"/>
              </a:lnSpc>
              <a:buClr>
                <a:schemeClr val="tx1"/>
              </a:buClr>
            </a:pPr>
            <a:r>
              <a:rPr lang="en-US" sz="1400" dirty="0">
                <a:solidFill>
                  <a:srgbClr val="140185"/>
                </a:solidFill>
              </a:rPr>
              <a:t> Swap of a fixed or floating leg with several </a:t>
            </a:r>
            <a:r>
              <a:rPr lang="en-US" sz="1400" dirty="0" err="1">
                <a:solidFill>
                  <a:srgbClr val="140185"/>
                </a:solidFill>
              </a:rPr>
              <a:t>cashflows</a:t>
            </a:r>
            <a:r>
              <a:rPr lang="en-US" sz="1400" dirty="0">
                <a:solidFill>
                  <a:srgbClr val="140185"/>
                </a:solidFill>
              </a:rPr>
              <a:t> </a:t>
            </a:r>
            <a:r>
              <a:rPr lang="en-US" sz="1400" i="1" dirty="0">
                <a:solidFill>
                  <a:srgbClr val="140185"/>
                </a:solidFill>
              </a:rPr>
              <a:t>vs.</a:t>
            </a:r>
            <a:r>
              <a:rPr lang="en-US" sz="1400" dirty="0">
                <a:solidFill>
                  <a:srgbClr val="140185"/>
                </a:solidFill>
              </a:rPr>
              <a:t> a fixed rate with only one cash flow (at maturity)</a:t>
            </a:r>
          </a:p>
          <a:p>
            <a:pPr marL="190500" lvl="1" indent="0" defTabSz="387350">
              <a:lnSpc>
                <a:spcPct val="80000"/>
              </a:lnSpc>
              <a:buClr>
                <a:schemeClr val="tx1"/>
              </a:buClr>
            </a:pPr>
            <a:endParaRPr lang="en-US" sz="1400" dirty="0">
              <a:solidFill>
                <a:srgbClr val="140185"/>
              </a:solidFill>
            </a:endParaRPr>
          </a:p>
          <a:p>
            <a:pPr marL="0" indent="0" defTabSz="387350">
              <a:lnSpc>
                <a:spcPct val="80000"/>
              </a:lnSpc>
            </a:pPr>
            <a:r>
              <a:rPr lang="en-US" sz="1800" b="1" dirty="0">
                <a:solidFill>
                  <a:srgbClr val="140185"/>
                </a:solidFill>
              </a:rPr>
              <a:t>Example</a:t>
            </a:r>
            <a:r>
              <a:rPr lang="en-US" sz="1800" dirty="0">
                <a:solidFill>
                  <a:srgbClr val="140185"/>
                </a:solidFill>
              </a:rPr>
              <a:t>:</a:t>
            </a:r>
          </a:p>
          <a:p>
            <a:pPr marL="0" indent="0" defTabSz="387350">
              <a:lnSpc>
                <a:spcPct val="80000"/>
              </a:lnSpc>
              <a:buClr>
                <a:schemeClr val="tx1"/>
              </a:buClr>
            </a:pPr>
            <a:endParaRPr lang="en-US" sz="1800" dirty="0">
              <a:solidFill>
                <a:srgbClr val="140185"/>
              </a:solidFill>
            </a:endParaRPr>
          </a:p>
          <a:p>
            <a:pPr marL="190500" lvl="1" indent="0" algn="just" defTabSz="387350">
              <a:lnSpc>
                <a:spcPct val="80000"/>
              </a:lnSpc>
              <a:buClr>
                <a:schemeClr val="tx1"/>
              </a:buClr>
            </a:pPr>
            <a:r>
              <a:rPr lang="en-US" sz="1400" dirty="0">
                <a:solidFill>
                  <a:srgbClr val="140185"/>
                </a:solidFill>
              </a:rPr>
              <a:t> 4yr ZC swap than exchange annually a 7% fixed rate </a:t>
            </a:r>
            <a:r>
              <a:rPr lang="en-US" sz="1400" i="1" dirty="0">
                <a:solidFill>
                  <a:srgbClr val="140185"/>
                </a:solidFill>
              </a:rPr>
              <a:t>vs. </a:t>
            </a:r>
            <a:r>
              <a:rPr lang="en-US" sz="1400" dirty="0">
                <a:solidFill>
                  <a:srgbClr val="140185"/>
                </a:solidFill>
              </a:rPr>
              <a:t>a single 8% coupon in 4years</a:t>
            </a:r>
            <a:endParaRPr lang="en-US" sz="1400" i="1" dirty="0">
              <a:solidFill>
                <a:srgbClr val="140185"/>
              </a:solidFill>
            </a:endParaRPr>
          </a:p>
          <a:p>
            <a:pPr marL="0" indent="0" algn="just" defTabSz="387350">
              <a:lnSpc>
                <a:spcPct val="80000"/>
              </a:lnSpc>
              <a:buClr>
                <a:schemeClr val="tx1"/>
              </a:buClr>
            </a:pPr>
            <a:endParaRPr lang="en-US" sz="1800" dirty="0">
              <a:solidFill>
                <a:srgbClr val="140185"/>
              </a:solidFill>
            </a:endParaRPr>
          </a:p>
        </p:txBody>
      </p:sp>
      <p:graphicFrame>
        <p:nvGraphicFramePr>
          <p:cNvPr id="82948" name="Object 4"/>
          <p:cNvGraphicFramePr>
            <a:graphicFrameLocks noChangeAspect="1"/>
          </p:cNvGraphicFramePr>
          <p:nvPr/>
        </p:nvGraphicFramePr>
        <p:xfrm>
          <a:off x="4514850" y="3327400"/>
          <a:ext cx="112713" cy="201613"/>
        </p:xfrm>
        <a:graphic>
          <a:graphicData uri="http://schemas.openxmlformats.org/presentationml/2006/ole">
            <mc:AlternateContent xmlns:mc="http://schemas.openxmlformats.org/markup-compatibility/2006">
              <mc:Choice xmlns:v="urn:schemas-microsoft-com:vml" Requires="v">
                <p:oleObj name="Équation" r:id="rId3" imgW="114120" imgH="203040" progId="Equation.3">
                  <p:embed/>
                </p:oleObj>
              </mc:Choice>
              <mc:Fallback>
                <p:oleObj name="Équation" r:id="rId3" imgW="114120" imgH="203040" progId="Equation.3">
                  <p:embed/>
                  <p:pic>
                    <p:nvPicPr>
                      <p:cNvPr id="829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7400"/>
                        <a:ext cx="1127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49" name="Rectangle 5"/>
          <p:cNvSpPr>
            <a:spLocks noGrp="1" noChangeArrowheads="1"/>
          </p:cNvSpPr>
          <p:nvPr>
            <p:ph type="title"/>
          </p:nvPr>
        </p:nvSpPr>
        <p:spPr/>
        <p:txBody>
          <a:bodyPr/>
          <a:lstStyle/>
          <a:p>
            <a:r>
              <a:rPr lang="en-US" dirty="0"/>
              <a:t>Non-standard swaps (3)</a:t>
            </a:r>
          </a:p>
        </p:txBody>
      </p:sp>
    </p:spTree>
    <p:extLst>
      <p:ext uri="{BB962C8B-B14F-4D97-AF65-F5344CB8AC3E}">
        <p14:creationId xmlns:p14="http://schemas.microsoft.com/office/powerpoint/2010/main" val="3760602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6BF51AC-AC7A-4056-A206-081C9421CA21}" type="slidenum">
              <a:rPr lang="fr-FR" smtClean="0"/>
              <a:pPr/>
              <a:t>45</a:t>
            </a:fld>
            <a:endParaRPr lang="fr-FR"/>
          </a:p>
        </p:txBody>
      </p:sp>
      <p:sp>
        <p:nvSpPr>
          <p:cNvPr id="6" name="Rectangle 2"/>
          <p:cNvSpPr txBox="1">
            <a:spLocks noChangeArrowheads="1"/>
          </p:cNvSpPr>
          <p:nvPr/>
        </p:nvSpPr>
        <p:spPr bwMode="gray">
          <a:xfrm>
            <a:off x="2300784" y="2997498"/>
            <a:ext cx="4537075" cy="115158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fontAlgn="base">
              <a:spcBef>
                <a:spcPct val="0"/>
              </a:spcBef>
              <a:spcAft>
                <a:spcPct val="0"/>
              </a:spcAft>
              <a:defRPr sz="3000" b="1">
                <a:solidFill>
                  <a:srgbClr val="FFFFFF"/>
                </a:solidFill>
                <a:latin typeface="+mj-lt"/>
                <a:ea typeface="+mj-ea"/>
                <a:cs typeface="+mj-cs"/>
              </a:defRPr>
            </a:lvl1pPr>
            <a:lvl2pPr algn="l" rtl="0" fontAlgn="base">
              <a:spcBef>
                <a:spcPct val="0"/>
              </a:spcBef>
              <a:spcAft>
                <a:spcPct val="0"/>
              </a:spcAft>
              <a:defRPr sz="3000" b="1">
                <a:solidFill>
                  <a:srgbClr val="FFFFFF"/>
                </a:solidFill>
                <a:latin typeface="Arial" charset="0"/>
                <a:ea typeface="ＭＳ Ｐゴシック" pitchFamily="-64" charset="-128"/>
              </a:defRPr>
            </a:lvl2pPr>
            <a:lvl3pPr algn="l" rtl="0" fontAlgn="base">
              <a:spcBef>
                <a:spcPct val="0"/>
              </a:spcBef>
              <a:spcAft>
                <a:spcPct val="0"/>
              </a:spcAft>
              <a:defRPr sz="3000" b="1">
                <a:solidFill>
                  <a:srgbClr val="FFFFFF"/>
                </a:solidFill>
                <a:latin typeface="Arial" charset="0"/>
                <a:ea typeface="ＭＳ Ｐゴシック" pitchFamily="-64" charset="-128"/>
              </a:defRPr>
            </a:lvl3pPr>
            <a:lvl4pPr algn="l" rtl="0" fontAlgn="base">
              <a:spcBef>
                <a:spcPct val="0"/>
              </a:spcBef>
              <a:spcAft>
                <a:spcPct val="0"/>
              </a:spcAft>
              <a:defRPr sz="3000" b="1">
                <a:solidFill>
                  <a:srgbClr val="FFFFFF"/>
                </a:solidFill>
                <a:latin typeface="Arial" charset="0"/>
                <a:ea typeface="ＭＳ Ｐゴシック" pitchFamily="-64" charset="-128"/>
              </a:defRPr>
            </a:lvl4pPr>
            <a:lvl5pPr algn="l" rtl="0" fontAlgn="base">
              <a:spcBef>
                <a:spcPct val="0"/>
              </a:spcBef>
              <a:spcAft>
                <a:spcPct val="0"/>
              </a:spcAft>
              <a:defRPr sz="3000" b="1">
                <a:solidFill>
                  <a:srgbClr val="FFFFFF"/>
                </a:solidFill>
                <a:latin typeface="Arial" charset="0"/>
                <a:ea typeface="ＭＳ Ｐゴシック" pitchFamily="-64" charset="-128"/>
              </a:defRPr>
            </a:lvl5pPr>
            <a:lvl6pPr marL="457200" algn="l" rtl="0" fontAlgn="base">
              <a:spcBef>
                <a:spcPct val="0"/>
              </a:spcBef>
              <a:spcAft>
                <a:spcPct val="0"/>
              </a:spcAft>
              <a:defRPr sz="3000" b="1">
                <a:solidFill>
                  <a:srgbClr val="FFFFFF"/>
                </a:solidFill>
                <a:latin typeface="Arial" charset="0"/>
                <a:ea typeface="ＭＳ Ｐゴシック" pitchFamily="-64" charset="-128"/>
              </a:defRPr>
            </a:lvl6pPr>
            <a:lvl7pPr marL="914400" algn="l" rtl="0" fontAlgn="base">
              <a:spcBef>
                <a:spcPct val="0"/>
              </a:spcBef>
              <a:spcAft>
                <a:spcPct val="0"/>
              </a:spcAft>
              <a:defRPr sz="3000" b="1">
                <a:solidFill>
                  <a:srgbClr val="FFFFFF"/>
                </a:solidFill>
                <a:latin typeface="Arial" charset="0"/>
                <a:ea typeface="ＭＳ Ｐゴシック" pitchFamily="-64" charset="-128"/>
              </a:defRPr>
            </a:lvl7pPr>
            <a:lvl8pPr marL="1371600" algn="l" rtl="0" fontAlgn="base">
              <a:spcBef>
                <a:spcPct val="0"/>
              </a:spcBef>
              <a:spcAft>
                <a:spcPct val="0"/>
              </a:spcAft>
              <a:defRPr sz="3000" b="1">
                <a:solidFill>
                  <a:srgbClr val="FFFFFF"/>
                </a:solidFill>
                <a:latin typeface="Arial" charset="0"/>
                <a:ea typeface="ＭＳ Ｐゴシック" pitchFamily="-64" charset="-128"/>
              </a:defRPr>
            </a:lvl8pPr>
            <a:lvl9pPr marL="1828800" algn="l" rtl="0" fontAlgn="base">
              <a:spcBef>
                <a:spcPct val="0"/>
              </a:spcBef>
              <a:spcAft>
                <a:spcPct val="0"/>
              </a:spcAft>
              <a:defRPr sz="3000" b="1">
                <a:solidFill>
                  <a:srgbClr val="FFFFFF"/>
                </a:solidFill>
                <a:latin typeface="Arial" charset="0"/>
                <a:ea typeface="ＭＳ Ｐゴシック" pitchFamily="-64" charset="-128"/>
              </a:defRPr>
            </a:lvl9pPr>
          </a:lstStyle>
          <a:p>
            <a:pPr algn="ctr"/>
            <a:r>
              <a:rPr lang="en-GB" sz="2600" dirty="0">
                <a:solidFill>
                  <a:srgbClr val="103184"/>
                </a:solidFill>
              </a:rPr>
              <a:t>Extracting ZC</a:t>
            </a:r>
          </a:p>
        </p:txBody>
      </p:sp>
    </p:spTree>
    <p:extLst>
      <p:ext uri="{BB962C8B-B14F-4D97-AF65-F5344CB8AC3E}">
        <p14:creationId xmlns:p14="http://schemas.microsoft.com/office/powerpoint/2010/main" val="26892057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Extracting ZC from a Swap Curve</a:t>
            </a:r>
            <a:br>
              <a:rPr lang="en-US" sz="2600" dirty="0"/>
            </a:br>
            <a:r>
              <a:rPr lang="en-US" sz="1800" b="0" dirty="0"/>
              <a:t>The stripping method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1520" y="1295400"/>
                <a:ext cx="8663880" cy="4800600"/>
              </a:xfrm>
            </p:spPr>
            <p:txBody>
              <a:bodyPr/>
              <a:lstStyle/>
              <a:p>
                <a:r>
                  <a:rPr lang="en-US" sz="1400" dirty="0"/>
                  <a:t>Assuming we choose a set of IR swap instruments to build the curve with:</a:t>
                </a:r>
              </a:p>
              <a:p>
                <a:pPr lvl="1"/>
                <a:r>
                  <a:rPr lang="en-US" sz="1400" dirty="0"/>
                  <a:t>Fixed Leg Payment Frequency: </a:t>
                </a:r>
                <a14:m>
                  <m:oMath xmlns:m="http://schemas.openxmlformats.org/officeDocument/2006/math">
                    <m:sSub>
                      <m:sSubPr>
                        <m:ctrlPr>
                          <a:rPr lang="en-US" sz="1400" i="1">
                            <a:latin typeface="Cambria Math" panose="02040503050406030204" pitchFamily="18" charset="0"/>
                          </a:rPr>
                        </m:ctrlPr>
                      </m:sSubPr>
                      <m:e>
                        <m:r>
                          <a:rPr lang="en-US" sz="1400" i="1">
                            <a:latin typeface="Cambria Math"/>
                          </a:rPr>
                          <m:t>𝑇</m:t>
                        </m:r>
                      </m:e>
                      <m:sub>
                        <m:r>
                          <a:rPr lang="en-US" sz="1400" i="1">
                            <a:latin typeface="Cambria Math"/>
                          </a:rPr>
                          <m:t>1</m:t>
                        </m:r>
                      </m:sub>
                    </m:sSub>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𝑇</m:t>
                        </m:r>
                      </m:e>
                      <m:sub>
                        <m:r>
                          <a:rPr lang="en-US" sz="1400" i="1">
                            <a:latin typeface="Cambria Math"/>
                          </a:rPr>
                          <m:t>𝑁</m:t>
                        </m:r>
                      </m:sub>
                    </m:sSub>
                  </m:oMath>
                </a14:m>
                <a:r>
                  <a:rPr lang="en-US" sz="1400" dirty="0"/>
                  <a:t> / T0 = 0</a:t>
                </a:r>
              </a:p>
              <a:p>
                <a:pPr lvl="1"/>
                <a:r>
                  <a:rPr lang="en-US" sz="1400" dirty="0"/>
                  <a:t>Fixed Rate: swap rate</a:t>
                </a:r>
              </a:p>
              <a:p>
                <a:pPr lvl="1"/>
                <a:endParaRPr lang="en-US" sz="1400" dirty="0"/>
              </a:p>
              <a:p>
                <a:pPr lvl="1"/>
                <a:r>
                  <a:rPr lang="en-US" sz="1400" dirty="0"/>
                  <a:t>The Floating Leg Payment Frequency is not important when pricing a </a:t>
                </a:r>
                <a:r>
                  <a:rPr lang="en-US" sz="1400" b="1" u="sng" dirty="0"/>
                  <a:t>standard swap</a:t>
                </a:r>
                <a:r>
                  <a:rPr lang="en-US" sz="1400" dirty="0"/>
                  <a:t> at inception of the contract, only the Fixed Leg Frequency matters.</a:t>
                </a:r>
              </a:p>
              <a:p>
                <a:pPr lvl="1"/>
                <a:endParaRPr lang="en-US" sz="1400" b="1" u="sng" dirty="0"/>
              </a:p>
              <a:p>
                <a:pPr lvl="1"/>
                <a:r>
                  <a:rPr lang="en-US" sz="1400" dirty="0"/>
                  <a:t>The formula for the </a:t>
                </a:r>
                <a:r>
                  <a:rPr lang="en-US" sz="1400" b="1" dirty="0"/>
                  <a:t>swap rate of maturity </a:t>
                </a:r>
                <a14:m>
                  <m:oMath xmlns:m="http://schemas.openxmlformats.org/officeDocument/2006/math">
                    <m:sSub>
                      <m:sSubPr>
                        <m:ctrlPr>
                          <a:rPr lang="en-US" sz="1400" b="1" i="1" smtClean="0">
                            <a:latin typeface="Cambria Math" panose="02040503050406030204" pitchFamily="18" charset="0"/>
                          </a:rPr>
                        </m:ctrlPr>
                      </m:sSubPr>
                      <m:e>
                        <m:r>
                          <a:rPr lang="en-US" sz="1400" b="1" i="1">
                            <a:latin typeface="Cambria Math"/>
                          </a:rPr>
                          <m:t>𝑻</m:t>
                        </m:r>
                      </m:e>
                      <m:sub>
                        <m:r>
                          <a:rPr lang="en-US" sz="1400" b="1" i="1">
                            <a:latin typeface="Cambria Math"/>
                          </a:rPr>
                          <m:t>𝑵</m:t>
                        </m:r>
                      </m:sub>
                    </m:sSub>
                  </m:oMath>
                </a14:m>
                <a:r>
                  <a:rPr lang="en-US" sz="1400" dirty="0"/>
                  <a:t> is the following:</a:t>
                </a:r>
              </a:p>
              <a:p>
                <a:pPr lvl="1"/>
                <a:endParaRPr lang="en-US" sz="1400" dirty="0"/>
              </a:p>
              <a:p>
                <a:pPr marL="288925" lvl="1" inden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a:rPr>
                            <m:t>𝑆𝑅</m:t>
                          </m:r>
                        </m:e>
                        <m:sub>
                          <m:sSub>
                            <m:sSubPr>
                              <m:ctrlPr>
                                <a:rPr lang="en-US" sz="1600" i="1">
                                  <a:latin typeface="Cambria Math" panose="02040503050406030204" pitchFamily="18" charset="0"/>
                                </a:rPr>
                              </m:ctrlPr>
                            </m:sSubPr>
                            <m:e>
                              <m:r>
                                <a:rPr lang="en-US" sz="1600" i="1">
                                  <a:latin typeface="Cambria Math"/>
                                </a:rPr>
                                <m:t>𝑇</m:t>
                              </m:r>
                            </m:e>
                            <m:sub>
                              <m:r>
                                <a:rPr lang="fr-FR" sz="1600" b="0" i="1" smtClean="0">
                                  <a:latin typeface="Cambria Math"/>
                                </a:rPr>
                                <m:t>0</m:t>
                              </m:r>
                            </m:sub>
                          </m:sSub>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𝑁</m:t>
                              </m:r>
                            </m:sub>
                          </m:sSub>
                        </m:sub>
                      </m:sSub>
                      <m:r>
                        <a:rPr lang="en-US" sz="1600" i="1">
                          <a:latin typeface="Cambria Math"/>
                        </a:rPr>
                        <m:t>=</m:t>
                      </m:r>
                      <m:f>
                        <m:fPr>
                          <m:ctrlPr>
                            <a:rPr lang="en-US" sz="1600" i="1">
                              <a:latin typeface="Cambria Math" panose="02040503050406030204" pitchFamily="18" charset="0"/>
                            </a:rPr>
                          </m:ctrlPr>
                        </m:fPr>
                        <m:num>
                          <m:r>
                            <a:rPr lang="en-US" sz="1600" i="1">
                              <a:latin typeface="Cambria Math"/>
                            </a:rPr>
                            <m:t>1−</m:t>
                          </m:r>
                          <m:r>
                            <a:rPr lang="fr-FR" sz="1600" b="0" i="1" smtClean="0">
                              <a:latin typeface="Cambria Math" panose="02040503050406030204" pitchFamily="18" charset="0"/>
                            </a:rPr>
                            <m:t>𝑍𝐶</m:t>
                          </m:r>
                          <m:r>
                            <a:rPr lang="en-US" sz="1600" i="1">
                              <a:latin typeface="Cambria Math"/>
                            </a:rPr>
                            <m:t>(0,</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𝑁</m:t>
                              </m:r>
                            </m:sub>
                          </m:sSub>
                          <m:r>
                            <a:rPr lang="en-US" sz="1600" i="1">
                              <a:latin typeface="Cambria Math"/>
                            </a:rPr>
                            <m:t>)</m:t>
                          </m:r>
                        </m:num>
                        <m:den>
                          <m:nary>
                            <m:naryPr>
                              <m:chr m:val="∑"/>
                              <m:limLoc m:val="undOvr"/>
                              <m:ctrlPr>
                                <a:rPr lang="en-US" sz="1600" i="1">
                                  <a:latin typeface="Cambria Math" panose="02040503050406030204" pitchFamily="18" charset="0"/>
                                </a:rPr>
                              </m:ctrlPr>
                            </m:naryPr>
                            <m:sub>
                              <m:r>
                                <a:rPr lang="en-US" sz="1600" i="1">
                                  <a:latin typeface="Cambria Math"/>
                                </a:rPr>
                                <m:t>𝑖</m:t>
                              </m:r>
                              <m:r>
                                <a:rPr lang="en-US" sz="1600" i="1">
                                  <a:latin typeface="Cambria Math"/>
                                </a:rPr>
                                <m:t>=1</m:t>
                              </m:r>
                            </m:sub>
                            <m:sup>
                              <m:r>
                                <a:rPr lang="en-US" sz="1600" i="1">
                                  <a:latin typeface="Cambria Math"/>
                                </a:rPr>
                                <m:t>𝑁</m:t>
                              </m:r>
                            </m:sup>
                            <m:e>
                              <m:r>
                                <a:rPr lang="en-US" sz="1600" i="1">
                                  <a:latin typeface="Cambria Math"/>
                                </a:rPr>
                                <m:t>𝛿</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𝑖</m:t>
                                      </m:r>
                                      <m:r>
                                        <a:rPr lang="en-US" sz="1600" i="1">
                                          <a:latin typeface="Cambria Math"/>
                                        </a:rPr>
                                        <m:t>−1</m:t>
                                      </m:r>
                                    </m:sub>
                                  </m:sSub>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𝑖</m:t>
                                      </m:r>
                                    </m:sub>
                                  </m:sSub>
                                </m:e>
                              </m:d>
                              <m:r>
                                <a:rPr lang="fr-FR" sz="1600" b="0" i="1" smtClean="0">
                                  <a:latin typeface="Cambria Math" panose="02040503050406030204" pitchFamily="18" charset="0"/>
                                </a:rPr>
                                <m:t>𝑍𝐶</m:t>
                              </m:r>
                              <m:r>
                                <a:rPr lang="en-US" sz="1600" i="1">
                                  <a:latin typeface="Cambria Math"/>
                                </a:rPr>
                                <m:t>(0,</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𝑖</m:t>
                                  </m:r>
                                </m:sub>
                              </m:sSub>
                              <m:r>
                                <a:rPr lang="en-US" sz="1600" i="1">
                                  <a:latin typeface="Cambria Math"/>
                                </a:rPr>
                                <m:t>)</m:t>
                              </m:r>
                            </m:e>
                          </m:nary>
                        </m:den>
                      </m:f>
                    </m:oMath>
                  </m:oMathPara>
                </a14:m>
                <a:endParaRPr lang="en-US" sz="1400" dirty="0"/>
              </a:p>
              <a:p>
                <a:pPr marL="288925" lvl="1" indent="0">
                  <a:buNone/>
                </a:pPr>
                <a:endParaRPr lang="en-US" sz="1400" dirty="0"/>
              </a:p>
              <a:p>
                <a:pPr lvl="1"/>
                <a:r>
                  <a:rPr lang="en-US" sz="1400" dirty="0"/>
                  <a:t>Where </a:t>
                </a:r>
                <a14:m>
                  <m:oMath xmlns:m="http://schemas.openxmlformats.org/officeDocument/2006/math">
                    <m:r>
                      <a:rPr lang="fr-FR" sz="1400" b="1" i="1" smtClean="0">
                        <a:latin typeface="Cambria Math" panose="02040503050406030204" pitchFamily="18" charset="0"/>
                      </a:rPr>
                      <m:t>𝒁𝑪</m:t>
                    </m:r>
                    <m:r>
                      <a:rPr lang="en-US" sz="1400" b="1" i="1">
                        <a:latin typeface="Cambria Math"/>
                      </a:rPr>
                      <m:t>(</m:t>
                    </m:r>
                    <m:r>
                      <a:rPr lang="en-US" sz="1400" b="1" i="1">
                        <a:latin typeface="Cambria Math"/>
                      </a:rPr>
                      <m:t>𝟎</m:t>
                    </m:r>
                    <m:r>
                      <a:rPr lang="en-US" sz="1400" b="1" i="1">
                        <a:latin typeface="Cambria Math"/>
                      </a:rPr>
                      <m:t>,</m:t>
                    </m:r>
                    <m:sSub>
                      <m:sSubPr>
                        <m:ctrlPr>
                          <a:rPr lang="en-US" sz="1400" b="1" i="1">
                            <a:latin typeface="Cambria Math" panose="02040503050406030204" pitchFamily="18" charset="0"/>
                          </a:rPr>
                        </m:ctrlPr>
                      </m:sSubPr>
                      <m:e>
                        <m:r>
                          <a:rPr lang="en-US" sz="1400" b="1" i="1">
                            <a:latin typeface="Cambria Math"/>
                          </a:rPr>
                          <m:t>𝑻</m:t>
                        </m:r>
                      </m:e>
                      <m:sub>
                        <m:r>
                          <a:rPr lang="en-US" sz="1400" b="1" i="1">
                            <a:latin typeface="Cambria Math"/>
                          </a:rPr>
                          <m:t>𝒊</m:t>
                        </m:r>
                      </m:sub>
                    </m:sSub>
                    <m:r>
                      <a:rPr lang="en-US" sz="1400" b="1" i="1">
                        <a:latin typeface="Cambria Math"/>
                      </a:rPr>
                      <m:t>)</m:t>
                    </m:r>
                  </m:oMath>
                </a14:m>
                <a:r>
                  <a:rPr lang="en-US" sz="1400" b="1" dirty="0"/>
                  <a:t> represents the price at time 0 of the ZC Bond of maturity </a:t>
                </a:r>
                <a14:m>
                  <m:oMath xmlns:m="http://schemas.openxmlformats.org/officeDocument/2006/math">
                    <m:sSub>
                      <m:sSubPr>
                        <m:ctrlPr>
                          <a:rPr lang="en-US" sz="1400" b="1" i="1">
                            <a:latin typeface="Cambria Math" panose="02040503050406030204" pitchFamily="18" charset="0"/>
                          </a:rPr>
                        </m:ctrlPr>
                      </m:sSubPr>
                      <m:e>
                        <m:r>
                          <a:rPr lang="en-US" sz="1400" b="1" i="1">
                            <a:latin typeface="Cambria Math"/>
                          </a:rPr>
                          <m:t>𝑻</m:t>
                        </m:r>
                      </m:e>
                      <m:sub>
                        <m:r>
                          <a:rPr lang="en-US" sz="1400" b="1" i="1">
                            <a:latin typeface="Cambria Math"/>
                          </a:rPr>
                          <m:t>𝒊</m:t>
                        </m:r>
                      </m:sub>
                    </m:sSub>
                  </m:oMath>
                </a14:m>
                <a:r>
                  <a:rPr lang="en-US" sz="1400" dirty="0"/>
                  <a:t> and </a:t>
                </a:r>
                <a14:m>
                  <m:oMath xmlns:m="http://schemas.openxmlformats.org/officeDocument/2006/math">
                    <m:r>
                      <a:rPr lang="en-US" sz="1400" i="1">
                        <a:latin typeface="Cambria Math"/>
                      </a:rPr>
                      <m:t>𝛿</m:t>
                    </m:r>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𝑇</m:t>
                        </m:r>
                      </m:e>
                      <m:sub>
                        <m:r>
                          <a:rPr lang="en-US" sz="1400" i="1">
                            <a:latin typeface="Cambria Math"/>
                          </a:rPr>
                          <m:t>𝑖</m:t>
                        </m:r>
                        <m:r>
                          <a:rPr lang="en-US" sz="1400" i="1">
                            <a:latin typeface="Cambria Math"/>
                          </a:rPr>
                          <m:t>−1</m:t>
                        </m:r>
                      </m:sub>
                    </m:sSub>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𝑇</m:t>
                        </m:r>
                      </m:e>
                      <m:sub>
                        <m:r>
                          <a:rPr lang="en-US" sz="1400" i="1">
                            <a:latin typeface="Cambria Math"/>
                          </a:rPr>
                          <m:t>𝑖</m:t>
                        </m:r>
                      </m:sub>
                    </m:sSub>
                    <m:r>
                      <a:rPr lang="en-US" sz="1400" i="1">
                        <a:latin typeface="Cambria Math"/>
                      </a:rPr>
                      <m:t>)</m:t>
                    </m:r>
                  </m:oMath>
                </a14:m>
                <a:r>
                  <a:rPr lang="en-US" sz="1400" dirty="0"/>
                  <a:t> is the year fraction between the date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a:rPr>
                          <m:t>𝑇</m:t>
                        </m:r>
                      </m:e>
                      <m:sub>
                        <m:r>
                          <a:rPr lang="en-US" sz="1400" i="1">
                            <a:latin typeface="Cambria Math"/>
                          </a:rPr>
                          <m:t>𝑖</m:t>
                        </m:r>
                        <m:r>
                          <a:rPr lang="en-US" sz="1400" i="1">
                            <a:latin typeface="Cambria Math"/>
                          </a:rPr>
                          <m:t>−1</m:t>
                        </m:r>
                      </m:sub>
                    </m:sSub>
                  </m:oMath>
                </a14:m>
                <a:r>
                  <a:rPr lang="en-US" sz="1400" dirty="0"/>
                  <a:t> and </a:t>
                </a:r>
                <a14:m>
                  <m:oMath xmlns:m="http://schemas.openxmlformats.org/officeDocument/2006/math">
                    <m:sSub>
                      <m:sSubPr>
                        <m:ctrlPr>
                          <a:rPr lang="en-US" sz="1400" i="1">
                            <a:latin typeface="Cambria Math" panose="02040503050406030204" pitchFamily="18" charset="0"/>
                          </a:rPr>
                        </m:ctrlPr>
                      </m:sSubPr>
                      <m:e>
                        <m:r>
                          <a:rPr lang="en-US" sz="1400" i="1">
                            <a:latin typeface="Cambria Math"/>
                          </a:rPr>
                          <m:t>𝑇</m:t>
                        </m:r>
                      </m:e>
                      <m:sub>
                        <m:r>
                          <a:rPr lang="en-US" sz="1400" i="1">
                            <a:latin typeface="Cambria Math"/>
                          </a:rPr>
                          <m:t>𝑖</m:t>
                        </m:r>
                      </m:sub>
                    </m:sSub>
                  </m:oMath>
                </a14:m>
                <a:r>
                  <a:rPr lang="en-US" sz="1400" dirty="0"/>
                  <a:t>.</a:t>
                </a:r>
              </a:p>
              <a:p>
                <a:pPr lvl="1"/>
                <a:endParaRPr lang="en-US" sz="1400" dirty="0"/>
              </a:p>
              <a:p>
                <a:pPr lvl="1"/>
                <a:r>
                  <a:rPr lang="en-US" sz="1400" dirty="0"/>
                  <a:t>With the previous formula, it is possible to extract the value of the ZC Bond at time </a:t>
                </a:r>
                <a14:m>
                  <m:oMath xmlns:m="http://schemas.openxmlformats.org/officeDocument/2006/math">
                    <m:sSub>
                      <m:sSubPr>
                        <m:ctrlPr>
                          <a:rPr lang="en-US" sz="1400" i="1">
                            <a:latin typeface="Cambria Math" panose="02040503050406030204" pitchFamily="18" charset="0"/>
                          </a:rPr>
                        </m:ctrlPr>
                      </m:sSubPr>
                      <m:e>
                        <m:r>
                          <a:rPr lang="en-US" sz="1400" b="0" i="1">
                            <a:latin typeface="Cambria Math"/>
                          </a:rPr>
                          <m:t>𝑇</m:t>
                        </m:r>
                      </m:e>
                      <m:sub>
                        <m:r>
                          <a:rPr lang="en-US" sz="1400" b="0" i="1" smtClean="0">
                            <a:latin typeface="Cambria Math"/>
                          </a:rPr>
                          <m:t>𝑁</m:t>
                        </m:r>
                      </m:sub>
                    </m:sSub>
                  </m:oMath>
                </a14:m>
                <a:r>
                  <a:rPr lang="en-US" sz="1400" dirty="0"/>
                  <a:t>. It is a function of the Swap Rate of maturity </a:t>
                </a:r>
                <a14:m>
                  <m:oMath xmlns:m="http://schemas.openxmlformats.org/officeDocument/2006/math">
                    <m:sSub>
                      <m:sSubPr>
                        <m:ctrlPr>
                          <a:rPr lang="en-US" sz="1400" i="1">
                            <a:latin typeface="Cambria Math" panose="02040503050406030204" pitchFamily="18" charset="0"/>
                          </a:rPr>
                        </m:ctrlPr>
                      </m:sSubPr>
                      <m:e>
                        <m:r>
                          <a:rPr lang="en-US" sz="1400" b="0" i="1">
                            <a:latin typeface="Cambria Math"/>
                          </a:rPr>
                          <m:t>𝑇</m:t>
                        </m:r>
                      </m:e>
                      <m:sub>
                        <m:r>
                          <a:rPr lang="en-US" sz="1400" b="0" i="1">
                            <a:latin typeface="Cambria Math"/>
                          </a:rPr>
                          <m:t>𝑁</m:t>
                        </m:r>
                      </m:sub>
                    </m:sSub>
                  </m:oMath>
                </a14:m>
                <a:r>
                  <a:rPr lang="en-US" sz="1400" dirty="0"/>
                  <a:t> and the value of the ZC Bond maturing before </a:t>
                </a:r>
                <a14:m>
                  <m:oMath xmlns:m="http://schemas.openxmlformats.org/officeDocument/2006/math">
                    <m:sSub>
                      <m:sSubPr>
                        <m:ctrlPr>
                          <a:rPr lang="en-US" sz="1400" i="1">
                            <a:latin typeface="Cambria Math" panose="02040503050406030204" pitchFamily="18" charset="0"/>
                          </a:rPr>
                        </m:ctrlPr>
                      </m:sSubPr>
                      <m:e>
                        <m:r>
                          <a:rPr lang="en-US" sz="1400" b="0" i="1">
                            <a:latin typeface="Cambria Math"/>
                          </a:rPr>
                          <m:t>𝑇</m:t>
                        </m:r>
                      </m:e>
                      <m:sub>
                        <m:r>
                          <a:rPr lang="en-US" sz="1400" b="0" i="1">
                            <a:latin typeface="Cambria Math"/>
                          </a:rPr>
                          <m:t>𝑁</m:t>
                        </m:r>
                      </m:sub>
                    </m:sSub>
                  </m:oMath>
                </a14:m>
                <a:r>
                  <a:rPr lang="en-US" sz="1400" dirty="0"/>
                  <a:t>.</a:t>
                </a:r>
              </a:p>
              <a:p>
                <a:pPr lvl="1"/>
                <a:endParaRPr lang="en-US" sz="1600" dirty="0"/>
              </a:p>
              <a:p>
                <a:pPr marL="288925" lvl="1" indent="0">
                  <a:buNone/>
                </a:pPr>
                <a14:m>
                  <m:oMathPara xmlns:m="http://schemas.openxmlformats.org/officeDocument/2006/math">
                    <m:oMathParaPr>
                      <m:jc m:val="centerGroup"/>
                    </m:oMathParaPr>
                    <m:oMath xmlns:m="http://schemas.openxmlformats.org/officeDocument/2006/math">
                      <m:r>
                        <a:rPr lang="fr-FR" sz="1600" b="0" i="1" smtClean="0">
                          <a:latin typeface="Cambria Math" panose="02040503050406030204" pitchFamily="18" charset="0"/>
                        </a:rPr>
                        <m:t>𝑍𝐶</m:t>
                      </m:r>
                      <m:d>
                        <m:dPr>
                          <m:ctrlPr>
                            <a:rPr lang="en-US" sz="1600" i="1">
                              <a:latin typeface="Cambria Math" panose="02040503050406030204" pitchFamily="18" charset="0"/>
                            </a:rPr>
                          </m:ctrlPr>
                        </m:dPr>
                        <m:e>
                          <m:r>
                            <a:rPr lang="en-US" sz="1600" i="1">
                              <a:latin typeface="Cambria Math"/>
                            </a:rPr>
                            <m:t>0,</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𝑁</m:t>
                              </m:r>
                            </m:sub>
                          </m:sSub>
                        </m:e>
                      </m:d>
                      <m:r>
                        <a:rPr lang="en-US" sz="1600" i="1">
                          <a:latin typeface="Cambria Math"/>
                        </a:rPr>
                        <m:t>=</m:t>
                      </m:r>
                      <m:f>
                        <m:fPr>
                          <m:ctrlPr>
                            <a:rPr lang="en-US" sz="1600" i="1">
                              <a:latin typeface="Cambria Math" panose="02040503050406030204" pitchFamily="18" charset="0"/>
                            </a:rPr>
                          </m:ctrlPr>
                        </m:fPr>
                        <m:num>
                          <m:r>
                            <a:rPr lang="en-US" sz="1600" i="1">
                              <a:latin typeface="Cambria Math"/>
                            </a:rPr>
                            <m:t>1−</m:t>
                          </m:r>
                          <m:sSub>
                            <m:sSubPr>
                              <m:ctrlPr>
                                <a:rPr lang="en-US" sz="1600" i="1">
                                  <a:latin typeface="Cambria Math" panose="02040503050406030204" pitchFamily="18" charset="0"/>
                                </a:rPr>
                              </m:ctrlPr>
                            </m:sSubPr>
                            <m:e>
                              <m:r>
                                <a:rPr lang="en-US" sz="1600" i="1">
                                  <a:latin typeface="Cambria Math"/>
                                </a:rPr>
                                <m:t>𝑆𝑅</m:t>
                              </m:r>
                            </m:e>
                            <m:sub>
                              <m:sSub>
                                <m:sSubPr>
                                  <m:ctrlPr>
                                    <a:rPr lang="en-US" sz="1600" i="1">
                                      <a:latin typeface="Cambria Math" panose="02040503050406030204" pitchFamily="18" charset="0"/>
                                    </a:rPr>
                                  </m:ctrlPr>
                                </m:sSubPr>
                                <m:e>
                                  <m:r>
                                    <a:rPr lang="en-US" sz="1600" i="1">
                                      <a:latin typeface="Cambria Math"/>
                                    </a:rPr>
                                    <m:t>𝑇</m:t>
                                  </m:r>
                                </m:e>
                                <m:sub>
                                  <m:r>
                                    <a:rPr lang="fr-FR" sz="1600" i="1">
                                      <a:latin typeface="Cambria Math"/>
                                    </a:rPr>
                                    <m:t>0</m:t>
                                  </m:r>
                                </m:sub>
                              </m:sSub>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𝑁</m:t>
                                  </m:r>
                                </m:sub>
                              </m:sSub>
                            </m:sub>
                          </m:sSub>
                          <m:r>
                            <a:rPr lang="en-US" sz="1600" i="1">
                              <a:latin typeface="Cambria Math"/>
                            </a:rPr>
                            <m:t>∗</m:t>
                          </m:r>
                          <m:nary>
                            <m:naryPr>
                              <m:chr m:val="∑"/>
                              <m:limLoc m:val="undOvr"/>
                              <m:ctrlPr>
                                <a:rPr lang="en-US" sz="1600" i="1">
                                  <a:latin typeface="Cambria Math" panose="02040503050406030204" pitchFamily="18" charset="0"/>
                                </a:rPr>
                              </m:ctrlPr>
                            </m:naryPr>
                            <m:sub>
                              <m:r>
                                <a:rPr lang="en-US" sz="1600" i="1">
                                  <a:latin typeface="Cambria Math"/>
                                </a:rPr>
                                <m:t>𝑖</m:t>
                              </m:r>
                              <m:r>
                                <a:rPr lang="en-US" sz="1600" i="1">
                                  <a:latin typeface="Cambria Math"/>
                                </a:rPr>
                                <m:t>=1</m:t>
                              </m:r>
                            </m:sub>
                            <m:sup>
                              <m:r>
                                <a:rPr lang="en-US" sz="1600" i="1">
                                  <a:latin typeface="Cambria Math"/>
                                </a:rPr>
                                <m:t>𝑁</m:t>
                              </m:r>
                              <m:r>
                                <a:rPr lang="en-US" sz="1600" i="1">
                                  <a:latin typeface="Cambria Math"/>
                                </a:rPr>
                                <m:t>−1</m:t>
                              </m:r>
                            </m:sup>
                            <m:e>
                              <m:r>
                                <a:rPr lang="en-US" sz="1600" i="1">
                                  <a:latin typeface="Cambria Math"/>
                                </a:rPr>
                                <m:t>𝛿</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𝑖</m:t>
                                      </m:r>
                                      <m:r>
                                        <a:rPr lang="en-US" sz="1600" i="1">
                                          <a:latin typeface="Cambria Math"/>
                                        </a:rPr>
                                        <m:t>−1</m:t>
                                      </m:r>
                                    </m:sub>
                                  </m:sSub>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𝑖</m:t>
                                      </m:r>
                                    </m:sub>
                                  </m:sSub>
                                </m:e>
                              </m:d>
                              <m:r>
                                <a:rPr lang="fr-FR" sz="1600" b="0" i="1" smtClean="0">
                                  <a:latin typeface="Cambria Math" panose="02040503050406030204" pitchFamily="18" charset="0"/>
                                </a:rPr>
                                <m:t>𝑍𝐶</m:t>
                              </m:r>
                              <m:r>
                                <a:rPr lang="en-US" sz="1600" i="1">
                                  <a:latin typeface="Cambria Math"/>
                                </a:rPr>
                                <m:t>(0,</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𝑖</m:t>
                                  </m:r>
                                </m:sub>
                              </m:sSub>
                              <m:r>
                                <a:rPr lang="en-US" sz="1600" i="1">
                                  <a:latin typeface="Cambria Math"/>
                                </a:rPr>
                                <m:t>)</m:t>
                              </m:r>
                            </m:e>
                          </m:nary>
                        </m:num>
                        <m:den>
                          <m:r>
                            <a:rPr lang="en-US" sz="1600" i="1">
                              <a:latin typeface="Cambria Math"/>
                            </a:rPr>
                            <m:t>(1+</m:t>
                          </m:r>
                          <m:sSub>
                            <m:sSubPr>
                              <m:ctrlPr>
                                <a:rPr lang="en-US" sz="1600" i="1">
                                  <a:latin typeface="Cambria Math" panose="02040503050406030204" pitchFamily="18" charset="0"/>
                                </a:rPr>
                              </m:ctrlPr>
                            </m:sSubPr>
                            <m:e>
                              <m:r>
                                <a:rPr lang="en-US" sz="1600" i="1">
                                  <a:latin typeface="Cambria Math"/>
                                </a:rPr>
                                <m:t>𝑆𝑅</m:t>
                              </m:r>
                            </m:e>
                            <m:sub>
                              <m:sSub>
                                <m:sSubPr>
                                  <m:ctrlPr>
                                    <a:rPr lang="en-US" sz="1600" i="1">
                                      <a:latin typeface="Cambria Math" panose="02040503050406030204" pitchFamily="18" charset="0"/>
                                    </a:rPr>
                                  </m:ctrlPr>
                                </m:sSubPr>
                                <m:e>
                                  <m:r>
                                    <a:rPr lang="en-US" sz="1600" i="1">
                                      <a:latin typeface="Cambria Math"/>
                                    </a:rPr>
                                    <m:t>𝑇</m:t>
                                  </m:r>
                                </m:e>
                                <m:sub>
                                  <m:r>
                                    <a:rPr lang="fr-FR" sz="1600" b="0" i="1" smtClean="0">
                                      <a:latin typeface="Cambria Math"/>
                                    </a:rPr>
                                    <m:t>0</m:t>
                                  </m:r>
                                </m:sub>
                              </m:sSub>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𝑁</m:t>
                                  </m:r>
                                </m:sub>
                              </m:sSub>
                            </m:sub>
                          </m:sSub>
                          <m:r>
                            <a:rPr lang="en-US" sz="1600" i="1">
                              <a:latin typeface="Cambria Math"/>
                            </a:rPr>
                            <m:t>∗</m:t>
                          </m:r>
                          <m:r>
                            <a:rPr lang="en-US" sz="1600" i="1">
                              <a:latin typeface="Cambria Math"/>
                            </a:rPr>
                            <m:t>𝛿</m:t>
                          </m:r>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𝑁</m:t>
                              </m:r>
                              <m:r>
                                <a:rPr lang="en-US" sz="1600" i="1">
                                  <a:latin typeface="Cambria Math"/>
                                </a:rPr>
                                <m:t>−1</m:t>
                              </m:r>
                            </m:sub>
                          </m:sSub>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𝑁</m:t>
                              </m:r>
                            </m:sub>
                          </m:sSub>
                          <m:r>
                            <a:rPr lang="en-US" sz="1600" i="1">
                              <a:latin typeface="Cambria Math"/>
                            </a:rPr>
                            <m:t>))</m:t>
                          </m:r>
                        </m:den>
                      </m:f>
                    </m:oMath>
                  </m:oMathPara>
                </a14:m>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1520" y="1295400"/>
                <a:ext cx="8663880" cy="4800600"/>
              </a:xfrm>
              <a:blipFill>
                <a:blip r:embed="rId2"/>
                <a:stretch>
                  <a:fillRect l="-914" t="-1271" r="-1266"/>
                </a:stretch>
              </a:blipFill>
            </p:spPr>
            <p:txBody>
              <a:bodyPr/>
              <a:lstStyle/>
              <a:p>
                <a:r>
                  <a:rPr lang="fr-FR">
                    <a:noFill/>
                  </a:rPr>
                  <a:t> </a:t>
                </a:r>
              </a:p>
            </p:txBody>
          </p:sp>
        </mc:Fallback>
      </mc:AlternateContent>
      <p:sp>
        <p:nvSpPr>
          <p:cNvPr id="4" name="Slide Number Placeholder 3"/>
          <p:cNvSpPr>
            <a:spLocks noGrp="1"/>
          </p:cNvSpPr>
          <p:nvPr>
            <p:ph type="sldNum" sz="quarter" idx="10"/>
          </p:nvPr>
        </p:nvSpPr>
        <p:spPr/>
        <p:txBody>
          <a:bodyPr/>
          <a:lstStyle/>
          <a:p>
            <a:fld id="{76BF51AC-AC7A-4056-A206-081C9421CA21}" type="slidenum">
              <a:rPr lang="en-US" smtClean="0"/>
              <a:pPr/>
              <a:t>46</a:t>
            </a:fld>
            <a:endParaRPr lang="en-US" dirty="0"/>
          </a:p>
        </p:txBody>
      </p:sp>
    </p:spTree>
    <p:extLst>
      <p:ext uri="{BB962C8B-B14F-4D97-AF65-F5344CB8AC3E}">
        <p14:creationId xmlns:p14="http://schemas.microsoft.com/office/powerpoint/2010/main" val="11140160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Extracting ZC from a Swap Curve</a:t>
            </a:r>
            <a:br>
              <a:rPr lang="en-US" sz="2600" dirty="0"/>
            </a:br>
            <a:r>
              <a:rPr lang="en-US" sz="1800" b="0" dirty="0"/>
              <a:t>The stripping method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1520" y="1295400"/>
                <a:ext cx="8663880" cy="4800600"/>
              </a:xfrm>
            </p:spPr>
            <p:txBody>
              <a:bodyPr/>
              <a:lstStyle/>
              <a:p>
                <a:endParaRPr lang="en-US" sz="1400" dirty="0"/>
              </a:p>
              <a:p>
                <a:r>
                  <a:rPr lang="en-US" sz="1400" dirty="0"/>
                  <a:t>Assuming we choose a set of IR swap instrument to build the curve with:</a:t>
                </a:r>
              </a:p>
              <a:p>
                <a:pPr lvl="1"/>
                <a:endParaRPr lang="en-US" sz="1400" dirty="0"/>
              </a:p>
              <a:p>
                <a:pPr lvl="1"/>
                <a:r>
                  <a:rPr lang="en-US" sz="1400" b="1" dirty="0"/>
                  <a:t>Fixed Leg Payment Frequency: </a:t>
                </a:r>
                <a:r>
                  <a:rPr lang="en-US" sz="1400" dirty="0"/>
                  <a:t>1 year</a:t>
                </a:r>
              </a:p>
              <a:p>
                <a:pPr lvl="1"/>
                <a:endParaRPr lang="en-US" sz="1400" dirty="0"/>
              </a:p>
              <a:p>
                <a:pPr lvl="1"/>
                <a:r>
                  <a:rPr lang="en-US" sz="1400" b="1" dirty="0"/>
                  <a:t>Fixed Rate: </a:t>
                </a:r>
                <a:r>
                  <a:rPr lang="en-US" sz="1400" dirty="0"/>
                  <a:t>swap rate</a:t>
                </a:r>
              </a:p>
              <a:p>
                <a:pPr lvl="1"/>
                <a:endParaRPr lang="en-US" sz="1400" dirty="0"/>
              </a:p>
              <a:p>
                <a:pPr lvl="1"/>
                <a:r>
                  <a:rPr lang="en-US" sz="1400" b="1" dirty="0"/>
                  <a:t>Floating Leg Payment Frequency:</a:t>
                </a:r>
                <a:r>
                  <a:rPr lang="en-US" sz="1400" dirty="0"/>
                  <a:t> 6 months (but does not matter at all)</a:t>
                </a:r>
              </a:p>
              <a:p>
                <a:pPr lvl="1"/>
                <a:endParaRPr lang="en-US" sz="1400" dirty="0"/>
              </a:p>
              <a:p>
                <a:pPr lvl="1"/>
                <a:r>
                  <a:rPr lang="en-US" sz="1400" b="1" dirty="0"/>
                  <a:t>Underlying: </a:t>
                </a:r>
                <a:r>
                  <a:rPr lang="en-US" sz="1400" dirty="0"/>
                  <a:t>EURIBOR 6 months</a:t>
                </a:r>
              </a:p>
              <a:p>
                <a:pPr lvl="1"/>
                <a:endParaRPr lang="en-US" sz="1400" dirty="0"/>
              </a:p>
              <a:p>
                <a:pPr lvl="1"/>
                <a:r>
                  <a:rPr lang="en-US" sz="1400" b="1" dirty="0"/>
                  <a:t>The swap rate of N year maturity is provided by:</a:t>
                </a:r>
              </a:p>
              <a:p>
                <a:pPr lvl="1"/>
                <a:endParaRPr lang="en-US" sz="1400" dirty="0"/>
              </a:p>
              <a:p>
                <a:pPr lvl="1"/>
                <a:endParaRPr lang="en-US" sz="1400" dirty="0"/>
              </a:p>
              <a:p>
                <a:pPr marL="288925" lvl="1" inden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a:rPr>
                            <m:t>𝑆𝑅</m:t>
                          </m:r>
                        </m:e>
                        <m:sub>
                          <m:r>
                            <a:rPr lang="en-US" sz="1600" b="0" i="1" smtClean="0">
                              <a:latin typeface="Cambria Math"/>
                            </a:rPr>
                            <m:t>𝑁</m:t>
                          </m:r>
                        </m:sub>
                      </m:sSub>
                      <m:r>
                        <a:rPr lang="en-US" sz="1600" i="1">
                          <a:latin typeface="Cambria Math"/>
                        </a:rPr>
                        <m:t>=</m:t>
                      </m:r>
                      <m:f>
                        <m:fPr>
                          <m:ctrlPr>
                            <a:rPr lang="en-US" sz="1600" i="1">
                              <a:latin typeface="Cambria Math" panose="02040503050406030204" pitchFamily="18" charset="0"/>
                            </a:rPr>
                          </m:ctrlPr>
                        </m:fPr>
                        <m:num>
                          <m:r>
                            <a:rPr lang="en-US" sz="1600" i="1">
                              <a:latin typeface="Cambria Math"/>
                            </a:rPr>
                            <m:t>1−</m:t>
                          </m:r>
                          <m:r>
                            <a:rPr lang="fr-FR" sz="1600" b="0" i="1" smtClean="0">
                              <a:latin typeface="Cambria Math" panose="02040503050406030204" pitchFamily="18" charset="0"/>
                            </a:rPr>
                            <m:t>𝑍𝐶</m:t>
                          </m:r>
                          <m:r>
                            <a:rPr lang="en-US" sz="1600" i="1">
                              <a:latin typeface="Cambria Math"/>
                            </a:rPr>
                            <m:t>(0,</m:t>
                          </m:r>
                          <m:r>
                            <a:rPr lang="en-US" sz="1600" b="0" i="1" smtClean="0">
                              <a:latin typeface="Cambria Math"/>
                            </a:rPr>
                            <m:t>𝑁</m:t>
                          </m:r>
                          <m:r>
                            <a:rPr lang="en-US" sz="1600" i="1">
                              <a:latin typeface="Cambria Math"/>
                            </a:rPr>
                            <m:t>)</m:t>
                          </m:r>
                        </m:num>
                        <m:den>
                          <m:nary>
                            <m:naryPr>
                              <m:chr m:val="∑"/>
                              <m:limLoc m:val="undOvr"/>
                              <m:ctrlPr>
                                <a:rPr lang="en-US" sz="1600" i="1">
                                  <a:latin typeface="Cambria Math" panose="02040503050406030204" pitchFamily="18" charset="0"/>
                                </a:rPr>
                              </m:ctrlPr>
                            </m:naryPr>
                            <m:sub>
                              <m:r>
                                <a:rPr lang="en-US" sz="1600" i="1">
                                  <a:latin typeface="Cambria Math"/>
                                </a:rPr>
                                <m:t>𝑖</m:t>
                              </m:r>
                              <m:r>
                                <a:rPr lang="en-US" sz="1600" i="1">
                                  <a:latin typeface="Cambria Math"/>
                                </a:rPr>
                                <m:t>=1</m:t>
                              </m:r>
                            </m:sub>
                            <m:sup>
                              <m:r>
                                <a:rPr lang="en-US" sz="1600" i="1">
                                  <a:latin typeface="Cambria Math"/>
                                </a:rPr>
                                <m:t>𝑁</m:t>
                              </m:r>
                            </m:sup>
                            <m:e>
                              <m:r>
                                <a:rPr lang="en-US" sz="1600" i="1">
                                  <a:latin typeface="Cambria Math"/>
                                </a:rPr>
                                <m:t>𝛿</m:t>
                              </m:r>
                              <m:d>
                                <m:dPr>
                                  <m:ctrlPr>
                                    <a:rPr lang="en-US" sz="1600" i="1">
                                      <a:latin typeface="Cambria Math" panose="02040503050406030204" pitchFamily="18" charset="0"/>
                                    </a:rPr>
                                  </m:ctrlPr>
                                </m:dPr>
                                <m:e>
                                  <m:r>
                                    <a:rPr lang="en-US" sz="1600" b="0" i="1" smtClean="0">
                                      <a:latin typeface="Cambria Math"/>
                                    </a:rPr>
                                    <m:t>𝑖</m:t>
                                  </m:r>
                                  <m:r>
                                    <a:rPr lang="en-US" sz="1600" b="0" i="1" smtClean="0">
                                      <a:latin typeface="Cambria Math"/>
                                    </a:rPr>
                                    <m:t>−1,</m:t>
                                  </m:r>
                                  <m:r>
                                    <a:rPr lang="en-US" sz="1600" b="0" i="1" smtClean="0">
                                      <a:latin typeface="Cambria Math"/>
                                    </a:rPr>
                                    <m:t>𝑖</m:t>
                                  </m:r>
                                </m:e>
                              </m:d>
                              <m:r>
                                <a:rPr lang="fr-FR" sz="1600" b="0" i="1" smtClean="0">
                                  <a:latin typeface="Cambria Math" panose="02040503050406030204" pitchFamily="18" charset="0"/>
                                </a:rPr>
                                <m:t>𝑍𝐶</m:t>
                              </m:r>
                              <m:r>
                                <a:rPr lang="en-US" sz="1600" i="1">
                                  <a:latin typeface="Cambria Math"/>
                                </a:rPr>
                                <m:t>(0,</m:t>
                              </m:r>
                              <m:r>
                                <a:rPr lang="en-US" sz="1600" b="0" i="1" smtClean="0">
                                  <a:latin typeface="Cambria Math"/>
                                </a:rPr>
                                <m:t>𝑖</m:t>
                              </m:r>
                              <m:r>
                                <a:rPr lang="en-US" sz="1600" i="1">
                                  <a:latin typeface="Cambria Math"/>
                                </a:rPr>
                                <m:t>)</m:t>
                              </m:r>
                            </m:e>
                          </m:nary>
                        </m:den>
                      </m:f>
                    </m:oMath>
                  </m:oMathPara>
                </a14:m>
                <a:endParaRPr lang="en-US" sz="1600" dirty="0"/>
              </a:p>
              <a:p>
                <a:pPr marL="288925" lvl="1" indent="0">
                  <a:buNone/>
                </a:pPr>
                <a:endParaRPr lang="en-US" sz="1600" dirty="0"/>
              </a:p>
              <a:p>
                <a:pPr lvl="1"/>
                <a:r>
                  <a:rPr lang="en-US" sz="1400" b="1" dirty="0"/>
                  <a:t>Then the value of the ZC bond of N year maturity is provided by:</a:t>
                </a:r>
              </a:p>
              <a:p>
                <a:pPr lvl="1"/>
                <a:endParaRPr lang="en-US" sz="1600" dirty="0"/>
              </a:p>
              <a:p>
                <a:pPr marL="288925" lvl="1" indent="0">
                  <a:buNone/>
                </a:pPr>
                <a14:m>
                  <m:oMathPara xmlns:m="http://schemas.openxmlformats.org/officeDocument/2006/math">
                    <m:oMathParaPr>
                      <m:jc m:val="centerGroup"/>
                    </m:oMathParaPr>
                    <m:oMath xmlns:m="http://schemas.openxmlformats.org/officeDocument/2006/math">
                      <m:r>
                        <a:rPr lang="fr-FR" sz="1600" b="0" i="1" smtClean="0">
                          <a:latin typeface="Cambria Math" panose="02040503050406030204" pitchFamily="18" charset="0"/>
                        </a:rPr>
                        <m:t>𝑍𝐶</m:t>
                      </m:r>
                      <m:d>
                        <m:dPr>
                          <m:ctrlPr>
                            <a:rPr lang="en-US" sz="1600" i="1">
                              <a:latin typeface="Cambria Math" panose="02040503050406030204" pitchFamily="18" charset="0"/>
                            </a:rPr>
                          </m:ctrlPr>
                        </m:dPr>
                        <m:e>
                          <m:r>
                            <a:rPr lang="en-US" sz="1600" i="1">
                              <a:latin typeface="Cambria Math"/>
                            </a:rPr>
                            <m:t>0,</m:t>
                          </m:r>
                          <m:r>
                            <a:rPr lang="en-US" sz="1600" b="0" i="1" smtClean="0">
                              <a:latin typeface="Cambria Math"/>
                            </a:rPr>
                            <m:t>𝑁</m:t>
                          </m:r>
                        </m:e>
                      </m:d>
                      <m:r>
                        <a:rPr lang="en-US" sz="1600" i="1">
                          <a:latin typeface="Cambria Math"/>
                        </a:rPr>
                        <m:t>=</m:t>
                      </m:r>
                      <m:f>
                        <m:fPr>
                          <m:ctrlPr>
                            <a:rPr lang="en-US" sz="1600" i="1">
                              <a:latin typeface="Cambria Math" panose="02040503050406030204" pitchFamily="18" charset="0"/>
                            </a:rPr>
                          </m:ctrlPr>
                        </m:fPr>
                        <m:num>
                          <m:r>
                            <a:rPr lang="en-US" sz="1600" i="1">
                              <a:latin typeface="Cambria Math"/>
                            </a:rPr>
                            <m:t>1−</m:t>
                          </m:r>
                          <m:sSub>
                            <m:sSubPr>
                              <m:ctrlPr>
                                <a:rPr lang="en-US" sz="1600" i="1">
                                  <a:latin typeface="Cambria Math" panose="02040503050406030204" pitchFamily="18" charset="0"/>
                                </a:rPr>
                              </m:ctrlPr>
                            </m:sSubPr>
                            <m:e>
                              <m:r>
                                <a:rPr lang="en-US" sz="1600" i="1">
                                  <a:latin typeface="Cambria Math"/>
                                </a:rPr>
                                <m:t>𝑆𝑅</m:t>
                              </m:r>
                            </m:e>
                            <m:sub>
                              <m:r>
                                <a:rPr lang="en-US" sz="1600" i="1">
                                  <a:latin typeface="Cambria Math"/>
                                </a:rPr>
                                <m:t>𝑁</m:t>
                              </m:r>
                            </m:sub>
                          </m:sSub>
                          <m:r>
                            <a:rPr lang="fr-FR" sz="1600" b="0" i="1" smtClean="0">
                              <a:latin typeface="Cambria Math"/>
                            </a:rPr>
                            <m:t>∗</m:t>
                          </m:r>
                          <m:nary>
                            <m:naryPr>
                              <m:chr m:val="∑"/>
                              <m:limLoc m:val="undOvr"/>
                              <m:ctrlPr>
                                <a:rPr lang="en-US" sz="1600" i="1">
                                  <a:latin typeface="Cambria Math" panose="02040503050406030204" pitchFamily="18" charset="0"/>
                                </a:rPr>
                              </m:ctrlPr>
                            </m:naryPr>
                            <m:sub>
                              <m:r>
                                <a:rPr lang="en-US" sz="1600" i="1">
                                  <a:latin typeface="Cambria Math"/>
                                </a:rPr>
                                <m:t>𝑖</m:t>
                              </m:r>
                              <m:r>
                                <a:rPr lang="en-US" sz="1600" i="1">
                                  <a:latin typeface="Cambria Math"/>
                                </a:rPr>
                                <m:t>=1</m:t>
                              </m:r>
                            </m:sub>
                            <m:sup>
                              <m:r>
                                <a:rPr lang="en-US" sz="1600" i="1">
                                  <a:latin typeface="Cambria Math"/>
                                </a:rPr>
                                <m:t>𝑁</m:t>
                              </m:r>
                              <m:r>
                                <a:rPr lang="en-US" sz="1600" i="1">
                                  <a:latin typeface="Cambria Math"/>
                                </a:rPr>
                                <m:t>−1</m:t>
                              </m:r>
                            </m:sup>
                            <m:e>
                              <m:r>
                                <a:rPr lang="en-US" sz="1600" i="1">
                                  <a:latin typeface="Cambria Math"/>
                                </a:rPr>
                                <m:t>𝛿</m:t>
                              </m:r>
                              <m:d>
                                <m:dPr>
                                  <m:ctrlPr>
                                    <a:rPr lang="en-US" sz="1600" i="1">
                                      <a:latin typeface="Cambria Math" panose="02040503050406030204" pitchFamily="18" charset="0"/>
                                    </a:rPr>
                                  </m:ctrlPr>
                                </m:dPr>
                                <m:e>
                                  <m:r>
                                    <a:rPr lang="en-US" sz="1600" i="1">
                                      <a:latin typeface="Cambria Math"/>
                                    </a:rPr>
                                    <m:t>𝑖</m:t>
                                  </m:r>
                                  <m:r>
                                    <a:rPr lang="en-US" sz="1600" i="1">
                                      <a:latin typeface="Cambria Math"/>
                                    </a:rPr>
                                    <m:t>−1,</m:t>
                                  </m:r>
                                  <m:r>
                                    <a:rPr lang="en-US" sz="1600" i="1">
                                      <a:latin typeface="Cambria Math"/>
                                    </a:rPr>
                                    <m:t>𝑖</m:t>
                                  </m:r>
                                </m:e>
                              </m:d>
                              <m:r>
                                <a:rPr lang="fr-FR" sz="1600" b="0" i="1" smtClean="0">
                                  <a:latin typeface="Cambria Math" panose="02040503050406030204" pitchFamily="18" charset="0"/>
                                </a:rPr>
                                <m:t>𝑍𝐶</m:t>
                              </m:r>
                              <m:r>
                                <a:rPr lang="en-US" sz="1600" i="1">
                                  <a:latin typeface="Cambria Math"/>
                                </a:rPr>
                                <m:t>(0,</m:t>
                              </m:r>
                              <m:r>
                                <a:rPr lang="fr-FR" sz="1600" b="0" i="1" smtClean="0">
                                  <a:latin typeface="Cambria Math" panose="02040503050406030204" pitchFamily="18" charset="0"/>
                                </a:rPr>
                                <m:t>𝑖</m:t>
                              </m:r>
                              <m:r>
                                <a:rPr lang="en-US" sz="1600" i="1">
                                  <a:latin typeface="Cambria Math"/>
                                </a:rPr>
                                <m:t>)</m:t>
                              </m:r>
                            </m:e>
                          </m:nary>
                        </m:num>
                        <m:den>
                          <m:r>
                            <a:rPr lang="en-US" sz="1600" i="1">
                              <a:latin typeface="Cambria Math"/>
                            </a:rPr>
                            <m:t>(1+</m:t>
                          </m:r>
                          <m:sSub>
                            <m:sSubPr>
                              <m:ctrlPr>
                                <a:rPr lang="en-US" sz="1600" i="1">
                                  <a:latin typeface="Cambria Math" panose="02040503050406030204" pitchFamily="18" charset="0"/>
                                </a:rPr>
                              </m:ctrlPr>
                            </m:sSubPr>
                            <m:e>
                              <m:r>
                                <a:rPr lang="en-US" sz="1600" i="1">
                                  <a:latin typeface="Cambria Math"/>
                                </a:rPr>
                                <m:t>𝑆𝑅</m:t>
                              </m:r>
                            </m:e>
                            <m:sub>
                              <m:r>
                                <a:rPr lang="fr-FR" sz="1600" b="0" i="1" smtClean="0">
                                  <a:latin typeface="Cambria Math" panose="02040503050406030204" pitchFamily="18" charset="0"/>
                                </a:rPr>
                                <m:t>𝑁</m:t>
                              </m:r>
                            </m:sub>
                          </m:sSub>
                          <m:r>
                            <a:rPr lang="en-US" sz="1600" i="1">
                              <a:latin typeface="Cambria Math"/>
                            </a:rPr>
                            <m:t>∗</m:t>
                          </m:r>
                          <m:r>
                            <a:rPr lang="en-US" sz="1600" i="1">
                              <a:latin typeface="Cambria Math"/>
                            </a:rPr>
                            <m:t>𝛿</m:t>
                          </m:r>
                          <m:r>
                            <a:rPr lang="en-US" sz="1600" i="1">
                              <a:latin typeface="Cambria Math"/>
                            </a:rPr>
                            <m:t>(</m:t>
                          </m:r>
                          <m:r>
                            <a:rPr lang="fr-FR" sz="1600" b="0" i="1" smtClean="0">
                              <a:latin typeface="Cambria Math" panose="02040503050406030204" pitchFamily="18" charset="0"/>
                            </a:rPr>
                            <m:t>𝑁</m:t>
                          </m:r>
                          <m:r>
                            <a:rPr lang="fr-FR" sz="1600" b="0" i="1" smtClean="0">
                              <a:latin typeface="Cambria Math" panose="02040503050406030204" pitchFamily="18" charset="0"/>
                            </a:rPr>
                            <m:t>−1,</m:t>
                          </m:r>
                          <m:r>
                            <a:rPr lang="fr-FR" sz="1600" b="0" i="1" smtClean="0">
                              <a:latin typeface="Cambria Math" panose="02040503050406030204" pitchFamily="18" charset="0"/>
                            </a:rPr>
                            <m:t>𝑁</m:t>
                          </m:r>
                          <m:r>
                            <a:rPr lang="en-US" sz="1600" i="1">
                              <a:latin typeface="Cambria Math"/>
                            </a:rPr>
                            <m:t>))</m:t>
                          </m:r>
                        </m:den>
                      </m:f>
                    </m:oMath>
                  </m:oMathPara>
                </a14:m>
                <a:endParaRPr lang="en-US" sz="1600" dirty="0"/>
              </a:p>
              <a:p>
                <a:pPr marL="288925" lvl="1" indent="0">
                  <a:buNone/>
                </a:pPr>
                <a:endParaRPr lang="en-US" sz="1600" dirty="0"/>
              </a:p>
              <a:p>
                <a:pPr marL="288925" lvl="1" indent="0">
                  <a:buNone/>
                </a:pPr>
                <a:r>
                  <a:rPr lang="en-US" sz="1400" u="sng" dirty="0"/>
                  <a:t>Note:</a:t>
                </a:r>
                <a:r>
                  <a:rPr lang="en-US" sz="1400" dirty="0"/>
                  <a:t> in this </a:t>
                </a:r>
                <a:r>
                  <a:rPr lang="en-US" sz="1400" dirty="0" err="1"/>
                  <a:t>exemple</a:t>
                </a:r>
                <a:r>
                  <a:rPr lang="en-US" sz="1400" dirty="0"/>
                  <a:t>, all the year fractions </a:t>
                </a:r>
                <a14:m>
                  <m:oMath xmlns:m="http://schemas.openxmlformats.org/officeDocument/2006/math">
                    <m:r>
                      <a:rPr lang="en-US" sz="1400" i="1" smtClean="0">
                        <a:latin typeface="Cambria Math"/>
                      </a:rPr>
                      <m:t>𝛿</m:t>
                    </m:r>
                    <m:d>
                      <m:dPr>
                        <m:ctrlPr>
                          <a:rPr lang="en-US" sz="1400" i="1">
                            <a:latin typeface="Cambria Math" panose="02040503050406030204" pitchFamily="18" charset="0"/>
                          </a:rPr>
                        </m:ctrlPr>
                      </m:dPr>
                      <m:e>
                        <m:r>
                          <a:rPr lang="en-US" sz="1400" i="1">
                            <a:latin typeface="Cambria Math"/>
                          </a:rPr>
                          <m:t>𝑖</m:t>
                        </m:r>
                        <m:r>
                          <a:rPr lang="en-US" sz="1400" i="1">
                            <a:latin typeface="Cambria Math"/>
                          </a:rPr>
                          <m:t>−1,</m:t>
                        </m:r>
                        <m:r>
                          <a:rPr lang="en-US" sz="1400" i="1">
                            <a:latin typeface="Cambria Math"/>
                          </a:rPr>
                          <m:t>𝑖</m:t>
                        </m:r>
                      </m:e>
                    </m:d>
                  </m:oMath>
                </a14:m>
                <a:r>
                  <a:rPr lang="en-US" sz="1400" dirty="0"/>
                  <a:t> can be approximated by 1</a:t>
                </a:r>
              </a:p>
              <a:p>
                <a:pPr marL="288925" lvl="1" indent="0">
                  <a:buNone/>
                </a:pPr>
                <a:endParaRPr lang="en-US" sz="1600" dirty="0"/>
              </a:p>
              <a:p>
                <a:pPr marL="288925" lvl="1" indent="0">
                  <a:buNone/>
                </a:pPr>
                <a:endParaRPr lang="en-US"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1520" y="1295400"/>
                <a:ext cx="8663880" cy="4800600"/>
              </a:xfrm>
              <a:blipFill>
                <a:blip r:embed="rId2"/>
                <a:stretch>
                  <a:fillRect l="-914" b="-10928"/>
                </a:stretch>
              </a:blipFill>
            </p:spPr>
            <p:txBody>
              <a:bodyPr/>
              <a:lstStyle/>
              <a:p>
                <a:r>
                  <a:rPr lang="fr-FR">
                    <a:noFill/>
                  </a:rPr>
                  <a:t> </a:t>
                </a:r>
              </a:p>
            </p:txBody>
          </p:sp>
        </mc:Fallback>
      </mc:AlternateContent>
      <p:sp>
        <p:nvSpPr>
          <p:cNvPr id="4" name="Slide Number Placeholder 3"/>
          <p:cNvSpPr>
            <a:spLocks noGrp="1"/>
          </p:cNvSpPr>
          <p:nvPr>
            <p:ph type="sldNum" sz="quarter" idx="10"/>
          </p:nvPr>
        </p:nvSpPr>
        <p:spPr/>
        <p:txBody>
          <a:bodyPr/>
          <a:lstStyle/>
          <a:p>
            <a:fld id="{76BF51AC-AC7A-4056-A206-081C9421CA21}" type="slidenum">
              <a:rPr lang="fr-FR" smtClean="0"/>
              <a:pPr/>
              <a:t>47</a:t>
            </a:fld>
            <a:endParaRPr lang="fr-FR"/>
          </a:p>
        </p:txBody>
      </p:sp>
    </p:spTree>
    <p:extLst>
      <p:ext uri="{BB962C8B-B14F-4D97-AF65-F5344CB8AC3E}">
        <p14:creationId xmlns:p14="http://schemas.microsoft.com/office/powerpoint/2010/main" val="39353707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BF51AC-AC7A-4056-A206-081C9421CA21}" type="slidenum">
              <a:rPr kumimoji="0" lang="fr-FR" sz="1000" b="0" i="0" u="none" strike="noStrike" kern="1200" cap="none" spc="0" normalizeH="0" baseline="0" noProof="0" smtClean="0">
                <a:ln>
                  <a:noFill/>
                </a:ln>
                <a:solidFill>
                  <a:srgbClr val="103184"/>
                </a:solidFill>
                <a:effectLst/>
                <a:uLnTx/>
                <a:uFillTx/>
                <a:latin typeface="Arial"/>
                <a:ea typeface="ＭＳ Ｐゴシック"/>
                <a:cs typeface="+mn-cs"/>
              </a:rPr>
              <a:pPr marL="0" marR="0" lvl="0" indent="0" algn="l" defTabSz="914400" rtl="0" eaLnBrk="1" fontAlgn="auto" latinLnBrk="0" hangingPunct="1">
                <a:lnSpc>
                  <a:spcPct val="100000"/>
                </a:lnSpc>
                <a:spcBef>
                  <a:spcPts val="0"/>
                </a:spcBef>
                <a:spcAft>
                  <a:spcPts val="0"/>
                </a:spcAft>
                <a:buClrTx/>
                <a:buSzTx/>
                <a:buFontTx/>
                <a:buNone/>
                <a:tabLst/>
                <a:defRPr/>
              </a:pPr>
              <a:t>48</a:t>
            </a:fld>
            <a:endParaRPr kumimoji="0" lang="fr-FR" sz="1000" b="0" i="0" u="none" strike="noStrike" kern="1200" cap="none" spc="0" normalizeH="0" baseline="0" noProof="0">
              <a:ln>
                <a:noFill/>
              </a:ln>
              <a:solidFill>
                <a:srgbClr val="103184"/>
              </a:solidFill>
              <a:effectLst/>
              <a:uLnTx/>
              <a:uFillTx/>
              <a:latin typeface="Arial"/>
              <a:ea typeface="ＭＳ Ｐゴシック"/>
              <a:cs typeface="+mn-cs"/>
            </a:endParaRPr>
          </a:p>
        </p:txBody>
      </p:sp>
      <p:sp>
        <p:nvSpPr>
          <p:cNvPr id="6" name="Rectangle 2"/>
          <p:cNvSpPr txBox="1">
            <a:spLocks noChangeArrowheads="1"/>
          </p:cNvSpPr>
          <p:nvPr/>
        </p:nvSpPr>
        <p:spPr bwMode="gray">
          <a:xfrm>
            <a:off x="2279080" y="2997498"/>
            <a:ext cx="4537075" cy="115158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fontAlgn="base">
              <a:spcBef>
                <a:spcPct val="0"/>
              </a:spcBef>
              <a:spcAft>
                <a:spcPct val="0"/>
              </a:spcAft>
              <a:defRPr sz="3000" b="1">
                <a:solidFill>
                  <a:srgbClr val="FFFFFF"/>
                </a:solidFill>
                <a:latin typeface="+mj-lt"/>
                <a:ea typeface="+mj-ea"/>
                <a:cs typeface="+mj-cs"/>
              </a:defRPr>
            </a:lvl1pPr>
            <a:lvl2pPr algn="l" rtl="0" fontAlgn="base">
              <a:spcBef>
                <a:spcPct val="0"/>
              </a:spcBef>
              <a:spcAft>
                <a:spcPct val="0"/>
              </a:spcAft>
              <a:defRPr sz="3000" b="1">
                <a:solidFill>
                  <a:srgbClr val="FFFFFF"/>
                </a:solidFill>
                <a:latin typeface="Arial" charset="0"/>
                <a:ea typeface="ＭＳ Ｐゴシック" pitchFamily="-64" charset="-128"/>
              </a:defRPr>
            </a:lvl2pPr>
            <a:lvl3pPr algn="l" rtl="0" fontAlgn="base">
              <a:spcBef>
                <a:spcPct val="0"/>
              </a:spcBef>
              <a:spcAft>
                <a:spcPct val="0"/>
              </a:spcAft>
              <a:defRPr sz="3000" b="1">
                <a:solidFill>
                  <a:srgbClr val="FFFFFF"/>
                </a:solidFill>
                <a:latin typeface="Arial" charset="0"/>
                <a:ea typeface="ＭＳ Ｐゴシック" pitchFamily="-64" charset="-128"/>
              </a:defRPr>
            </a:lvl3pPr>
            <a:lvl4pPr algn="l" rtl="0" fontAlgn="base">
              <a:spcBef>
                <a:spcPct val="0"/>
              </a:spcBef>
              <a:spcAft>
                <a:spcPct val="0"/>
              </a:spcAft>
              <a:defRPr sz="3000" b="1">
                <a:solidFill>
                  <a:srgbClr val="FFFFFF"/>
                </a:solidFill>
                <a:latin typeface="Arial" charset="0"/>
                <a:ea typeface="ＭＳ Ｐゴシック" pitchFamily="-64" charset="-128"/>
              </a:defRPr>
            </a:lvl4pPr>
            <a:lvl5pPr algn="l" rtl="0" fontAlgn="base">
              <a:spcBef>
                <a:spcPct val="0"/>
              </a:spcBef>
              <a:spcAft>
                <a:spcPct val="0"/>
              </a:spcAft>
              <a:defRPr sz="3000" b="1">
                <a:solidFill>
                  <a:srgbClr val="FFFFFF"/>
                </a:solidFill>
                <a:latin typeface="Arial" charset="0"/>
                <a:ea typeface="ＭＳ Ｐゴシック" pitchFamily="-64" charset="-128"/>
              </a:defRPr>
            </a:lvl5pPr>
            <a:lvl6pPr marL="457200" algn="l" rtl="0" fontAlgn="base">
              <a:spcBef>
                <a:spcPct val="0"/>
              </a:spcBef>
              <a:spcAft>
                <a:spcPct val="0"/>
              </a:spcAft>
              <a:defRPr sz="3000" b="1">
                <a:solidFill>
                  <a:srgbClr val="FFFFFF"/>
                </a:solidFill>
                <a:latin typeface="Arial" charset="0"/>
                <a:ea typeface="ＭＳ Ｐゴシック" pitchFamily="-64" charset="-128"/>
              </a:defRPr>
            </a:lvl6pPr>
            <a:lvl7pPr marL="914400" algn="l" rtl="0" fontAlgn="base">
              <a:spcBef>
                <a:spcPct val="0"/>
              </a:spcBef>
              <a:spcAft>
                <a:spcPct val="0"/>
              </a:spcAft>
              <a:defRPr sz="3000" b="1">
                <a:solidFill>
                  <a:srgbClr val="FFFFFF"/>
                </a:solidFill>
                <a:latin typeface="Arial" charset="0"/>
                <a:ea typeface="ＭＳ Ｐゴシック" pitchFamily="-64" charset="-128"/>
              </a:defRPr>
            </a:lvl7pPr>
            <a:lvl8pPr marL="1371600" algn="l" rtl="0" fontAlgn="base">
              <a:spcBef>
                <a:spcPct val="0"/>
              </a:spcBef>
              <a:spcAft>
                <a:spcPct val="0"/>
              </a:spcAft>
              <a:defRPr sz="3000" b="1">
                <a:solidFill>
                  <a:srgbClr val="FFFFFF"/>
                </a:solidFill>
                <a:latin typeface="Arial" charset="0"/>
                <a:ea typeface="ＭＳ Ｐゴシック" pitchFamily="-64" charset="-128"/>
              </a:defRPr>
            </a:lvl8pPr>
            <a:lvl9pPr marL="1828800" algn="l" rtl="0" fontAlgn="base">
              <a:spcBef>
                <a:spcPct val="0"/>
              </a:spcBef>
              <a:spcAft>
                <a:spcPct val="0"/>
              </a:spcAft>
              <a:defRPr sz="3000" b="1">
                <a:solidFill>
                  <a:srgbClr val="FFFFFF"/>
                </a:solidFill>
                <a:latin typeface="Arial" charset="0"/>
                <a:ea typeface="ＭＳ Ｐゴシック" pitchFamily="-6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2600" b="1" i="0" u="none" strike="noStrike" kern="1200" cap="none" spc="0" normalizeH="0" baseline="0" noProof="0" dirty="0">
                <a:ln>
                  <a:noFill/>
                </a:ln>
                <a:solidFill>
                  <a:srgbClr val="103184"/>
                </a:solidFill>
                <a:effectLst/>
                <a:uLnTx/>
                <a:uFillTx/>
                <a:latin typeface="Arial"/>
                <a:ea typeface="ＭＳ Ｐゴシック"/>
                <a:cs typeface="+mj-cs"/>
              </a:rPr>
              <a:t>Pricing of a simple product</a:t>
            </a:r>
          </a:p>
        </p:txBody>
      </p:sp>
    </p:spTree>
    <p:extLst>
      <p:ext uri="{BB962C8B-B14F-4D97-AF65-F5344CB8AC3E}">
        <p14:creationId xmlns:p14="http://schemas.microsoft.com/office/powerpoint/2010/main" val="2871767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Example</a:t>
            </a:r>
            <a:br>
              <a:rPr lang="en-US" sz="2600" dirty="0"/>
            </a:br>
            <a:r>
              <a:rPr lang="en-US" sz="1800" b="0" dirty="0"/>
              <a:t>Pricing of a IR Payer Swap at Swap Rate + M bps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1400" dirty="0"/>
                  <a:t>Characteristics of the swap</a:t>
                </a:r>
              </a:p>
              <a:p>
                <a:pPr lvl="1"/>
                <a:r>
                  <a:rPr lang="en-US" sz="1400" dirty="0"/>
                  <a:t>Fixed Leg Payment Frequency: 1 year</a:t>
                </a:r>
              </a:p>
              <a:p>
                <a:pPr lvl="1"/>
                <a:r>
                  <a:rPr lang="en-US" sz="1400" dirty="0"/>
                  <a:t>Fixed Rate:  K = swap rate + M bps</a:t>
                </a:r>
              </a:p>
              <a:p>
                <a:pPr lvl="1"/>
                <a:endParaRPr lang="en-US" sz="1400" dirty="0"/>
              </a:p>
              <a:p>
                <a:pPr lvl="1"/>
                <a:r>
                  <a:rPr lang="en-US" sz="1400" dirty="0"/>
                  <a:t>Floating Leg Payment Frequency: 6 months </a:t>
                </a:r>
              </a:p>
              <a:p>
                <a:pPr lvl="1"/>
                <a:r>
                  <a:rPr lang="en-US" sz="1400" dirty="0"/>
                  <a:t>Underlying: EURIBOR 6 months</a:t>
                </a:r>
              </a:p>
              <a:p>
                <a:pPr lvl="1"/>
                <a:endParaRPr lang="en-US" sz="1400" dirty="0"/>
              </a:p>
              <a:p>
                <a:pPr lvl="1"/>
                <a:r>
                  <a:rPr lang="en-US" sz="1400" dirty="0"/>
                  <a:t>Residual Maturity: N years</a:t>
                </a:r>
              </a:p>
              <a:p>
                <a:pPr lvl="1"/>
                <a:endParaRPr lang="en-US" sz="1400" dirty="0"/>
              </a:p>
              <a:p>
                <a:pPr lvl="1"/>
                <a:r>
                  <a:rPr lang="en-US" sz="1400" dirty="0"/>
                  <a:t>The pricing formula is given by:</a:t>
                </a:r>
              </a:p>
              <a:p>
                <a:pPr marL="288925" lvl="1" inden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a:rPr>
                            <m:t>𝑆</m:t>
                          </m:r>
                          <m:r>
                            <a:rPr lang="en-US" sz="1600" b="0" i="1" smtClean="0">
                              <a:latin typeface="Cambria Math"/>
                            </a:rPr>
                            <m:t>𝑊𝐴𝑃</m:t>
                          </m:r>
                        </m:e>
                        <m:sub>
                          <m:r>
                            <a:rPr lang="en-US" sz="1600" b="0" i="1" smtClean="0">
                              <a:latin typeface="Cambria Math"/>
                            </a:rPr>
                            <m:t>𝑁</m:t>
                          </m:r>
                        </m:sub>
                      </m:sSub>
                      <m:r>
                        <a:rPr lang="en-US" sz="1600" i="1">
                          <a:latin typeface="Cambria Math"/>
                        </a:rPr>
                        <m:t>=1−</m:t>
                      </m:r>
                      <m:r>
                        <a:rPr lang="fr-FR" sz="1600" b="0" i="1" smtClean="0">
                          <a:latin typeface="Cambria Math" panose="02040503050406030204" pitchFamily="18" charset="0"/>
                        </a:rPr>
                        <m:t>𝑍𝐶</m:t>
                      </m:r>
                      <m:d>
                        <m:dPr>
                          <m:ctrlPr>
                            <a:rPr lang="en-US" sz="1600" i="1">
                              <a:latin typeface="Cambria Math" panose="02040503050406030204" pitchFamily="18" charset="0"/>
                            </a:rPr>
                          </m:ctrlPr>
                        </m:dPr>
                        <m:e>
                          <m:r>
                            <a:rPr lang="en-US" sz="1600" i="1">
                              <a:latin typeface="Cambria Math"/>
                            </a:rPr>
                            <m:t>0,</m:t>
                          </m:r>
                          <m:r>
                            <a:rPr lang="en-US" sz="1600" i="1">
                              <a:latin typeface="Cambria Math"/>
                            </a:rPr>
                            <m:t>𝑁</m:t>
                          </m:r>
                        </m:e>
                      </m:d>
                      <m:r>
                        <a:rPr lang="en-US" sz="1600" b="0" i="1" smtClean="0">
                          <a:latin typeface="Cambria Math"/>
                        </a:rPr>
                        <m:t>−</m:t>
                      </m:r>
                      <m:r>
                        <a:rPr lang="en-US" sz="1600" b="0" i="1" smtClean="0">
                          <a:latin typeface="Cambria Math"/>
                        </a:rPr>
                        <m:t>𝐾</m:t>
                      </m:r>
                      <m:nary>
                        <m:naryPr>
                          <m:chr m:val="∑"/>
                          <m:limLoc m:val="undOvr"/>
                          <m:ctrlPr>
                            <a:rPr lang="en-US" sz="1600" i="1">
                              <a:latin typeface="Cambria Math" panose="02040503050406030204" pitchFamily="18" charset="0"/>
                            </a:rPr>
                          </m:ctrlPr>
                        </m:naryPr>
                        <m:sub>
                          <m:r>
                            <a:rPr lang="en-US" sz="1600" i="1">
                              <a:latin typeface="Cambria Math"/>
                            </a:rPr>
                            <m:t>𝑖</m:t>
                          </m:r>
                          <m:r>
                            <a:rPr lang="en-US" sz="1600" i="1">
                              <a:latin typeface="Cambria Math"/>
                            </a:rPr>
                            <m:t>=1</m:t>
                          </m:r>
                        </m:sub>
                        <m:sup>
                          <m:r>
                            <a:rPr lang="en-US" sz="1600" i="1">
                              <a:latin typeface="Cambria Math"/>
                            </a:rPr>
                            <m:t>𝑁</m:t>
                          </m:r>
                        </m:sup>
                        <m:e>
                          <m:r>
                            <a:rPr lang="en-US" sz="1600" i="1">
                              <a:latin typeface="Cambria Math"/>
                            </a:rPr>
                            <m:t>𝛿</m:t>
                          </m:r>
                          <m:d>
                            <m:dPr>
                              <m:ctrlPr>
                                <a:rPr lang="en-US" sz="1600" i="1">
                                  <a:latin typeface="Cambria Math" panose="02040503050406030204" pitchFamily="18" charset="0"/>
                                </a:rPr>
                              </m:ctrlPr>
                            </m:dPr>
                            <m:e>
                              <m:r>
                                <a:rPr lang="en-US" sz="1600" i="1">
                                  <a:latin typeface="Cambria Math"/>
                                </a:rPr>
                                <m:t>𝑖</m:t>
                              </m:r>
                              <m:r>
                                <a:rPr lang="en-US" sz="1600" i="1">
                                  <a:latin typeface="Cambria Math"/>
                                </a:rPr>
                                <m:t>−1,</m:t>
                              </m:r>
                              <m:r>
                                <a:rPr lang="en-US" sz="1600" i="1">
                                  <a:latin typeface="Cambria Math"/>
                                </a:rPr>
                                <m:t>𝑖</m:t>
                              </m:r>
                            </m:e>
                          </m:d>
                          <m:r>
                            <a:rPr lang="fr-FR" sz="1600" b="0" i="1" smtClean="0">
                              <a:latin typeface="Cambria Math" panose="02040503050406030204" pitchFamily="18" charset="0"/>
                            </a:rPr>
                            <m:t>𝑍𝐶</m:t>
                          </m:r>
                          <m:r>
                            <a:rPr lang="en-US" sz="1600" i="1">
                              <a:latin typeface="Cambria Math"/>
                            </a:rPr>
                            <m:t>(0,</m:t>
                          </m:r>
                          <m:r>
                            <a:rPr lang="en-US" sz="1600" i="1">
                              <a:latin typeface="Cambria Math"/>
                            </a:rPr>
                            <m:t>𝑖</m:t>
                          </m:r>
                          <m:r>
                            <a:rPr lang="en-US" sz="1600" i="1">
                              <a:latin typeface="Cambria Math"/>
                            </a:rPr>
                            <m:t>)</m:t>
                          </m:r>
                        </m:e>
                      </m:nary>
                    </m:oMath>
                  </m:oMathPara>
                </a14:m>
                <a:endParaRPr lang="en-US" sz="1600" dirty="0"/>
              </a:p>
              <a:p>
                <a:pPr marL="288925" lvl="1" indent="0">
                  <a:buNone/>
                </a:pPr>
                <a:endParaRPr lang="en-US" sz="1600" dirty="0"/>
              </a:p>
              <a:p>
                <a:pPr lvl="1"/>
                <a:r>
                  <a:rPr lang="en-US" sz="1600" dirty="0"/>
                  <a:t>As the strike is equal to swap rate + M bps</a:t>
                </a:r>
              </a:p>
              <a:p>
                <a:pPr marL="288925" lvl="1" indent="0">
                  <a:buNone/>
                </a:pPr>
                <a:endParaRPr lang="en-US" sz="1600" dirty="0"/>
              </a:p>
              <a:p>
                <a:pPr marL="288925" lvl="1"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a:rPr>
                            <m:t>𝑆𝑊𝐴𝑃</m:t>
                          </m:r>
                        </m:e>
                        <m:sub>
                          <m:r>
                            <a:rPr lang="en-US" sz="1600" i="1">
                              <a:latin typeface="Cambria Math"/>
                            </a:rPr>
                            <m:t>𝑁</m:t>
                          </m:r>
                        </m:sub>
                      </m:sSub>
                      <m:r>
                        <a:rPr lang="en-US" sz="1600" i="1">
                          <a:latin typeface="Cambria Math"/>
                        </a:rPr>
                        <m:t>=−</m:t>
                      </m:r>
                      <m:r>
                        <a:rPr lang="en-US" sz="1600" b="0" i="1" smtClean="0">
                          <a:latin typeface="Cambria Math"/>
                        </a:rPr>
                        <m:t>𝑀</m:t>
                      </m:r>
                      <m:nary>
                        <m:naryPr>
                          <m:chr m:val="∑"/>
                          <m:limLoc m:val="undOvr"/>
                          <m:ctrlPr>
                            <a:rPr lang="en-US" sz="1600" i="1">
                              <a:latin typeface="Cambria Math" panose="02040503050406030204" pitchFamily="18" charset="0"/>
                            </a:rPr>
                          </m:ctrlPr>
                        </m:naryPr>
                        <m:sub>
                          <m:r>
                            <a:rPr lang="en-US" sz="1600" i="1">
                              <a:latin typeface="Cambria Math"/>
                            </a:rPr>
                            <m:t>𝑖</m:t>
                          </m:r>
                          <m:r>
                            <a:rPr lang="en-US" sz="1600" i="1">
                              <a:latin typeface="Cambria Math"/>
                            </a:rPr>
                            <m:t>=1</m:t>
                          </m:r>
                        </m:sub>
                        <m:sup>
                          <m:r>
                            <a:rPr lang="en-US" sz="1600" i="1">
                              <a:latin typeface="Cambria Math"/>
                            </a:rPr>
                            <m:t>𝑁</m:t>
                          </m:r>
                        </m:sup>
                        <m:e>
                          <m:r>
                            <a:rPr lang="en-US" sz="1600" i="1">
                              <a:latin typeface="Cambria Math"/>
                            </a:rPr>
                            <m:t>𝛿</m:t>
                          </m:r>
                          <m:d>
                            <m:dPr>
                              <m:ctrlPr>
                                <a:rPr lang="en-US" sz="1600" i="1">
                                  <a:latin typeface="Cambria Math" panose="02040503050406030204" pitchFamily="18" charset="0"/>
                                </a:rPr>
                              </m:ctrlPr>
                            </m:dPr>
                            <m:e>
                              <m:r>
                                <a:rPr lang="en-US" sz="1600" i="1">
                                  <a:latin typeface="Cambria Math"/>
                                </a:rPr>
                                <m:t>𝑖</m:t>
                              </m:r>
                              <m:r>
                                <a:rPr lang="en-US" sz="1600" i="1">
                                  <a:latin typeface="Cambria Math"/>
                                </a:rPr>
                                <m:t>−1,</m:t>
                              </m:r>
                              <m:r>
                                <a:rPr lang="en-US" sz="1600" i="1">
                                  <a:latin typeface="Cambria Math"/>
                                </a:rPr>
                                <m:t>𝑖</m:t>
                              </m:r>
                            </m:e>
                          </m:d>
                          <m:r>
                            <a:rPr lang="fr-FR" sz="1600" b="0" i="1" smtClean="0">
                              <a:latin typeface="Cambria Math" panose="02040503050406030204" pitchFamily="18" charset="0"/>
                            </a:rPr>
                            <m:t>𝑍𝐶</m:t>
                          </m:r>
                          <m:r>
                            <a:rPr lang="en-US" sz="1600" i="1">
                              <a:latin typeface="Cambria Math"/>
                            </a:rPr>
                            <m:t>(0,</m:t>
                          </m:r>
                          <m:r>
                            <a:rPr lang="en-US" sz="1600" i="1">
                              <a:latin typeface="Cambria Math"/>
                            </a:rPr>
                            <m:t>𝑖</m:t>
                          </m:r>
                          <m:r>
                            <a:rPr lang="en-US" sz="1600" i="1">
                              <a:latin typeface="Cambria Math"/>
                            </a:rPr>
                            <m:t>)</m:t>
                          </m:r>
                        </m:e>
                      </m:nary>
                    </m:oMath>
                  </m:oMathPara>
                </a14:m>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18" t="-1271"/>
                </a:stretch>
              </a:blipFill>
            </p:spPr>
            <p:txBody>
              <a:bodyPr/>
              <a:lstStyle/>
              <a:p>
                <a:r>
                  <a:rPr lang="fr-FR">
                    <a:noFill/>
                  </a:rPr>
                  <a:t> </a:t>
                </a:r>
              </a:p>
            </p:txBody>
          </p:sp>
        </mc:Fallback>
      </mc:AlternateContent>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BF51AC-AC7A-4056-A206-081C9421CA21}" type="slidenum">
              <a:rPr kumimoji="0" lang="fr-FR" sz="1000" b="0" i="0" u="none" strike="noStrike" kern="1200" cap="none" spc="0" normalizeH="0" baseline="0" noProof="0" smtClean="0">
                <a:ln>
                  <a:noFill/>
                </a:ln>
                <a:solidFill>
                  <a:srgbClr val="103184"/>
                </a:solidFill>
                <a:effectLst/>
                <a:uLnTx/>
                <a:uFillTx/>
                <a:latin typeface="Arial"/>
                <a:ea typeface="ＭＳ Ｐゴシック"/>
                <a:cs typeface="+mn-cs"/>
              </a:rPr>
              <a:pPr marL="0" marR="0" lvl="0" indent="0" algn="l" defTabSz="914400" rtl="0" eaLnBrk="1" fontAlgn="auto" latinLnBrk="0" hangingPunct="1">
                <a:lnSpc>
                  <a:spcPct val="100000"/>
                </a:lnSpc>
                <a:spcBef>
                  <a:spcPts val="0"/>
                </a:spcBef>
                <a:spcAft>
                  <a:spcPts val="0"/>
                </a:spcAft>
                <a:buClrTx/>
                <a:buSzTx/>
                <a:buFontTx/>
                <a:buNone/>
                <a:tabLst/>
                <a:defRPr/>
              </a:pPr>
              <a:t>49</a:t>
            </a:fld>
            <a:endParaRPr kumimoji="0" lang="fr-FR" sz="1000" b="0" i="0" u="none" strike="noStrike" kern="1200" cap="none" spc="0" normalizeH="0" baseline="0" noProof="0">
              <a:ln>
                <a:noFill/>
              </a:ln>
              <a:solidFill>
                <a:srgbClr val="103184"/>
              </a:solidFill>
              <a:effectLst/>
              <a:uLnTx/>
              <a:uFillTx/>
              <a:latin typeface="Arial"/>
              <a:ea typeface="ＭＳ Ｐゴシック"/>
              <a:cs typeface="+mn-cs"/>
            </a:endParaRPr>
          </a:p>
        </p:txBody>
      </p:sp>
    </p:spTree>
    <p:extLst>
      <p:ext uri="{BB962C8B-B14F-4D97-AF65-F5344CB8AC3E}">
        <p14:creationId xmlns:p14="http://schemas.microsoft.com/office/powerpoint/2010/main" val="3867790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2C773689-13F8-4341-AB76-926B6B63C738}"/>
              </a:ext>
            </a:extLst>
          </p:cNvPr>
          <p:cNvGraphicFramePr>
            <a:graphicFrameLocks noChangeAspect="1"/>
          </p:cNvGraphicFramePr>
          <p:nvPr>
            <p:custDataLst>
              <p:tags r:id="rId1"/>
            </p:custDataLst>
            <p:extLst>
              <p:ext uri="{D42A27DB-BD31-4B8C-83A1-F6EECF244321}">
                <p14:modId xmlns:p14="http://schemas.microsoft.com/office/powerpoint/2010/main" val="13823246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415" imgH="416" progId="TCLayout.ActiveDocument.1">
                  <p:embed/>
                </p:oleObj>
              </mc:Choice>
              <mc:Fallback>
                <p:oleObj name="Diapositive think-cell" r:id="rId3" imgW="415" imgH="416" progId="TCLayout.ActiveDocument.1">
                  <p:embed/>
                  <p:pic>
                    <p:nvPicPr>
                      <p:cNvPr id="6" name="Objet 5" hidden="1">
                        <a:extLst>
                          <a:ext uri="{FF2B5EF4-FFF2-40B4-BE49-F238E27FC236}">
                            <a16:creationId xmlns:a16="http://schemas.microsoft.com/office/drawing/2014/main" id="{2C773689-13F8-4341-AB76-926B6B63C73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p>
            <a:r>
              <a:rPr lang="fr-FR" sz="2600" dirty="0" err="1"/>
              <a:t>Zero</a:t>
            </a:r>
            <a:r>
              <a:rPr lang="fr-FR" sz="2600" dirty="0"/>
              <a:t> Coupon (ZC) Bonds</a:t>
            </a:r>
            <a:endParaRPr lang="en-US" sz="2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1520" y="1220688"/>
                <a:ext cx="8640960" cy="5016624"/>
              </a:xfrm>
            </p:spPr>
            <p:txBody>
              <a:bodyPr/>
              <a:lstStyle/>
              <a:p>
                <a:endParaRPr lang="fr-FR" sz="1400" dirty="0"/>
              </a:p>
              <a:p>
                <a:endParaRPr lang="en-US" sz="1400" dirty="0"/>
              </a:p>
              <a:p>
                <a:r>
                  <a:rPr lang="fr-FR" sz="1400" u="sng" dirty="0"/>
                  <a:t>ZC Bond - </a:t>
                </a:r>
                <a:r>
                  <a:rPr lang="fr-FR" sz="1400" u="sng" dirty="0" err="1"/>
                  <a:t>Definition</a:t>
                </a:r>
                <a:r>
                  <a:rPr lang="fr-FR" sz="1400" u="sng" dirty="0"/>
                  <a:t>:</a:t>
                </a:r>
                <a:r>
                  <a:rPr lang="fr-FR" sz="1400" dirty="0"/>
                  <a:t> </a:t>
                </a:r>
                <a:br>
                  <a:rPr lang="fr-FR" sz="1400" dirty="0"/>
                </a:br>
                <a:endParaRPr lang="fr-FR" sz="1400" dirty="0"/>
              </a:p>
              <a:p>
                <a:pPr marL="0" indent="0">
                  <a:buNone/>
                </a:pPr>
                <a:r>
                  <a:rPr lang="fr-FR" sz="1400" b="0" dirty="0"/>
                  <a:t>A ZC Bond of </a:t>
                </a:r>
                <a:r>
                  <a:rPr lang="fr-FR" sz="1400" dirty="0" err="1"/>
                  <a:t>maturity</a:t>
                </a:r>
                <a:r>
                  <a:rPr lang="fr-FR" sz="1400" dirty="0"/>
                  <a:t> T</a:t>
                </a:r>
                <a:r>
                  <a:rPr lang="fr-FR" sz="1400" b="0" dirty="0"/>
                  <a:t> </a:t>
                </a:r>
                <a:r>
                  <a:rPr lang="fr-FR" sz="1400" b="0" dirty="0" err="1"/>
                  <a:t>is</a:t>
                </a:r>
                <a:r>
                  <a:rPr lang="fr-FR" sz="1400" b="0" dirty="0"/>
                  <a:t> a bond </a:t>
                </a:r>
                <a:r>
                  <a:rPr lang="fr-FR" sz="1400" b="0" dirty="0" err="1"/>
                  <a:t>that</a:t>
                </a:r>
                <a:r>
                  <a:rPr lang="fr-FR" sz="1400" b="0" dirty="0"/>
                  <a:t> pays a single cashflow </a:t>
                </a:r>
                <a:r>
                  <a:rPr lang="fr-FR" sz="1400" b="0" dirty="0" err="1"/>
                  <a:t>equal</a:t>
                </a:r>
                <a:r>
                  <a:rPr lang="fr-FR" sz="1400" b="0" dirty="0"/>
                  <a:t> to 1€ at time </a:t>
                </a:r>
                <a:r>
                  <a:rPr lang="fr-FR" sz="1400" dirty="0"/>
                  <a:t>T</a:t>
                </a:r>
                <a:endParaRPr lang="fr-FR" sz="1400" b="0" dirty="0"/>
              </a:p>
              <a:p>
                <a:pPr marL="0" indent="0">
                  <a:buNone/>
                </a:pPr>
                <a:r>
                  <a:rPr lang="fr-FR" sz="1400" b="0" dirty="0"/>
                  <a:t>In </a:t>
                </a:r>
                <a:r>
                  <a:rPr lang="fr-FR" sz="1400" b="0" dirty="0" err="1"/>
                  <a:t>this</a:t>
                </a:r>
                <a:r>
                  <a:rPr lang="fr-FR" sz="1400" b="0" dirty="0"/>
                  <a:t> deck, the notation for the value at time </a:t>
                </a:r>
                <a:r>
                  <a:rPr lang="fr-FR" sz="1400" b="0" i="1" dirty="0"/>
                  <a:t>t </a:t>
                </a:r>
                <a:r>
                  <a:rPr lang="fr-FR" sz="1400" b="0" dirty="0"/>
                  <a:t>of ZC Bond of </a:t>
                </a:r>
                <a:r>
                  <a:rPr lang="fr-FR" sz="1400" b="0" dirty="0" err="1"/>
                  <a:t>maturity</a:t>
                </a:r>
                <a:r>
                  <a:rPr lang="fr-FR" sz="1400" b="0" dirty="0"/>
                  <a:t> T </a:t>
                </a:r>
                <a:r>
                  <a:rPr lang="fr-FR" sz="1400" b="0" dirty="0" err="1"/>
                  <a:t>is</a:t>
                </a:r>
                <a:r>
                  <a:rPr lang="fr-FR" sz="1400" dirty="0"/>
                  <a:t> </a:t>
                </a:r>
                <a14:m>
                  <m:oMath xmlns:m="http://schemas.openxmlformats.org/officeDocument/2006/math">
                    <m:r>
                      <a:rPr lang="fr-FR" sz="1400" b="0" i="1" smtClean="0">
                        <a:latin typeface="Cambria Math"/>
                      </a:rPr>
                      <m:t>𝑍𝐶</m:t>
                    </m:r>
                    <m:r>
                      <a:rPr lang="fr-FR" sz="1400" b="0" i="1" smtClean="0">
                        <a:latin typeface="Cambria Math"/>
                      </a:rPr>
                      <m:t>(</m:t>
                    </m:r>
                    <m:r>
                      <a:rPr lang="fr-FR" sz="1400" b="0" i="1" smtClean="0">
                        <a:latin typeface="Cambria Math" panose="02040503050406030204" pitchFamily="18" charset="0"/>
                      </a:rPr>
                      <m:t>𝑡</m:t>
                    </m:r>
                    <m:r>
                      <a:rPr lang="fr-FR" sz="1400" b="0" i="1" smtClean="0">
                        <a:latin typeface="Cambria Math"/>
                      </a:rPr>
                      <m:t>,</m:t>
                    </m:r>
                    <m:r>
                      <a:rPr lang="fr-FR" sz="1400" b="0" i="1" smtClean="0">
                        <a:latin typeface="Cambria Math"/>
                      </a:rPr>
                      <m:t>𝑇</m:t>
                    </m:r>
                    <m:r>
                      <a:rPr lang="fr-FR" sz="1400" b="0" i="1" smtClean="0">
                        <a:latin typeface="Cambria Math"/>
                      </a:rPr>
                      <m:t>)</m:t>
                    </m:r>
                  </m:oMath>
                </a14:m>
                <a:endParaRPr lang="en-US" sz="1400" b="0" i="1" dirty="0"/>
              </a:p>
              <a:p>
                <a:endParaRPr lang="fr-FR" sz="1400" dirty="0"/>
              </a:p>
              <a:p>
                <a:pPr marL="0" indent="0">
                  <a:buNone/>
                </a:pPr>
                <a:r>
                  <a:rPr lang="fr-FR" sz="1400" dirty="0"/>
                  <a:t>=&gt; A ZC Bond </a:t>
                </a:r>
                <a:r>
                  <a:rPr lang="fr-FR" sz="1400" dirty="0" err="1"/>
                  <a:t>is</a:t>
                </a:r>
                <a:r>
                  <a:rPr lang="fr-FR" sz="1400" dirty="0"/>
                  <a:t> the </a:t>
                </a:r>
                <a:r>
                  <a:rPr lang="fr-FR" sz="1400" dirty="0" err="1"/>
                  <a:t>present</a:t>
                </a:r>
                <a:r>
                  <a:rPr lang="fr-FR" sz="1400" dirty="0"/>
                  <a:t> value of </a:t>
                </a:r>
                <a:r>
                  <a:rPr lang="fr-FR" sz="1400" dirty="0" err="1"/>
                  <a:t>having</a:t>
                </a:r>
                <a:r>
                  <a:rPr lang="fr-FR" sz="1400" dirty="0"/>
                  <a:t> 1€ at a future date T</a:t>
                </a:r>
                <a:endParaRPr lang="en-US" sz="1400" dirty="0"/>
              </a:p>
              <a:p>
                <a:pPr lvl="1"/>
                <a:endParaRPr lang="en-US" sz="1400" dirty="0"/>
              </a:p>
              <a:p>
                <a:r>
                  <a:rPr lang="fr-FR" sz="1400" u="sng" dirty="0" err="1"/>
                  <a:t>Forward</a:t>
                </a:r>
                <a:r>
                  <a:rPr lang="fr-FR" sz="1400" u="sng" dirty="0"/>
                  <a:t> ZC Bond formula:</a:t>
                </a:r>
              </a:p>
              <a:p>
                <a:pPr marL="0" indent="0">
                  <a:buNone/>
                </a:pPr>
                <a:r>
                  <a:rPr lang="fr-FR" sz="1400" b="0" dirty="0"/>
                  <a:t>	</a:t>
                </a:r>
              </a:p>
              <a:p>
                <a:pPr marL="0" indent="0">
                  <a:buNone/>
                </a:pPr>
                <a:r>
                  <a:rPr lang="fr-FR" sz="1400" b="0" dirty="0"/>
                  <a:t>A </a:t>
                </a:r>
                <a:r>
                  <a:rPr lang="fr-FR" sz="1400" b="0" dirty="0" err="1"/>
                  <a:t>Forward</a:t>
                </a:r>
                <a:r>
                  <a:rPr lang="fr-FR" sz="1400" b="0" dirty="0"/>
                  <a:t> Start ZC Bond </a:t>
                </a:r>
                <a:r>
                  <a:rPr lang="fr-FR" sz="1400" b="0" dirty="0" err="1"/>
                  <a:t>is</a:t>
                </a:r>
                <a:r>
                  <a:rPr lang="fr-FR" sz="1400" b="0" dirty="0"/>
                  <a:t> a </a:t>
                </a:r>
                <a:r>
                  <a:rPr lang="fr-FR" sz="1400" b="0" dirty="0" err="1"/>
                  <a:t>contract</a:t>
                </a:r>
                <a:r>
                  <a:rPr lang="fr-FR" sz="1400" b="0" dirty="0"/>
                  <a:t> set at time 0, </a:t>
                </a:r>
                <a:r>
                  <a:rPr lang="fr-FR" sz="1400" b="0" dirty="0" err="1"/>
                  <a:t>that</a:t>
                </a:r>
                <a:r>
                  <a:rPr lang="fr-FR" sz="1400" b="0" dirty="0"/>
                  <a:t> exchange at time t a ZC Bond of </a:t>
                </a:r>
                <a:r>
                  <a:rPr lang="fr-FR" sz="1400" dirty="0" err="1"/>
                  <a:t>maturity</a:t>
                </a:r>
                <a:r>
                  <a:rPr lang="fr-FR" sz="1400" dirty="0"/>
                  <a:t> T </a:t>
                </a:r>
                <a:r>
                  <a:rPr lang="fr-FR" sz="1400" b="0" dirty="0" err="1"/>
                  <a:t>againts</a:t>
                </a:r>
                <a:r>
                  <a:rPr lang="fr-FR" sz="1400" b="0" dirty="0"/>
                  <a:t> an </a:t>
                </a:r>
                <a:r>
                  <a:rPr lang="fr-FR" sz="1400" b="0" dirty="0" err="1"/>
                  <a:t>amount</a:t>
                </a:r>
                <a:r>
                  <a:rPr lang="fr-FR" sz="1400" b="0" dirty="0"/>
                  <a:t>/strike K. For the </a:t>
                </a:r>
                <a:r>
                  <a:rPr lang="fr-FR" sz="1400" b="0" dirty="0" err="1"/>
                  <a:t>contract</a:t>
                </a:r>
                <a:r>
                  <a:rPr lang="fr-FR" sz="1400" b="0" dirty="0"/>
                  <a:t> to </a:t>
                </a:r>
                <a:r>
                  <a:rPr lang="fr-FR" sz="1400" b="0" dirty="0" err="1"/>
                  <a:t>be</a:t>
                </a:r>
                <a:r>
                  <a:rPr lang="fr-FR" sz="1400" b="0" dirty="0"/>
                  <a:t> </a:t>
                </a:r>
                <a:r>
                  <a:rPr lang="fr-FR" sz="1400" b="0" dirty="0" err="1"/>
                  <a:t>fairly</a:t>
                </a:r>
                <a:r>
                  <a:rPr lang="fr-FR" sz="1400" b="0" dirty="0"/>
                  <a:t> </a:t>
                </a:r>
                <a:r>
                  <a:rPr lang="fr-FR" sz="1400" b="0" dirty="0" err="1"/>
                  <a:t>priced</a:t>
                </a:r>
                <a:r>
                  <a:rPr lang="fr-FR" sz="1400" b="0" dirty="0"/>
                  <a:t>, the strike </a:t>
                </a:r>
                <a:r>
                  <a:rPr lang="fr-FR" sz="1400" b="0" dirty="0" err="1"/>
                  <a:t>should</a:t>
                </a:r>
                <a:r>
                  <a:rPr lang="fr-FR" sz="1400" b="0" dirty="0"/>
                  <a:t> </a:t>
                </a:r>
                <a:r>
                  <a:rPr lang="fr-FR" sz="1400" b="0" dirty="0" err="1"/>
                  <a:t>be</a:t>
                </a:r>
                <a:r>
                  <a:rPr lang="fr-FR" sz="1400" b="0" dirty="0"/>
                  <a:t> set </a:t>
                </a:r>
                <a:r>
                  <a:rPr lang="fr-FR" sz="1400" b="0" dirty="0" err="1"/>
                  <a:t>such</a:t>
                </a:r>
                <a:r>
                  <a:rPr lang="fr-FR" sz="1400" b="0" dirty="0"/>
                  <a:t> as:	</a:t>
                </a:r>
                <a:endParaRPr lang="en-US" sz="1400" b="0" dirty="0"/>
              </a:p>
              <a:p>
                <a:pPr marL="0" indent="0">
                  <a:buNone/>
                </a:pPr>
                <a:endParaRPr lang="fr-FR" sz="1400" b="0" dirty="0"/>
              </a:p>
              <a:p>
                <a:pPr marL="0" indent="0">
                  <a:buNone/>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𝐾</m:t>
                      </m:r>
                      <m:r>
                        <a:rPr lang="fr-FR" sz="1400" b="0" i="1" smtClean="0">
                          <a:latin typeface="Cambria Math" panose="02040503050406030204" pitchFamily="18" charset="0"/>
                        </a:rPr>
                        <m:t>=</m:t>
                      </m:r>
                      <m:r>
                        <a:rPr lang="fr-FR" sz="1400" b="0" i="1">
                          <a:latin typeface="Cambria Math"/>
                        </a:rPr>
                        <m:t>𝑍</m:t>
                      </m:r>
                      <m:sSup>
                        <m:sSupPr>
                          <m:ctrlPr>
                            <a:rPr lang="fr-FR" sz="1400" b="0" i="1">
                              <a:latin typeface="Cambria Math" panose="02040503050406030204" pitchFamily="18" charset="0"/>
                            </a:rPr>
                          </m:ctrlPr>
                        </m:sSupPr>
                        <m:e>
                          <m:r>
                            <a:rPr lang="fr-FR" sz="1400" b="0" i="1">
                              <a:latin typeface="Cambria Math"/>
                            </a:rPr>
                            <m:t>𝐶</m:t>
                          </m:r>
                        </m:e>
                        <m:sup>
                          <m:r>
                            <a:rPr lang="fr-FR" sz="1400" b="0" i="1">
                              <a:latin typeface="Cambria Math"/>
                            </a:rPr>
                            <m:t>𝑓</m:t>
                          </m:r>
                        </m:sup>
                      </m:sSup>
                      <m:d>
                        <m:dPr>
                          <m:ctrlPr>
                            <a:rPr lang="fr-FR" sz="1400" b="0" i="1">
                              <a:latin typeface="Cambria Math" panose="02040503050406030204" pitchFamily="18" charset="0"/>
                            </a:rPr>
                          </m:ctrlPr>
                        </m:dPr>
                        <m:e>
                          <m:r>
                            <a:rPr lang="fr-FR" sz="1400" b="0" i="1">
                              <a:latin typeface="Cambria Math"/>
                            </a:rPr>
                            <m:t>0,</m:t>
                          </m:r>
                          <m:r>
                            <a:rPr lang="fr-FR" sz="1400" b="0" i="1">
                              <a:latin typeface="Cambria Math"/>
                            </a:rPr>
                            <m:t>𝑡</m:t>
                          </m:r>
                          <m:r>
                            <a:rPr lang="fr-FR" sz="1400" b="0" i="1">
                              <a:latin typeface="Cambria Math"/>
                            </a:rPr>
                            <m:t>,</m:t>
                          </m:r>
                          <m:r>
                            <a:rPr lang="fr-FR" sz="1400" b="0" i="1">
                              <a:latin typeface="Cambria Math"/>
                            </a:rPr>
                            <m:t>𝑇</m:t>
                          </m:r>
                        </m:e>
                      </m:d>
                      <m:r>
                        <a:rPr lang="fr-FR" sz="1400" b="0" i="1">
                          <a:latin typeface="Cambria Math"/>
                        </a:rPr>
                        <m:t>=</m:t>
                      </m:r>
                      <m:f>
                        <m:fPr>
                          <m:ctrlPr>
                            <a:rPr lang="fr-FR" sz="1400" b="0" i="1" smtClean="0">
                              <a:latin typeface="Cambria Math" panose="02040503050406030204" pitchFamily="18" charset="0"/>
                            </a:rPr>
                          </m:ctrlPr>
                        </m:fPr>
                        <m:num>
                          <m:r>
                            <a:rPr lang="fr-FR" sz="1400" b="0" i="1">
                              <a:latin typeface="Cambria Math"/>
                            </a:rPr>
                            <m:t>𝑍𝐶</m:t>
                          </m:r>
                          <m:d>
                            <m:dPr>
                              <m:ctrlPr>
                                <a:rPr lang="fr-FR" sz="1400" b="0" i="1">
                                  <a:latin typeface="Cambria Math" panose="02040503050406030204" pitchFamily="18" charset="0"/>
                                </a:rPr>
                              </m:ctrlPr>
                            </m:dPr>
                            <m:e>
                              <m:r>
                                <a:rPr lang="fr-FR" sz="1400" b="0" i="1">
                                  <a:latin typeface="Cambria Math"/>
                                </a:rPr>
                                <m:t>0,</m:t>
                              </m:r>
                              <m:r>
                                <a:rPr lang="fr-FR" sz="1400" b="0" i="1">
                                  <a:latin typeface="Cambria Math"/>
                                </a:rPr>
                                <m:t>𝑇</m:t>
                              </m:r>
                            </m:e>
                          </m:d>
                        </m:num>
                        <m:den>
                          <m:r>
                            <a:rPr lang="fr-FR" sz="1400" b="0" i="1">
                              <a:latin typeface="Cambria Math"/>
                            </a:rPr>
                            <m:t>𝑍𝐶</m:t>
                          </m:r>
                          <m:d>
                            <m:dPr>
                              <m:ctrlPr>
                                <a:rPr lang="fr-FR" sz="1400" b="0" i="1">
                                  <a:latin typeface="Cambria Math" panose="02040503050406030204" pitchFamily="18" charset="0"/>
                                </a:rPr>
                              </m:ctrlPr>
                            </m:dPr>
                            <m:e>
                              <m:r>
                                <a:rPr lang="fr-FR" sz="1400" b="0" i="1">
                                  <a:latin typeface="Cambria Math"/>
                                </a:rPr>
                                <m:t>0,</m:t>
                              </m:r>
                              <m:r>
                                <a:rPr lang="fr-FR" sz="1400" b="0" i="1">
                                  <a:latin typeface="Cambria Math"/>
                                </a:rPr>
                                <m:t>𝑡</m:t>
                              </m:r>
                            </m:e>
                          </m:d>
                        </m:den>
                      </m:f>
                    </m:oMath>
                  </m:oMathPara>
                </a14:m>
                <a:endParaRPr lang="en-US" sz="1400" b="0" dirty="0"/>
              </a:p>
              <a:p>
                <a:pPr marL="0" indent="0">
                  <a:buNone/>
                </a:pPr>
                <a:endParaRPr lang="fr-FR" sz="1400" b="0" dirty="0"/>
              </a:p>
              <a:p>
                <a:pPr marL="0" indent="0">
                  <a:buNone/>
                </a:pPr>
                <a14:m>
                  <m:oMath xmlns:m="http://schemas.openxmlformats.org/officeDocument/2006/math">
                    <m:r>
                      <a:rPr lang="fr-FR" sz="1400" b="0" i="1" smtClean="0">
                        <a:latin typeface="Cambria Math"/>
                      </a:rPr>
                      <m:t>𝑍</m:t>
                    </m:r>
                    <m:sSup>
                      <m:sSupPr>
                        <m:ctrlPr>
                          <a:rPr lang="fr-FR" sz="1400" b="0" i="1">
                            <a:latin typeface="Cambria Math" panose="02040503050406030204" pitchFamily="18" charset="0"/>
                          </a:rPr>
                        </m:ctrlPr>
                      </m:sSupPr>
                      <m:e>
                        <m:r>
                          <a:rPr lang="fr-FR" sz="1400" b="0" i="1">
                            <a:latin typeface="Cambria Math"/>
                          </a:rPr>
                          <m:t>𝐶</m:t>
                        </m:r>
                      </m:e>
                      <m:sup>
                        <m:r>
                          <a:rPr lang="fr-FR" sz="1400" b="0" i="1">
                            <a:latin typeface="Cambria Math"/>
                          </a:rPr>
                          <m:t>𝑓</m:t>
                        </m:r>
                      </m:sup>
                    </m:sSup>
                    <m:d>
                      <m:dPr>
                        <m:ctrlPr>
                          <a:rPr lang="fr-FR" sz="1400" b="0" i="1">
                            <a:latin typeface="Cambria Math" panose="02040503050406030204" pitchFamily="18" charset="0"/>
                          </a:rPr>
                        </m:ctrlPr>
                      </m:dPr>
                      <m:e>
                        <m:r>
                          <a:rPr lang="fr-FR" sz="1400" b="0" i="1">
                            <a:latin typeface="Cambria Math"/>
                          </a:rPr>
                          <m:t>0,</m:t>
                        </m:r>
                        <m:r>
                          <a:rPr lang="fr-FR" sz="1400" b="0" i="1">
                            <a:latin typeface="Cambria Math"/>
                          </a:rPr>
                          <m:t>𝑡</m:t>
                        </m:r>
                        <m:r>
                          <a:rPr lang="fr-FR" sz="1400" b="0" i="1">
                            <a:latin typeface="Cambria Math"/>
                          </a:rPr>
                          <m:t>,</m:t>
                        </m:r>
                        <m:r>
                          <a:rPr lang="fr-FR" sz="1400" b="0" i="1">
                            <a:latin typeface="Cambria Math"/>
                          </a:rPr>
                          <m:t>𝑇</m:t>
                        </m:r>
                      </m:e>
                    </m:d>
                  </m:oMath>
                </a14:m>
                <a:r>
                  <a:rPr lang="en-US" sz="1400" b="0" dirty="0"/>
                  <a:t> is the Forward ZC bond value and represents the today (time 0) expected value of a ZC bond starting at time t and paying 1€ at time T.</a:t>
                </a:r>
              </a:p>
              <a:p>
                <a:pPr marL="0" indent="0">
                  <a:buNone/>
                </a:pPr>
                <a:endParaRPr lang="en-US" sz="1400" b="0" dirty="0"/>
              </a:p>
              <a:p>
                <a:r>
                  <a:rPr lang="fr-FR" sz="1400" u="sng" dirty="0" err="1"/>
                  <a:t>Forward</a:t>
                </a:r>
                <a:r>
                  <a:rPr lang="fr-FR" sz="1400" u="sng" dirty="0"/>
                  <a:t> start ZC Rate formula </a:t>
                </a:r>
                <a:r>
                  <a:rPr lang="fr-FR" sz="1400" u="sng" dirty="0" err="1"/>
                  <a:t>with</a:t>
                </a:r>
                <a:r>
                  <a:rPr lang="fr-FR" sz="1400" u="sng" dirty="0"/>
                  <a:t> </a:t>
                </a:r>
                <a:r>
                  <a:rPr lang="fr-FR" sz="1400" u="sng" dirty="0" err="1"/>
                  <a:t>linear</a:t>
                </a:r>
                <a:r>
                  <a:rPr lang="fr-FR" sz="1400" u="sng" dirty="0"/>
                  <a:t> </a:t>
                </a:r>
                <a:r>
                  <a:rPr lang="fr-FR" sz="1400" u="sng" dirty="0" err="1"/>
                  <a:t>compounding</a:t>
                </a:r>
                <a:r>
                  <a:rPr lang="fr-FR" sz="1400" u="sng" dirty="0"/>
                  <a:t> (</a:t>
                </a:r>
                <a:r>
                  <a:rPr lang="fr-FR" sz="1400" u="sng" dirty="0" err="1"/>
                  <a:t>see</a:t>
                </a:r>
                <a:r>
                  <a:rPr lang="fr-FR" sz="1400" u="sng" dirty="0"/>
                  <a:t> </a:t>
                </a:r>
                <a:r>
                  <a:rPr lang="fr-FR" sz="1400" u="sng" dirty="0" err="1"/>
                  <a:t>next</a:t>
                </a:r>
                <a:r>
                  <a:rPr lang="fr-FR" sz="1400" u="sng" dirty="0"/>
                  <a:t> slide):</a:t>
                </a:r>
              </a:p>
              <a:p>
                <a:pPr marL="0" indent="0">
                  <a:buNone/>
                </a:pPr>
                <a:endParaRPr lang="fr-FR" sz="1400" b="0" i="1" dirty="0">
                  <a:latin typeface="Cambria Math"/>
                </a:endParaRPr>
              </a:p>
              <a:p>
                <a:pPr marL="0" indent="0">
                  <a:buNone/>
                </a:pPr>
                <a14:m>
                  <m:oMathPara xmlns:m="http://schemas.openxmlformats.org/officeDocument/2006/math">
                    <m:oMathParaPr>
                      <m:jc m:val="centerGroup"/>
                    </m:oMathParaPr>
                    <m:oMath xmlns:m="http://schemas.openxmlformats.org/officeDocument/2006/math">
                      <m:sSup>
                        <m:sSupPr>
                          <m:ctrlPr>
                            <a:rPr lang="fr-FR" sz="1400" b="0" i="1">
                              <a:latin typeface="Cambria Math" panose="02040503050406030204" pitchFamily="18" charset="0"/>
                            </a:rPr>
                          </m:ctrlPr>
                        </m:sSupPr>
                        <m:e>
                          <m:r>
                            <a:rPr lang="fr-FR" sz="1400" b="0" i="1" smtClean="0">
                              <a:latin typeface="Cambria Math" panose="02040503050406030204" pitchFamily="18" charset="0"/>
                            </a:rPr>
                            <m:t>𝑅</m:t>
                          </m:r>
                        </m:e>
                        <m:sup>
                          <m:r>
                            <a:rPr lang="fr-FR" sz="1400" b="0" i="1">
                              <a:latin typeface="Cambria Math"/>
                            </a:rPr>
                            <m:t>𝑓</m:t>
                          </m:r>
                        </m:sup>
                      </m:sSup>
                      <m:d>
                        <m:dPr>
                          <m:ctrlPr>
                            <a:rPr lang="fr-FR" sz="1400" b="0" i="1">
                              <a:latin typeface="Cambria Math" panose="02040503050406030204" pitchFamily="18" charset="0"/>
                            </a:rPr>
                          </m:ctrlPr>
                        </m:dPr>
                        <m:e>
                          <m:r>
                            <a:rPr lang="fr-FR" sz="1400" b="0" i="1">
                              <a:latin typeface="Cambria Math"/>
                            </a:rPr>
                            <m:t>0,</m:t>
                          </m:r>
                          <m:r>
                            <a:rPr lang="fr-FR" sz="1400" b="0" i="1">
                              <a:latin typeface="Cambria Math"/>
                            </a:rPr>
                            <m:t>𝑡</m:t>
                          </m:r>
                          <m:r>
                            <a:rPr lang="fr-FR" sz="1400" b="0" i="1">
                              <a:latin typeface="Cambria Math"/>
                            </a:rPr>
                            <m:t>,</m:t>
                          </m:r>
                          <m:r>
                            <a:rPr lang="fr-FR" sz="1400" b="0" i="1">
                              <a:latin typeface="Cambria Math"/>
                            </a:rPr>
                            <m:t>𝑇</m:t>
                          </m:r>
                        </m:e>
                      </m:d>
                      <m:r>
                        <a:rPr lang="fr-FR" sz="1400" b="0" i="1">
                          <a:latin typeface="Cambria Math"/>
                        </a:rPr>
                        <m:t>=</m:t>
                      </m:r>
                      <m:f>
                        <m:fPr>
                          <m:ctrlPr>
                            <a:rPr lang="fr-FR" sz="1400" b="0" i="1">
                              <a:latin typeface="Cambria Math" panose="02040503050406030204" pitchFamily="18" charset="0"/>
                            </a:rPr>
                          </m:ctrlPr>
                        </m:fPr>
                        <m:num>
                          <m:r>
                            <a:rPr lang="fr-FR" sz="1400" b="0" i="1" smtClean="0">
                              <a:latin typeface="Cambria Math" panose="02040503050406030204" pitchFamily="18" charset="0"/>
                            </a:rPr>
                            <m:t>1</m:t>
                          </m:r>
                        </m:num>
                        <m:den>
                          <m:r>
                            <a:rPr lang="fr-FR" sz="1400" b="0" i="1" smtClean="0">
                              <a:latin typeface="Cambria Math" panose="02040503050406030204" pitchFamily="18" charset="0"/>
                            </a:rPr>
                            <m:t>𝑇</m:t>
                          </m:r>
                          <m:r>
                            <a:rPr lang="fr-FR" sz="1400" b="0" i="1" smtClean="0">
                              <a:latin typeface="Cambria Math" panose="02040503050406030204" pitchFamily="18" charset="0"/>
                            </a:rPr>
                            <m:t>−</m:t>
                          </m:r>
                          <m:r>
                            <a:rPr lang="fr-FR" sz="1400" b="0" i="1" smtClean="0">
                              <a:latin typeface="Cambria Math" panose="02040503050406030204" pitchFamily="18" charset="0"/>
                            </a:rPr>
                            <m:t>𝑡</m:t>
                          </m:r>
                        </m:den>
                      </m:f>
                      <m:r>
                        <a:rPr lang="fr-FR" sz="1400" b="0" i="1" smtClean="0">
                          <a:latin typeface="Cambria Math" panose="02040503050406030204" pitchFamily="18" charset="0"/>
                        </a:rPr>
                        <m:t>.</m:t>
                      </m:r>
                      <m:f>
                        <m:fPr>
                          <m:ctrlPr>
                            <a:rPr lang="fr-FR" sz="1400" b="0" i="1">
                              <a:latin typeface="Cambria Math" panose="02040503050406030204" pitchFamily="18" charset="0"/>
                            </a:rPr>
                          </m:ctrlPr>
                        </m:fPr>
                        <m:num>
                          <m:r>
                            <a:rPr lang="fr-FR" sz="1400" b="0" i="1" smtClean="0">
                              <a:latin typeface="Cambria Math" panose="02040503050406030204" pitchFamily="18" charset="0"/>
                            </a:rPr>
                            <m:t>𝑅</m:t>
                          </m:r>
                          <m:d>
                            <m:dPr>
                              <m:ctrlPr>
                                <a:rPr lang="fr-FR" sz="1400" b="0" i="1" smtClean="0">
                                  <a:latin typeface="Cambria Math" panose="02040503050406030204" pitchFamily="18" charset="0"/>
                                </a:rPr>
                              </m:ctrlPr>
                            </m:dPr>
                            <m:e>
                              <m:r>
                                <a:rPr lang="fr-FR" sz="1400" b="0" i="1" smtClean="0">
                                  <a:latin typeface="Cambria Math" panose="02040503050406030204" pitchFamily="18" charset="0"/>
                                </a:rPr>
                                <m:t>0,</m:t>
                              </m:r>
                              <m:r>
                                <a:rPr lang="fr-FR" sz="1400" b="0" i="1" smtClean="0">
                                  <a:latin typeface="Cambria Math" panose="02040503050406030204" pitchFamily="18" charset="0"/>
                                </a:rPr>
                                <m:t>𝑡</m:t>
                              </m:r>
                            </m:e>
                          </m:d>
                          <m:r>
                            <a:rPr lang="fr-FR" sz="1400" b="0" i="1" smtClean="0">
                              <a:latin typeface="Cambria Math" panose="02040503050406030204" pitchFamily="18" charset="0"/>
                            </a:rPr>
                            <m:t>.</m:t>
                          </m:r>
                          <m:r>
                            <a:rPr lang="fr-FR" sz="1400" b="0" i="1" smtClean="0">
                              <a:latin typeface="Cambria Math" panose="02040503050406030204" pitchFamily="18" charset="0"/>
                            </a:rPr>
                            <m:t>𝑡</m:t>
                          </m:r>
                          <m:r>
                            <a:rPr lang="fr-FR" sz="1400" b="0" i="1" smtClean="0">
                              <a:latin typeface="Cambria Math" panose="02040503050406030204" pitchFamily="18" charset="0"/>
                            </a:rPr>
                            <m:t>−</m:t>
                          </m:r>
                          <m:r>
                            <a:rPr lang="fr-FR" sz="1400" b="0" i="1" smtClean="0">
                              <a:latin typeface="Cambria Math" panose="02040503050406030204" pitchFamily="18" charset="0"/>
                            </a:rPr>
                            <m:t>𝑅</m:t>
                          </m:r>
                          <m:d>
                            <m:dPr>
                              <m:ctrlPr>
                                <a:rPr lang="fr-FR" sz="1400" b="0" i="1" smtClean="0">
                                  <a:latin typeface="Cambria Math" panose="02040503050406030204" pitchFamily="18" charset="0"/>
                                </a:rPr>
                              </m:ctrlPr>
                            </m:dPr>
                            <m:e>
                              <m:r>
                                <a:rPr lang="fr-FR" sz="1400" b="0" i="1" smtClean="0">
                                  <a:latin typeface="Cambria Math" panose="02040503050406030204" pitchFamily="18" charset="0"/>
                                </a:rPr>
                                <m:t>0,</m:t>
                              </m:r>
                              <m:r>
                                <a:rPr lang="fr-FR" sz="1400" b="0" i="1" smtClean="0">
                                  <a:latin typeface="Cambria Math" panose="02040503050406030204" pitchFamily="18" charset="0"/>
                                </a:rPr>
                                <m:t>𝑇</m:t>
                              </m:r>
                            </m:e>
                          </m:d>
                          <m:r>
                            <a:rPr lang="fr-FR" sz="1400" b="0" i="1" smtClean="0">
                              <a:latin typeface="Cambria Math" panose="02040503050406030204" pitchFamily="18" charset="0"/>
                            </a:rPr>
                            <m:t>.</m:t>
                          </m:r>
                          <m:r>
                            <a:rPr lang="fr-FR" sz="1400" b="0" i="1" smtClean="0">
                              <a:latin typeface="Cambria Math" panose="02040503050406030204" pitchFamily="18" charset="0"/>
                            </a:rPr>
                            <m:t>𝑇</m:t>
                          </m:r>
                        </m:num>
                        <m:den>
                          <m:r>
                            <a:rPr lang="fr-FR" sz="1400" b="0" i="1" smtClean="0">
                              <a:latin typeface="Cambria Math" panose="02040503050406030204" pitchFamily="18" charset="0"/>
                            </a:rPr>
                            <m:t>1+</m:t>
                          </m:r>
                          <m:r>
                            <a:rPr lang="fr-FR" sz="1400" b="0" i="1" smtClean="0">
                              <a:latin typeface="Cambria Math" panose="02040503050406030204" pitchFamily="18" charset="0"/>
                            </a:rPr>
                            <m:t>𝑅</m:t>
                          </m:r>
                          <m:d>
                            <m:dPr>
                              <m:ctrlPr>
                                <a:rPr lang="fr-FR" sz="1400" b="0" i="1" smtClean="0">
                                  <a:latin typeface="Cambria Math" panose="02040503050406030204" pitchFamily="18" charset="0"/>
                                </a:rPr>
                              </m:ctrlPr>
                            </m:dPr>
                            <m:e>
                              <m:r>
                                <a:rPr lang="fr-FR" sz="1400" b="0" i="1" smtClean="0">
                                  <a:latin typeface="Cambria Math" panose="02040503050406030204" pitchFamily="18" charset="0"/>
                                </a:rPr>
                                <m:t>0,</m:t>
                              </m:r>
                              <m:r>
                                <a:rPr lang="fr-FR" sz="1400" b="0" i="1" smtClean="0">
                                  <a:latin typeface="Cambria Math" panose="02040503050406030204" pitchFamily="18" charset="0"/>
                                </a:rPr>
                                <m:t>𝑇</m:t>
                              </m:r>
                            </m:e>
                          </m:d>
                          <m:r>
                            <a:rPr lang="fr-FR" sz="1400" b="0" i="1" smtClean="0">
                              <a:latin typeface="Cambria Math" panose="02040503050406030204" pitchFamily="18" charset="0"/>
                            </a:rPr>
                            <m:t>.</m:t>
                          </m:r>
                          <m:r>
                            <a:rPr lang="fr-FR" sz="1400" b="0" i="1" smtClean="0">
                              <a:latin typeface="Cambria Math" panose="02040503050406030204" pitchFamily="18" charset="0"/>
                            </a:rPr>
                            <m:t>𝑇</m:t>
                          </m:r>
                        </m:den>
                      </m:f>
                    </m:oMath>
                  </m:oMathPara>
                </a14:m>
                <a:endParaRPr lang="en-US" sz="1400"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1520" y="1220688"/>
                <a:ext cx="8640960" cy="5016624"/>
              </a:xfrm>
              <a:blipFill>
                <a:blip r:embed="rId5"/>
                <a:stretch>
                  <a:fillRect l="-1269" b="-3524"/>
                </a:stretch>
              </a:blipFill>
            </p:spPr>
            <p:txBody>
              <a:bodyPr/>
              <a:lstStyle/>
              <a:p>
                <a:r>
                  <a:rPr lang="fr-FR">
                    <a:noFill/>
                  </a:rPr>
                  <a:t> </a:t>
                </a:r>
              </a:p>
            </p:txBody>
          </p:sp>
        </mc:Fallback>
      </mc:AlternateContent>
      <p:sp>
        <p:nvSpPr>
          <p:cNvPr id="4" name="Slide Number Placeholder 3"/>
          <p:cNvSpPr>
            <a:spLocks noGrp="1"/>
          </p:cNvSpPr>
          <p:nvPr>
            <p:ph type="sldNum" sz="quarter" idx="10"/>
          </p:nvPr>
        </p:nvSpPr>
        <p:spPr/>
        <p:txBody>
          <a:bodyPr/>
          <a:lstStyle/>
          <a:p>
            <a:fld id="{76BF51AC-AC7A-4056-A206-081C9421CA21}" type="slidenum">
              <a:rPr lang="fr-FR" smtClean="0"/>
              <a:pPr/>
              <a:t>5</a:t>
            </a:fld>
            <a:endParaRPr lang="fr-FR"/>
          </a:p>
        </p:txBody>
      </p:sp>
    </p:spTree>
    <p:extLst>
      <p:ext uri="{BB962C8B-B14F-4D97-AF65-F5344CB8AC3E}">
        <p14:creationId xmlns:p14="http://schemas.microsoft.com/office/powerpoint/2010/main" val="18485541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BF51AC-AC7A-4056-A206-081C9421CA21}" type="slidenum">
              <a:rPr kumimoji="0" lang="fr-FR" sz="1000" b="0" i="0" u="none" strike="noStrike" kern="1200" cap="none" spc="0" normalizeH="0" baseline="0" noProof="0" smtClean="0">
                <a:ln>
                  <a:noFill/>
                </a:ln>
                <a:solidFill>
                  <a:srgbClr val="103184"/>
                </a:solidFill>
                <a:effectLst/>
                <a:uLnTx/>
                <a:uFillTx/>
                <a:latin typeface="Arial"/>
                <a:ea typeface="ＭＳ Ｐゴシック"/>
                <a:cs typeface="+mn-cs"/>
              </a:rPr>
              <a:pPr marL="0" marR="0" lvl="0" indent="0" algn="l" defTabSz="914400" rtl="0" eaLnBrk="1" fontAlgn="auto" latinLnBrk="0" hangingPunct="1">
                <a:lnSpc>
                  <a:spcPct val="100000"/>
                </a:lnSpc>
                <a:spcBef>
                  <a:spcPts val="0"/>
                </a:spcBef>
                <a:spcAft>
                  <a:spcPts val="0"/>
                </a:spcAft>
                <a:buClrTx/>
                <a:buSzTx/>
                <a:buFontTx/>
                <a:buNone/>
                <a:tabLst/>
                <a:defRPr/>
              </a:pPr>
              <a:t>50</a:t>
            </a:fld>
            <a:endParaRPr kumimoji="0" lang="fr-FR" sz="1000" b="0" i="0" u="none" strike="noStrike" kern="1200" cap="none" spc="0" normalizeH="0" baseline="0" noProof="0">
              <a:ln>
                <a:noFill/>
              </a:ln>
              <a:solidFill>
                <a:srgbClr val="103184"/>
              </a:solidFill>
              <a:effectLst/>
              <a:uLnTx/>
              <a:uFillTx/>
              <a:latin typeface="Arial"/>
              <a:ea typeface="ＭＳ Ｐゴシック"/>
              <a:cs typeface="+mn-cs"/>
            </a:endParaRPr>
          </a:p>
        </p:txBody>
      </p:sp>
      <p:sp>
        <p:nvSpPr>
          <p:cNvPr id="6" name="Rectangle 2"/>
          <p:cNvSpPr txBox="1">
            <a:spLocks noChangeArrowheads="1"/>
          </p:cNvSpPr>
          <p:nvPr/>
        </p:nvSpPr>
        <p:spPr bwMode="gray">
          <a:xfrm>
            <a:off x="1475656" y="2997498"/>
            <a:ext cx="6408712" cy="115158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fontAlgn="base">
              <a:spcBef>
                <a:spcPct val="0"/>
              </a:spcBef>
              <a:spcAft>
                <a:spcPct val="0"/>
              </a:spcAft>
              <a:defRPr sz="3000" b="1">
                <a:solidFill>
                  <a:srgbClr val="FFFFFF"/>
                </a:solidFill>
                <a:latin typeface="+mj-lt"/>
                <a:ea typeface="+mj-ea"/>
                <a:cs typeface="+mj-cs"/>
              </a:defRPr>
            </a:lvl1pPr>
            <a:lvl2pPr algn="l" rtl="0" fontAlgn="base">
              <a:spcBef>
                <a:spcPct val="0"/>
              </a:spcBef>
              <a:spcAft>
                <a:spcPct val="0"/>
              </a:spcAft>
              <a:defRPr sz="3000" b="1">
                <a:solidFill>
                  <a:srgbClr val="FFFFFF"/>
                </a:solidFill>
                <a:latin typeface="Arial" charset="0"/>
                <a:ea typeface="ＭＳ Ｐゴシック" pitchFamily="-64" charset="-128"/>
              </a:defRPr>
            </a:lvl2pPr>
            <a:lvl3pPr algn="l" rtl="0" fontAlgn="base">
              <a:spcBef>
                <a:spcPct val="0"/>
              </a:spcBef>
              <a:spcAft>
                <a:spcPct val="0"/>
              </a:spcAft>
              <a:defRPr sz="3000" b="1">
                <a:solidFill>
                  <a:srgbClr val="FFFFFF"/>
                </a:solidFill>
                <a:latin typeface="Arial" charset="0"/>
                <a:ea typeface="ＭＳ Ｐゴシック" pitchFamily="-64" charset="-128"/>
              </a:defRPr>
            </a:lvl3pPr>
            <a:lvl4pPr algn="l" rtl="0" fontAlgn="base">
              <a:spcBef>
                <a:spcPct val="0"/>
              </a:spcBef>
              <a:spcAft>
                <a:spcPct val="0"/>
              </a:spcAft>
              <a:defRPr sz="3000" b="1">
                <a:solidFill>
                  <a:srgbClr val="FFFFFF"/>
                </a:solidFill>
                <a:latin typeface="Arial" charset="0"/>
                <a:ea typeface="ＭＳ Ｐゴシック" pitchFamily="-64" charset="-128"/>
              </a:defRPr>
            </a:lvl4pPr>
            <a:lvl5pPr algn="l" rtl="0" fontAlgn="base">
              <a:spcBef>
                <a:spcPct val="0"/>
              </a:spcBef>
              <a:spcAft>
                <a:spcPct val="0"/>
              </a:spcAft>
              <a:defRPr sz="3000" b="1">
                <a:solidFill>
                  <a:srgbClr val="FFFFFF"/>
                </a:solidFill>
                <a:latin typeface="Arial" charset="0"/>
                <a:ea typeface="ＭＳ Ｐゴシック" pitchFamily="-64" charset="-128"/>
              </a:defRPr>
            </a:lvl5pPr>
            <a:lvl6pPr marL="457200" algn="l" rtl="0" fontAlgn="base">
              <a:spcBef>
                <a:spcPct val="0"/>
              </a:spcBef>
              <a:spcAft>
                <a:spcPct val="0"/>
              </a:spcAft>
              <a:defRPr sz="3000" b="1">
                <a:solidFill>
                  <a:srgbClr val="FFFFFF"/>
                </a:solidFill>
                <a:latin typeface="Arial" charset="0"/>
                <a:ea typeface="ＭＳ Ｐゴシック" pitchFamily="-64" charset="-128"/>
              </a:defRPr>
            </a:lvl6pPr>
            <a:lvl7pPr marL="914400" algn="l" rtl="0" fontAlgn="base">
              <a:spcBef>
                <a:spcPct val="0"/>
              </a:spcBef>
              <a:spcAft>
                <a:spcPct val="0"/>
              </a:spcAft>
              <a:defRPr sz="3000" b="1">
                <a:solidFill>
                  <a:srgbClr val="FFFFFF"/>
                </a:solidFill>
                <a:latin typeface="Arial" charset="0"/>
                <a:ea typeface="ＭＳ Ｐゴシック" pitchFamily="-64" charset="-128"/>
              </a:defRPr>
            </a:lvl7pPr>
            <a:lvl8pPr marL="1371600" algn="l" rtl="0" fontAlgn="base">
              <a:spcBef>
                <a:spcPct val="0"/>
              </a:spcBef>
              <a:spcAft>
                <a:spcPct val="0"/>
              </a:spcAft>
              <a:defRPr sz="3000" b="1">
                <a:solidFill>
                  <a:srgbClr val="FFFFFF"/>
                </a:solidFill>
                <a:latin typeface="Arial" charset="0"/>
                <a:ea typeface="ＭＳ Ｐゴシック" pitchFamily="-64" charset="-128"/>
              </a:defRPr>
            </a:lvl8pPr>
            <a:lvl9pPr marL="1828800" algn="l" rtl="0" fontAlgn="base">
              <a:spcBef>
                <a:spcPct val="0"/>
              </a:spcBef>
              <a:spcAft>
                <a:spcPct val="0"/>
              </a:spcAft>
              <a:defRPr sz="3000" b="1">
                <a:solidFill>
                  <a:srgbClr val="FFFFFF"/>
                </a:solidFill>
                <a:latin typeface="Arial" charset="0"/>
                <a:ea typeface="ＭＳ Ｐゴシック" pitchFamily="-6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2600" b="1" i="0" u="none" strike="noStrike" kern="1200" cap="none" spc="0" normalizeH="0" baseline="0" noProof="0" dirty="0">
                <a:ln>
                  <a:noFill/>
                </a:ln>
                <a:solidFill>
                  <a:srgbClr val="103184"/>
                </a:solidFill>
                <a:effectLst/>
                <a:uLnTx/>
                <a:uFillTx/>
                <a:latin typeface="Arial"/>
                <a:ea typeface="ＭＳ Ｐゴシック"/>
                <a:cs typeface="+mj-cs"/>
              </a:rPr>
              <a:t>Pricing of complex products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2600" b="1" i="0" u="none" strike="noStrike" kern="1200" cap="none" spc="0" normalizeH="0" baseline="0" noProof="0" dirty="0">
                <a:ln>
                  <a:noFill/>
                </a:ln>
                <a:solidFill>
                  <a:srgbClr val="103184"/>
                </a:solidFill>
                <a:effectLst/>
                <a:uLnTx/>
                <a:uFillTx/>
                <a:latin typeface="Arial"/>
                <a:ea typeface="ＭＳ Ｐゴシック"/>
                <a:cs typeface="+mj-cs"/>
              </a:rPr>
              <a:t>Using Model &amp; Closed Form Formulas</a:t>
            </a:r>
          </a:p>
        </p:txBody>
      </p:sp>
    </p:spTree>
    <p:extLst>
      <p:ext uri="{BB962C8B-B14F-4D97-AF65-F5344CB8AC3E}">
        <p14:creationId xmlns:p14="http://schemas.microsoft.com/office/powerpoint/2010/main" val="17315512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BF51AC-AC7A-4056-A206-081C9421CA21}" type="slidenum">
              <a:rPr kumimoji="0" lang="fr-FR" sz="1000" b="0" i="0" u="none" strike="noStrike" kern="1200" cap="none" spc="0" normalizeH="0" baseline="0" noProof="0" smtClean="0">
                <a:ln>
                  <a:noFill/>
                </a:ln>
                <a:solidFill>
                  <a:srgbClr val="103184"/>
                </a:solidFill>
                <a:effectLst/>
                <a:uLnTx/>
                <a:uFillTx/>
                <a:latin typeface="Arial"/>
                <a:ea typeface="ＭＳ Ｐゴシック"/>
                <a:cs typeface="+mn-cs"/>
              </a:rPr>
              <a:pPr marL="0" marR="0" lvl="0" indent="0" algn="l" defTabSz="914400" rtl="0" eaLnBrk="1" fontAlgn="auto" latinLnBrk="0" hangingPunct="1">
                <a:lnSpc>
                  <a:spcPct val="100000"/>
                </a:lnSpc>
                <a:spcBef>
                  <a:spcPts val="0"/>
                </a:spcBef>
                <a:spcAft>
                  <a:spcPts val="0"/>
                </a:spcAft>
                <a:buClrTx/>
                <a:buSzTx/>
                <a:buFontTx/>
                <a:buNone/>
                <a:tabLst/>
                <a:defRPr/>
              </a:pPr>
              <a:t>51</a:t>
            </a:fld>
            <a:endParaRPr kumimoji="0" lang="fr-FR" sz="1000" b="0" i="0" u="none" strike="noStrike" kern="1200" cap="none" spc="0" normalizeH="0" baseline="0" noProof="0">
              <a:ln>
                <a:noFill/>
              </a:ln>
              <a:solidFill>
                <a:srgbClr val="103184"/>
              </a:solidFill>
              <a:effectLst/>
              <a:uLnTx/>
              <a:uFillTx/>
              <a:latin typeface="Arial"/>
              <a:ea typeface="ＭＳ Ｐゴシック"/>
              <a:cs typeface="+mn-cs"/>
            </a:endParaRPr>
          </a:p>
        </p:txBody>
      </p:sp>
      <p:sp>
        <p:nvSpPr>
          <p:cNvPr id="6" name="Rectangle 2"/>
          <p:cNvSpPr txBox="1">
            <a:spLocks noChangeArrowheads="1"/>
          </p:cNvSpPr>
          <p:nvPr/>
        </p:nvSpPr>
        <p:spPr bwMode="gray">
          <a:xfrm>
            <a:off x="1475656" y="2997498"/>
            <a:ext cx="6408712" cy="115158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fontAlgn="base">
              <a:spcBef>
                <a:spcPct val="0"/>
              </a:spcBef>
              <a:spcAft>
                <a:spcPct val="0"/>
              </a:spcAft>
              <a:defRPr sz="3000" b="1">
                <a:solidFill>
                  <a:srgbClr val="FFFFFF"/>
                </a:solidFill>
                <a:latin typeface="+mj-lt"/>
                <a:ea typeface="+mj-ea"/>
                <a:cs typeface="+mj-cs"/>
              </a:defRPr>
            </a:lvl1pPr>
            <a:lvl2pPr algn="l" rtl="0" fontAlgn="base">
              <a:spcBef>
                <a:spcPct val="0"/>
              </a:spcBef>
              <a:spcAft>
                <a:spcPct val="0"/>
              </a:spcAft>
              <a:defRPr sz="3000" b="1">
                <a:solidFill>
                  <a:srgbClr val="FFFFFF"/>
                </a:solidFill>
                <a:latin typeface="Arial" charset="0"/>
                <a:ea typeface="ＭＳ Ｐゴシック" pitchFamily="-64" charset="-128"/>
              </a:defRPr>
            </a:lvl2pPr>
            <a:lvl3pPr algn="l" rtl="0" fontAlgn="base">
              <a:spcBef>
                <a:spcPct val="0"/>
              </a:spcBef>
              <a:spcAft>
                <a:spcPct val="0"/>
              </a:spcAft>
              <a:defRPr sz="3000" b="1">
                <a:solidFill>
                  <a:srgbClr val="FFFFFF"/>
                </a:solidFill>
                <a:latin typeface="Arial" charset="0"/>
                <a:ea typeface="ＭＳ Ｐゴシック" pitchFamily="-64" charset="-128"/>
              </a:defRPr>
            </a:lvl3pPr>
            <a:lvl4pPr algn="l" rtl="0" fontAlgn="base">
              <a:spcBef>
                <a:spcPct val="0"/>
              </a:spcBef>
              <a:spcAft>
                <a:spcPct val="0"/>
              </a:spcAft>
              <a:defRPr sz="3000" b="1">
                <a:solidFill>
                  <a:srgbClr val="FFFFFF"/>
                </a:solidFill>
                <a:latin typeface="Arial" charset="0"/>
                <a:ea typeface="ＭＳ Ｐゴシック" pitchFamily="-64" charset="-128"/>
              </a:defRPr>
            </a:lvl4pPr>
            <a:lvl5pPr algn="l" rtl="0" fontAlgn="base">
              <a:spcBef>
                <a:spcPct val="0"/>
              </a:spcBef>
              <a:spcAft>
                <a:spcPct val="0"/>
              </a:spcAft>
              <a:defRPr sz="3000" b="1">
                <a:solidFill>
                  <a:srgbClr val="FFFFFF"/>
                </a:solidFill>
                <a:latin typeface="Arial" charset="0"/>
                <a:ea typeface="ＭＳ Ｐゴシック" pitchFamily="-64" charset="-128"/>
              </a:defRPr>
            </a:lvl5pPr>
            <a:lvl6pPr marL="457200" algn="l" rtl="0" fontAlgn="base">
              <a:spcBef>
                <a:spcPct val="0"/>
              </a:spcBef>
              <a:spcAft>
                <a:spcPct val="0"/>
              </a:spcAft>
              <a:defRPr sz="3000" b="1">
                <a:solidFill>
                  <a:srgbClr val="FFFFFF"/>
                </a:solidFill>
                <a:latin typeface="Arial" charset="0"/>
                <a:ea typeface="ＭＳ Ｐゴシック" pitchFamily="-64" charset="-128"/>
              </a:defRPr>
            </a:lvl6pPr>
            <a:lvl7pPr marL="914400" algn="l" rtl="0" fontAlgn="base">
              <a:spcBef>
                <a:spcPct val="0"/>
              </a:spcBef>
              <a:spcAft>
                <a:spcPct val="0"/>
              </a:spcAft>
              <a:defRPr sz="3000" b="1">
                <a:solidFill>
                  <a:srgbClr val="FFFFFF"/>
                </a:solidFill>
                <a:latin typeface="Arial" charset="0"/>
                <a:ea typeface="ＭＳ Ｐゴシック" pitchFamily="-64" charset="-128"/>
              </a:defRPr>
            </a:lvl7pPr>
            <a:lvl8pPr marL="1371600" algn="l" rtl="0" fontAlgn="base">
              <a:spcBef>
                <a:spcPct val="0"/>
              </a:spcBef>
              <a:spcAft>
                <a:spcPct val="0"/>
              </a:spcAft>
              <a:defRPr sz="3000" b="1">
                <a:solidFill>
                  <a:srgbClr val="FFFFFF"/>
                </a:solidFill>
                <a:latin typeface="Arial" charset="0"/>
                <a:ea typeface="ＭＳ Ｐゴシック" pitchFamily="-64" charset="-128"/>
              </a:defRPr>
            </a:lvl8pPr>
            <a:lvl9pPr marL="1828800" algn="l" rtl="0" fontAlgn="base">
              <a:spcBef>
                <a:spcPct val="0"/>
              </a:spcBef>
              <a:spcAft>
                <a:spcPct val="0"/>
              </a:spcAft>
              <a:defRPr sz="3000" b="1">
                <a:solidFill>
                  <a:srgbClr val="FFFFFF"/>
                </a:solidFill>
                <a:latin typeface="Arial" charset="0"/>
                <a:ea typeface="ＭＳ Ｐゴシック" pitchFamily="-6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2600" b="1" i="0" u="none" strike="noStrike" kern="1200" cap="none" spc="0" normalizeH="0" baseline="0" noProof="0" dirty="0" err="1">
                <a:ln>
                  <a:noFill/>
                </a:ln>
                <a:solidFill>
                  <a:srgbClr val="103184"/>
                </a:solidFill>
                <a:effectLst/>
                <a:uLnTx/>
                <a:uFillTx/>
                <a:latin typeface="Arial"/>
                <a:ea typeface="ＭＳ Ｐゴシック"/>
                <a:cs typeface="+mj-cs"/>
              </a:rPr>
              <a:t>Swaptions</a:t>
            </a:r>
            <a:endParaRPr kumimoji="0" lang="en-GB" sz="2600" b="1" i="0" u="none" strike="noStrike" kern="1200" cap="none" spc="0" normalizeH="0" baseline="0" noProof="0" dirty="0">
              <a:ln>
                <a:noFill/>
              </a:ln>
              <a:solidFill>
                <a:srgbClr val="103184"/>
              </a:solidFill>
              <a:effectLst/>
              <a:uLnTx/>
              <a:uFillTx/>
              <a:latin typeface="Arial"/>
              <a:ea typeface="ＭＳ Ｐゴシック"/>
              <a:cs typeface="+mj-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2600" b="1" i="0" u="none" strike="noStrike" kern="1200" cap="none" spc="0" normalizeH="0" baseline="0" noProof="0" dirty="0">
                <a:ln>
                  <a:noFill/>
                </a:ln>
                <a:solidFill>
                  <a:srgbClr val="103184"/>
                </a:solidFill>
                <a:effectLst/>
                <a:uLnTx/>
                <a:uFillTx/>
                <a:latin typeface="Arial"/>
                <a:ea typeface="ＭＳ Ｐゴシック"/>
                <a:cs typeface="+mj-cs"/>
              </a:rPr>
              <a:t>Black Model for Swap Rates</a:t>
            </a:r>
          </a:p>
        </p:txBody>
      </p:sp>
    </p:spTree>
    <p:extLst>
      <p:ext uri="{BB962C8B-B14F-4D97-AF65-F5344CB8AC3E}">
        <p14:creationId xmlns:p14="http://schemas.microsoft.com/office/powerpoint/2010/main" val="26052767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Example</a:t>
            </a:r>
            <a:br>
              <a:rPr lang="en-US" sz="2600" dirty="0"/>
            </a:br>
            <a:r>
              <a:rPr lang="en-US" sz="1800" b="0" dirty="0"/>
              <a:t>Pricing of </a:t>
            </a:r>
            <a:r>
              <a:rPr lang="en-US" sz="1800" b="0" dirty="0" err="1"/>
              <a:t>Swaption</a:t>
            </a:r>
            <a:endParaRPr lang="en-US" sz="1800" b="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a:t>Definition:</a:t>
                </a:r>
              </a:p>
              <a:p>
                <a:pPr lvl="1"/>
                <a:r>
                  <a:rPr lang="en-US" sz="1400" dirty="0"/>
                  <a:t>A </a:t>
                </a:r>
                <a:r>
                  <a:rPr lang="en-US" sz="1400" dirty="0" err="1"/>
                  <a:t>swaption</a:t>
                </a:r>
                <a:r>
                  <a:rPr lang="en-US" sz="1400" dirty="0"/>
                  <a:t> is an option that allows the buyer to enter on an underlying swap (with characteristics defined at inception of the contract) at a given date in the future (called the maturity of the </a:t>
                </a:r>
                <a:r>
                  <a:rPr lang="en-US" sz="1400" dirty="0" err="1"/>
                  <a:t>swaption</a:t>
                </a:r>
                <a:r>
                  <a:rPr lang="en-US" sz="1400" dirty="0"/>
                  <a:t>)</a:t>
                </a:r>
              </a:p>
              <a:p>
                <a:pPr marL="0" indent="0">
                  <a:buNone/>
                </a:pPr>
                <a:endParaRPr lang="en-US" sz="1400" dirty="0"/>
              </a:p>
              <a:p>
                <a:r>
                  <a:rPr lang="en-US" sz="2000" dirty="0"/>
                  <a:t>Characteristics:</a:t>
                </a:r>
              </a:p>
              <a:p>
                <a:pPr lvl="1"/>
                <a:r>
                  <a:rPr lang="en-US" sz="1400" dirty="0"/>
                  <a:t>Notional</a:t>
                </a:r>
              </a:p>
              <a:p>
                <a:pPr lvl="1"/>
                <a:r>
                  <a:rPr lang="en-US" sz="1400" dirty="0"/>
                  <a:t>Maturity: date at which the option expires / generally corresponds to the first settlement date of the underlying swap</a:t>
                </a:r>
              </a:p>
              <a:p>
                <a:pPr lvl="1"/>
                <a:r>
                  <a:rPr lang="en-US" sz="1400" dirty="0"/>
                  <a:t>Tenor: maturity of the underlying swap</a:t>
                </a:r>
              </a:p>
              <a:p>
                <a:pPr lvl="1"/>
                <a:r>
                  <a:rPr lang="en-US" sz="1400" dirty="0"/>
                  <a:t>Underlying Swap:</a:t>
                </a:r>
              </a:p>
              <a:p>
                <a:pPr lvl="2"/>
                <a:r>
                  <a:rPr lang="en-US" sz="1200" dirty="0"/>
                  <a:t>Strike: Fixed rate of the underlying swap</a:t>
                </a:r>
              </a:p>
              <a:p>
                <a:pPr lvl="2"/>
                <a:r>
                  <a:rPr lang="en-US" sz="1200" dirty="0"/>
                  <a:t>A set of settlement and payment date for the Floating Leg of the underlying swap</a:t>
                </a:r>
              </a:p>
              <a:p>
                <a:pPr lvl="2"/>
                <a:r>
                  <a:rPr lang="en-US" sz="1200" dirty="0"/>
                  <a:t>A set of payment date for the Fixed Leg of the underlying swap</a:t>
                </a:r>
              </a:p>
              <a:p>
                <a:pPr lvl="1"/>
                <a:r>
                  <a:rPr lang="en-US" sz="1400" dirty="0"/>
                  <a:t>Payer or Receiver?</a:t>
                </a:r>
              </a:p>
              <a:p>
                <a:pPr marL="542925" lvl="2" indent="0">
                  <a:buNone/>
                </a:pPr>
                <a:r>
                  <a:rPr lang="en-US" sz="1400" dirty="0"/>
                  <a:t>The </a:t>
                </a:r>
                <a:r>
                  <a:rPr lang="en-US" sz="1400" dirty="0" err="1"/>
                  <a:t>swaption</a:t>
                </a:r>
                <a:r>
                  <a:rPr lang="en-US" sz="1400" dirty="0"/>
                  <a:t> is defined as </a:t>
                </a:r>
                <a:r>
                  <a:rPr lang="en-US" sz="1400" u="sng" dirty="0"/>
                  <a:t>payer</a:t>
                </a:r>
                <a:r>
                  <a:rPr lang="en-US" sz="1400" dirty="0"/>
                  <a:t> if the underlying swap is a </a:t>
                </a:r>
                <a:r>
                  <a:rPr lang="en-US" sz="1400" u="sng" dirty="0"/>
                  <a:t>payer swap</a:t>
                </a:r>
                <a:r>
                  <a:rPr lang="en-US" sz="1400" dirty="0"/>
                  <a:t> (i.e. paying the fixed rate)</a:t>
                </a:r>
              </a:p>
              <a:p>
                <a:pPr marL="542925" lvl="2" indent="0">
                  <a:buNone/>
                </a:pPr>
                <a:r>
                  <a:rPr lang="en-US" sz="1400" dirty="0"/>
                  <a:t>The </a:t>
                </a:r>
                <a:r>
                  <a:rPr lang="en-US" sz="1400" dirty="0" err="1"/>
                  <a:t>swaption</a:t>
                </a:r>
                <a:r>
                  <a:rPr lang="en-US" sz="1400" dirty="0"/>
                  <a:t> is defined as </a:t>
                </a:r>
                <a:r>
                  <a:rPr lang="en-US" sz="1400" u="sng" dirty="0"/>
                  <a:t>receiver</a:t>
                </a:r>
                <a:r>
                  <a:rPr lang="en-US" sz="1400" dirty="0"/>
                  <a:t> if the underlying swap is a </a:t>
                </a:r>
                <a:r>
                  <a:rPr lang="en-US" sz="1400" u="sng" dirty="0"/>
                  <a:t>receiver swap</a:t>
                </a:r>
                <a:r>
                  <a:rPr lang="en-US" sz="1400" dirty="0"/>
                  <a:t> (i.e. paying the floating rate)</a:t>
                </a:r>
              </a:p>
              <a:p>
                <a:pPr marL="0" indent="0">
                  <a:buNone/>
                </a:pPr>
                <a:endParaRPr lang="en-US" sz="1200" dirty="0"/>
              </a:p>
              <a:p>
                <a:r>
                  <a:rPr lang="en-US" sz="2000" dirty="0"/>
                  <a:t>Notion of Forward Swap Rate:</a:t>
                </a:r>
              </a:p>
              <a:p>
                <a:pPr lvl="1"/>
                <a:r>
                  <a:rPr lang="en-US" sz="1400" dirty="0"/>
                  <a:t> The forward swap rate is the rate than cancel the value of a forward start swap</a:t>
                </a:r>
              </a:p>
              <a:p>
                <a:pPr lvl="1"/>
                <a:endParaRPr lang="en-US" sz="1400" dirty="0"/>
              </a:p>
              <a:p>
                <a:pPr marL="288925" lvl="1"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a:rPr>
                            <m:t>𝑆𝑅</m:t>
                          </m:r>
                        </m:e>
                        <m:sub>
                          <m:sSub>
                            <m:sSubPr>
                              <m:ctrlPr>
                                <a:rPr lang="en-US" sz="2000" i="1">
                                  <a:latin typeface="Cambria Math" panose="02040503050406030204" pitchFamily="18" charset="0"/>
                                </a:rPr>
                              </m:ctrlPr>
                            </m:sSubPr>
                            <m:e>
                              <m:r>
                                <a:rPr lang="en-US" sz="2000" i="1">
                                  <a:latin typeface="Cambria Math"/>
                                </a:rPr>
                                <m:t>𝑇</m:t>
                              </m:r>
                            </m:e>
                            <m:sub>
                              <m:r>
                                <a:rPr lang="en-US" sz="2000" b="0" i="1" smtClean="0">
                                  <a:latin typeface="Cambria Math"/>
                                </a:rPr>
                                <m:t>0</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𝑁</m:t>
                              </m:r>
                            </m:sub>
                          </m:sSub>
                        </m:sub>
                      </m:sSub>
                      <m:r>
                        <a:rPr lang="en-US" sz="2000" b="0" i="1" smtClean="0">
                          <a:latin typeface="Cambria Math"/>
                        </a:rPr>
                        <m:t>(</m:t>
                      </m:r>
                      <m:r>
                        <a:rPr lang="en-US" sz="2000" b="0" i="1" smtClean="0">
                          <a:latin typeface="Cambria Math"/>
                        </a:rPr>
                        <m:t>𝑡</m:t>
                      </m:r>
                      <m:r>
                        <a:rPr lang="en-US" sz="2000" b="0" i="1" smtClean="0">
                          <a:latin typeface="Cambria Math"/>
                        </a:rPr>
                        <m:t>)=</m:t>
                      </m:r>
                      <m:f>
                        <m:fPr>
                          <m:ctrlPr>
                            <a:rPr lang="en-US" sz="2000" i="1">
                              <a:latin typeface="Cambria Math" panose="02040503050406030204" pitchFamily="18" charset="0"/>
                            </a:rPr>
                          </m:ctrlPr>
                        </m:fPr>
                        <m:num>
                          <m:r>
                            <a:rPr lang="fr-FR" sz="2000" b="0" i="1" smtClean="0">
                              <a:latin typeface="Cambria Math" panose="02040503050406030204" pitchFamily="18" charset="0"/>
                            </a:rPr>
                            <m:t>𝑍𝐶</m:t>
                          </m:r>
                          <m:r>
                            <a:rPr lang="en-US" sz="2000" b="0" i="1" smtClean="0">
                              <a:latin typeface="Cambria Math"/>
                            </a:rPr>
                            <m:t>(</m:t>
                          </m:r>
                          <m:r>
                            <a:rPr lang="en-US" sz="2000" b="0" i="1" smtClean="0">
                              <a:latin typeface="Cambria Math"/>
                            </a:rPr>
                            <m:t>𝑡</m:t>
                          </m:r>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𝑇</m:t>
                              </m:r>
                            </m:e>
                            <m:sub>
                              <m:r>
                                <a:rPr lang="en-US" sz="2000" b="0" i="1" smtClean="0">
                                  <a:latin typeface="Cambria Math"/>
                                </a:rPr>
                                <m:t>0</m:t>
                              </m:r>
                            </m:sub>
                          </m:sSub>
                          <m:r>
                            <a:rPr lang="en-US" sz="2000" b="0" i="1" smtClean="0">
                              <a:latin typeface="Cambria Math"/>
                            </a:rPr>
                            <m:t>)</m:t>
                          </m:r>
                          <m:r>
                            <a:rPr lang="en-US" sz="2000" i="1">
                              <a:latin typeface="Cambria Math"/>
                            </a:rPr>
                            <m:t>−</m:t>
                          </m:r>
                          <m:r>
                            <a:rPr lang="fr-FR" sz="2000" b="0" i="1" smtClean="0">
                              <a:latin typeface="Cambria Math" panose="02040503050406030204" pitchFamily="18" charset="0"/>
                            </a:rPr>
                            <m:t>𝑍𝐶</m:t>
                          </m:r>
                          <m:r>
                            <a:rPr lang="en-US" sz="2000" i="1">
                              <a:latin typeface="Cambria Math"/>
                            </a:rPr>
                            <m:t>(</m:t>
                          </m:r>
                          <m:r>
                            <a:rPr lang="en-US" sz="2000" b="0" i="1" smtClean="0">
                              <a:latin typeface="Cambria Math"/>
                            </a:rPr>
                            <m:t>𝑡</m:t>
                          </m:r>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𝑁</m:t>
                              </m:r>
                            </m:sub>
                          </m:sSub>
                          <m:r>
                            <a:rPr lang="en-US" sz="2000" i="1">
                              <a:latin typeface="Cambria Math"/>
                            </a:rPr>
                            <m:t>)</m:t>
                          </m:r>
                        </m:num>
                        <m:den>
                          <m:nary>
                            <m:naryPr>
                              <m:chr m:val="∑"/>
                              <m:limLoc m:val="undOvr"/>
                              <m:ctrlPr>
                                <a:rPr lang="en-US" sz="2000" i="1">
                                  <a:latin typeface="Cambria Math" panose="02040503050406030204" pitchFamily="18" charset="0"/>
                                </a:rPr>
                              </m:ctrlPr>
                            </m:naryPr>
                            <m:sub>
                              <m:r>
                                <a:rPr lang="en-US" sz="2000" i="1">
                                  <a:latin typeface="Cambria Math"/>
                                </a:rPr>
                                <m:t>𝑖</m:t>
                              </m:r>
                              <m:r>
                                <a:rPr lang="en-US" sz="2000" i="1">
                                  <a:latin typeface="Cambria Math"/>
                                </a:rPr>
                                <m:t>=1</m:t>
                              </m:r>
                            </m:sub>
                            <m:sup>
                              <m:r>
                                <a:rPr lang="en-US" sz="2000" i="1">
                                  <a:latin typeface="Cambria Math"/>
                                </a:rPr>
                                <m:t>𝑁</m:t>
                              </m:r>
                            </m:sup>
                            <m:e>
                              <m:r>
                                <a:rPr lang="en-US" sz="2000" i="1">
                                  <a:latin typeface="Cambria Math"/>
                                </a:rPr>
                                <m:t>𝛿</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𝑖</m:t>
                                      </m:r>
                                      <m:r>
                                        <a:rPr lang="en-US" sz="2000" i="1">
                                          <a:latin typeface="Cambria Math"/>
                                        </a:rPr>
                                        <m:t>−1</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𝑖</m:t>
                                      </m:r>
                                    </m:sub>
                                  </m:sSub>
                                </m:e>
                              </m:d>
                              <m:r>
                                <a:rPr lang="fr-FR" sz="2000" b="0" i="1" smtClean="0">
                                  <a:latin typeface="Cambria Math" panose="02040503050406030204" pitchFamily="18" charset="0"/>
                                </a:rPr>
                                <m:t>𝑍𝐶</m:t>
                              </m:r>
                              <m:r>
                                <a:rPr lang="en-US" sz="2000" i="1">
                                  <a:latin typeface="Cambria Math"/>
                                </a:rPr>
                                <m:t>(</m:t>
                              </m:r>
                              <m:r>
                                <a:rPr lang="en-US" sz="2000" i="1" smtClean="0">
                                  <a:latin typeface="Cambria Math"/>
                                </a:rPr>
                                <m:t>𝑡</m:t>
                              </m:r>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𝑖</m:t>
                                  </m:r>
                                </m:sub>
                              </m:sSub>
                              <m:r>
                                <a:rPr lang="en-US" sz="2000" i="1">
                                  <a:latin typeface="Cambria Math"/>
                                </a:rPr>
                                <m:t>)</m:t>
                              </m:r>
                            </m:e>
                          </m:nary>
                        </m:den>
                      </m:f>
                    </m:oMath>
                  </m:oMathPara>
                </a14:m>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82" t="-1525" r="-945" b="-10292"/>
                </a:stretch>
              </a:blipFill>
            </p:spPr>
            <p:txBody>
              <a:bodyPr/>
              <a:lstStyle/>
              <a:p>
                <a:r>
                  <a:rPr lang="fr-FR">
                    <a:noFill/>
                  </a:rPr>
                  <a:t> </a:t>
                </a:r>
              </a:p>
            </p:txBody>
          </p:sp>
        </mc:Fallback>
      </mc:AlternateContent>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BF51AC-AC7A-4056-A206-081C9421CA21}" type="slidenum">
              <a:rPr kumimoji="0" lang="fr-FR" sz="1000" b="0" i="0" u="none" strike="noStrike" kern="1200" cap="none" spc="0" normalizeH="0" baseline="0" noProof="0" smtClean="0">
                <a:ln>
                  <a:noFill/>
                </a:ln>
                <a:solidFill>
                  <a:srgbClr val="103184"/>
                </a:solidFill>
                <a:effectLst/>
                <a:uLnTx/>
                <a:uFillTx/>
                <a:latin typeface="Arial"/>
                <a:ea typeface="ＭＳ Ｐゴシック"/>
                <a:cs typeface="+mn-cs"/>
              </a:rPr>
              <a:pPr marL="0" marR="0" lvl="0" indent="0" algn="l" defTabSz="914400" rtl="0" eaLnBrk="1" fontAlgn="auto" latinLnBrk="0" hangingPunct="1">
                <a:lnSpc>
                  <a:spcPct val="100000"/>
                </a:lnSpc>
                <a:spcBef>
                  <a:spcPts val="0"/>
                </a:spcBef>
                <a:spcAft>
                  <a:spcPts val="0"/>
                </a:spcAft>
                <a:buClrTx/>
                <a:buSzTx/>
                <a:buFontTx/>
                <a:buNone/>
                <a:tabLst/>
                <a:defRPr/>
              </a:pPr>
              <a:t>52</a:t>
            </a:fld>
            <a:endParaRPr kumimoji="0" lang="fr-FR" sz="1000" b="0" i="0" u="none" strike="noStrike" kern="1200" cap="none" spc="0" normalizeH="0" baseline="0" noProof="0">
              <a:ln>
                <a:noFill/>
              </a:ln>
              <a:solidFill>
                <a:srgbClr val="103184"/>
              </a:solidFill>
              <a:effectLst/>
              <a:uLnTx/>
              <a:uFillTx/>
              <a:latin typeface="Arial"/>
              <a:ea typeface="ＭＳ Ｐゴシック"/>
              <a:cs typeface="+mn-cs"/>
            </a:endParaRPr>
          </a:p>
        </p:txBody>
      </p:sp>
    </p:spTree>
    <p:extLst>
      <p:ext uri="{BB962C8B-B14F-4D97-AF65-F5344CB8AC3E}">
        <p14:creationId xmlns:p14="http://schemas.microsoft.com/office/powerpoint/2010/main" val="22697640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Example</a:t>
            </a:r>
            <a:br>
              <a:rPr lang="en-US" sz="2600" dirty="0"/>
            </a:br>
            <a:r>
              <a:rPr lang="en-US" sz="1800" b="0" dirty="0"/>
              <a:t>Pricing of </a:t>
            </a:r>
            <a:r>
              <a:rPr lang="en-US" sz="1800" b="0" dirty="0" err="1"/>
              <a:t>Swaption</a:t>
            </a:r>
            <a:endParaRPr lang="en-US" sz="1800" b="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1600" dirty="0"/>
                  <a:t>Payoff:</a:t>
                </a:r>
              </a:p>
              <a:p>
                <a:pPr marL="0" lvl="1" indent="0">
                  <a:buClr>
                    <a:schemeClr val="tx2"/>
                  </a:buClr>
                  <a:buSzPct val="8000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m:rPr>
                              <m:sty m:val="p"/>
                            </m:rPr>
                            <a:rPr lang="en-US" sz="1600" b="0" i="0" smtClean="0">
                              <a:latin typeface="Cambria Math"/>
                            </a:rPr>
                            <m:t>max</m:t>
                          </m:r>
                          <m:r>
                            <a:rPr lang="en-US" sz="1600" b="0" i="1" smtClean="0">
                              <a:latin typeface="Cambria Math"/>
                            </a:rPr>
                            <m:t>⁡(</m:t>
                          </m:r>
                          <m:r>
                            <a:rPr lang="en-US" sz="1600" i="1">
                              <a:latin typeface="Cambria Math"/>
                            </a:rPr>
                            <m:t>𝑆</m:t>
                          </m:r>
                          <m:r>
                            <a:rPr lang="en-US" sz="1600" b="0" i="1" smtClean="0">
                              <a:latin typeface="Cambria Math"/>
                            </a:rPr>
                            <m:t>𝑊𝐴𝑃</m:t>
                          </m:r>
                        </m:e>
                        <m:sub>
                          <m:sSub>
                            <m:sSubPr>
                              <m:ctrlPr>
                                <a:rPr lang="en-US" sz="1600" i="1">
                                  <a:latin typeface="Cambria Math" panose="02040503050406030204" pitchFamily="18" charset="0"/>
                                </a:rPr>
                              </m:ctrlPr>
                            </m:sSubPr>
                            <m:e>
                              <m:r>
                                <a:rPr lang="en-US" sz="1600" i="1">
                                  <a:latin typeface="Cambria Math"/>
                                </a:rPr>
                                <m:t>𝑇</m:t>
                              </m:r>
                            </m:e>
                            <m:sub>
                              <m:r>
                                <a:rPr lang="en-US" sz="1600" b="0" i="1" smtClean="0">
                                  <a:latin typeface="Cambria Math"/>
                                </a:rPr>
                                <m:t>0</m:t>
                              </m:r>
                            </m:sub>
                          </m:sSub>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𝑁</m:t>
                              </m:r>
                            </m:sub>
                          </m:sSub>
                        </m:sub>
                      </m:sSub>
                      <m:d>
                        <m:dPr>
                          <m:ctrlPr>
                            <a:rPr lang="en-US" sz="1600" b="0" i="1" smtClean="0">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0</m:t>
                              </m:r>
                            </m:sub>
                          </m:sSub>
                        </m:e>
                      </m:d>
                      <m:r>
                        <a:rPr lang="en-US" sz="1600" b="0" i="1" smtClean="0">
                          <a:latin typeface="Cambria Math"/>
                        </a:rPr>
                        <m:t> ; 0)</m:t>
                      </m:r>
                      <m:r>
                        <a:rPr lang="en-US" sz="1600" i="1">
                          <a:latin typeface="Cambria Math"/>
                        </a:rPr>
                        <m:t>=</m:t>
                      </m:r>
                      <m:r>
                        <m:rPr>
                          <m:sty m:val="p"/>
                        </m:rPr>
                        <a:rPr lang="en-US" sz="1600" b="0" i="0" smtClean="0">
                          <a:latin typeface="Cambria Math"/>
                        </a:rPr>
                        <m:t>max</m:t>
                      </m:r>
                      <m:r>
                        <a:rPr lang="en-US" sz="1600" b="0" i="1" smtClean="0">
                          <a:latin typeface="Cambria Math"/>
                        </a:rPr>
                        <m:t>⁡</m:t>
                      </m:r>
                      <m:d>
                        <m:dPr>
                          <m:ctrlPr>
                            <a:rPr lang="en-US" sz="1600" b="0" i="1" smtClean="0">
                              <a:latin typeface="Cambria Math" panose="02040503050406030204" pitchFamily="18" charset="0"/>
                            </a:rPr>
                          </m:ctrlPr>
                        </m:dPr>
                        <m:e>
                          <m:r>
                            <a:rPr lang="en-US" sz="1600" i="1">
                              <a:latin typeface="Cambria Math"/>
                            </a:rPr>
                            <m:t>1−</m:t>
                          </m:r>
                          <m:r>
                            <a:rPr lang="fr-FR" sz="1600" b="0" i="1" smtClean="0">
                              <a:latin typeface="Cambria Math" panose="02040503050406030204" pitchFamily="18" charset="0"/>
                            </a:rPr>
                            <m:t>𝑍𝐶</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0</m:t>
                                  </m:r>
                                </m:sub>
                              </m:sSub>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𝑁</m:t>
                                  </m:r>
                                </m:sub>
                              </m:sSub>
                            </m:e>
                          </m:d>
                          <m:r>
                            <a:rPr lang="en-US" sz="1600" i="1">
                              <a:latin typeface="Cambria Math"/>
                            </a:rPr>
                            <m:t>−</m:t>
                          </m:r>
                          <m:r>
                            <a:rPr lang="en-US" sz="1600" i="1">
                              <a:latin typeface="Cambria Math"/>
                            </a:rPr>
                            <m:t>𝐾</m:t>
                          </m:r>
                          <m:nary>
                            <m:naryPr>
                              <m:chr m:val="∑"/>
                              <m:limLoc m:val="undOvr"/>
                              <m:ctrlPr>
                                <a:rPr lang="en-US" sz="1600" i="1">
                                  <a:latin typeface="Cambria Math" panose="02040503050406030204" pitchFamily="18" charset="0"/>
                                </a:rPr>
                              </m:ctrlPr>
                            </m:naryPr>
                            <m:sub>
                              <m:r>
                                <a:rPr lang="en-US" sz="1600" i="1">
                                  <a:latin typeface="Cambria Math"/>
                                </a:rPr>
                                <m:t>𝑖</m:t>
                              </m:r>
                              <m:r>
                                <a:rPr lang="en-US" sz="1600" i="1">
                                  <a:latin typeface="Cambria Math"/>
                                </a:rPr>
                                <m:t>=1</m:t>
                              </m:r>
                            </m:sub>
                            <m:sup>
                              <m:r>
                                <a:rPr lang="en-US" sz="1600" i="1">
                                  <a:latin typeface="Cambria Math"/>
                                </a:rPr>
                                <m:t>𝑁</m:t>
                              </m:r>
                            </m:sup>
                            <m:e>
                              <m:r>
                                <a:rPr lang="en-US" sz="1600" i="1">
                                  <a:latin typeface="Cambria Math"/>
                                </a:rPr>
                                <m:t>𝛿</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𝑖</m:t>
                                      </m:r>
                                      <m:r>
                                        <a:rPr lang="en-US" sz="1600" i="1">
                                          <a:latin typeface="Cambria Math"/>
                                        </a:rPr>
                                        <m:t>−1</m:t>
                                      </m:r>
                                    </m:sub>
                                  </m:sSub>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𝑖</m:t>
                                      </m:r>
                                    </m:sub>
                                  </m:sSub>
                                </m:e>
                              </m:d>
                              <m:r>
                                <a:rPr lang="fr-FR" sz="1600" b="0" i="1" smtClean="0">
                                  <a:latin typeface="Cambria Math" panose="02040503050406030204" pitchFamily="18" charset="0"/>
                                </a:rPr>
                                <m:t>𝑍𝐶</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0</m:t>
                                      </m:r>
                                    </m:sub>
                                  </m:sSub>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𝑖</m:t>
                                      </m:r>
                                    </m:sub>
                                  </m:sSub>
                                </m:e>
                              </m:d>
                            </m:e>
                          </m:nary>
                          <m:r>
                            <a:rPr lang="en-US" sz="1600" b="0" i="1" smtClean="0">
                              <a:latin typeface="Cambria Math"/>
                            </a:rPr>
                            <m:t> ;0</m:t>
                          </m:r>
                        </m:e>
                      </m:d>
                    </m:oMath>
                  </m:oMathPara>
                </a14:m>
                <a:endParaRPr lang="en-US" sz="1600" dirty="0"/>
              </a:p>
              <a:p>
                <a:endParaRPr lang="en-US" sz="1600" dirty="0"/>
              </a:p>
              <a:p>
                <a:r>
                  <a:rPr lang="en-US" sz="1600" dirty="0"/>
                  <a:t>The payoff of a </a:t>
                </a:r>
                <a:r>
                  <a:rPr lang="en-US" sz="1600" dirty="0" err="1"/>
                  <a:t>swaption</a:t>
                </a:r>
                <a:r>
                  <a:rPr lang="en-US" sz="1600" dirty="0"/>
                  <a:t> is a function of the future value of the swap:</a:t>
                </a:r>
              </a:p>
              <a:p>
                <a:pPr lvl="1"/>
                <a:r>
                  <a:rPr lang="en-US" sz="1400" dirty="0"/>
                  <a:t> If the value of the swap is positive the option will be exercised</a:t>
                </a:r>
              </a:p>
              <a:p>
                <a:pPr lvl="1"/>
                <a:r>
                  <a:rPr lang="en-US" sz="1400" dirty="0"/>
                  <a:t> If the value of the swap is negative, it will not</a:t>
                </a:r>
                <a:r>
                  <a:rPr lang="en-US" sz="1100" dirty="0"/>
                  <a:t>.</a:t>
                </a:r>
              </a:p>
              <a:p>
                <a:pPr lvl="1"/>
                <a:endParaRPr lang="en-US" sz="1100" dirty="0"/>
              </a:p>
              <a:p>
                <a:r>
                  <a:rPr lang="en-US" sz="1600" dirty="0"/>
                  <a:t>A reformulation of the payoff:</a:t>
                </a:r>
              </a:p>
              <a:p>
                <a:pPr marL="0" lvl="1" indent="0">
                  <a:buClr>
                    <a:schemeClr val="tx2"/>
                  </a:buClr>
                  <a:buSzPct val="8000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n-US" sz="1600">
                              <a:latin typeface="Cambria Math"/>
                            </a:rPr>
                            <m:t>max</m:t>
                          </m:r>
                          <m:r>
                            <a:rPr lang="en-US" sz="1600" i="1">
                              <a:latin typeface="Cambria Math"/>
                            </a:rPr>
                            <m:t>⁡(</m:t>
                          </m:r>
                          <m:r>
                            <a:rPr lang="en-US" sz="1600" i="1">
                              <a:latin typeface="Cambria Math"/>
                            </a:rPr>
                            <m:t>𝑆𝑊𝐴𝑃</m:t>
                          </m:r>
                        </m:e>
                        <m:sub>
                          <m:sSub>
                            <m:sSubPr>
                              <m:ctrlPr>
                                <a:rPr lang="en-US" sz="1600" i="1">
                                  <a:latin typeface="Cambria Math" panose="02040503050406030204" pitchFamily="18" charset="0"/>
                                </a:rPr>
                              </m:ctrlPr>
                            </m:sSubPr>
                            <m:e>
                              <m:r>
                                <a:rPr lang="en-US" sz="1600" i="1">
                                  <a:latin typeface="Cambria Math"/>
                                </a:rPr>
                                <m:t>𝑇</m:t>
                              </m:r>
                            </m:e>
                            <m:sub>
                              <m:r>
                                <a:rPr lang="en-US" sz="1600" b="0" i="1" smtClean="0">
                                  <a:latin typeface="Cambria Math"/>
                                </a:rPr>
                                <m:t>0</m:t>
                              </m:r>
                            </m:sub>
                          </m:sSub>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𝑁</m:t>
                              </m:r>
                            </m:sub>
                          </m:sSub>
                        </m:sub>
                      </m:sSub>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0</m:t>
                              </m:r>
                            </m:sub>
                          </m:sSub>
                        </m:e>
                      </m:d>
                      <m:r>
                        <a:rPr lang="en-US" sz="1600" i="1">
                          <a:latin typeface="Cambria Math"/>
                        </a:rPr>
                        <m:t> ; 0)=</m:t>
                      </m:r>
                      <m:nary>
                        <m:naryPr>
                          <m:chr m:val="∑"/>
                          <m:limLoc m:val="undOvr"/>
                          <m:ctrlPr>
                            <a:rPr lang="en-US" sz="1600" i="1">
                              <a:latin typeface="Cambria Math" panose="02040503050406030204" pitchFamily="18" charset="0"/>
                            </a:rPr>
                          </m:ctrlPr>
                        </m:naryPr>
                        <m:sub>
                          <m:r>
                            <a:rPr lang="en-US" sz="1600" i="1">
                              <a:latin typeface="Cambria Math"/>
                            </a:rPr>
                            <m:t>𝑖</m:t>
                          </m:r>
                          <m:r>
                            <a:rPr lang="en-US" sz="1600" i="1">
                              <a:latin typeface="Cambria Math"/>
                            </a:rPr>
                            <m:t>=1</m:t>
                          </m:r>
                        </m:sub>
                        <m:sup>
                          <m:r>
                            <a:rPr lang="en-US" sz="1600" i="1">
                              <a:latin typeface="Cambria Math"/>
                            </a:rPr>
                            <m:t>𝑁</m:t>
                          </m:r>
                        </m:sup>
                        <m:e>
                          <m:r>
                            <a:rPr lang="en-US" sz="1600" i="1">
                              <a:latin typeface="Cambria Math"/>
                            </a:rPr>
                            <m:t>𝛿</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𝑖</m:t>
                                  </m:r>
                                  <m:r>
                                    <a:rPr lang="en-US" sz="1600" i="1">
                                      <a:latin typeface="Cambria Math"/>
                                    </a:rPr>
                                    <m:t>−1</m:t>
                                  </m:r>
                                </m:sub>
                              </m:sSub>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𝑖</m:t>
                                  </m:r>
                                </m:sub>
                              </m:sSub>
                            </m:e>
                          </m:d>
                          <m:r>
                            <a:rPr lang="fr-FR" sz="1600" b="0" i="1" smtClean="0">
                              <a:latin typeface="Cambria Math" panose="02040503050406030204" pitchFamily="18" charset="0"/>
                            </a:rPr>
                            <m:t>𝑍𝐶</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0</m:t>
                                  </m:r>
                                </m:sub>
                              </m:sSub>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𝑖</m:t>
                                  </m:r>
                                </m:sub>
                              </m:sSub>
                            </m:e>
                          </m:d>
                        </m:e>
                      </m:nary>
                      <m:r>
                        <a:rPr lang="en-US" sz="1600" b="0" i="0" smtClean="0">
                          <a:latin typeface="Cambria Math"/>
                        </a:rPr>
                        <m:t> ∗</m:t>
                      </m:r>
                      <m:func>
                        <m:funcPr>
                          <m:ctrlPr>
                            <a:rPr lang="en-US" sz="1600" b="0" i="1" smtClean="0">
                              <a:latin typeface="Cambria Math" panose="02040503050406030204" pitchFamily="18" charset="0"/>
                            </a:rPr>
                          </m:ctrlPr>
                        </m:funcPr>
                        <m:fName>
                          <m:r>
                            <m:rPr>
                              <m:sty m:val="p"/>
                            </m:rPr>
                            <a:rPr lang="en-US" sz="1600">
                              <a:latin typeface="Cambria Math"/>
                            </a:rPr>
                            <m:t>max</m:t>
                          </m:r>
                        </m:fName>
                        <m:e>
                          <m:d>
                            <m:dPr>
                              <m:ctrlPr>
                                <a:rPr lang="en-US" sz="1600" i="1">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i="1">
                                      <a:latin typeface="Cambria Math"/>
                                    </a:rPr>
                                    <m:t>𝑆𝑅</m:t>
                                  </m:r>
                                </m:e>
                                <m:sub>
                                  <m:sSub>
                                    <m:sSubPr>
                                      <m:ctrlPr>
                                        <a:rPr lang="en-US" sz="1600" i="1">
                                          <a:latin typeface="Cambria Math" panose="02040503050406030204" pitchFamily="18" charset="0"/>
                                        </a:rPr>
                                      </m:ctrlPr>
                                    </m:sSubPr>
                                    <m:e>
                                      <m:r>
                                        <a:rPr lang="en-US" sz="1600" i="1">
                                          <a:latin typeface="Cambria Math"/>
                                        </a:rPr>
                                        <m:t>𝑇</m:t>
                                      </m:r>
                                    </m:e>
                                    <m:sub>
                                      <m:r>
                                        <a:rPr lang="en-US" sz="1600" b="0" i="1" smtClean="0">
                                          <a:latin typeface="Cambria Math"/>
                                        </a:rPr>
                                        <m:t>0</m:t>
                                      </m:r>
                                    </m:sub>
                                  </m:sSub>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𝑁</m:t>
                                      </m:r>
                                    </m:sub>
                                  </m:sSub>
                                </m:sub>
                              </m:sSub>
                              <m:d>
                                <m:dPr>
                                  <m:ctrlPr>
                                    <a:rPr lang="en-US" sz="1600" b="0" i="1" smtClean="0">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0</m:t>
                                      </m:r>
                                    </m:sub>
                                  </m:sSub>
                                </m:e>
                              </m:d>
                              <m:r>
                                <a:rPr lang="en-US" sz="1600" i="1">
                                  <a:latin typeface="Cambria Math"/>
                                </a:rPr>
                                <m:t>−</m:t>
                              </m:r>
                              <m:r>
                                <a:rPr lang="en-US" sz="1600" i="1">
                                  <a:latin typeface="Cambria Math"/>
                                </a:rPr>
                                <m:t>𝐾</m:t>
                              </m:r>
                              <m:r>
                                <a:rPr lang="en-US" sz="1600" i="1">
                                  <a:latin typeface="Cambria Math"/>
                                </a:rPr>
                                <m:t>;0</m:t>
                              </m:r>
                            </m:e>
                          </m:d>
                        </m:e>
                      </m:func>
                    </m:oMath>
                  </m:oMathPara>
                </a14:m>
                <a:endParaRPr lang="en-US" sz="1600" dirty="0"/>
              </a:p>
              <a:p>
                <a:pPr marL="0" lvl="1" indent="0">
                  <a:buClr>
                    <a:schemeClr val="tx2"/>
                  </a:buClr>
                  <a:buSzPct val="80000"/>
                  <a:buNone/>
                </a:pPr>
                <a:endParaRPr lang="en-US" sz="1600" dirty="0"/>
              </a:p>
              <a:p>
                <a:r>
                  <a:rPr lang="en-US" sz="1600" dirty="0"/>
                  <a:t>The Payer </a:t>
                </a:r>
                <a:r>
                  <a:rPr lang="en-US" sz="1600" dirty="0" err="1"/>
                  <a:t>Swaption</a:t>
                </a:r>
                <a:r>
                  <a:rPr lang="en-US" sz="1600" dirty="0"/>
                  <a:t> is a call on the forward swap rate</a:t>
                </a:r>
              </a:p>
              <a:p>
                <a:r>
                  <a:rPr lang="en-US" sz="1600" dirty="0"/>
                  <a:t>The Receiver </a:t>
                </a:r>
                <a:r>
                  <a:rPr lang="en-US" sz="1600" dirty="0" err="1"/>
                  <a:t>Swaption</a:t>
                </a:r>
                <a:r>
                  <a:rPr lang="en-US" sz="1600" dirty="0"/>
                  <a:t> is a put on the forward swap rate</a:t>
                </a:r>
              </a:p>
              <a:p>
                <a:endParaRPr lang="en-US" sz="1600" dirty="0"/>
              </a:p>
              <a:p>
                <a:r>
                  <a:rPr lang="en-US" sz="1600" dirty="0"/>
                  <a:t>Notion of </a:t>
                </a:r>
                <a:r>
                  <a:rPr lang="en-US" sz="1600" dirty="0" err="1"/>
                  <a:t>Moneyness</a:t>
                </a:r>
                <a:r>
                  <a:rPr lang="en-US" sz="1600" dirty="0"/>
                  <a:t>:</a:t>
                </a:r>
              </a:p>
              <a:p>
                <a:pPr lvl="1"/>
                <a:r>
                  <a:rPr lang="en-US" sz="1200" dirty="0"/>
                  <a:t>A payer </a:t>
                </a:r>
                <a:r>
                  <a:rPr lang="en-US" sz="1200" dirty="0" err="1"/>
                  <a:t>swaption</a:t>
                </a:r>
                <a:r>
                  <a:rPr lang="en-US" sz="1200" dirty="0"/>
                  <a:t> is </a:t>
                </a:r>
                <a:r>
                  <a:rPr lang="en-US" sz="1200" u="sng" dirty="0"/>
                  <a:t>in-the-money</a:t>
                </a:r>
                <a:r>
                  <a:rPr lang="en-US" sz="1200" dirty="0"/>
                  <a:t> (ITM) if the forward swap rate is greater than the fixed rate of the underlying swap</a:t>
                </a:r>
              </a:p>
              <a:p>
                <a:pPr lvl="1"/>
                <a:r>
                  <a:rPr lang="en-US" sz="1200" dirty="0"/>
                  <a:t>A payer </a:t>
                </a:r>
                <a:r>
                  <a:rPr lang="en-US" sz="1200" dirty="0" err="1"/>
                  <a:t>swaption</a:t>
                </a:r>
                <a:r>
                  <a:rPr lang="en-US" sz="1200" dirty="0"/>
                  <a:t> is </a:t>
                </a:r>
                <a:r>
                  <a:rPr lang="en-US" sz="1200" u="sng" dirty="0"/>
                  <a:t>at-the-money</a:t>
                </a:r>
                <a:r>
                  <a:rPr lang="en-US" sz="1200" dirty="0"/>
                  <a:t> (ATM) if the forward swap rate is equal to the fixed rate of the underlying swap</a:t>
                </a:r>
                <a:endParaRPr lang="en-US" sz="1200" u="sng" dirty="0"/>
              </a:p>
              <a:p>
                <a:pPr lvl="1"/>
                <a:r>
                  <a:rPr lang="en-US" sz="1200" dirty="0"/>
                  <a:t>A payer </a:t>
                </a:r>
                <a:r>
                  <a:rPr lang="en-US" sz="1200" dirty="0" err="1"/>
                  <a:t>swaption</a:t>
                </a:r>
                <a:r>
                  <a:rPr lang="en-US" sz="1200" dirty="0"/>
                  <a:t> is </a:t>
                </a:r>
                <a:r>
                  <a:rPr lang="en-US" sz="1200" u="sng" dirty="0"/>
                  <a:t>out-of-the-money</a:t>
                </a:r>
                <a:r>
                  <a:rPr lang="en-US" sz="1200" dirty="0"/>
                  <a:t> (OTM) if the forward swap rate is less than the fixed rate of the underlying swap</a:t>
                </a:r>
                <a:endParaRPr lang="en-US" sz="1200" u="sng" dirty="0"/>
              </a:p>
              <a:p>
                <a:pPr lvl="1"/>
                <a:endParaRPr lang="en-US" sz="1100" u="sn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64" t="-1398" r="-509" b="-5845"/>
                </a:stretch>
              </a:blipFill>
            </p:spPr>
            <p:txBody>
              <a:bodyPr/>
              <a:lstStyle/>
              <a:p>
                <a:r>
                  <a:rPr lang="fr-FR">
                    <a:noFill/>
                  </a:rPr>
                  <a:t> </a:t>
                </a:r>
              </a:p>
            </p:txBody>
          </p:sp>
        </mc:Fallback>
      </mc:AlternateContent>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BF51AC-AC7A-4056-A206-081C9421CA21}" type="slidenum">
              <a:rPr kumimoji="0" lang="fr-FR" sz="1000" b="0" i="0" u="none" strike="noStrike" kern="1200" cap="none" spc="0" normalizeH="0" baseline="0" noProof="0" smtClean="0">
                <a:ln>
                  <a:noFill/>
                </a:ln>
                <a:solidFill>
                  <a:srgbClr val="103184"/>
                </a:solidFill>
                <a:effectLst/>
                <a:uLnTx/>
                <a:uFillTx/>
                <a:latin typeface="Arial"/>
                <a:ea typeface="ＭＳ Ｐゴシック"/>
                <a:cs typeface="+mn-cs"/>
              </a:rPr>
              <a:pPr marL="0" marR="0" lvl="0" indent="0" algn="l" defTabSz="914400" rtl="0" eaLnBrk="1" fontAlgn="auto" latinLnBrk="0" hangingPunct="1">
                <a:lnSpc>
                  <a:spcPct val="100000"/>
                </a:lnSpc>
                <a:spcBef>
                  <a:spcPts val="0"/>
                </a:spcBef>
                <a:spcAft>
                  <a:spcPts val="0"/>
                </a:spcAft>
                <a:buClrTx/>
                <a:buSzTx/>
                <a:buFontTx/>
                <a:buNone/>
                <a:tabLst/>
                <a:defRPr/>
              </a:pPr>
              <a:t>53</a:t>
            </a:fld>
            <a:endParaRPr kumimoji="0" lang="fr-FR" sz="1000" b="0" i="0" u="none" strike="noStrike" kern="1200" cap="none" spc="0" normalizeH="0" baseline="0" noProof="0">
              <a:ln>
                <a:noFill/>
              </a:ln>
              <a:solidFill>
                <a:srgbClr val="103184"/>
              </a:solidFill>
              <a:effectLst/>
              <a:uLnTx/>
              <a:uFillTx/>
              <a:latin typeface="Arial"/>
              <a:ea typeface="ＭＳ Ｐゴシック"/>
              <a:cs typeface="+mn-cs"/>
            </a:endParaRPr>
          </a:p>
        </p:txBody>
      </p:sp>
    </p:spTree>
    <p:extLst>
      <p:ext uri="{BB962C8B-B14F-4D97-AF65-F5344CB8AC3E}">
        <p14:creationId xmlns:p14="http://schemas.microsoft.com/office/powerpoint/2010/main" val="39999493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Example</a:t>
            </a:r>
            <a:br>
              <a:rPr lang="en-US" sz="2600" dirty="0"/>
            </a:br>
            <a:r>
              <a:rPr lang="en-US" sz="1800" b="0" dirty="0"/>
              <a:t>Pricing of </a:t>
            </a:r>
            <a:r>
              <a:rPr lang="en-US" sz="1800" b="0" dirty="0" err="1"/>
              <a:t>Swaption</a:t>
            </a:r>
            <a:endParaRPr lang="en-US" sz="1800" b="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1600" dirty="0"/>
                  <a:t>Notion of level (also called annuity):</a:t>
                </a:r>
              </a:p>
              <a:p>
                <a:pPr marL="288925" lvl="1" indent="0">
                  <a:buNone/>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a:rPr>
                            <m:t>𝑙𝑒𝑣𝑒𝑙</m:t>
                          </m:r>
                        </m:e>
                        <m:sub>
                          <m:sSub>
                            <m:sSubPr>
                              <m:ctrlPr>
                                <a:rPr lang="en-US" sz="1600" i="1">
                                  <a:latin typeface="Cambria Math" panose="02040503050406030204" pitchFamily="18" charset="0"/>
                                </a:rPr>
                              </m:ctrlPr>
                            </m:sSubPr>
                            <m:e>
                              <m:r>
                                <a:rPr lang="en-US" sz="1600" i="1">
                                  <a:latin typeface="Cambria Math"/>
                                </a:rPr>
                                <m:t>𝑇</m:t>
                              </m:r>
                            </m:e>
                            <m:sub>
                              <m:r>
                                <a:rPr lang="en-US" sz="1600" b="0" i="1" smtClean="0">
                                  <a:latin typeface="Cambria Math"/>
                                </a:rPr>
                                <m:t>0</m:t>
                              </m:r>
                            </m:sub>
                          </m:sSub>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𝑁</m:t>
                              </m:r>
                            </m:sub>
                          </m:sSub>
                        </m:sub>
                      </m:sSub>
                      <m:r>
                        <a:rPr lang="en-US" sz="1600" b="0" i="1" smtClean="0">
                          <a:latin typeface="Cambria Math"/>
                        </a:rPr>
                        <m:t>(</m:t>
                      </m:r>
                      <m:r>
                        <a:rPr lang="en-US" sz="1600" b="0" i="1" smtClean="0">
                          <a:latin typeface="Cambria Math"/>
                        </a:rPr>
                        <m:t>𝑡</m:t>
                      </m:r>
                      <m:r>
                        <a:rPr lang="en-US" sz="1600" b="0" i="1" smtClean="0">
                          <a:latin typeface="Cambria Math"/>
                        </a:rPr>
                        <m:t>)=</m:t>
                      </m:r>
                      <m:nary>
                        <m:naryPr>
                          <m:chr m:val="∑"/>
                          <m:limLoc m:val="undOvr"/>
                          <m:ctrlPr>
                            <a:rPr lang="en-US" sz="1600" i="1">
                              <a:latin typeface="Cambria Math" panose="02040503050406030204" pitchFamily="18" charset="0"/>
                            </a:rPr>
                          </m:ctrlPr>
                        </m:naryPr>
                        <m:sub>
                          <m:r>
                            <a:rPr lang="en-US" sz="1600" i="1">
                              <a:latin typeface="Cambria Math"/>
                            </a:rPr>
                            <m:t>𝑖</m:t>
                          </m:r>
                          <m:r>
                            <a:rPr lang="en-US" sz="1600" i="1">
                              <a:latin typeface="Cambria Math"/>
                            </a:rPr>
                            <m:t>=1</m:t>
                          </m:r>
                        </m:sub>
                        <m:sup>
                          <m:r>
                            <a:rPr lang="en-US" sz="1600" i="1">
                              <a:latin typeface="Cambria Math"/>
                            </a:rPr>
                            <m:t>𝑁</m:t>
                          </m:r>
                        </m:sup>
                        <m:e>
                          <m:r>
                            <a:rPr lang="en-US" sz="1600" i="1">
                              <a:latin typeface="Cambria Math"/>
                            </a:rPr>
                            <m:t>𝛿</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𝑖</m:t>
                                  </m:r>
                                  <m:r>
                                    <a:rPr lang="en-US" sz="1600" i="1">
                                      <a:latin typeface="Cambria Math"/>
                                    </a:rPr>
                                    <m:t>−1</m:t>
                                  </m:r>
                                </m:sub>
                              </m:sSub>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𝑖</m:t>
                                  </m:r>
                                </m:sub>
                              </m:sSub>
                            </m:e>
                          </m:d>
                          <m:r>
                            <a:rPr lang="fr-FR" sz="1600" b="0" i="1" smtClean="0">
                              <a:latin typeface="Cambria Math" panose="02040503050406030204" pitchFamily="18" charset="0"/>
                            </a:rPr>
                            <m:t>𝑍𝐶</m:t>
                          </m:r>
                          <m:d>
                            <m:dPr>
                              <m:ctrlPr>
                                <a:rPr lang="en-US" sz="1600" i="1">
                                  <a:latin typeface="Cambria Math" panose="02040503050406030204" pitchFamily="18" charset="0"/>
                                </a:rPr>
                              </m:ctrlPr>
                            </m:dPr>
                            <m:e>
                              <m:r>
                                <a:rPr lang="en-US" sz="1600" b="0" i="1" smtClean="0">
                                  <a:latin typeface="Cambria Math"/>
                                </a:rPr>
                                <m:t>𝑡</m:t>
                              </m:r>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𝑖</m:t>
                                  </m:r>
                                </m:sub>
                              </m:sSub>
                            </m:e>
                          </m:d>
                        </m:e>
                      </m:nary>
                    </m:oMath>
                  </m:oMathPara>
                </a14:m>
                <a:endParaRPr lang="en-US" sz="1100" dirty="0"/>
              </a:p>
              <a:p>
                <a:pPr marL="288925" lvl="1" indent="0">
                  <a:buNone/>
                </a:pPr>
                <a:endParaRPr lang="en-US" sz="1100" dirty="0"/>
              </a:p>
              <a:p>
                <a:r>
                  <a:rPr lang="en-US" sz="1600" dirty="0"/>
                  <a:t>Therefore the payoff is given:</a:t>
                </a:r>
              </a:p>
              <a:p>
                <a:endParaRPr lang="en-US" sz="1600" dirty="0"/>
              </a:p>
              <a:p>
                <a:pPr marL="0" lvl="1" indent="0">
                  <a:buClr>
                    <a:schemeClr val="tx2"/>
                  </a:buClr>
                  <a:buSzPct val="80000"/>
                  <a:buNone/>
                </a:pPr>
                <a14:m>
                  <m:oMathPara xmlns:m="http://schemas.openxmlformats.org/officeDocument/2006/math">
                    <m:oMathParaPr>
                      <m:jc m:val="centerGroup"/>
                    </m:oMathParaPr>
                    <m:oMath xmlns:m="http://schemas.openxmlformats.org/officeDocument/2006/math">
                      <m:r>
                        <m:rPr>
                          <m:sty m:val="p"/>
                        </m:rPr>
                        <a:rPr lang="en-US" sz="1600">
                          <a:latin typeface="Cambria Math"/>
                        </a:rPr>
                        <m:t>max</m:t>
                      </m:r>
                      <m:r>
                        <a:rPr lang="en-US" sz="1600" i="1">
                          <a:latin typeface="Cambria Math"/>
                        </a:rPr>
                        <m:t>⁡(</m:t>
                      </m:r>
                      <m:sSub>
                        <m:sSubPr>
                          <m:ctrlPr>
                            <a:rPr lang="en-US" sz="1600" i="1" smtClean="0">
                              <a:latin typeface="Cambria Math" panose="02040503050406030204" pitchFamily="18" charset="0"/>
                            </a:rPr>
                          </m:ctrlPr>
                        </m:sSubPr>
                        <m:e>
                          <m:r>
                            <a:rPr lang="en-US" sz="1600" i="1">
                              <a:latin typeface="Cambria Math"/>
                            </a:rPr>
                            <m:t>𝑆𝑊𝐴𝑃</m:t>
                          </m:r>
                        </m:e>
                        <m:sub>
                          <m:sSub>
                            <m:sSubPr>
                              <m:ctrlPr>
                                <a:rPr lang="en-US" sz="1600" i="1">
                                  <a:latin typeface="Cambria Math" panose="02040503050406030204" pitchFamily="18" charset="0"/>
                                </a:rPr>
                              </m:ctrlPr>
                            </m:sSubPr>
                            <m:e>
                              <m:r>
                                <a:rPr lang="en-US" sz="1600" i="1">
                                  <a:latin typeface="Cambria Math"/>
                                </a:rPr>
                                <m:t>𝑇</m:t>
                              </m:r>
                            </m:e>
                            <m:sub>
                              <m:r>
                                <a:rPr lang="en-US" sz="1600" b="0" i="1" smtClean="0">
                                  <a:latin typeface="Cambria Math"/>
                                </a:rPr>
                                <m:t>0</m:t>
                              </m:r>
                            </m:sub>
                          </m:sSub>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𝑁</m:t>
                              </m:r>
                            </m:sub>
                          </m:sSub>
                        </m:sub>
                      </m:sSub>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0</m:t>
                              </m:r>
                            </m:sub>
                          </m:sSub>
                        </m:e>
                      </m:d>
                      <m:r>
                        <a:rPr lang="en-US" sz="1600" i="1">
                          <a:latin typeface="Cambria Math"/>
                        </a:rPr>
                        <m:t> ; 0)=</m:t>
                      </m:r>
                      <m:sSub>
                        <m:sSubPr>
                          <m:ctrlPr>
                            <a:rPr lang="en-US" sz="1600" i="1">
                              <a:latin typeface="Cambria Math" panose="02040503050406030204" pitchFamily="18" charset="0"/>
                            </a:rPr>
                          </m:ctrlPr>
                        </m:sSubPr>
                        <m:e>
                          <m:r>
                            <a:rPr lang="en-US" sz="1600" i="1">
                              <a:latin typeface="Cambria Math"/>
                            </a:rPr>
                            <m:t>𝑙𝑒𝑣𝑒𝑙</m:t>
                          </m:r>
                        </m:e>
                        <m:sub>
                          <m:sSub>
                            <m:sSubPr>
                              <m:ctrlPr>
                                <a:rPr lang="en-US" sz="1600" i="1">
                                  <a:latin typeface="Cambria Math" panose="02040503050406030204" pitchFamily="18" charset="0"/>
                                </a:rPr>
                              </m:ctrlPr>
                            </m:sSubPr>
                            <m:e>
                              <m:r>
                                <a:rPr lang="en-US" sz="1600" i="1">
                                  <a:latin typeface="Cambria Math"/>
                                </a:rPr>
                                <m:t>𝑇</m:t>
                              </m:r>
                            </m:e>
                            <m:sub>
                              <m:r>
                                <a:rPr lang="en-US" sz="1600" b="0" i="1" smtClean="0">
                                  <a:latin typeface="Cambria Math"/>
                                </a:rPr>
                                <m:t>0</m:t>
                              </m:r>
                            </m:sub>
                          </m:sSub>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𝑁</m:t>
                              </m:r>
                            </m:sub>
                          </m:sSub>
                        </m:sub>
                      </m:sSub>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0</m:t>
                              </m:r>
                            </m:sub>
                          </m:sSub>
                        </m:e>
                      </m:d>
                      <m:r>
                        <a:rPr lang="en-US" sz="1600" b="0" i="0" smtClean="0">
                          <a:latin typeface="Cambria Math"/>
                        </a:rPr>
                        <m:t>∗</m:t>
                      </m:r>
                      <m:func>
                        <m:funcPr>
                          <m:ctrlPr>
                            <a:rPr lang="en-US" sz="1600" b="0" i="1" smtClean="0">
                              <a:latin typeface="Cambria Math" panose="02040503050406030204" pitchFamily="18" charset="0"/>
                            </a:rPr>
                          </m:ctrlPr>
                        </m:funcPr>
                        <m:fName>
                          <m:r>
                            <m:rPr>
                              <m:sty m:val="p"/>
                            </m:rPr>
                            <a:rPr lang="en-US" sz="1600">
                              <a:latin typeface="Cambria Math"/>
                            </a:rPr>
                            <m:t>max</m:t>
                          </m:r>
                        </m:fName>
                        <m:e>
                          <m:d>
                            <m:dPr>
                              <m:ctrlPr>
                                <a:rPr lang="en-US" sz="1600" i="1">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i="1">
                                      <a:latin typeface="Cambria Math"/>
                                    </a:rPr>
                                    <m:t>𝑆𝑅</m:t>
                                  </m:r>
                                </m:e>
                                <m:sub>
                                  <m:sSub>
                                    <m:sSubPr>
                                      <m:ctrlPr>
                                        <a:rPr lang="en-US" sz="1600" i="1">
                                          <a:latin typeface="Cambria Math" panose="02040503050406030204" pitchFamily="18" charset="0"/>
                                        </a:rPr>
                                      </m:ctrlPr>
                                    </m:sSubPr>
                                    <m:e>
                                      <m:r>
                                        <a:rPr lang="en-US" sz="1600" i="1">
                                          <a:latin typeface="Cambria Math"/>
                                        </a:rPr>
                                        <m:t>𝑇</m:t>
                                      </m:r>
                                    </m:e>
                                    <m:sub>
                                      <m:r>
                                        <a:rPr lang="en-US" sz="1600" b="0" i="1" smtClean="0">
                                          <a:latin typeface="Cambria Math"/>
                                        </a:rPr>
                                        <m:t>0</m:t>
                                      </m:r>
                                    </m:sub>
                                  </m:sSub>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𝑁</m:t>
                                      </m:r>
                                    </m:sub>
                                  </m:sSub>
                                </m:sub>
                              </m:sSub>
                              <m:d>
                                <m:dPr>
                                  <m:ctrlPr>
                                    <a:rPr lang="en-US" sz="1600" b="0" i="1" smtClean="0">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0</m:t>
                                      </m:r>
                                    </m:sub>
                                  </m:sSub>
                                </m:e>
                              </m:d>
                              <m:r>
                                <a:rPr lang="en-US" sz="1600" i="1">
                                  <a:latin typeface="Cambria Math"/>
                                </a:rPr>
                                <m:t>−</m:t>
                              </m:r>
                              <m:r>
                                <a:rPr lang="en-US" sz="1600" i="1">
                                  <a:latin typeface="Cambria Math"/>
                                </a:rPr>
                                <m:t>𝐾</m:t>
                              </m:r>
                              <m:r>
                                <a:rPr lang="en-US" sz="1600" i="1">
                                  <a:latin typeface="Cambria Math"/>
                                </a:rPr>
                                <m:t>;0</m:t>
                              </m:r>
                            </m:e>
                          </m:d>
                        </m:e>
                      </m:func>
                    </m:oMath>
                  </m:oMathPara>
                </a14:m>
                <a:endParaRPr lang="en-US" sz="1600" dirty="0"/>
              </a:p>
              <a:p>
                <a:pPr marL="0" lvl="1" indent="0">
                  <a:buClr>
                    <a:schemeClr val="tx2"/>
                  </a:buClr>
                  <a:buSzPct val="80000"/>
                  <a:buNone/>
                </a:pPr>
                <a:endParaRPr lang="en-US" sz="1600" dirty="0"/>
              </a:p>
              <a:p>
                <a:pPr marL="288925" lvl="1" indent="0">
                  <a:buNone/>
                </a:pPr>
                <a:endParaRPr lang="en-US" sz="1100" dirty="0"/>
              </a:p>
              <a:p>
                <a:r>
                  <a:rPr lang="en-US" sz="1600" dirty="0"/>
                  <a:t>The price of the </a:t>
                </a:r>
                <a:r>
                  <a:rPr lang="en-US" sz="1600" dirty="0" err="1"/>
                  <a:t>swaption</a:t>
                </a:r>
                <a:r>
                  <a:rPr lang="en-US" sz="1600" dirty="0"/>
                  <a:t> is given by the expectation of the discounted payoff under the risk-neutral probability measure:</a:t>
                </a:r>
              </a:p>
              <a:p>
                <a:endParaRPr lang="en-US" sz="1600" dirty="0"/>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a:rPr>
                            <m:t>𝑆𝑊𝐴𝑃</m:t>
                          </m:r>
                          <m:r>
                            <a:rPr lang="en-US" sz="1800" b="0" i="1">
                              <a:latin typeface="Cambria Math"/>
                            </a:rPr>
                            <m:t>𝑇𝐼𝑂𝑁</m:t>
                          </m:r>
                        </m:e>
                        <m:sub>
                          <m:sSub>
                            <m:sSubPr>
                              <m:ctrlPr>
                                <a:rPr lang="en-US" sz="1800" i="1">
                                  <a:latin typeface="Cambria Math" panose="02040503050406030204" pitchFamily="18" charset="0"/>
                                </a:rPr>
                              </m:ctrlPr>
                            </m:sSubPr>
                            <m:e>
                              <m:r>
                                <a:rPr lang="en-US" sz="1800" i="1">
                                  <a:latin typeface="Cambria Math"/>
                                </a:rPr>
                                <m:t>𝑇</m:t>
                              </m:r>
                            </m:e>
                            <m:sub>
                              <m:r>
                                <a:rPr lang="en-US" sz="1800" b="0" i="1">
                                  <a:latin typeface="Cambria Math"/>
                                </a:rPr>
                                <m:t>0</m:t>
                              </m:r>
                            </m:sub>
                          </m:sSub>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𝑇</m:t>
                              </m:r>
                            </m:e>
                            <m:sub>
                              <m:r>
                                <a:rPr lang="en-US" sz="1800" i="1">
                                  <a:latin typeface="Cambria Math"/>
                                </a:rPr>
                                <m:t>𝑁</m:t>
                              </m:r>
                            </m:sub>
                          </m:sSub>
                        </m:sub>
                      </m:sSub>
                      <m:d>
                        <m:dPr>
                          <m:ctrlPr>
                            <a:rPr lang="en-US" sz="1800" b="1" i="1" smtClean="0">
                              <a:latin typeface="Cambria Math" panose="02040503050406030204" pitchFamily="18" charset="0"/>
                            </a:rPr>
                          </m:ctrlPr>
                        </m:dPr>
                        <m:e>
                          <m:r>
                            <a:rPr lang="en-US" sz="1800" b="0" i="1" smtClean="0">
                              <a:latin typeface="Cambria Math"/>
                            </a:rPr>
                            <m:t>𝑡</m:t>
                          </m:r>
                          <m:r>
                            <a:rPr lang="en-US" sz="1800" b="0" i="1" smtClean="0">
                              <a:latin typeface="Cambria Math"/>
                            </a:rPr>
                            <m:t>;</m:t>
                          </m:r>
                          <m:r>
                            <a:rPr lang="en-US" sz="1800" b="0" i="1" smtClean="0">
                              <a:latin typeface="Cambria Math"/>
                            </a:rPr>
                            <m:t>𝐾</m:t>
                          </m:r>
                        </m:e>
                      </m:d>
                      <m:r>
                        <a:rPr lang="en-US" sz="1800" i="1">
                          <a:latin typeface="Cambria Math"/>
                        </a:rPr>
                        <m:t>=</m:t>
                      </m:r>
                      <m:r>
                        <a:rPr lang="en-US" sz="1800" b="0" i="1">
                          <a:latin typeface="Cambria Math"/>
                        </a:rPr>
                        <m:t>𝑁</m:t>
                      </m:r>
                      <m:r>
                        <a:rPr lang="en-US" sz="1800" b="0" i="1">
                          <a:latin typeface="Cambria Math"/>
                        </a:rPr>
                        <m:t>∗</m:t>
                      </m:r>
                      <m:sSubSup>
                        <m:sSubSupPr>
                          <m:ctrlPr>
                            <a:rPr lang="en-US" sz="1800" b="0" i="1" smtClean="0">
                              <a:latin typeface="Cambria Math" panose="02040503050406030204" pitchFamily="18" charset="0"/>
                            </a:rPr>
                          </m:ctrlPr>
                        </m:sSubSupPr>
                        <m:e>
                          <m:r>
                            <a:rPr lang="en-US" sz="1800" b="0" i="1" smtClean="0">
                              <a:latin typeface="Cambria Math"/>
                              <a:ea typeface="Cambria Math"/>
                            </a:rPr>
                            <m:t>𝔼</m:t>
                          </m:r>
                        </m:e>
                        <m:sub>
                          <m:r>
                            <a:rPr lang="en-US" sz="1800" b="0" i="1" smtClean="0">
                              <a:latin typeface="Cambria Math"/>
                            </a:rPr>
                            <m:t>𝑡</m:t>
                          </m:r>
                        </m:sub>
                        <m:sup>
                          <m:r>
                            <a:rPr lang="en-US" sz="1800" b="0" i="1" smtClean="0">
                              <a:latin typeface="Cambria Math"/>
                            </a:rPr>
                            <m:t>𝑄</m:t>
                          </m:r>
                        </m:sup>
                      </m:sSubSup>
                      <m:d>
                        <m:dPr>
                          <m:begChr m:val="["/>
                          <m:endChr m:val="]"/>
                          <m:ctrlPr>
                            <a:rPr lang="en-US" sz="1800" b="0" i="1" smtClean="0">
                              <a:latin typeface="Cambria Math" panose="02040503050406030204" pitchFamily="18" charset="0"/>
                            </a:rPr>
                          </m:ctrlPr>
                        </m:dPr>
                        <m:e>
                          <m:r>
                            <a:rPr lang="en-US" sz="1800" b="0" i="1">
                              <a:latin typeface="Cambria Math"/>
                            </a:rPr>
                            <m:t>𝐷𝐹</m:t>
                          </m:r>
                          <m:d>
                            <m:dPr>
                              <m:ctrlPr>
                                <a:rPr lang="en-US" sz="1800" b="0" i="1">
                                  <a:latin typeface="Cambria Math" panose="02040503050406030204" pitchFamily="18" charset="0"/>
                                </a:rPr>
                              </m:ctrlPr>
                            </m:dPr>
                            <m:e>
                              <m:r>
                                <a:rPr lang="en-US" sz="1800" b="0" i="1">
                                  <a:latin typeface="Cambria Math"/>
                                </a:rPr>
                                <m:t>𝑡</m:t>
                              </m:r>
                              <m:r>
                                <a:rPr lang="en-US" sz="1800" b="0" i="1">
                                  <a:latin typeface="Cambria Math"/>
                                </a:rPr>
                                <m:t>,</m:t>
                              </m:r>
                              <m:sSub>
                                <m:sSubPr>
                                  <m:ctrlPr>
                                    <a:rPr lang="en-US" sz="1800" b="0" i="1">
                                      <a:latin typeface="Cambria Math" panose="02040503050406030204" pitchFamily="18" charset="0"/>
                                    </a:rPr>
                                  </m:ctrlPr>
                                </m:sSubPr>
                                <m:e>
                                  <m:r>
                                    <a:rPr lang="en-US" sz="1800" b="0" i="1">
                                      <a:latin typeface="Cambria Math"/>
                                    </a:rPr>
                                    <m:t>𝑇</m:t>
                                  </m:r>
                                </m:e>
                                <m:sub>
                                  <m:r>
                                    <a:rPr lang="en-US" sz="1800" b="0" i="1">
                                      <a:latin typeface="Cambria Math"/>
                                    </a:rPr>
                                    <m:t>0</m:t>
                                  </m:r>
                                </m:sub>
                              </m:sSub>
                            </m:e>
                          </m:d>
                          <m:r>
                            <a:rPr lang="en-US" sz="1800" b="0" i="1" smtClean="0">
                              <a:latin typeface="Cambria Math"/>
                            </a:rPr>
                            <m:t>∗</m:t>
                          </m:r>
                          <m:sSub>
                            <m:sSubPr>
                              <m:ctrlPr>
                                <a:rPr lang="en-US" sz="1800" b="0" i="1">
                                  <a:latin typeface="Cambria Math" panose="02040503050406030204" pitchFamily="18" charset="0"/>
                                </a:rPr>
                              </m:ctrlPr>
                            </m:sSubPr>
                            <m:e>
                              <m:r>
                                <a:rPr lang="en-US" sz="1800" b="0" i="1">
                                  <a:latin typeface="Cambria Math"/>
                                </a:rPr>
                                <m:t>𝑙𝑒𝑣𝑒𝑙</m:t>
                              </m:r>
                            </m:e>
                            <m:sub>
                              <m:sSub>
                                <m:sSubPr>
                                  <m:ctrlPr>
                                    <a:rPr lang="en-US" sz="1800" b="0" i="1">
                                      <a:latin typeface="Cambria Math" panose="02040503050406030204" pitchFamily="18" charset="0"/>
                                    </a:rPr>
                                  </m:ctrlPr>
                                </m:sSubPr>
                                <m:e>
                                  <m:r>
                                    <a:rPr lang="en-US" sz="1800" b="0" i="1">
                                      <a:latin typeface="Cambria Math"/>
                                    </a:rPr>
                                    <m:t>𝑇</m:t>
                                  </m:r>
                                </m:e>
                                <m:sub>
                                  <m:r>
                                    <a:rPr lang="en-US" sz="1800" b="0" i="1">
                                      <a:latin typeface="Cambria Math"/>
                                    </a:rPr>
                                    <m:t>0</m:t>
                                  </m:r>
                                </m:sub>
                              </m:sSub>
                              <m:r>
                                <a:rPr lang="en-US" sz="1800" b="0" i="1">
                                  <a:latin typeface="Cambria Math"/>
                                </a:rPr>
                                <m:t>,…,</m:t>
                              </m:r>
                              <m:sSub>
                                <m:sSubPr>
                                  <m:ctrlPr>
                                    <a:rPr lang="en-US" sz="1800" b="0" i="1">
                                      <a:latin typeface="Cambria Math" panose="02040503050406030204" pitchFamily="18" charset="0"/>
                                    </a:rPr>
                                  </m:ctrlPr>
                                </m:sSubPr>
                                <m:e>
                                  <m:r>
                                    <a:rPr lang="en-US" sz="1800" b="0" i="1">
                                      <a:latin typeface="Cambria Math"/>
                                    </a:rPr>
                                    <m:t>𝑇</m:t>
                                  </m:r>
                                </m:e>
                                <m:sub>
                                  <m:r>
                                    <a:rPr lang="en-US" sz="1800" b="0" i="1">
                                      <a:latin typeface="Cambria Math"/>
                                    </a:rPr>
                                    <m:t>𝑁</m:t>
                                  </m:r>
                                </m:sub>
                              </m:sSub>
                            </m:sub>
                          </m:sSub>
                          <m:d>
                            <m:dPr>
                              <m:ctrlPr>
                                <a:rPr lang="en-US" sz="1800" b="0" i="1">
                                  <a:latin typeface="Cambria Math" panose="02040503050406030204" pitchFamily="18" charset="0"/>
                                </a:rPr>
                              </m:ctrlPr>
                            </m:dPr>
                            <m:e>
                              <m:sSub>
                                <m:sSubPr>
                                  <m:ctrlPr>
                                    <a:rPr lang="en-US" sz="1800" b="0" i="1">
                                      <a:latin typeface="Cambria Math" panose="02040503050406030204" pitchFamily="18" charset="0"/>
                                    </a:rPr>
                                  </m:ctrlPr>
                                </m:sSubPr>
                                <m:e>
                                  <m:r>
                                    <a:rPr lang="en-US" sz="1800" b="0" i="1">
                                      <a:latin typeface="Cambria Math"/>
                                    </a:rPr>
                                    <m:t>𝑇</m:t>
                                  </m:r>
                                </m:e>
                                <m:sub>
                                  <m:r>
                                    <a:rPr lang="en-US" sz="1800" b="0" i="1">
                                      <a:latin typeface="Cambria Math"/>
                                    </a:rPr>
                                    <m:t>0</m:t>
                                  </m:r>
                                </m:sub>
                              </m:sSub>
                            </m:e>
                          </m:d>
                          <m:r>
                            <a:rPr lang="en-US" sz="1800" b="0">
                              <a:latin typeface="Cambria Math"/>
                            </a:rPr>
                            <m:t>∗</m:t>
                          </m:r>
                          <m:func>
                            <m:funcPr>
                              <m:ctrlPr>
                                <a:rPr lang="en-US" sz="1800" b="0" i="1">
                                  <a:latin typeface="Cambria Math" panose="02040503050406030204" pitchFamily="18" charset="0"/>
                                </a:rPr>
                              </m:ctrlPr>
                            </m:funcPr>
                            <m:fName>
                              <m:r>
                                <a:rPr lang="en-US" sz="1800" b="0" i="1">
                                  <a:latin typeface="Cambria Math"/>
                                </a:rPr>
                                <m:t>𝑚𝑎𝑥</m:t>
                              </m:r>
                            </m:fName>
                            <m:e>
                              <m:d>
                                <m:dPr>
                                  <m:ctrlPr>
                                    <a:rPr lang="en-US" sz="1800" b="0" i="1">
                                      <a:latin typeface="Cambria Math" panose="02040503050406030204" pitchFamily="18" charset="0"/>
                                    </a:rPr>
                                  </m:ctrlPr>
                                </m:dPr>
                                <m:e>
                                  <m:sSub>
                                    <m:sSubPr>
                                      <m:ctrlPr>
                                        <a:rPr lang="en-US" sz="1800" b="0" i="1">
                                          <a:latin typeface="Cambria Math" panose="02040503050406030204" pitchFamily="18" charset="0"/>
                                        </a:rPr>
                                      </m:ctrlPr>
                                    </m:sSubPr>
                                    <m:e>
                                      <m:r>
                                        <a:rPr lang="en-US" sz="1800" b="0" i="1">
                                          <a:latin typeface="Cambria Math"/>
                                        </a:rPr>
                                        <m:t>𝑆𝑅</m:t>
                                      </m:r>
                                    </m:e>
                                    <m:sub>
                                      <m:sSub>
                                        <m:sSubPr>
                                          <m:ctrlPr>
                                            <a:rPr lang="en-US" sz="1800" b="0" i="1">
                                              <a:latin typeface="Cambria Math" panose="02040503050406030204" pitchFamily="18" charset="0"/>
                                            </a:rPr>
                                          </m:ctrlPr>
                                        </m:sSubPr>
                                        <m:e>
                                          <m:r>
                                            <a:rPr lang="en-US" sz="1800" b="0" i="1">
                                              <a:latin typeface="Cambria Math"/>
                                            </a:rPr>
                                            <m:t>𝑇</m:t>
                                          </m:r>
                                        </m:e>
                                        <m:sub>
                                          <m:r>
                                            <a:rPr lang="en-US" sz="1800" b="0" i="1">
                                              <a:latin typeface="Cambria Math"/>
                                            </a:rPr>
                                            <m:t>0</m:t>
                                          </m:r>
                                        </m:sub>
                                      </m:sSub>
                                      <m:r>
                                        <a:rPr lang="en-US" sz="1800" b="0" i="1">
                                          <a:latin typeface="Cambria Math"/>
                                        </a:rPr>
                                        <m:t>,…,</m:t>
                                      </m:r>
                                      <m:sSub>
                                        <m:sSubPr>
                                          <m:ctrlPr>
                                            <a:rPr lang="en-US" sz="1800" b="0" i="1">
                                              <a:latin typeface="Cambria Math" panose="02040503050406030204" pitchFamily="18" charset="0"/>
                                            </a:rPr>
                                          </m:ctrlPr>
                                        </m:sSubPr>
                                        <m:e>
                                          <m:r>
                                            <a:rPr lang="en-US" sz="1800" b="0" i="1">
                                              <a:latin typeface="Cambria Math"/>
                                            </a:rPr>
                                            <m:t>𝑇</m:t>
                                          </m:r>
                                        </m:e>
                                        <m:sub>
                                          <m:r>
                                            <a:rPr lang="en-US" sz="1800" b="0" i="1">
                                              <a:latin typeface="Cambria Math"/>
                                            </a:rPr>
                                            <m:t>𝑁</m:t>
                                          </m:r>
                                        </m:sub>
                                      </m:sSub>
                                    </m:sub>
                                  </m:sSub>
                                  <m:d>
                                    <m:dPr>
                                      <m:ctrlPr>
                                        <a:rPr lang="en-US" sz="1800" b="0" i="1">
                                          <a:latin typeface="Cambria Math" panose="02040503050406030204" pitchFamily="18" charset="0"/>
                                        </a:rPr>
                                      </m:ctrlPr>
                                    </m:dPr>
                                    <m:e>
                                      <m:sSub>
                                        <m:sSubPr>
                                          <m:ctrlPr>
                                            <a:rPr lang="en-US" sz="1800" b="0" i="1">
                                              <a:latin typeface="Cambria Math" panose="02040503050406030204" pitchFamily="18" charset="0"/>
                                            </a:rPr>
                                          </m:ctrlPr>
                                        </m:sSubPr>
                                        <m:e>
                                          <m:r>
                                            <a:rPr lang="en-US" sz="1800" b="0" i="1">
                                              <a:latin typeface="Cambria Math"/>
                                            </a:rPr>
                                            <m:t>𝑇</m:t>
                                          </m:r>
                                        </m:e>
                                        <m:sub>
                                          <m:r>
                                            <a:rPr lang="en-US" sz="1800" b="0" i="1">
                                              <a:latin typeface="Cambria Math"/>
                                            </a:rPr>
                                            <m:t>0</m:t>
                                          </m:r>
                                        </m:sub>
                                      </m:sSub>
                                    </m:e>
                                  </m:d>
                                  <m:r>
                                    <a:rPr lang="en-US" sz="1800" b="0" i="1">
                                      <a:latin typeface="Cambria Math"/>
                                    </a:rPr>
                                    <m:t>−</m:t>
                                  </m:r>
                                  <m:r>
                                    <a:rPr lang="en-US" sz="1800" b="0" i="1">
                                      <a:latin typeface="Cambria Math"/>
                                    </a:rPr>
                                    <m:t>𝐾</m:t>
                                  </m:r>
                                  <m:r>
                                    <a:rPr lang="en-US" sz="1800" b="0" i="1">
                                      <a:latin typeface="Cambria Math"/>
                                    </a:rPr>
                                    <m:t>;0</m:t>
                                  </m:r>
                                </m:e>
                              </m:d>
                            </m:e>
                          </m:func>
                        </m:e>
                      </m:d>
                    </m:oMath>
                  </m:oMathPara>
                </a14:m>
                <a:endParaRPr lang="en-US" sz="1800" b="0" dirty="0"/>
              </a:p>
              <a:p>
                <a:pPr marL="0" indent="0">
                  <a:buNone/>
                </a:pPr>
                <a:endParaRPr lang="en-US" sz="1800" b="0" dirty="0"/>
              </a:p>
              <a:p>
                <a:r>
                  <a:rPr lang="en-US" sz="1600" dirty="0"/>
                  <a:t>Change of probability measure:</a:t>
                </a:r>
              </a:p>
              <a:p>
                <a:endParaRPr lang="en-US" sz="1600" dirty="0"/>
              </a:p>
              <a:p>
                <a:pPr marL="0" lvl="1" indent="0">
                  <a:buClr>
                    <a:schemeClr val="tx2"/>
                  </a:buClr>
                  <a:buSzPct val="80000"/>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d>
                            <m:dPr>
                              <m:begChr m:val=""/>
                              <m:endChr m:val="|"/>
                              <m:ctrlPr>
                                <a:rPr lang="en-US" sz="1800" i="1">
                                  <a:latin typeface="Cambria Math" panose="02040503050406030204" pitchFamily="18" charset="0"/>
                                </a:rPr>
                              </m:ctrlPr>
                            </m:dPr>
                            <m:e>
                              <m:f>
                                <m:fPr>
                                  <m:ctrlPr>
                                    <a:rPr lang="en-US" sz="1800" i="1">
                                      <a:latin typeface="Cambria Math" panose="02040503050406030204" pitchFamily="18" charset="0"/>
                                    </a:rPr>
                                  </m:ctrlPr>
                                </m:fPr>
                                <m:num>
                                  <m:r>
                                    <a:rPr lang="en-US" sz="1800" i="1">
                                      <a:latin typeface="Cambria Math"/>
                                    </a:rPr>
                                    <m:t>𝑑𝐴</m:t>
                                  </m:r>
                                </m:num>
                                <m:den>
                                  <m:r>
                                    <a:rPr lang="en-US" sz="1800" i="1">
                                      <a:latin typeface="Cambria Math"/>
                                    </a:rPr>
                                    <m:t>𝑑𝑄</m:t>
                                  </m:r>
                                </m:den>
                              </m:f>
                            </m:e>
                          </m:d>
                        </m:e>
                        <m:sub>
                          <m:sSub>
                            <m:sSubPr>
                              <m:ctrlPr>
                                <a:rPr lang="en-US" sz="1800" i="1">
                                  <a:latin typeface="Cambria Math" panose="02040503050406030204" pitchFamily="18" charset="0"/>
                                </a:rPr>
                              </m:ctrlPr>
                            </m:sSubPr>
                            <m:e>
                              <m:r>
                                <a:rPr lang="en-US" sz="1800" i="1">
                                  <a:latin typeface="Cambria Math"/>
                                </a:rPr>
                                <m:t>𝐹</m:t>
                              </m:r>
                            </m:e>
                            <m:sub>
                              <m:r>
                                <a:rPr lang="en-US" sz="1800" i="1">
                                  <a:latin typeface="Cambria Math"/>
                                </a:rPr>
                                <m:t>𝑡</m:t>
                              </m:r>
                            </m:sub>
                          </m:sSub>
                        </m:sub>
                      </m:sSub>
                      <m:r>
                        <a:rPr lang="en-US" sz="1800" i="1">
                          <a:latin typeface="Cambria Math"/>
                        </a:rPr>
                        <m:t>=</m:t>
                      </m:r>
                      <m:f>
                        <m:fPr>
                          <m:ctrlPr>
                            <a:rPr lang="en-US" sz="1800" i="1">
                              <a:latin typeface="Cambria Math" panose="02040503050406030204" pitchFamily="18" charset="0"/>
                            </a:rPr>
                          </m:ctrlPr>
                        </m:fPr>
                        <m:num>
                          <m:r>
                            <a:rPr lang="en-US" sz="1800" i="1">
                              <a:latin typeface="Cambria Math"/>
                            </a:rPr>
                            <m:t>𝐷𝐹</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a:rPr>
                                    <m:t>𝑇</m:t>
                                  </m:r>
                                </m:e>
                                <m:sub>
                                  <m:r>
                                    <a:rPr lang="en-US" sz="1800" i="1">
                                      <a:latin typeface="Cambria Math"/>
                                    </a:rPr>
                                    <m:t>0</m:t>
                                  </m:r>
                                </m:sub>
                              </m:sSub>
                              <m:r>
                                <a:rPr lang="fr-FR" sz="1800" b="0" i="1" smtClean="0">
                                  <a:latin typeface="Cambria Math"/>
                                </a:rPr>
                                <m:t>,</m:t>
                              </m:r>
                              <m:sSub>
                                <m:sSubPr>
                                  <m:ctrlPr>
                                    <a:rPr lang="en-US" sz="1800" i="1">
                                      <a:latin typeface="Cambria Math" panose="02040503050406030204" pitchFamily="18" charset="0"/>
                                    </a:rPr>
                                  </m:ctrlPr>
                                </m:sSubPr>
                                <m:e>
                                  <m:r>
                                    <a:rPr lang="en-US" sz="1800" i="1">
                                      <a:latin typeface="Cambria Math"/>
                                    </a:rPr>
                                    <m:t>𝑇</m:t>
                                  </m:r>
                                </m:e>
                                <m:sub>
                                  <m:r>
                                    <a:rPr lang="en-US" sz="1800" i="1">
                                      <a:latin typeface="Cambria Math"/>
                                    </a:rPr>
                                    <m:t>0</m:t>
                                  </m:r>
                                </m:sub>
                              </m:sSub>
                            </m:e>
                          </m:d>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𝑙𝑒𝑣𝑒𝑙</m:t>
                              </m:r>
                            </m:e>
                            <m:sub>
                              <m:sSub>
                                <m:sSubPr>
                                  <m:ctrlPr>
                                    <a:rPr lang="en-US" sz="1800" i="1">
                                      <a:latin typeface="Cambria Math" panose="02040503050406030204" pitchFamily="18" charset="0"/>
                                    </a:rPr>
                                  </m:ctrlPr>
                                </m:sSubPr>
                                <m:e>
                                  <m:r>
                                    <a:rPr lang="en-US" sz="1800" i="1">
                                      <a:latin typeface="Cambria Math"/>
                                    </a:rPr>
                                    <m:t>𝑇</m:t>
                                  </m:r>
                                </m:e>
                                <m:sub>
                                  <m:r>
                                    <a:rPr lang="en-US" sz="1800" i="1">
                                      <a:latin typeface="Cambria Math"/>
                                    </a:rPr>
                                    <m:t>0</m:t>
                                  </m:r>
                                </m:sub>
                              </m:sSub>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𝑇</m:t>
                                  </m:r>
                                </m:e>
                                <m:sub>
                                  <m:r>
                                    <a:rPr lang="en-US" sz="1800" i="1">
                                      <a:latin typeface="Cambria Math"/>
                                    </a:rPr>
                                    <m:t>𝑁</m:t>
                                  </m:r>
                                </m:sub>
                              </m:sSub>
                            </m:sub>
                          </m:sSub>
                          <m:r>
                            <a:rPr lang="en-US" sz="1800" i="1">
                              <a:latin typeface="Cambria Math"/>
                            </a:rPr>
                            <m:t>(</m:t>
                          </m:r>
                          <m:r>
                            <a:rPr lang="en-US" sz="1800" i="1">
                              <a:latin typeface="Cambria Math"/>
                            </a:rPr>
                            <m:t>𝑡</m:t>
                          </m:r>
                          <m:r>
                            <a:rPr lang="en-US" sz="1800" i="1">
                              <a:latin typeface="Cambria Math"/>
                            </a:rPr>
                            <m:t>)</m:t>
                          </m:r>
                        </m:num>
                        <m:den>
                          <m:r>
                            <a:rPr lang="en-US" sz="1800" i="1">
                              <a:latin typeface="Cambria Math"/>
                            </a:rPr>
                            <m:t>𝐷𝐹</m:t>
                          </m:r>
                          <m:d>
                            <m:dPr>
                              <m:ctrlPr>
                                <a:rPr lang="en-US" sz="1800" i="1">
                                  <a:latin typeface="Cambria Math" panose="02040503050406030204" pitchFamily="18" charset="0"/>
                                </a:rPr>
                              </m:ctrlPr>
                            </m:dPr>
                            <m:e>
                              <m:r>
                                <a:rPr lang="en-US" sz="1800" i="1">
                                  <a:latin typeface="Cambria Math"/>
                                </a:rPr>
                                <m:t>𝑡</m:t>
                              </m:r>
                              <m:r>
                                <a:rPr lang="fr-FR" sz="1800" b="0" i="1" smtClean="0">
                                  <a:latin typeface="Cambria Math"/>
                                </a:rPr>
                                <m:t>,</m:t>
                              </m:r>
                              <m:sSub>
                                <m:sSubPr>
                                  <m:ctrlPr>
                                    <a:rPr lang="en-US" sz="1800" i="1">
                                      <a:latin typeface="Cambria Math" panose="02040503050406030204" pitchFamily="18" charset="0"/>
                                    </a:rPr>
                                  </m:ctrlPr>
                                </m:sSubPr>
                                <m:e>
                                  <m:r>
                                    <a:rPr lang="en-US" sz="1800" i="1">
                                      <a:latin typeface="Cambria Math"/>
                                    </a:rPr>
                                    <m:t>𝑇</m:t>
                                  </m:r>
                                </m:e>
                                <m:sub>
                                  <m:r>
                                    <a:rPr lang="en-US" sz="1800" i="1">
                                      <a:latin typeface="Cambria Math"/>
                                    </a:rPr>
                                    <m:t>0</m:t>
                                  </m:r>
                                </m:sub>
                              </m:sSub>
                            </m:e>
                          </m:d>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𝑙𝑒𝑣𝑒𝑙</m:t>
                              </m:r>
                            </m:e>
                            <m:sub>
                              <m:sSub>
                                <m:sSubPr>
                                  <m:ctrlPr>
                                    <a:rPr lang="en-US" sz="1800" i="1">
                                      <a:latin typeface="Cambria Math" panose="02040503050406030204" pitchFamily="18" charset="0"/>
                                    </a:rPr>
                                  </m:ctrlPr>
                                </m:sSubPr>
                                <m:e>
                                  <m:r>
                                    <a:rPr lang="en-US" sz="1800" i="1">
                                      <a:latin typeface="Cambria Math"/>
                                    </a:rPr>
                                    <m:t>𝑇</m:t>
                                  </m:r>
                                </m:e>
                                <m:sub>
                                  <m:r>
                                    <a:rPr lang="en-US" sz="1800" i="1">
                                      <a:latin typeface="Cambria Math"/>
                                    </a:rPr>
                                    <m:t>0</m:t>
                                  </m:r>
                                </m:sub>
                              </m:sSub>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𝑇</m:t>
                                  </m:r>
                                </m:e>
                                <m:sub>
                                  <m:r>
                                    <a:rPr lang="en-US" sz="1800" i="1">
                                      <a:latin typeface="Cambria Math"/>
                                    </a:rPr>
                                    <m:t>𝑁</m:t>
                                  </m:r>
                                </m:sub>
                              </m:sSub>
                            </m:sub>
                          </m:sSub>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𝑇</m:t>
                              </m:r>
                            </m:e>
                            <m:sub>
                              <m:r>
                                <a:rPr lang="en-US" sz="1800" i="1">
                                  <a:latin typeface="Cambria Math"/>
                                </a:rPr>
                                <m:t>0</m:t>
                              </m:r>
                            </m:sub>
                          </m:sSub>
                          <m:r>
                            <a:rPr lang="en-US" sz="1800" i="1">
                              <a:latin typeface="Cambria Math"/>
                            </a:rPr>
                            <m:t>)</m:t>
                          </m:r>
                        </m:den>
                      </m:f>
                      <m:r>
                        <a:rPr lang="fr-FR" sz="1800" b="0" i="1" smtClean="0">
                          <a:latin typeface="Cambria Math"/>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a:rPr>
                                <m:t>𝑙𝑒𝑣𝑒𝑙</m:t>
                              </m:r>
                            </m:e>
                            <m:sub>
                              <m:sSub>
                                <m:sSubPr>
                                  <m:ctrlPr>
                                    <a:rPr lang="en-US" sz="1800" i="1">
                                      <a:latin typeface="Cambria Math" panose="02040503050406030204" pitchFamily="18" charset="0"/>
                                    </a:rPr>
                                  </m:ctrlPr>
                                </m:sSubPr>
                                <m:e>
                                  <m:r>
                                    <a:rPr lang="en-US" sz="1800" i="1">
                                      <a:latin typeface="Cambria Math"/>
                                    </a:rPr>
                                    <m:t>𝑇</m:t>
                                  </m:r>
                                </m:e>
                                <m:sub>
                                  <m:r>
                                    <a:rPr lang="en-US" sz="1800" i="1">
                                      <a:latin typeface="Cambria Math"/>
                                    </a:rPr>
                                    <m:t>0</m:t>
                                  </m:r>
                                </m:sub>
                              </m:sSub>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𝑇</m:t>
                                  </m:r>
                                </m:e>
                                <m:sub>
                                  <m:r>
                                    <a:rPr lang="en-US" sz="1800" i="1">
                                      <a:latin typeface="Cambria Math"/>
                                    </a:rPr>
                                    <m:t>𝑁</m:t>
                                  </m:r>
                                </m:sub>
                              </m:sSub>
                            </m:sub>
                          </m:sSub>
                          <m:r>
                            <a:rPr lang="en-US" sz="1800" i="1">
                              <a:latin typeface="Cambria Math"/>
                            </a:rPr>
                            <m:t>(</m:t>
                          </m:r>
                          <m:r>
                            <a:rPr lang="en-US" sz="1800" i="1">
                              <a:latin typeface="Cambria Math"/>
                            </a:rPr>
                            <m:t>𝑡</m:t>
                          </m:r>
                          <m:r>
                            <a:rPr lang="en-US" sz="1800" i="1">
                              <a:latin typeface="Cambria Math"/>
                            </a:rPr>
                            <m:t>)</m:t>
                          </m:r>
                        </m:num>
                        <m:den>
                          <m:r>
                            <a:rPr lang="en-US" sz="1800" i="1">
                              <a:latin typeface="Cambria Math"/>
                            </a:rPr>
                            <m:t>𝐷𝐹</m:t>
                          </m:r>
                          <m:d>
                            <m:dPr>
                              <m:ctrlPr>
                                <a:rPr lang="en-US" sz="1800" i="1">
                                  <a:latin typeface="Cambria Math" panose="02040503050406030204" pitchFamily="18" charset="0"/>
                                </a:rPr>
                              </m:ctrlPr>
                            </m:dPr>
                            <m:e>
                              <m:r>
                                <a:rPr lang="en-US" sz="1800" i="1">
                                  <a:latin typeface="Cambria Math"/>
                                </a:rPr>
                                <m:t>𝑡</m:t>
                              </m:r>
                              <m:r>
                                <a:rPr lang="fr-FR" sz="1800" i="1">
                                  <a:latin typeface="Cambria Math"/>
                                </a:rPr>
                                <m:t>,</m:t>
                              </m:r>
                              <m:sSub>
                                <m:sSubPr>
                                  <m:ctrlPr>
                                    <a:rPr lang="en-US" sz="1800" i="1">
                                      <a:latin typeface="Cambria Math" panose="02040503050406030204" pitchFamily="18" charset="0"/>
                                    </a:rPr>
                                  </m:ctrlPr>
                                </m:sSubPr>
                                <m:e>
                                  <m:r>
                                    <a:rPr lang="en-US" sz="1800" i="1">
                                      <a:latin typeface="Cambria Math"/>
                                    </a:rPr>
                                    <m:t>𝑇</m:t>
                                  </m:r>
                                </m:e>
                                <m:sub>
                                  <m:r>
                                    <a:rPr lang="en-US" sz="1800" i="1">
                                      <a:latin typeface="Cambria Math"/>
                                    </a:rPr>
                                    <m:t>0</m:t>
                                  </m:r>
                                </m:sub>
                              </m:sSub>
                            </m:e>
                          </m:d>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𝑙𝑒𝑣𝑒𝑙</m:t>
                              </m:r>
                            </m:e>
                            <m:sub>
                              <m:sSub>
                                <m:sSubPr>
                                  <m:ctrlPr>
                                    <a:rPr lang="en-US" sz="1800" i="1">
                                      <a:latin typeface="Cambria Math" panose="02040503050406030204" pitchFamily="18" charset="0"/>
                                    </a:rPr>
                                  </m:ctrlPr>
                                </m:sSubPr>
                                <m:e>
                                  <m:r>
                                    <a:rPr lang="en-US" sz="1800" i="1">
                                      <a:latin typeface="Cambria Math"/>
                                    </a:rPr>
                                    <m:t>𝑇</m:t>
                                  </m:r>
                                </m:e>
                                <m:sub>
                                  <m:r>
                                    <a:rPr lang="en-US" sz="1800" i="1">
                                      <a:latin typeface="Cambria Math"/>
                                    </a:rPr>
                                    <m:t>0</m:t>
                                  </m:r>
                                </m:sub>
                              </m:sSub>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𝑇</m:t>
                                  </m:r>
                                </m:e>
                                <m:sub>
                                  <m:r>
                                    <a:rPr lang="en-US" sz="1800" i="1">
                                      <a:latin typeface="Cambria Math"/>
                                    </a:rPr>
                                    <m:t>𝑁</m:t>
                                  </m:r>
                                </m:sub>
                              </m:sSub>
                            </m:sub>
                          </m:sSub>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𝑇</m:t>
                              </m:r>
                            </m:e>
                            <m:sub>
                              <m:r>
                                <a:rPr lang="en-US" sz="1800" i="1">
                                  <a:latin typeface="Cambria Math"/>
                                </a:rPr>
                                <m:t>0</m:t>
                              </m:r>
                            </m:sub>
                          </m:sSub>
                          <m:r>
                            <a:rPr lang="en-US" sz="1800" i="1">
                              <a:latin typeface="Cambria Math"/>
                            </a:rPr>
                            <m:t>)</m:t>
                          </m:r>
                        </m:den>
                      </m:f>
                    </m:oMath>
                  </m:oMathPara>
                </a14:m>
                <a:endParaRPr lang="en-US" sz="1800" dirty="0"/>
              </a:p>
              <a:p>
                <a:pPr marL="0" indent="0">
                  <a:buNone/>
                </a:pPr>
                <a:endParaRPr lang="en-US" sz="1800" b="0" dirty="0"/>
              </a:p>
              <a:p>
                <a:pPr marL="0" lvl="1" indent="0">
                  <a:buClr>
                    <a:schemeClr val="tx2"/>
                  </a:buClr>
                  <a:buSzPct val="80000"/>
                  <a:buNone/>
                </a:pPr>
                <a:endParaRPr lang="en-US" sz="1600" dirty="0"/>
              </a:p>
              <a:p>
                <a:pPr marL="0" lvl="1" indent="0">
                  <a:buClr>
                    <a:schemeClr val="tx2"/>
                  </a:buClr>
                  <a:buSzPct val="80000"/>
                  <a:buNone/>
                </a:pP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64" t="-1398" b="-6226"/>
                </a:stretch>
              </a:blipFill>
            </p:spPr>
            <p:txBody>
              <a:bodyPr/>
              <a:lstStyle/>
              <a:p>
                <a:r>
                  <a:rPr lang="fr-FR">
                    <a:noFill/>
                  </a:rPr>
                  <a:t> </a:t>
                </a:r>
              </a:p>
            </p:txBody>
          </p:sp>
        </mc:Fallback>
      </mc:AlternateContent>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BF51AC-AC7A-4056-A206-081C9421CA21}" type="slidenum">
              <a:rPr kumimoji="0" lang="fr-FR" sz="1000" b="0" i="0" u="none" strike="noStrike" kern="1200" cap="none" spc="0" normalizeH="0" baseline="0" noProof="0" smtClean="0">
                <a:ln>
                  <a:noFill/>
                </a:ln>
                <a:solidFill>
                  <a:srgbClr val="103184"/>
                </a:solidFill>
                <a:effectLst/>
                <a:uLnTx/>
                <a:uFillTx/>
                <a:latin typeface="Arial"/>
                <a:ea typeface="ＭＳ Ｐゴシック"/>
                <a:cs typeface="+mn-cs"/>
              </a:rPr>
              <a:pPr marL="0" marR="0" lvl="0" indent="0" algn="l" defTabSz="914400" rtl="0" eaLnBrk="1" fontAlgn="auto" latinLnBrk="0" hangingPunct="1">
                <a:lnSpc>
                  <a:spcPct val="100000"/>
                </a:lnSpc>
                <a:spcBef>
                  <a:spcPts val="0"/>
                </a:spcBef>
                <a:spcAft>
                  <a:spcPts val="0"/>
                </a:spcAft>
                <a:buClrTx/>
                <a:buSzTx/>
                <a:buFontTx/>
                <a:buNone/>
                <a:tabLst/>
                <a:defRPr/>
              </a:pPr>
              <a:t>54</a:t>
            </a:fld>
            <a:endParaRPr kumimoji="0" lang="fr-FR" sz="1000" b="0" i="0" u="none" strike="noStrike" kern="1200" cap="none" spc="0" normalizeH="0" baseline="0" noProof="0">
              <a:ln>
                <a:noFill/>
              </a:ln>
              <a:solidFill>
                <a:srgbClr val="103184"/>
              </a:solidFill>
              <a:effectLst/>
              <a:uLnTx/>
              <a:uFillTx/>
              <a:latin typeface="Arial"/>
              <a:ea typeface="ＭＳ Ｐゴシック"/>
              <a:cs typeface="+mn-cs"/>
            </a:endParaRPr>
          </a:p>
        </p:txBody>
      </p:sp>
    </p:spTree>
    <p:extLst>
      <p:ext uri="{BB962C8B-B14F-4D97-AF65-F5344CB8AC3E}">
        <p14:creationId xmlns:p14="http://schemas.microsoft.com/office/powerpoint/2010/main" val="41376221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Example</a:t>
            </a:r>
            <a:br>
              <a:rPr lang="en-US" sz="2600" dirty="0"/>
            </a:br>
            <a:r>
              <a:rPr lang="en-US" sz="1800" b="0" dirty="0"/>
              <a:t>Pricing of </a:t>
            </a:r>
            <a:r>
              <a:rPr lang="en-US" sz="1800" b="0" dirty="0" err="1"/>
              <a:t>Swaption</a:t>
            </a:r>
            <a:endParaRPr lang="en-US" sz="1800" b="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US" sz="1400" dirty="0"/>
              </a:p>
              <a:p>
                <a:r>
                  <a:rPr lang="en-US" sz="1400" dirty="0"/>
                  <a:t>The formula is then given by:</a:t>
                </a:r>
              </a:p>
              <a:p>
                <a:pPr marL="0" indent="0">
                  <a:buNone/>
                </a:pPr>
                <a:endParaRPr lang="en-US" sz="1800" b="0" dirty="0"/>
              </a:p>
              <a:p>
                <a:pPr marL="0" lvl="1" indent="0">
                  <a:buClr>
                    <a:schemeClr val="tx2"/>
                  </a:buClr>
                  <a:buSzPct val="8000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a:rPr>
                            <m:t>𝑆𝑊𝐴𝑃𝑇𝐼𝑂𝑁</m:t>
                          </m:r>
                        </m:e>
                        <m:sub>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0</m:t>
                              </m:r>
                            </m:sub>
                          </m:sSub>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𝑁</m:t>
                              </m:r>
                            </m:sub>
                          </m:sSub>
                        </m:sub>
                      </m:sSub>
                      <m:d>
                        <m:dPr>
                          <m:ctrlPr>
                            <a:rPr lang="en-US" sz="1600" b="1" i="1">
                              <a:latin typeface="Cambria Math" panose="02040503050406030204" pitchFamily="18" charset="0"/>
                            </a:rPr>
                          </m:ctrlPr>
                        </m:dPr>
                        <m:e>
                          <m:r>
                            <a:rPr lang="en-US" sz="1600" i="1">
                              <a:latin typeface="Cambria Math"/>
                            </a:rPr>
                            <m:t>𝑡</m:t>
                          </m:r>
                        </m:e>
                      </m:d>
                      <m:r>
                        <a:rPr lang="en-US" sz="1600" i="1">
                          <a:latin typeface="Cambria Math"/>
                        </a:rPr>
                        <m:t>=</m:t>
                      </m:r>
                      <m:r>
                        <a:rPr lang="en-US" sz="1600" i="1">
                          <a:latin typeface="Cambria Math"/>
                        </a:rPr>
                        <m:t>𝑁</m:t>
                      </m:r>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𝑙𝑒𝑣𝑒𝑙</m:t>
                          </m:r>
                        </m:e>
                        <m:sub>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0</m:t>
                              </m:r>
                            </m:sub>
                          </m:sSub>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𝑁</m:t>
                              </m:r>
                            </m:sub>
                          </m:sSub>
                        </m:sub>
                      </m:sSub>
                      <m:d>
                        <m:dPr>
                          <m:ctrlPr>
                            <a:rPr lang="en-US" sz="1600" i="1">
                              <a:latin typeface="Cambria Math" panose="02040503050406030204" pitchFamily="18" charset="0"/>
                            </a:rPr>
                          </m:ctrlPr>
                        </m:dPr>
                        <m:e>
                          <m:r>
                            <a:rPr lang="en-US" sz="1600" b="0" i="1" smtClean="0">
                              <a:latin typeface="Cambria Math"/>
                            </a:rPr>
                            <m:t>𝑡</m:t>
                          </m:r>
                        </m:e>
                      </m:d>
                      <m:r>
                        <a:rPr lang="en-US" sz="1600" b="0" i="1" smtClean="0">
                          <a:latin typeface="Cambria Math"/>
                        </a:rPr>
                        <m:t>∗</m:t>
                      </m:r>
                      <m:sSubSup>
                        <m:sSubSupPr>
                          <m:ctrlPr>
                            <a:rPr lang="en-US" sz="1600" i="1">
                              <a:latin typeface="Cambria Math" panose="02040503050406030204" pitchFamily="18" charset="0"/>
                            </a:rPr>
                          </m:ctrlPr>
                        </m:sSubSupPr>
                        <m:e>
                          <m:r>
                            <a:rPr lang="en-US" sz="1600" b="1" i="1">
                              <a:latin typeface="Cambria Math"/>
                            </a:rPr>
                            <m:t>𝑬</m:t>
                          </m:r>
                        </m:e>
                        <m:sub>
                          <m:r>
                            <a:rPr lang="en-US" sz="1600" b="1" i="1">
                              <a:latin typeface="Cambria Math"/>
                            </a:rPr>
                            <m:t>𝒕</m:t>
                          </m:r>
                        </m:sub>
                        <m:sup>
                          <m:r>
                            <a:rPr lang="en-US" sz="1600" b="1" i="1" smtClean="0">
                              <a:latin typeface="Cambria Math"/>
                            </a:rPr>
                            <m:t>𝑨</m:t>
                          </m:r>
                        </m:sup>
                      </m:sSubSup>
                      <m:d>
                        <m:dPr>
                          <m:begChr m:val="["/>
                          <m:endChr m:val="]"/>
                          <m:ctrlPr>
                            <a:rPr lang="en-US" sz="1600" i="1">
                              <a:latin typeface="Cambria Math" panose="02040503050406030204" pitchFamily="18" charset="0"/>
                            </a:rPr>
                          </m:ctrlPr>
                        </m:dPr>
                        <m:e>
                          <m:func>
                            <m:funcPr>
                              <m:ctrlPr>
                                <a:rPr lang="en-US" sz="1600" i="1">
                                  <a:latin typeface="Cambria Math" panose="02040503050406030204" pitchFamily="18" charset="0"/>
                                </a:rPr>
                              </m:ctrlPr>
                            </m:funcPr>
                            <m:fName>
                              <m:r>
                                <a:rPr lang="en-US" sz="1600" i="1">
                                  <a:latin typeface="Cambria Math"/>
                                </a:rPr>
                                <m:t>𝑚𝑎𝑥</m:t>
                              </m:r>
                            </m:fName>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a:rPr>
                                        <m:t>𝑆𝑅</m:t>
                                      </m:r>
                                    </m:e>
                                    <m:sub>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0</m:t>
                                          </m:r>
                                        </m:sub>
                                      </m:sSub>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𝑁</m:t>
                                          </m:r>
                                        </m:sub>
                                      </m:sSub>
                                    </m:sub>
                                  </m:sSub>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0</m:t>
                                          </m:r>
                                        </m:sub>
                                      </m:sSub>
                                    </m:e>
                                  </m:d>
                                  <m:r>
                                    <a:rPr lang="en-US" sz="1600" i="1">
                                      <a:latin typeface="Cambria Math"/>
                                    </a:rPr>
                                    <m:t>−</m:t>
                                  </m:r>
                                  <m:r>
                                    <a:rPr lang="en-US" sz="1600" i="1">
                                      <a:latin typeface="Cambria Math"/>
                                    </a:rPr>
                                    <m:t>𝐾</m:t>
                                  </m:r>
                                  <m:r>
                                    <a:rPr lang="en-US" sz="1600" i="1">
                                      <a:latin typeface="Cambria Math"/>
                                    </a:rPr>
                                    <m:t>;0</m:t>
                                  </m:r>
                                </m:e>
                              </m:d>
                            </m:e>
                          </m:func>
                        </m:e>
                      </m:d>
                    </m:oMath>
                  </m:oMathPara>
                </a14:m>
                <a:endParaRPr lang="en-US" sz="1600" dirty="0"/>
              </a:p>
              <a:p>
                <a:endParaRPr lang="en-US" sz="1400" dirty="0"/>
              </a:p>
              <a:p>
                <a:r>
                  <a:rPr lang="en-US" sz="1400" dirty="0"/>
                  <a:t>By assuming the following model (or equivalently a diffusion) for the forward swap rate under the probability </a:t>
                </a:r>
                <a14:m>
                  <m:oMath xmlns:m="http://schemas.openxmlformats.org/officeDocument/2006/math">
                    <m:r>
                      <a:rPr lang="en-US" sz="1600" i="1">
                        <a:latin typeface="Cambria Math"/>
                      </a:rPr>
                      <m:t>𝐴</m:t>
                    </m:r>
                  </m:oMath>
                </a14:m>
                <a:r>
                  <a:rPr lang="en-US" sz="1600" dirty="0"/>
                  <a:t>:</a:t>
                </a:r>
              </a:p>
              <a:p>
                <a:pPr marL="0" indent="0">
                  <a:buNone/>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a:latin typeface="Cambria Math"/>
                            </a:rPr>
                            <m:t>𝑑</m:t>
                          </m:r>
                          <m:sSub>
                            <m:sSubPr>
                              <m:ctrlPr>
                                <a:rPr lang="en-US" sz="1600" b="0" i="1">
                                  <a:latin typeface="Cambria Math" panose="02040503050406030204" pitchFamily="18" charset="0"/>
                                </a:rPr>
                              </m:ctrlPr>
                            </m:sSubPr>
                            <m:e>
                              <m:r>
                                <a:rPr lang="en-US" sz="1600" b="0" i="1">
                                  <a:latin typeface="Cambria Math"/>
                                </a:rPr>
                                <m:t>𝑆𝑅</m:t>
                              </m:r>
                            </m:e>
                            <m:sub>
                              <m:sSub>
                                <m:sSubPr>
                                  <m:ctrlPr>
                                    <a:rPr lang="en-US" sz="1600" b="0" i="1">
                                      <a:latin typeface="Cambria Math" panose="02040503050406030204" pitchFamily="18" charset="0"/>
                                    </a:rPr>
                                  </m:ctrlPr>
                                </m:sSubPr>
                                <m:e>
                                  <m:r>
                                    <a:rPr lang="en-US" sz="1600" b="0" i="1">
                                      <a:latin typeface="Cambria Math"/>
                                    </a:rPr>
                                    <m:t>𝑇</m:t>
                                  </m:r>
                                </m:e>
                                <m:sub>
                                  <m:r>
                                    <a:rPr lang="en-US" sz="1600" b="0" i="1">
                                      <a:latin typeface="Cambria Math"/>
                                    </a:rPr>
                                    <m:t>0</m:t>
                                  </m:r>
                                </m:sub>
                              </m:sSub>
                              <m:r>
                                <a:rPr lang="en-US" sz="1600" b="0" i="1">
                                  <a:latin typeface="Cambria Math"/>
                                </a:rPr>
                                <m:t>,…,</m:t>
                              </m:r>
                              <m:sSub>
                                <m:sSubPr>
                                  <m:ctrlPr>
                                    <a:rPr lang="en-US" sz="1600" b="0" i="1">
                                      <a:latin typeface="Cambria Math" panose="02040503050406030204" pitchFamily="18" charset="0"/>
                                    </a:rPr>
                                  </m:ctrlPr>
                                </m:sSubPr>
                                <m:e>
                                  <m:r>
                                    <a:rPr lang="en-US" sz="1600" b="0" i="1">
                                      <a:latin typeface="Cambria Math"/>
                                    </a:rPr>
                                    <m:t>𝑇</m:t>
                                  </m:r>
                                </m:e>
                                <m:sub>
                                  <m:r>
                                    <a:rPr lang="en-US" sz="1600" b="0" i="1">
                                      <a:latin typeface="Cambria Math"/>
                                    </a:rPr>
                                    <m:t>𝑁</m:t>
                                  </m:r>
                                </m:sub>
                              </m:sSub>
                            </m:sub>
                          </m:sSub>
                          <m:d>
                            <m:dPr>
                              <m:ctrlPr>
                                <a:rPr lang="en-US" sz="1600" b="0" i="1">
                                  <a:latin typeface="Cambria Math" panose="02040503050406030204" pitchFamily="18" charset="0"/>
                                </a:rPr>
                              </m:ctrlPr>
                            </m:dPr>
                            <m:e>
                              <m:r>
                                <a:rPr lang="en-US" sz="1600" b="0" i="1" smtClean="0">
                                  <a:latin typeface="Cambria Math"/>
                                </a:rPr>
                                <m:t>𝑡</m:t>
                              </m:r>
                            </m:e>
                          </m:d>
                        </m:num>
                        <m:den>
                          <m:sSub>
                            <m:sSubPr>
                              <m:ctrlPr>
                                <a:rPr lang="en-US" sz="1600" b="0" i="1">
                                  <a:latin typeface="Cambria Math" panose="02040503050406030204" pitchFamily="18" charset="0"/>
                                </a:rPr>
                              </m:ctrlPr>
                            </m:sSubPr>
                            <m:e>
                              <m:r>
                                <a:rPr lang="en-US" sz="1600" b="0" i="1">
                                  <a:latin typeface="Cambria Math"/>
                                </a:rPr>
                                <m:t>𝑆𝑅</m:t>
                              </m:r>
                            </m:e>
                            <m:sub>
                              <m:sSub>
                                <m:sSubPr>
                                  <m:ctrlPr>
                                    <a:rPr lang="en-US" sz="1600" b="0" i="1">
                                      <a:latin typeface="Cambria Math" panose="02040503050406030204" pitchFamily="18" charset="0"/>
                                    </a:rPr>
                                  </m:ctrlPr>
                                </m:sSubPr>
                                <m:e>
                                  <m:r>
                                    <a:rPr lang="en-US" sz="1600" b="0" i="1">
                                      <a:latin typeface="Cambria Math"/>
                                    </a:rPr>
                                    <m:t>𝑇</m:t>
                                  </m:r>
                                </m:e>
                                <m:sub>
                                  <m:r>
                                    <a:rPr lang="en-US" sz="1600" b="0" i="1">
                                      <a:latin typeface="Cambria Math"/>
                                    </a:rPr>
                                    <m:t>0</m:t>
                                  </m:r>
                                </m:sub>
                              </m:sSub>
                              <m:r>
                                <a:rPr lang="en-US" sz="1600" b="0" i="1">
                                  <a:latin typeface="Cambria Math"/>
                                </a:rPr>
                                <m:t>,…,</m:t>
                              </m:r>
                              <m:sSub>
                                <m:sSubPr>
                                  <m:ctrlPr>
                                    <a:rPr lang="en-US" sz="1600" b="0" i="1">
                                      <a:latin typeface="Cambria Math" panose="02040503050406030204" pitchFamily="18" charset="0"/>
                                    </a:rPr>
                                  </m:ctrlPr>
                                </m:sSubPr>
                                <m:e>
                                  <m:r>
                                    <a:rPr lang="en-US" sz="1600" b="0" i="1">
                                      <a:latin typeface="Cambria Math"/>
                                    </a:rPr>
                                    <m:t>𝑇</m:t>
                                  </m:r>
                                </m:e>
                                <m:sub>
                                  <m:r>
                                    <a:rPr lang="en-US" sz="1600" b="0" i="1">
                                      <a:latin typeface="Cambria Math"/>
                                    </a:rPr>
                                    <m:t>𝑁</m:t>
                                  </m:r>
                                </m:sub>
                              </m:sSub>
                            </m:sub>
                          </m:sSub>
                          <m:d>
                            <m:dPr>
                              <m:ctrlPr>
                                <a:rPr lang="en-US" sz="1600" b="0" i="1">
                                  <a:latin typeface="Cambria Math" panose="02040503050406030204" pitchFamily="18" charset="0"/>
                                </a:rPr>
                              </m:ctrlPr>
                            </m:dPr>
                            <m:e>
                              <m:r>
                                <a:rPr lang="en-US" sz="1600" b="0" i="1" smtClean="0">
                                  <a:latin typeface="Cambria Math"/>
                                </a:rPr>
                                <m:t>𝑡</m:t>
                              </m:r>
                            </m:e>
                          </m:d>
                        </m:den>
                      </m:f>
                      <m:r>
                        <a:rPr lang="en-US" sz="1600" b="0" i="1" smtClean="0">
                          <a:latin typeface="Cambria Math"/>
                        </a:rPr>
                        <m:t>=</m:t>
                      </m:r>
                      <m:sSub>
                        <m:sSubPr>
                          <m:ctrlPr>
                            <a:rPr lang="en-US" sz="1600" b="0" i="1" smtClean="0">
                              <a:latin typeface="Cambria Math" panose="02040503050406030204" pitchFamily="18" charset="0"/>
                              <a:ea typeface="Cambria Math"/>
                            </a:rPr>
                          </m:ctrlPr>
                        </m:sSubPr>
                        <m:e>
                          <m:r>
                            <a:rPr lang="en-US" sz="1600" b="0" i="1">
                              <a:latin typeface="Cambria Math"/>
                              <a:ea typeface="Cambria Math"/>
                            </a:rPr>
                            <m:t>𝜎</m:t>
                          </m:r>
                        </m:e>
                        <m:sub>
                          <m:sSub>
                            <m:sSubPr>
                              <m:ctrlPr>
                                <a:rPr lang="en-US" sz="1600" b="0" i="1">
                                  <a:latin typeface="Cambria Math" panose="02040503050406030204" pitchFamily="18" charset="0"/>
                                </a:rPr>
                              </m:ctrlPr>
                            </m:sSubPr>
                            <m:e>
                              <m:r>
                                <a:rPr lang="en-US" sz="1600" b="0" i="1">
                                  <a:latin typeface="Cambria Math"/>
                                </a:rPr>
                                <m:t>𝑇</m:t>
                              </m:r>
                            </m:e>
                            <m:sub>
                              <m:r>
                                <a:rPr lang="en-US" sz="1600" b="0" i="1">
                                  <a:latin typeface="Cambria Math"/>
                                </a:rPr>
                                <m:t>0</m:t>
                              </m:r>
                            </m:sub>
                          </m:sSub>
                          <m:r>
                            <a:rPr lang="en-US" sz="1600" b="0" i="1">
                              <a:latin typeface="Cambria Math"/>
                            </a:rPr>
                            <m:t>,…,</m:t>
                          </m:r>
                          <m:sSub>
                            <m:sSubPr>
                              <m:ctrlPr>
                                <a:rPr lang="en-US" sz="1600" b="0" i="1">
                                  <a:latin typeface="Cambria Math" panose="02040503050406030204" pitchFamily="18" charset="0"/>
                                </a:rPr>
                              </m:ctrlPr>
                            </m:sSubPr>
                            <m:e>
                              <m:r>
                                <a:rPr lang="en-US" sz="1600" b="0" i="1">
                                  <a:latin typeface="Cambria Math"/>
                                </a:rPr>
                                <m:t>𝑇</m:t>
                              </m:r>
                            </m:e>
                            <m:sub>
                              <m:r>
                                <a:rPr lang="en-US" sz="1600" b="0" i="1">
                                  <a:latin typeface="Cambria Math"/>
                                </a:rPr>
                                <m:t>𝑁</m:t>
                              </m:r>
                            </m:sub>
                          </m:sSub>
                        </m:sub>
                      </m:sSub>
                      <m:sSubSup>
                        <m:sSubSupPr>
                          <m:ctrlPr>
                            <a:rPr lang="en-US" sz="1600" b="0" i="1" smtClean="0">
                              <a:latin typeface="Cambria Math" panose="02040503050406030204" pitchFamily="18" charset="0"/>
                              <a:ea typeface="Cambria Math"/>
                            </a:rPr>
                          </m:ctrlPr>
                        </m:sSubSupPr>
                        <m:e>
                          <m:r>
                            <a:rPr lang="en-US" sz="1600" b="0" i="1" smtClean="0">
                              <a:latin typeface="Cambria Math"/>
                              <a:ea typeface="Cambria Math"/>
                            </a:rPr>
                            <m:t>𝑑𝑊</m:t>
                          </m:r>
                        </m:e>
                        <m:sub>
                          <m:r>
                            <a:rPr lang="en-US" sz="1600" b="0" i="1" smtClean="0">
                              <a:latin typeface="Cambria Math"/>
                              <a:ea typeface="Cambria Math"/>
                            </a:rPr>
                            <m:t>𝑡</m:t>
                          </m:r>
                        </m:sub>
                        <m:sup>
                          <m:r>
                            <a:rPr lang="en-US" sz="1600" b="0" i="1" smtClean="0">
                              <a:latin typeface="Cambria Math"/>
                              <a:ea typeface="Cambria Math"/>
                            </a:rPr>
                            <m:t>𝐴</m:t>
                          </m:r>
                        </m:sup>
                      </m:sSubSup>
                    </m:oMath>
                  </m:oMathPara>
                </a14:m>
                <a:endParaRPr lang="en-US" sz="1600" b="0" dirty="0"/>
              </a:p>
              <a:p>
                <a:endParaRPr lang="en-US" sz="1600" dirty="0"/>
              </a:p>
              <a:p>
                <a:r>
                  <a:rPr lang="en-US" sz="1400" dirty="0"/>
                  <a:t>The price of the </a:t>
                </a:r>
                <a:r>
                  <a:rPr lang="en-US" sz="1400" dirty="0" err="1"/>
                  <a:t>swaption</a:t>
                </a:r>
                <a:r>
                  <a:rPr lang="en-US" sz="1400" dirty="0"/>
                  <a:t> can be computed with a Black formula (as it is Market Practice):</a:t>
                </a:r>
              </a:p>
              <a:p>
                <a:pPr marL="0" indent="0">
                  <a:buNone/>
                </a:pPr>
                <a:endParaRPr lang="en-US" sz="1400" i="1" dirty="0">
                  <a:latin typeface="Cambria Math"/>
                </a:endParaRPr>
              </a:p>
              <a:p>
                <a:pPr marL="0" indent="0">
                  <a:buNone/>
                </a:pPr>
                <a14:m>
                  <m:oMathPara xmlns:m="http://schemas.openxmlformats.org/officeDocument/2006/math">
                    <m:oMathParaPr>
                      <m:jc m:val="centerGroup"/>
                    </m:oMathParaPr>
                    <m:oMath xmlns:m="http://schemas.openxmlformats.org/officeDocument/2006/math">
                      <m:sSub>
                        <m:sSubPr>
                          <m:ctrlPr>
                            <a:rPr lang="en-US" sz="2000" b="0" i="1">
                              <a:latin typeface="Cambria Math" panose="02040503050406030204" pitchFamily="18" charset="0"/>
                            </a:rPr>
                          </m:ctrlPr>
                        </m:sSubPr>
                        <m:e>
                          <m:r>
                            <a:rPr lang="en-US" sz="2000" b="0" i="1">
                              <a:latin typeface="Cambria Math"/>
                            </a:rPr>
                            <m:t>𝑆𝑊𝐴𝑃𝑇𝐼𝑂𝑁</m:t>
                          </m:r>
                        </m:e>
                        <m:sub>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0</m:t>
                              </m:r>
                            </m:sub>
                          </m:sSub>
                          <m:r>
                            <a:rPr lang="en-US" sz="2000" b="0" i="1">
                              <a:latin typeface="Cambria Math"/>
                            </a:rPr>
                            <m:t>,…,</m:t>
                          </m:r>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𝑁</m:t>
                              </m:r>
                            </m:sub>
                          </m:sSub>
                        </m:sub>
                      </m:sSub>
                      <m:d>
                        <m:dPr>
                          <m:ctrlPr>
                            <a:rPr lang="en-US" sz="2000" b="0" i="1">
                              <a:latin typeface="Cambria Math" panose="02040503050406030204" pitchFamily="18" charset="0"/>
                            </a:rPr>
                          </m:ctrlPr>
                        </m:dPr>
                        <m:e>
                          <m:r>
                            <a:rPr lang="en-US" sz="2000" b="0" i="1">
                              <a:latin typeface="Cambria Math"/>
                            </a:rPr>
                            <m:t>𝑡</m:t>
                          </m:r>
                          <m:r>
                            <a:rPr lang="en-US" sz="2000" b="0" i="1" smtClean="0">
                              <a:latin typeface="Cambria Math"/>
                            </a:rPr>
                            <m:t>,</m:t>
                          </m:r>
                          <m:sSub>
                            <m:sSubPr>
                              <m:ctrlPr>
                                <a:rPr lang="en-US" sz="2000" b="0" i="1">
                                  <a:latin typeface="Cambria Math" panose="02040503050406030204" pitchFamily="18" charset="0"/>
                                </a:rPr>
                              </m:ctrlPr>
                            </m:sSubPr>
                            <m:e>
                              <m:r>
                                <a:rPr lang="en-US" sz="2000" b="0" i="1">
                                  <a:latin typeface="Cambria Math"/>
                                </a:rPr>
                                <m:t>𝑆𝑅</m:t>
                              </m:r>
                            </m:e>
                            <m:sub>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0</m:t>
                                  </m:r>
                                </m:sub>
                              </m:sSub>
                              <m:r>
                                <a:rPr lang="en-US" sz="2000" b="0" i="1">
                                  <a:latin typeface="Cambria Math"/>
                                </a:rPr>
                                <m:t>,…,</m:t>
                              </m:r>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𝑁</m:t>
                                  </m:r>
                                </m:sub>
                              </m:sSub>
                            </m:sub>
                          </m:sSub>
                          <m:d>
                            <m:dPr>
                              <m:ctrlPr>
                                <a:rPr lang="en-US" sz="2000" b="0" i="1">
                                  <a:latin typeface="Cambria Math" panose="02040503050406030204" pitchFamily="18" charset="0"/>
                                </a:rPr>
                              </m:ctrlPr>
                            </m:dPr>
                            <m:e>
                              <m:r>
                                <a:rPr lang="en-US" sz="2000" b="0" i="1">
                                  <a:latin typeface="Cambria Math"/>
                                </a:rPr>
                                <m:t>𝑡</m:t>
                              </m:r>
                            </m:e>
                          </m:d>
                          <m:r>
                            <a:rPr lang="en-US" sz="2000" b="0" i="1" smtClean="0">
                              <a:latin typeface="Cambria Math"/>
                            </a:rPr>
                            <m:t>;</m:t>
                          </m:r>
                          <m:r>
                            <a:rPr lang="en-US" sz="2000" b="0" i="1" smtClean="0">
                              <a:latin typeface="Cambria Math"/>
                            </a:rPr>
                            <m:t>𝐾</m:t>
                          </m:r>
                          <m:r>
                            <a:rPr lang="en-US" sz="2000" b="0" i="1" smtClean="0">
                              <a:latin typeface="Cambria Math"/>
                            </a:rPr>
                            <m:t>;</m:t>
                          </m:r>
                          <m:sSub>
                            <m:sSubPr>
                              <m:ctrlPr>
                                <a:rPr lang="en-US" sz="1800" b="0" i="1">
                                  <a:latin typeface="Cambria Math" panose="02040503050406030204" pitchFamily="18" charset="0"/>
                                  <a:ea typeface="Cambria Math"/>
                                </a:rPr>
                              </m:ctrlPr>
                            </m:sSubPr>
                            <m:e>
                              <m:r>
                                <a:rPr lang="en-US" sz="1800" b="0" i="1">
                                  <a:latin typeface="Cambria Math"/>
                                  <a:ea typeface="Cambria Math"/>
                                </a:rPr>
                                <m:t>𝜎</m:t>
                              </m:r>
                            </m:e>
                            <m:sub>
                              <m:sSub>
                                <m:sSubPr>
                                  <m:ctrlPr>
                                    <a:rPr lang="en-US" sz="1800" b="0" i="1">
                                      <a:latin typeface="Cambria Math" panose="02040503050406030204" pitchFamily="18" charset="0"/>
                                    </a:rPr>
                                  </m:ctrlPr>
                                </m:sSubPr>
                                <m:e>
                                  <m:r>
                                    <a:rPr lang="en-US" sz="1800" b="0" i="1">
                                      <a:latin typeface="Cambria Math"/>
                                    </a:rPr>
                                    <m:t>𝑇</m:t>
                                  </m:r>
                                </m:e>
                                <m:sub>
                                  <m:r>
                                    <a:rPr lang="en-US" sz="1800" b="0" i="1">
                                      <a:latin typeface="Cambria Math"/>
                                    </a:rPr>
                                    <m:t>0</m:t>
                                  </m:r>
                                </m:sub>
                              </m:sSub>
                              <m:r>
                                <a:rPr lang="en-US" sz="1800" b="0" i="1">
                                  <a:latin typeface="Cambria Math"/>
                                </a:rPr>
                                <m:t>,…,</m:t>
                              </m:r>
                              <m:sSub>
                                <m:sSubPr>
                                  <m:ctrlPr>
                                    <a:rPr lang="en-US" sz="1800" b="0" i="1">
                                      <a:latin typeface="Cambria Math" panose="02040503050406030204" pitchFamily="18" charset="0"/>
                                    </a:rPr>
                                  </m:ctrlPr>
                                </m:sSubPr>
                                <m:e>
                                  <m:r>
                                    <a:rPr lang="en-US" sz="1800" b="0" i="1">
                                      <a:latin typeface="Cambria Math"/>
                                    </a:rPr>
                                    <m:t>𝑇</m:t>
                                  </m:r>
                                </m:e>
                                <m:sub>
                                  <m:r>
                                    <a:rPr lang="en-US" sz="1800" b="0" i="1">
                                      <a:latin typeface="Cambria Math"/>
                                    </a:rPr>
                                    <m:t>𝑁</m:t>
                                  </m:r>
                                </m:sub>
                              </m:sSub>
                            </m:sub>
                          </m:sSub>
                        </m:e>
                      </m:d>
                      <m:r>
                        <a:rPr lang="en-US" sz="2000" b="0" i="1">
                          <a:latin typeface="Cambria Math"/>
                        </a:rPr>
                        <m:t>=</m:t>
                      </m:r>
                      <m:r>
                        <a:rPr lang="en-US" sz="2000" b="0" i="1">
                          <a:latin typeface="Cambria Math"/>
                        </a:rPr>
                        <m:t>𝑁</m:t>
                      </m:r>
                      <m:r>
                        <a:rPr lang="en-US" sz="2000" b="0" i="1">
                          <a:latin typeface="Cambria Math"/>
                        </a:rPr>
                        <m:t>∗</m:t>
                      </m:r>
                      <m:sSub>
                        <m:sSubPr>
                          <m:ctrlPr>
                            <a:rPr lang="en-US" sz="2000" b="0" i="1">
                              <a:latin typeface="Cambria Math" panose="02040503050406030204" pitchFamily="18" charset="0"/>
                            </a:rPr>
                          </m:ctrlPr>
                        </m:sSubPr>
                        <m:e>
                          <m:r>
                            <a:rPr lang="en-US" sz="2000" b="0" i="1">
                              <a:latin typeface="Cambria Math"/>
                            </a:rPr>
                            <m:t>𝑙𝑒𝑣𝑒𝑙</m:t>
                          </m:r>
                        </m:e>
                        <m:sub>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0</m:t>
                              </m:r>
                            </m:sub>
                          </m:sSub>
                          <m:r>
                            <a:rPr lang="en-US" sz="2000" b="0" i="1">
                              <a:latin typeface="Cambria Math"/>
                            </a:rPr>
                            <m:t>,…,</m:t>
                          </m:r>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𝑁</m:t>
                              </m:r>
                            </m:sub>
                          </m:sSub>
                        </m:sub>
                      </m:sSub>
                      <m:d>
                        <m:dPr>
                          <m:ctrlPr>
                            <a:rPr lang="en-US" sz="2000" b="0" i="1">
                              <a:latin typeface="Cambria Math" panose="02040503050406030204" pitchFamily="18" charset="0"/>
                            </a:rPr>
                          </m:ctrlPr>
                        </m:dPr>
                        <m:e>
                          <m:r>
                            <a:rPr lang="en-US" sz="2000" b="0" i="1">
                              <a:latin typeface="Cambria Math"/>
                            </a:rPr>
                            <m:t>𝑡</m:t>
                          </m:r>
                        </m:e>
                      </m:d>
                      <m:r>
                        <a:rPr lang="en-US" sz="2000" b="0" i="1">
                          <a:latin typeface="Cambria Math"/>
                        </a:rPr>
                        <m:t>∗</m:t>
                      </m:r>
                      <m:d>
                        <m:dPr>
                          <m:ctrlPr>
                            <a:rPr lang="en-US" sz="2000" b="0" i="1" smtClean="0">
                              <a:latin typeface="Cambria Math" panose="02040503050406030204" pitchFamily="18" charset="0"/>
                            </a:rPr>
                          </m:ctrlPr>
                        </m:dPr>
                        <m:e>
                          <m:sSub>
                            <m:sSubPr>
                              <m:ctrlPr>
                                <a:rPr lang="en-US" sz="2000" b="0" i="1">
                                  <a:latin typeface="Cambria Math" panose="02040503050406030204" pitchFamily="18" charset="0"/>
                                </a:rPr>
                              </m:ctrlPr>
                            </m:sSubPr>
                            <m:e>
                              <m:r>
                                <a:rPr lang="en-US" sz="2000" b="0" i="1">
                                  <a:latin typeface="Cambria Math"/>
                                </a:rPr>
                                <m:t>𝑆𝑅</m:t>
                              </m:r>
                            </m:e>
                            <m:sub>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0</m:t>
                                  </m:r>
                                </m:sub>
                              </m:sSub>
                              <m:r>
                                <a:rPr lang="en-US" sz="2000" b="0" i="1">
                                  <a:latin typeface="Cambria Math"/>
                                </a:rPr>
                                <m:t>,…,</m:t>
                              </m:r>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𝑁</m:t>
                                  </m:r>
                                </m:sub>
                              </m:sSub>
                            </m:sub>
                          </m:sSub>
                          <m:d>
                            <m:dPr>
                              <m:ctrlPr>
                                <a:rPr lang="en-US" sz="2000" b="0" i="1">
                                  <a:latin typeface="Cambria Math" panose="02040503050406030204" pitchFamily="18" charset="0"/>
                                </a:rPr>
                              </m:ctrlPr>
                            </m:dPr>
                            <m:e>
                              <m:r>
                                <a:rPr lang="en-US" sz="2000" b="0" i="1">
                                  <a:latin typeface="Cambria Math"/>
                                </a:rPr>
                                <m:t>𝑡</m:t>
                              </m:r>
                            </m:e>
                          </m:d>
                          <m:r>
                            <a:rPr lang="en-US" sz="2000" b="0" i="1">
                              <a:latin typeface="Cambria Math"/>
                            </a:rPr>
                            <m:t>∗</m:t>
                          </m:r>
                          <m:r>
                            <a:rPr lang="en-US" sz="2000" b="0" i="1" smtClean="0">
                              <a:latin typeface="Cambria Math"/>
                              <a:ea typeface="Cambria Math"/>
                            </a:rPr>
                            <m:t>𝛷</m:t>
                          </m:r>
                          <m:d>
                            <m:dPr>
                              <m:ctrlPr>
                                <a:rPr lang="en-US" sz="2000" b="0" i="1" smtClean="0">
                                  <a:latin typeface="Cambria Math" panose="02040503050406030204" pitchFamily="18" charset="0"/>
                                  <a:ea typeface="Cambria Math"/>
                                </a:rPr>
                              </m:ctrlPr>
                            </m:dPr>
                            <m:e>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𝑑</m:t>
                                  </m:r>
                                </m:e>
                                <m:sub>
                                  <m:r>
                                    <a:rPr lang="en-US" sz="2000" b="0" i="1" smtClean="0">
                                      <a:latin typeface="Cambria Math"/>
                                      <a:ea typeface="Cambria Math"/>
                                    </a:rPr>
                                    <m:t>1</m:t>
                                  </m:r>
                                </m:sub>
                              </m:sSub>
                            </m:e>
                          </m:d>
                          <m:r>
                            <a:rPr lang="en-US" sz="2000" b="0" i="1" smtClean="0">
                              <a:latin typeface="Cambria Math"/>
                              <a:ea typeface="Cambria Math"/>
                            </a:rPr>
                            <m:t>−</m:t>
                          </m:r>
                          <m:r>
                            <a:rPr lang="en-US" sz="2000" b="0" i="1" smtClean="0">
                              <a:latin typeface="Cambria Math"/>
                              <a:ea typeface="Cambria Math"/>
                            </a:rPr>
                            <m:t>𝐾</m:t>
                          </m:r>
                          <m:r>
                            <a:rPr lang="en-US" sz="2000" b="0" i="1" smtClean="0">
                              <a:latin typeface="Cambria Math"/>
                              <a:ea typeface="Cambria Math"/>
                            </a:rPr>
                            <m:t>∗</m:t>
                          </m:r>
                          <m:r>
                            <a:rPr lang="en-US" sz="2000" b="0" i="1">
                              <a:latin typeface="Cambria Math"/>
                              <a:ea typeface="Cambria Math"/>
                            </a:rPr>
                            <m:t>𝛷</m:t>
                          </m:r>
                          <m:d>
                            <m:dPr>
                              <m:ctrlPr>
                                <a:rPr lang="en-US" sz="2000" b="0" i="1">
                                  <a:latin typeface="Cambria Math" panose="02040503050406030204" pitchFamily="18" charset="0"/>
                                  <a:ea typeface="Cambria Math"/>
                                </a:rPr>
                              </m:ctrlPr>
                            </m:dPr>
                            <m:e>
                              <m:sSub>
                                <m:sSubPr>
                                  <m:ctrlPr>
                                    <a:rPr lang="en-US" sz="2000" b="0" i="1">
                                      <a:latin typeface="Cambria Math" panose="02040503050406030204" pitchFamily="18" charset="0"/>
                                      <a:ea typeface="Cambria Math"/>
                                    </a:rPr>
                                  </m:ctrlPr>
                                </m:sSubPr>
                                <m:e>
                                  <m:r>
                                    <a:rPr lang="en-US" sz="2000" b="0" i="1">
                                      <a:latin typeface="Cambria Math"/>
                                      <a:ea typeface="Cambria Math"/>
                                    </a:rPr>
                                    <m:t>𝑑</m:t>
                                  </m:r>
                                </m:e>
                                <m:sub>
                                  <m:r>
                                    <a:rPr lang="en-US" sz="2000" b="0" i="1" smtClean="0">
                                      <a:latin typeface="Cambria Math"/>
                                      <a:ea typeface="Cambria Math"/>
                                    </a:rPr>
                                    <m:t>2</m:t>
                                  </m:r>
                                </m:sub>
                              </m:sSub>
                            </m:e>
                          </m:d>
                        </m:e>
                      </m:d>
                    </m:oMath>
                  </m:oMathPara>
                </a14:m>
                <a:endParaRPr lang="en-US" sz="2000" dirty="0"/>
              </a:p>
              <a:p>
                <a:r>
                  <a:rPr lang="en-US" sz="1400" dirty="0"/>
                  <a:t>With:</a:t>
                </a:r>
              </a:p>
              <a:p>
                <a:pPr marL="0" lvl="1" indent="0" algn="ctr">
                  <a:buClr>
                    <a:schemeClr val="tx2"/>
                  </a:buClr>
                  <a:buSzPct val="80000"/>
                  <a:buNone/>
                </a:pPr>
                <a14:m>
                  <m:oMath xmlns:m="http://schemas.openxmlformats.org/officeDocument/2006/math">
                    <m:sSub>
                      <m:sSubPr>
                        <m:ctrlPr>
                          <a:rPr lang="en-US" sz="2000" i="1">
                            <a:latin typeface="Cambria Math" panose="02040503050406030204" pitchFamily="18" charset="0"/>
                            <a:ea typeface="Cambria Math"/>
                          </a:rPr>
                        </m:ctrlPr>
                      </m:sSubPr>
                      <m:e>
                        <m:r>
                          <a:rPr lang="en-US" sz="2000" i="1">
                            <a:latin typeface="Cambria Math"/>
                            <a:ea typeface="Cambria Math"/>
                          </a:rPr>
                          <m:t>𝑑</m:t>
                        </m:r>
                      </m:e>
                      <m:sub>
                        <m:r>
                          <a:rPr lang="en-US" sz="2000" i="1">
                            <a:latin typeface="Cambria Math"/>
                            <a:ea typeface="Cambria Math"/>
                          </a:rPr>
                          <m:t>1</m:t>
                        </m:r>
                      </m:sub>
                    </m:sSub>
                    <m:r>
                      <a:rPr lang="en-US" sz="2000" i="1">
                        <a:latin typeface="Cambria Math"/>
                        <a:ea typeface="Cambria Math"/>
                      </a:rPr>
                      <m:t>=</m:t>
                    </m:r>
                    <m:f>
                      <m:fPr>
                        <m:ctrlPr>
                          <a:rPr lang="en-US" sz="2000" i="1" smtClean="0">
                            <a:latin typeface="Cambria Math" panose="02040503050406030204" pitchFamily="18" charset="0"/>
                            <a:ea typeface="Cambria Math"/>
                          </a:rPr>
                        </m:ctrlPr>
                      </m:fPr>
                      <m:num>
                        <m:r>
                          <a:rPr lang="en-US" sz="2000" b="0" i="1" smtClean="0">
                            <a:latin typeface="Cambria Math"/>
                            <a:ea typeface="Cambria Math"/>
                          </a:rPr>
                          <m:t>𝑙𝑛</m:t>
                        </m:r>
                        <m:d>
                          <m:dPr>
                            <m:ctrlPr>
                              <a:rPr lang="en-US" sz="2000" b="0" i="1" smtClean="0">
                                <a:latin typeface="Cambria Math" panose="02040503050406030204" pitchFamily="18" charset="0"/>
                                <a:ea typeface="Cambria Math"/>
                              </a:rPr>
                            </m:ctrlPr>
                          </m:dPr>
                          <m:e>
                            <m:f>
                              <m:fPr>
                                <m:ctrlPr>
                                  <a:rPr lang="en-US" sz="2000" b="0" i="1" smtClean="0">
                                    <a:latin typeface="Cambria Math" panose="02040503050406030204" pitchFamily="18" charset="0"/>
                                    <a:ea typeface="Cambria Math"/>
                                  </a:rPr>
                                </m:ctrlPr>
                              </m:fPr>
                              <m:num>
                                <m:sSub>
                                  <m:sSubPr>
                                    <m:ctrlPr>
                                      <a:rPr lang="en-US" sz="2000" i="1">
                                        <a:latin typeface="Cambria Math" panose="02040503050406030204" pitchFamily="18" charset="0"/>
                                      </a:rPr>
                                    </m:ctrlPr>
                                  </m:sSubPr>
                                  <m:e>
                                    <m:r>
                                      <a:rPr lang="en-US" sz="2000" i="1">
                                        <a:latin typeface="Cambria Math"/>
                                      </a:rPr>
                                      <m:t>𝑆𝑅</m:t>
                                    </m:r>
                                  </m:e>
                                  <m:sub>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0</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𝑁</m:t>
                                        </m:r>
                                      </m:sub>
                                    </m:sSub>
                                  </m:sub>
                                </m:sSub>
                                <m:d>
                                  <m:dPr>
                                    <m:ctrlPr>
                                      <a:rPr lang="en-US" sz="2000" i="1">
                                        <a:latin typeface="Cambria Math" panose="02040503050406030204" pitchFamily="18" charset="0"/>
                                      </a:rPr>
                                    </m:ctrlPr>
                                  </m:dPr>
                                  <m:e>
                                    <m:r>
                                      <a:rPr lang="en-US" sz="2000" i="1">
                                        <a:latin typeface="Cambria Math"/>
                                      </a:rPr>
                                      <m:t>𝑡</m:t>
                                    </m:r>
                                  </m:e>
                                </m:d>
                              </m:num>
                              <m:den>
                                <m:r>
                                  <a:rPr lang="en-US" sz="2000" b="0" i="1" smtClean="0">
                                    <a:latin typeface="Cambria Math"/>
                                    <a:ea typeface="Cambria Math"/>
                                  </a:rPr>
                                  <m:t>𝐾</m:t>
                                </m:r>
                              </m:den>
                            </m:f>
                          </m:e>
                        </m:d>
                        <m:r>
                          <a:rPr lang="en-US" sz="2000" b="0" i="1" smtClean="0">
                            <a:latin typeface="Cambria Math"/>
                            <a:ea typeface="Cambria Math"/>
                          </a:rPr>
                          <m:t>+</m:t>
                        </m:r>
                        <m:f>
                          <m:fPr>
                            <m:ctrlPr>
                              <a:rPr lang="en-US" sz="2000" b="0" i="1" smtClean="0">
                                <a:latin typeface="Cambria Math" panose="02040503050406030204" pitchFamily="18" charset="0"/>
                                <a:ea typeface="Cambria Math"/>
                              </a:rPr>
                            </m:ctrlPr>
                          </m:fPr>
                          <m:num>
                            <m:r>
                              <a:rPr lang="en-US" sz="2000" b="0" i="1" smtClean="0">
                                <a:latin typeface="Cambria Math"/>
                                <a:ea typeface="Cambria Math"/>
                              </a:rPr>
                              <m:t>1</m:t>
                            </m:r>
                          </m:num>
                          <m:den>
                            <m:r>
                              <a:rPr lang="en-US" sz="2000" b="0" i="1" smtClean="0">
                                <a:latin typeface="Cambria Math"/>
                                <a:ea typeface="Cambria Math"/>
                              </a:rPr>
                              <m:t>2</m:t>
                            </m:r>
                          </m:den>
                        </m:f>
                        <m:sSubSup>
                          <m:sSubSupPr>
                            <m:ctrlPr>
                              <a:rPr lang="en-US" sz="2000" b="0" i="1" smtClean="0">
                                <a:latin typeface="Cambria Math" panose="02040503050406030204" pitchFamily="18" charset="0"/>
                              </a:rPr>
                            </m:ctrlPr>
                          </m:sSubSupPr>
                          <m:e>
                            <m:r>
                              <a:rPr lang="en-US" sz="2000" b="0" i="1" smtClean="0">
                                <a:latin typeface="Cambria Math"/>
                                <a:ea typeface="Cambria Math"/>
                              </a:rPr>
                              <m:t>𝜎</m:t>
                            </m:r>
                          </m:e>
                          <m:sub>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0</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𝑁</m:t>
                                </m:r>
                              </m:sub>
                            </m:sSub>
                          </m:sub>
                          <m:sup>
                            <m:r>
                              <a:rPr lang="en-US" sz="2000" b="0" i="1" smtClean="0">
                                <a:latin typeface="Cambria Math"/>
                              </a:rPr>
                              <m:t>2</m:t>
                            </m:r>
                          </m:sup>
                        </m:sSubSup>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0</m:t>
                            </m:r>
                          </m:sub>
                        </m:sSub>
                      </m:num>
                      <m:den>
                        <m:sSub>
                          <m:sSubPr>
                            <m:ctrlPr>
                              <a:rPr lang="en-US" sz="2000" i="1">
                                <a:latin typeface="Cambria Math" panose="02040503050406030204" pitchFamily="18" charset="0"/>
                                <a:ea typeface="Cambria Math"/>
                              </a:rPr>
                            </m:ctrlPr>
                          </m:sSubPr>
                          <m:e>
                            <m:r>
                              <a:rPr lang="en-US" sz="2000" i="1">
                                <a:latin typeface="Cambria Math"/>
                                <a:ea typeface="Cambria Math"/>
                              </a:rPr>
                              <m:t>𝜎</m:t>
                            </m:r>
                          </m:e>
                          <m:sub>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0</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𝑁</m:t>
                                </m:r>
                              </m:sub>
                            </m:sSub>
                          </m:sub>
                        </m:sSub>
                        <m:rad>
                          <m:radPr>
                            <m:degHide m:val="on"/>
                            <m:ctrlPr>
                              <a:rPr lang="en-US" sz="2000" i="1" smtClean="0">
                                <a:latin typeface="Cambria Math" panose="02040503050406030204" pitchFamily="18" charset="0"/>
                                <a:ea typeface="Cambria Math"/>
                              </a:rPr>
                            </m:ctrlPr>
                          </m:radPr>
                          <m:deg/>
                          <m:e>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0</m:t>
                                </m:r>
                              </m:sub>
                            </m:sSub>
                          </m:e>
                        </m:rad>
                      </m:den>
                    </m:f>
                  </m:oMath>
                </a14:m>
                <a:r>
                  <a:rPr lang="en-US" sz="2000" dirty="0"/>
                  <a:t> </a:t>
                </a:r>
                <a:r>
                  <a:rPr lang="en-US" sz="1800" dirty="0"/>
                  <a:t>and </a:t>
                </a:r>
                <a14:m>
                  <m:oMath xmlns:m="http://schemas.openxmlformats.org/officeDocument/2006/math">
                    <m:sSub>
                      <m:sSubPr>
                        <m:ctrlPr>
                          <a:rPr lang="en-US" sz="2000" i="1">
                            <a:latin typeface="Cambria Math" panose="02040503050406030204" pitchFamily="18" charset="0"/>
                            <a:ea typeface="Cambria Math"/>
                          </a:rPr>
                        </m:ctrlPr>
                      </m:sSubPr>
                      <m:e>
                        <m:r>
                          <a:rPr lang="en-US" sz="2000" i="1">
                            <a:latin typeface="Cambria Math"/>
                            <a:ea typeface="Cambria Math"/>
                          </a:rPr>
                          <m:t>𝑑</m:t>
                        </m:r>
                      </m:e>
                      <m:sub>
                        <m:r>
                          <a:rPr lang="en-US" sz="2000" b="0" i="1" smtClean="0">
                            <a:latin typeface="Cambria Math"/>
                            <a:ea typeface="Cambria Math"/>
                          </a:rPr>
                          <m:t>2</m:t>
                        </m:r>
                      </m:sub>
                    </m:sSub>
                    <m:r>
                      <a:rPr lang="en-US" sz="2000" i="1">
                        <a:latin typeface="Cambria Math"/>
                        <a:ea typeface="Cambria Math"/>
                      </a:rPr>
                      <m:t>=</m:t>
                    </m:r>
                    <m:f>
                      <m:fPr>
                        <m:ctrlPr>
                          <a:rPr lang="en-US" sz="2000" i="1">
                            <a:latin typeface="Cambria Math" panose="02040503050406030204" pitchFamily="18" charset="0"/>
                            <a:ea typeface="Cambria Math"/>
                          </a:rPr>
                        </m:ctrlPr>
                      </m:fPr>
                      <m:num>
                        <m:r>
                          <a:rPr lang="en-US" sz="2000" i="1">
                            <a:latin typeface="Cambria Math"/>
                            <a:ea typeface="Cambria Math"/>
                          </a:rPr>
                          <m:t>𝑙𝑛</m:t>
                        </m:r>
                        <m:d>
                          <m:dPr>
                            <m:ctrlPr>
                              <a:rPr lang="en-US" sz="2000" i="1">
                                <a:latin typeface="Cambria Math" panose="02040503050406030204" pitchFamily="18" charset="0"/>
                                <a:ea typeface="Cambria Math"/>
                              </a:rPr>
                            </m:ctrlPr>
                          </m:dPr>
                          <m:e>
                            <m:f>
                              <m:fPr>
                                <m:ctrlPr>
                                  <a:rPr lang="en-US" sz="2000" i="1">
                                    <a:latin typeface="Cambria Math" panose="02040503050406030204" pitchFamily="18" charset="0"/>
                                    <a:ea typeface="Cambria Math"/>
                                  </a:rPr>
                                </m:ctrlPr>
                              </m:fPr>
                              <m:num>
                                <m:sSub>
                                  <m:sSubPr>
                                    <m:ctrlPr>
                                      <a:rPr lang="en-US" sz="2000" i="1">
                                        <a:latin typeface="Cambria Math" panose="02040503050406030204" pitchFamily="18" charset="0"/>
                                      </a:rPr>
                                    </m:ctrlPr>
                                  </m:sSubPr>
                                  <m:e>
                                    <m:r>
                                      <a:rPr lang="en-US" sz="2000" i="1">
                                        <a:latin typeface="Cambria Math"/>
                                      </a:rPr>
                                      <m:t>𝑆𝑅</m:t>
                                    </m:r>
                                  </m:e>
                                  <m:sub>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0</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𝑁</m:t>
                                        </m:r>
                                      </m:sub>
                                    </m:sSub>
                                  </m:sub>
                                </m:sSub>
                                <m:d>
                                  <m:dPr>
                                    <m:ctrlPr>
                                      <a:rPr lang="en-US" sz="2000" i="1">
                                        <a:latin typeface="Cambria Math" panose="02040503050406030204" pitchFamily="18" charset="0"/>
                                      </a:rPr>
                                    </m:ctrlPr>
                                  </m:dPr>
                                  <m:e>
                                    <m:r>
                                      <a:rPr lang="en-US" sz="2000" i="1">
                                        <a:latin typeface="Cambria Math"/>
                                      </a:rPr>
                                      <m:t>𝑡</m:t>
                                    </m:r>
                                  </m:e>
                                </m:d>
                              </m:num>
                              <m:den>
                                <m:r>
                                  <a:rPr lang="en-US" sz="2000" i="1">
                                    <a:latin typeface="Cambria Math"/>
                                    <a:ea typeface="Cambria Math"/>
                                  </a:rPr>
                                  <m:t>𝐾</m:t>
                                </m:r>
                              </m:den>
                            </m:f>
                          </m:e>
                        </m:d>
                        <m:r>
                          <a:rPr lang="en-US" sz="2000" b="0" i="1" smtClean="0">
                            <a:latin typeface="Cambria Math"/>
                            <a:ea typeface="Cambria Math"/>
                          </a:rPr>
                          <m:t>−</m:t>
                        </m:r>
                        <m:f>
                          <m:fPr>
                            <m:ctrlPr>
                              <a:rPr lang="en-US" sz="2000" i="1">
                                <a:latin typeface="Cambria Math" panose="02040503050406030204" pitchFamily="18" charset="0"/>
                                <a:ea typeface="Cambria Math"/>
                              </a:rPr>
                            </m:ctrlPr>
                          </m:fPr>
                          <m:num>
                            <m:r>
                              <a:rPr lang="en-US" sz="2000" i="1">
                                <a:latin typeface="Cambria Math"/>
                                <a:ea typeface="Cambria Math"/>
                              </a:rPr>
                              <m:t>1</m:t>
                            </m:r>
                          </m:num>
                          <m:den>
                            <m:r>
                              <a:rPr lang="en-US" sz="2000" i="1">
                                <a:latin typeface="Cambria Math"/>
                                <a:ea typeface="Cambria Math"/>
                              </a:rPr>
                              <m:t>2</m:t>
                            </m:r>
                          </m:den>
                        </m:f>
                        <m:sSubSup>
                          <m:sSubSupPr>
                            <m:ctrlPr>
                              <a:rPr lang="en-US" sz="2000" i="1">
                                <a:latin typeface="Cambria Math" panose="02040503050406030204" pitchFamily="18" charset="0"/>
                              </a:rPr>
                            </m:ctrlPr>
                          </m:sSubSupPr>
                          <m:e>
                            <m:r>
                              <a:rPr lang="en-US" sz="2000" i="1">
                                <a:latin typeface="Cambria Math"/>
                                <a:ea typeface="Cambria Math"/>
                              </a:rPr>
                              <m:t>𝜎</m:t>
                            </m:r>
                          </m:e>
                          <m:sub>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0</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𝑁</m:t>
                                </m:r>
                              </m:sub>
                            </m:sSub>
                          </m:sub>
                          <m:sup>
                            <m:r>
                              <a:rPr lang="en-US" sz="2000" i="1">
                                <a:latin typeface="Cambria Math"/>
                              </a:rPr>
                              <m:t>2</m:t>
                            </m:r>
                          </m:sup>
                        </m:sSubSup>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0</m:t>
                            </m:r>
                          </m:sub>
                        </m:sSub>
                      </m:num>
                      <m:den>
                        <m:sSub>
                          <m:sSubPr>
                            <m:ctrlPr>
                              <a:rPr lang="en-US" sz="2000" i="1">
                                <a:latin typeface="Cambria Math" panose="02040503050406030204" pitchFamily="18" charset="0"/>
                                <a:ea typeface="Cambria Math"/>
                              </a:rPr>
                            </m:ctrlPr>
                          </m:sSubPr>
                          <m:e>
                            <m:r>
                              <a:rPr lang="en-US" sz="2000" i="1">
                                <a:latin typeface="Cambria Math"/>
                                <a:ea typeface="Cambria Math"/>
                              </a:rPr>
                              <m:t>𝜎</m:t>
                            </m:r>
                          </m:e>
                          <m:sub>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0</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𝑁</m:t>
                                </m:r>
                              </m:sub>
                            </m:sSub>
                          </m:sub>
                        </m:sSub>
                        <m:rad>
                          <m:radPr>
                            <m:degHide m:val="on"/>
                            <m:ctrlPr>
                              <a:rPr lang="en-US" sz="2000" i="1">
                                <a:latin typeface="Cambria Math" panose="02040503050406030204" pitchFamily="18" charset="0"/>
                                <a:ea typeface="Cambria Math"/>
                              </a:rPr>
                            </m:ctrlPr>
                          </m:radPr>
                          <m:deg/>
                          <m:e>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0</m:t>
                                </m:r>
                              </m:sub>
                            </m:sSub>
                          </m:e>
                        </m:rad>
                      </m:den>
                    </m:f>
                  </m:oMath>
                </a14:m>
                <a:endParaRPr lang="en-US" sz="2000" dirty="0"/>
              </a:p>
              <a:p>
                <a:pPr marL="0" lvl="1" indent="0">
                  <a:buClr>
                    <a:schemeClr val="tx2"/>
                  </a:buClr>
                  <a:buSzPct val="80000"/>
                  <a:buNone/>
                </a:pP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18"/>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BF51AC-AC7A-4056-A206-081C9421CA21}" type="slidenum">
              <a:rPr kumimoji="0" lang="fr-FR" sz="1000" b="0" i="0" u="none" strike="noStrike" kern="1200" cap="none" spc="0" normalizeH="0" baseline="0" noProof="0" smtClean="0">
                <a:ln>
                  <a:noFill/>
                </a:ln>
                <a:solidFill>
                  <a:srgbClr val="103184"/>
                </a:solidFill>
                <a:effectLst/>
                <a:uLnTx/>
                <a:uFillTx/>
                <a:latin typeface="Arial"/>
                <a:ea typeface="ＭＳ Ｐゴシック"/>
                <a:cs typeface="+mn-cs"/>
              </a:rPr>
              <a:pPr marL="0" marR="0" lvl="0" indent="0" algn="l" defTabSz="914400" rtl="0" eaLnBrk="1" fontAlgn="auto" latinLnBrk="0" hangingPunct="1">
                <a:lnSpc>
                  <a:spcPct val="100000"/>
                </a:lnSpc>
                <a:spcBef>
                  <a:spcPts val="0"/>
                </a:spcBef>
                <a:spcAft>
                  <a:spcPts val="0"/>
                </a:spcAft>
                <a:buClrTx/>
                <a:buSzTx/>
                <a:buFontTx/>
                <a:buNone/>
                <a:tabLst/>
                <a:defRPr/>
              </a:pPr>
              <a:t>55</a:t>
            </a:fld>
            <a:endParaRPr kumimoji="0" lang="fr-FR" sz="1000" b="0" i="0" u="none" strike="noStrike" kern="1200" cap="none" spc="0" normalizeH="0" baseline="0" noProof="0">
              <a:ln>
                <a:noFill/>
              </a:ln>
              <a:solidFill>
                <a:srgbClr val="103184"/>
              </a:solidFill>
              <a:effectLst/>
              <a:uLnTx/>
              <a:uFillTx/>
              <a:latin typeface="Arial"/>
              <a:ea typeface="ＭＳ Ｐゴシック"/>
              <a:cs typeface="+mn-cs"/>
            </a:endParaRPr>
          </a:p>
        </p:txBody>
      </p:sp>
    </p:spTree>
    <p:extLst>
      <p:ext uri="{BB962C8B-B14F-4D97-AF65-F5344CB8AC3E}">
        <p14:creationId xmlns:p14="http://schemas.microsoft.com/office/powerpoint/2010/main" val="31735596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463D555-F6E0-4F92-A756-67017C57C113}" type="slidenum">
              <a:rPr kumimoji="0" lang="fr-FR" sz="1000" b="0" i="0" u="none" strike="noStrike" kern="1200" cap="none" spc="0" normalizeH="0" baseline="0" noProof="0">
                <a:ln>
                  <a:noFill/>
                </a:ln>
                <a:solidFill>
                  <a:srgbClr val="103184"/>
                </a:solidFill>
                <a:effectLst/>
                <a:uLnTx/>
                <a:uFillTx/>
                <a:latin typeface="Arial"/>
                <a:ea typeface="Arial Unicode MS"/>
                <a:cs typeface="Arial Unicode MS"/>
              </a:rPr>
              <a:pPr marL="0" marR="0" lvl="0" indent="0" algn="l" defTabSz="914400" rtl="0" eaLnBrk="1" fontAlgn="auto" latinLnBrk="0" hangingPunct="1">
                <a:lnSpc>
                  <a:spcPct val="100000"/>
                </a:lnSpc>
                <a:spcBef>
                  <a:spcPts val="0"/>
                </a:spcBef>
                <a:spcAft>
                  <a:spcPts val="0"/>
                </a:spcAft>
                <a:buClrTx/>
                <a:buSzTx/>
                <a:buFontTx/>
                <a:buNone/>
                <a:tabLst/>
                <a:defRPr/>
              </a:pPr>
              <a:t>56</a:t>
            </a:fld>
            <a:endParaRPr kumimoji="0" lang="fr-FR" sz="1000" b="0" i="0" u="none" strike="noStrike" kern="1200" cap="none" spc="0" normalizeH="0" baseline="0" noProof="0">
              <a:ln>
                <a:noFill/>
              </a:ln>
              <a:solidFill>
                <a:srgbClr val="103184"/>
              </a:solidFill>
              <a:effectLst/>
              <a:uLnTx/>
              <a:uFillTx/>
              <a:latin typeface="Arial"/>
              <a:ea typeface="Arial Unicode MS"/>
              <a:cs typeface="Arial Unicode MS"/>
            </a:endParaRPr>
          </a:p>
        </p:txBody>
      </p:sp>
      <p:sp>
        <p:nvSpPr>
          <p:cNvPr id="164866" name="Rectangle 2"/>
          <p:cNvSpPr>
            <a:spLocks noGrp="1" noChangeArrowheads="1"/>
          </p:cNvSpPr>
          <p:nvPr>
            <p:ph type="title"/>
          </p:nvPr>
        </p:nvSpPr>
        <p:spPr/>
        <p:txBody>
          <a:bodyPr/>
          <a:lstStyle/>
          <a:p>
            <a:r>
              <a:rPr lang="fr-FR" sz="2600" dirty="0" err="1"/>
              <a:t>Swaptions</a:t>
            </a:r>
            <a:r>
              <a:rPr lang="fr-FR" sz="2600" dirty="0"/>
              <a:t> – </a:t>
            </a:r>
            <a:r>
              <a:rPr lang="fr-FR" sz="2600" dirty="0" err="1"/>
              <a:t>Quotations</a:t>
            </a:r>
            <a:r>
              <a:rPr lang="fr-FR" sz="2600" dirty="0"/>
              <a:t> (US) </a:t>
            </a:r>
            <a:br>
              <a:rPr lang="fr-FR" dirty="0"/>
            </a:br>
            <a:r>
              <a:rPr lang="fr-FR" sz="1800" b="0" dirty="0"/>
              <a:t>Ex : </a:t>
            </a:r>
            <a:r>
              <a:rPr lang="fr-FR" sz="1800" b="0" dirty="0" err="1"/>
              <a:t>swaption</a:t>
            </a:r>
            <a:r>
              <a:rPr lang="fr-FR" sz="1800" b="0" dirty="0"/>
              <a:t> 10 mat. x10 </a:t>
            </a:r>
            <a:r>
              <a:rPr lang="fr-FR" sz="1800" b="0" dirty="0" err="1"/>
              <a:t>tenor</a:t>
            </a:r>
            <a:endParaRPr lang="fr-FR" sz="1800" b="0" dirty="0"/>
          </a:p>
        </p:txBody>
      </p:sp>
      <p:pic>
        <p:nvPicPr>
          <p:cNvPr id="164869" name="Picture 5" descr="USSV1010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268413"/>
            <a:ext cx="7010400" cy="501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6775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2BB5B9D-07F9-4B23-A1AB-B5766276C9D6}" type="slidenum">
              <a:rPr kumimoji="0" lang="fr-FR" sz="1000" b="0" i="0" u="none" strike="noStrike" kern="1200" cap="none" spc="0" normalizeH="0" baseline="0" noProof="0">
                <a:ln>
                  <a:noFill/>
                </a:ln>
                <a:solidFill>
                  <a:srgbClr val="103184"/>
                </a:solidFill>
                <a:effectLst/>
                <a:uLnTx/>
                <a:uFillTx/>
                <a:latin typeface="Arial"/>
                <a:ea typeface="Arial Unicode MS"/>
                <a:cs typeface="Arial Unicode MS"/>
              </a:rPr>
              <a:pPr marL="0" marR="0" lvl="0" indent="0" algn="l" defTabSz="914400" rtl="0" eaLnBrk="1" fontAlgn="auto" latinLnBrk="0" hangingPunct="1">
                <a:lnSpc>
                  <a:spcPct val="100000"/>
                </a:lnSpc>
                <a:spcBef>
                  <a:spcPts val="0"/>
                </a:spcBef>
                <a:spcAft>
                  <a:spcPts val="0"/>
                </a:spcAft>
                <a:buClrTx/>
                <a:buSzTx/>
                <a:buFontTx/>
                <a:buNone/>
                <a:tabLst/>
                <a:defRPr/>
              </a:pPr>
              <a:t>57</a:t>
            </a:fld>
            <a:endParaRPr kumimoji="0" lang="fr-FR" sz="1000" b="0" i="0" u="none" strike="noStrike" kern="1200" cap="none" spc="0" normalizeH="0" baseline="0" noProof="0">
              <a:ln>
                <a:noFill/>
              </a:ln>
              <a:solidFill>
                <a:srgbClr val="103184"/>
              </a:solidFill>
              <a:effectLst/>
              <a:uLnTx/>
              <a:uFillTx/>
              <a:latin typeface="Arial"/>
              <a:ea typeface="Arial Unicode MS"/>
              <a:cs typeface="Arial Unicode MS"/>
            </a:endParaRPr>
          </a:p>
        </p:txBody>
      </p:sp>
      <p:sp>
        <p:nvSpPr>
          <p:cNvPr id="165890" name="Rectangle 2"/>
          <p:cNvSpPr>
            <a:spLocks noGrp="1" noChangeArrowheads="1"/>
          </p:cNvSpPr>
          <p:nvPr>
            <p:ph type="title"/>
          </p:nvPr>
        </p:nvSpPr>
        <p:spPr/>
        <p:txBody>
          <a:bodyPr/>
          <a:lstStyle/>
          <a:p>
            <a:r>
              <a:rPr lang="fr-FR" sz="2600" dirty="0" err="1"/>
              <a:t>Swaptions</a:t>
            </a:r>
            <a:r>
              <a:rPr lang="fr-FR" sz="2600" dirty="0"/>
              <a:t> – </a:t>
            </a:r>
            <a:r>
              <a:rPr lang="fr-FR" sz="2600" dirty="0" err="1"/>
              <a:t>Quotations</a:t>
            </a:r>
            <a:r>
              <a:rPr lang="fr-FR" sz="2600" dirty="0"/>
              <a:t> (US) </a:t>
            </a:r>
            <a:br>
              <a:rPr lang="fr-FR" dirty="0"/>
            </a:br>
            <a:r>
              <a:rPr lang="fr-FR" sz="1800" b="0" dirty="0"/>
              <a:t>Ex : </a:t>
            </a:r>
            <a:r>
              <a:rPr lang="fr-FR" sz="1800" b="0" dirty="0" err="1"/>
              <a:t>swaption</a:t>
            </a:r>
            <a:r>
              <a:rPr lang="fr-FR" sz="1800" b="0" dirty="0"/>
              <a:t> 10 mat. x10 </a:t>
            </a:r>
            <a:r>
              <a:rPr lang="fr-FR" sz="1800" b="0" dirty="0" err="1"/>
              <a:t>tenor</a:t>
            </a:r>
            <a:endParaRPr lang="fr-FR" dirty="0"/>
          </a:p>
        </p:txBody>
      </p:sp>
      <p:pic>
        <p:nvPicPr>
          <p:cNvPr id="165892" name="Picture 4" descr="USSV1010DesB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196975"/>
            <a:ext cx="7920038" cy="5259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4217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AF676B2-5A97-4768-9462-2BF61472919E}" type="slidenum">
              <a:rPr kumimoji="0" lang="fr-FR" sz="1000" b="0" i="0" u="none" strike="noStrike" kern="1200" cap="none" spc="0" normalizeH="0" baseline="0" noProof="0">
                <a:ln>
                  <a:noFill/>
                </a:ln>
                <a:solidFill>
                  <a:srgbClr val="103184"/>
                </a:solidFill>
                <a:effectLst/>
                <a:uLnTx/>
                <a:uFillTx/>
                <a:latin typeface="Arial"/>
                <a:ea typeface="Arial Unicode MS"/>
                <a:cs typeface="Arial Unicode MS"/>
              </a:rPr>
              <a:pPr marL="0" marR="0" lvl="0" indent="0" algn="l" defTabSz="914400" rtl="0" eaLnBrk="1" fontAlgn="auto" latinLnBrk="0" hangingPunct="1">
                <a:lnSpc>
                  <a:spcPct val="100000"/>
                </a:lnSpc>
                <a:spcBef>
                  <a:spcPts val="0"/>
                </a:spcBef>
                <a:spcAft>
                  <a:spcPts val="0"/>
                </a:spcAft>
                <a:buClrTx/>
                <a:buSzTx/>
                <a:buFontTx/>
                <a:buNone/>
                <a:tabLst/>
                <a:defRPr/>
              </a:pPr>
              <a:t>58</a:t>
            </a:fld>
            <a:endParaRPr kumimoji="0" lang="fr-FR" sz="1000" b="0" i="0" u="none" strike="noStrike" kern="1200" cap="none" spc="0" normalizeH="0" baseline="0" noProof="0">
              <a:ln>
                <a:noFill/>
              </a:ln>
              <a:solidFill>
                <a:srgbClr val="103184"/>
              </a:solidFill>
              <a:effectLst/>
              <a:uLnTx/>
              <a:uFillTx/>
              <a:latin typeface="Arial"/>
              <a:ea typeface="Arial Unicode MS"/>
              <a:cs typeface="Arial Unicode MS"/>
            </a:endParaRPr>
          </a:p>
        </p:txBody>
      </p:sp>
      <p:sp>
        <p:nvSpPr>
          <p:cNvPr id="163842" name="Rectangle 2"/>
          <p:cNvSpPr>
            <a:spLocks noGrp="1" noChangeArrowheads="1"/>
          </p:cNvSpPr>
          <p:nvPr>
            <p:ph type="title"/>
          </p:nvPr>
        </p:nvSpPr>
        <p:spPr/>
        <p:txBody>
          <a:bodyPr/>
          <a:lstStyle/>
          <a:p>
            <a:r>
              <a:rPr lang="fr-FR" sz="2600" dirty="0" err="1"/>
              <a:t>Swaptions</a:t>
            </a:r>
            <a:r>
              <a:rPr lang="fr-FR" sz="2600" dirty="0"/>
              <a:t> – </a:t>
            </a:r>
            <a:r>
              <a:rPr lang="fr-FR" sz="2600" dirty="0" err="1"/>
              <a:t>Quotations</a:t>
            </a:r>
            <a:r>
              <a:rPr lang="fr-FR" sz="2600" dirty="0"/>
              <a:t> (US) </a:t>
            </a:r>
            <a:br>
              <a:rPr lang="fr-FR" sz="2800" dirty="0"/>
            </a:br>
            <a:r>
              <a:rPr lang="fr-FR" sz="1800" b="0" dirty="0"/>
              <a:t>Ex : </a:t>
            </a:r>
            <a:r>
              <a:rPr lang="fr-FR" sz="1800" b="0" dirty="0" err="1"/>
              <a:t>Implied</a:t>
            </a:r>
            <a:r>
              <a:rPr lang="fr-FR" sz="1800" b="0" dirty="0"/>
              <a:t> Vol. Surface (ATM)</a:t>
            </a:r>
          </a:p>
        </p:txBody>
      </p:sp>
      <p:pic>
        <p:nvPicPr>
          <p:cNvPr id="163844" name="Picture 4" descr="EUSwaptionVolSu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268413"/>
            <a:ext cx="7705725" cy="5164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5517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BF51AC-AC7A-4056-A206-081C9421CA21}" type="slidenum">
              <a:rPr kumimoji="0" lang="fr-FR" sz="1000" b="0" i="0" u="none" strike="noStrike" kern="1200" cap="none" spc="0" normalizeH="0" baseline="0" noProof="0" smtClean="0">
                <a:ln>
                  <a:noFill/>
                </a:ln>
                <a:solidFill>
                  <a:srgbClr val="103184"/>
                </a:solidFill>
                <a:effectLst/>
                <a:uLnTx/>
                <a:uFillTx/>
                <a:latin typeface="Arial"/>
                <a:ea typeface="Arial Unicode MS"/>
                <a:cs typeface="Arial Unicode MS"/>
              </a:rPr>
              <a:pPr marL="0" marR="0" lvl="0" indent="0" algn="l" defTabSz="914400" rtl="0" eaLnBrk="1" fontAlgn="auto" latinLnBrk="0" hangingPunct="1">
                <a:lnSpc>
                  <a:spcPct val="100000"/>
                </a:lnSpc>
                <a:spcBef>
                  <a:spcPts val="0"/>
                </a:spcBef>
                <a:spcAft>
                  <a:spcPts val="0"/>
                </a:spcAft>
                <a:buClrTx/>
                <a:buSzTx/>
                <a:buFontTx/>
                <a:buNone/>
                <a:tabLst/>
                <a:defRPr/>
              </a:pPr>
              <a:t>59</a:t>
            </a:fld>
            <a:endParaRPr kumimoji="0" lang="fr-FR" sz="1000" b="0" i="0" u="none" strike="noStrike" kern="1200" cap="none" spc="0" normalizeH="0" baseline="0" noProof="0">
              <a:ln>
                <a:noFill/>
              </a:ln>
              <a:solidFill>
                <a:srgbClr val="103184"/>
              </a:solidFill>
              <a:effectLst/>
              <a:uLnTx/>
              <a:uFillTx/>
              <a:latin typeface="Arial"/>
              <a:ea typeface="Arial Unicode MS"/>
              <a:cs typeface="Arial Unicode MS"/>
            </a:endParaRPr>
          </a:p>
        </p:txBody>
      </p:sp>
      <p:sp>
        <p:nvSpPr>
          <p:cNvPr id="6" name="Rectangle 2"/>
          <p:cNvSpPr txBox="1">
            <a:spLocks noChangeArrowheads="1"/>
          </p:cNvSpPr>
          <p:nvPr/>
        </p:nvSpPr>
        <p:spPr bwMode="gray">
          <a:xfrm>
            <a:off x="1475656" y="2997498"/>
            <a:ext cx="6408712" cy="115158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fontAlgn="base">
              <a:spcBef>
                <a:spcPct val="0"/>
              </a:spcBef>
              <a:spcAft>
                <a:spcPct val="0"/>
              </a:spcAft>
              <a:defRPr sz="3000" b="1">
                <a:solidFill>
                  <a:srgbClr val="FFFFFF"/>
                </a:solidFill>
                <a:latin typeface="+mj-lt"/>
                <a:ea typeface="+mj-ea"/>
                <a:cs typeface="+mj-cs"/>
              </a:defRPr>
            </a:lvl1pPr>
            <a:lvl2pPr algn="l" rtl="0" fontAlgn="base">
              <a:spcBef>
                <a:spcPct val="0"/>
              </a:spcBef>
              <a:spcAft>
                <a:spcPct val="0"/>
              </a:spcAft>
              <a:defRPr sz="3000" b="1">
                <a:solidFill>
                  <a:srgbClr val="FFFFFF"/>
                </a:solidFill>
                <a:latin typeface="Arial" charset="0"/>
                <a:ea typeface="ＭＳ Ｐゴシック" pitchFamily="-64" charset="-128"/>
              </a:defRPr>
            </a:lvl2pPr>
            <a:lvl3pPr algn="l" rtl="0" fontAlgn="base">
              <a:spcBef>
                <a:spcPct val="0"/>
              </a:spcBef>
              <a:spcAft>
                <a:spcPct val="0"/>
              </a:spcAft>
              <a:defRPr sz="3000" b="1">
                <a:solidFill>
                  <a:srgbClr val="FFFFFF"/>
                </a:solidFill>
                <a:latin typeface="Arial" charset="0"/>
                <a:ea typeface="ＭＳ Ｐゴシック" pitchFamily="-64" charset="-128"/>
              </a:defRPr>
            </a:lvl3pPr>
            <a:lvl4pPr algn="l" rtl="0" fontAlgn="base">
              <a:spcBef>
                <a:spcPct val="0"/>
              </a:spcBef>
              <a:spcAft>
                <a:spcPct val="0"/>
              </a:spcAft>
              <a:defRPr sz="3000" b="1">
                <a:solidFill>
                  <a:srgbClr val="FFFFFF"/>
                </a:solidFill>
                <a:latin typeface="Arial" charset="0"/>
                <a:ea typeface="ＭＳ Ｐゴシック" pitchFamily="-64" charset="-128"/>
              </a:defRPr>
            </a:lvl4pPr>
            <a:lvl5pPr algn="l" rtl="0" fontAlgn="base">
              <a:spcBef>
                <a:spcPct val="0"/>
              </a:spcBef>
              <a:spcAft>
                <a:spcPct val="0"/>
              </a:spcAft>
              <a:defRPr sz="3000" b="1">
                <a:solidFill>
                  <a:srgbClr val="FFFFFF"/>
                </a:solidFill>
                <a:latin typeface="Arial" charset="0"/>
                <a:ea typeface="ＭＳ Ｐゴシック" pitchFamily="-64" charset="-128"/>
              </a:defRPr>
            </a:lvl5pPr>
            <a:lvl6pPr marL="457200" algn="l" rtl="0" fontAlgn="base">
              <a:spcBef>
                <a:spcPct val="0"/>
              </a:spcBef>
              <a:spcAft>
                <a:spcPct val="0"/>
              </a:spcAft>
              <a:defRPr sz="3000" b="1">
                <a:solidFill>
                  <a:srgbClr val="FFFFFF"/>
                </a:solidFill>
                <a:latin typeface="Arial" charset="0"/>
                <a:ea typeface="ＭＳ Ｐゴシック" pitchFamily="-64" charset="-128"/>
              </a:defRPr>
            </a:lvl6pPr>
            <a:lvl7pPr marL="914400" algn="l" rtl="0" fontAlgn="base">
              <a:spcBef>
                <a:spcPct val="0"/>
              </a:spcBef>
              <a:spcAft>
                <a:spcPct val="0"/>
              </a:spcAft>
              <a:defRPr sz="3000" b="1">
                <a:solidFill>
                  <a:srgbClr val="FFFFFF"/>
                </a:solidFill>
                <a:latin typeface="Arial" charset="0"/>
                <a:ea typeface="ＭＳ Ｐゴシック" pitchFamily="-64" charset="-128"/>
              </a:defRPr>
            </a:lvl7pPr>
            <a:lvl8pPr marL="1371600" algn="l" rtl="0" fontAlgn="base">
              <a:spcBef>
                <a:spcPct val="0"/>
              </a:spcBef>
              <a:spcAft>
                <a:spcPct val="0"/>
              </a:spcAft>
              <a:defRPr sz="3000" b="1">
                <a:solidFill>
                  <a:srgbClr val="FFFFFF"/>
                </a:solidFill>
                <a:latin typeface="Arial" charset="0"/>
                <a:ea typeface="ＭＳ Ｐゴシック" pitchFamily="-64" charset="-128"/>
              </a:defRPr>
            </a:lvl8pPr>
            <a:lvl9pPr marL="1828800" algn="l" rtl="0" fontAlgn="base">
              <a:spcBef>
                <a:spcPct val="0"/>
              </a:spcBef>
              <a:spcAft>
                <a:spcPct val="0"/>
              </a:spcAft>
              <a:defRPr sz="3000" b="1">
                <a:solidFill>
                  <a:srgbClr val="FFFFFF"/>
                </a:solidFill>
                <a:latin typeface="Arial" charset="0"/>
                <a:ea typeface="ＭＳ Ｐゴシック" pitchFamily="-6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2600" b="1" i="0" u="none" strike="noStrike" kern="1200" cap="none" spc="0" normalizeH="0" baseline="0" noProof="0" dirty="0">
                <a:ln>
                  <a:noFill/>
                </a:ln>
                <a:solidFill>
                  <a:srgbClr val="103184"/>
                </a:solidFill>
                <a:effectLst/>
                <a:uLnTx/>
                <a:uFillTx/>
                <a:latin typeface="Arial"/>
                <a:ea typeface="Arial Unicode MS"/>
                <a:cs typeface="Arial Unicode MS"/>
              </a:rPr>
              <a:t>In-Arrears Swaps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2600" b="1" i="0" u="none" strike="noStrike" kern="1200" cap="none" spc="0" normalizeH="0" baseline="0" noProof="0" dirty="0">
                <a:ln>
                  <a:noFill/>
                </a:ln>
                <a:solidFill>
                  <a:srgbClr val="103184"/>
                </a:solidFill>
                <a:effectLst/>
                <a:uLnTx/>
                <a:uFillTx/>
                <a:latin typeface="Arial"/>
                <a:ea typeface="Arial Unicode MS"/>
                <a:cs typeface="Arial Unicode MS"/>
              </a:rPr>
              <a:t>Black Model for Libor Rates</a:t>
            </a:r>
          </a:p>
        </p:txBody>
      </p:sp>
    </p:spTree>
    <p:extLst>
      <p:ext uri="{BB962C8B-B14F-4D97-AF65-F5344CB8AC3E}">
        <p14:creationId xmlns:p14="http://schemas.microsoft.com/office/powerpoint/2010/main" val="3668583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t 13" hidden="1">
            <a:extLst>
              <a:ext uri="{FF2B5EF4-FFF2-40B4-BE49-F238E27FC236}">
                <a16:creationId xmlns:a16="http://schemas.microsoft.com/office/drawing/2014/main" id="{827E9E8D-79C0-4085-9D74-7C5C966F4D6D}"/>
              </a:ext>
            </a:extLst>
          </p:cNvPr>
          <p:cNvGraphicFramePr>
            <a:graphicFrameLocks noChangeAspect="1"/>
          </p:cNvGraphicFramePr>
          <p:nvPr>
            <p:custDataLst>
              <p:tags r:id="rId1"/>
            </p:custDataLst>
            <p:extLst>
              <p:ext uri="{D42A27DB-BD31-4B8C-83A1-F6EECF244321}">
                <p14:modId xmlns:p14="http://schemas.microsoft.com/office/powerpoint/2010/main" val="26469169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622" imgH="623" progId="TCLayout.ActiveDocument.1">
                  <p:embed/>
                </p:oleObj>
              </mc:Choice>
              <mc:Fallback>
                <p:oleObj name="Diapositive think-cell" r:id="rId3" imgW="622" imgH="623" progId="TCLayout.ActiveDocument.1">
                  <p:embed/>
                  <p:pic>
                    <p:nvPicPr>
                      <p:cNvPr id="14" name="Objet 13" hidden="1">
                        <a:extLst>
                          <a:ext uri="{FF2B5EF4-FFF2-40B4-BE49-F238E27FC236}">
                            <a16:creationId xmlns:a16="http://schemas.microsoft.com/office/drawing/2014/main" id="{827E9E8D-79C0-4085-9D74-7C5C966F4D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Espace réservé du numéro de diapositive 3">
            <a:extLst>
              <a:ext uri="{FF2B5EF4-FFF2-40B4-BE49-F238E27FC236}">
                <a16:creationId xmlns:a16="http://schemas.microsoft.com/office/drawing/2014/main" id="{38D86354-1A88-4C32-AFE0-CBC4E43D7691}"/>
              </a:ext>
            </a:extLst>
          </p:cNvPr>
          <p:cNvSpPr>
            <a:spLocks noGrp="1"/>
          </p:cNvSpPr>
          <p:nvPr>
            <p:ph type="sldNum" sz="quarter" idx="10"/>
          </p:nvPr>
        </p:nvSpPr>
        <p:spPr/>
        <p:txBody>
          <a:bodyPr/>
          <a:lstStyle/>
          <a:p>
            <a:fld id="{76BF51AC-AC7A-4056-A206-081C9421CA21}" type="slidenum">
              <a:rPr lang="fr-FR" smtClean="0"/>
              <a:pPr/>
              <a:t>6</a:t>
            </a:fld>
            <a:endParaRPr lang="fr-FR"/>
          </a:p>
        </p:txBody>
      </p:sp>
      <p:sp>
        <p:nvSpPr>
          <p:cNvPr id="38" name="Rectangle 37">
            <a:extLst>
              <a:ext uri="{FF2B5EF4-FFF2-40B4-BE49-F238E27FC236}">
                <a16:creationId xmlns:a16="http://schemas.microsoft.com/office/drawing/2014/main" id="{3BC24539-5969-4803-AEEE-D1CAEDB250A2}"/>
              </a:ext>
            </a:extLst>
          </p:cNvPr>
          <p:cNvSpPr/>
          <p:nvPr/>
        </p:nvSpPr>
        <p:spPr bwMode="auto">
          <a:xfrm>
            <a:off x="759809" y="2376142"/>
            <a:ext cx="7416824" cy="45719"/>
          </a:xfrm>
          <a:prstGeom prst="rect">
            <a:avLst/>
          </a:prstGeom>
          <a:solidFill>
            <a:schemeClr val="accent6">
              <a:lumMod val="50000"/>
            </a:schemeClr>
          </a:solidFill>
          <a:ln w="9525" cap="flat" cmpd="sng" algn="ctr">
            <a:solidFill>
              <a:schemeClr val="accent6">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Arial" charset="0"/>
              <a:ea typeface="ＭＳ Ｐゴシック" pitchFamily="-64" charset="-128"/>
            </a:endParaRPr>
          </a:p>
        </p:txBody>
      </p:sp>
      <p:cxnSp>
        <p:nvCxnSpPr>
          <p:cNvPr id="40" name="Connecteur droit avec flèche 39">
            <a:extLst>
              <a:ext uri="{FF2B5EF4-FFF2-40B4-BE49-F238E27FC236}">
                <a16:creationId xmlns:a16="http://schemas.microsoft.com/office/drawing/2014/main" id="{CF91C625-C2D0-43FF-BC78-FD0BD9D412C5}"/>
              </a:ext>
            </a:extLst>
          </p:cNvPr>
          <p:cNvCxnSpPr>
            <a:cxnSpLocks/>
          </p:cNvCxnSpPr>
          <p:nvPr/>
        </p:nvCxnSpPr>
        <p:spPr bwMode="auto">
          <a:xfrm flipV="1">
            <a:off x="6448441" y="1458219"/>
            <a:ext cx="0" cy="917923"/>
          </a:xfrm>
          <a:prstGeom prst="straightConnector1">
            <a:avLst/>
          </a:prstGeom>
          <a:solidFill>
            <a:schemeClr val="accent1"/>
          </a:solidFill>
          <a:ln w="38100" cap="flat" cmpd="sng" algn="ctr">
            <a:solidFill>
              <a:schemeClr val="accent6">
                <a:lumMod val="50000"/>
              </a:schemeClr>
            </a:solidFill>
            <a:prstDash val="solid"/>
            <a:round/>
            <a:headEnd type="none" w="med" len="med"/>
            <a:tailEnd type="triangle"/>
          </a:ln>
          <a:effectLst/>
        </p:spPr>
      </p:cxnSp>
      <p:cxnSp>
        <p:nvCxnSpPr>
          <p:cNvPr id="42" name="Connecteur droit avec flèche 41">
            <a:extLst>
              <a:ext uri="{FF2B5EF4-FFF2-40B4-BE49-F238E27FC236}">
                <a16:creationId xmlns:a16="http://schemas.microsoft.com/office/drawing/2014/main" id="{D2F89B35-A443-4F9B-8DAC-C446D5B5311D}"/>
              </a:ext>
            </a:extLst>
          </p:cNvPr>
          <p:cNvCxnSpPr>
            <a:cxnSpLocks/>
          </p:cNvCxnSpPr>
          <p:nvPr/>
        </p:nvCxnSpPr>
        <p:spPr bwMode="auto">
          <a:xfrm>
            <a:off x="1839929" y="2376142"/>
            <a:ext cx="0" cy="666253"/>
          </a:xfrm>
          <a:prstGeom prst="straightConnector1">
            <a:avLst/>
          </a:prstGeom>
          <a:solidFill>
            <a:schemeClr val="accent1"/>
          </a:solidFill>
          <a:ln w="38100" cap="flat" cmpd="sng" algn="ctr">
            <a:solidFill>
              <a:schemeClr val="accent6">
                <a:lumMod val="50000"/>
              </a:schemeClr>
            </a:solidFill>
            <a:prstDash val="solid"/>
            <a:round/>
            <a:headEnd type="none" w="med" len="med"/>
            <a:tailEnd type="triangle"/>
          </a:ln>
          <a:effectLst/>
        </p:spPr>
      </p:cxnSp>
      <p:sp>
        <p:nvSpPr>
          <p:cNvPr id="46" name="ZoneTexte 45">
            <a:extLst>
              <a:ext uri="{FF2B5EF4-FFF2-40B4-BE49-F238E27FC236}">
                <a16:creationId xmlns:a16="http://schemas.microsoft.com/office/drawing/2014/main" id="{11520AC6-535E-45BC-9585-C87933E8A3F3}"/>
              </a:ext>
            </a:extLst>
          </p:cNvPr>
          <p:cNvSpPr txBox="1"/>
          <p:nvPr/>
        </p:nvSpPr>
        <p:spPr>
          <a:xfrm>
            <a:off x="971600" y="1124479"/>
            <a:ext cx="6650566" cy="369332"/>
          </a:xfrm>
          <a:prstGeom prst="rect">
            <a:avLst/>
          </a:prstGeom>
          <a:noFill/>
        </p:spPr>
        <p:txBody>
          <a:bodyPr wrap="square">
            <a:spAutoFit/>
          </a:bodyPr>
          <a:lstStyle/>
          <a:p>
            <a:r>
              <a:rPr lang="fr-FR" sz="1800" i="1" u="sng" dirty="0">
                <a:solidFill>
                  <a:srgbClr val="000000"/>
                </a:solidFill>
              </a:rPr>
              <a:t>ZC Bond (</a:t>
            </a:r>
            <a:r>
              <a:rPr lang="fr-FR" sz="1800" i="1" u="sng" dirty="0" err="1">
                <a:solidFill>
                  <a:srgbClr val="000000"/>
                </a:solidFill>
              </a:rPr>
              <a:t>buyer</a:t>
            </a:r>
            <a:r>
              <a:rPr lang="fr-FR" sz="1800" i="1" u="sng" dirty="0">
                <a:solidFill>
                  <a:srgbClr val="000000"/>
                </a:solidFill>
              </a:rPr>
              <a:t> position)</a:t>
            </a:r>
            <a:endParaRPr lang="fr-FR" i="1" dirty="0">
              <a:solidFill>
                <a:srgbClr val="000000"/>
              </a:solidFill>
            </a:endParaRPr>
          </a:p>
        </p:txBody>
      </p:sp>
      <p:sp>
        <p:nvSpPr>
          <p:cNvPr id="47" name="ZoneTexte 46">
            <a:extLst>
              <a:ext uri="{FF2B5EF4-FFF2-40B4-BE49-F238E27FC236}">
                <a16:creationId xmlns:a16="http://schemas.microsoft.com/office/drawing/2014/main" id="{682AC333-F82D-466F-8B80-80C797E49190}"/>
              </a:ext>
            </a:extLst>
          </p:cNvPr>
          <p:cNvSpPr txBox="1"/>
          <p:nvPr/>
        </p:nvSpPr>
        <p:spPr>
          <a:xfrm>
            <a:off x="1551897" y="2029669"/>
            <a:ext cx="648072" cy="369332"/>
          </a:xfrm>
          <a:prstGeom prst="rect">
            <a:avLst/>
          </a:prstGeom>
          <a:noFill/>
        </p:spPr>
        <p:txBody>
          <a:bodyPr wrap="square">
            <a:spAutoFit/>
          </a:bodyPr>
          <a:lstStyle/>
          <a:p>
            <a:pPr algn="ctr"/>
            <a:r>
              <a:rPr lang="fr-FR" sz="1800" dirty="0">
                <a:solidFill>
                  <a:srgbClr val="000000"/>
                </a:solidFill>
              </a:rPr>
              <a:t>t=0</a:t>
            </a:r>
            <a:endParaRPr lang="fr-FR" dirty="0">
              <a:solidFill>
                <a:srgbClr val="000000"/>
              </a:solidFill>
            </a:endParaRPr>
          </a:p>
        </p:txBody>
      </p:sp>
      <p:sp>
        <p:nvSpPr>
          <p:cNvPr id="48" name="ZoneTexte 47">
            <a:extLst>
              <a:ext uri="{FF2B5EF4-FFF2-40B4-BE49-F238E27FC236}">
                <a16:creationId xmlns:a16="http://schemas.microsoft.com/office/drawing/2014/main" id="{F9B29685-4F78-40E4-B8F7-B14AD3611225}"/>
              </a:ext>
            </a:extLst>
          </p:cNvPr>
          <p:cNvSpPr txBox="1"/>
          <p:nvPr/>
        </p:nvSpPr>
        <p:spPr>
          <a:xfrm>
            <a:off x="6160409" y="2510866"/>
            <a:ext cx="648072" cy="369332"/>
          </a:xfrm>
          <a:prstGeom prst="rect">
            <a:avLst/>
          </a:prstGeom>
          <a:noFill/>
        </p:spPr>
        <p:txBody>
          <a:bodyPr wrap="square">
            <a:spAutoFit/>
          </a:bodyPr>
          <a:lstStyle/>
          <a:p>
            <a:pPr algn="ctr"/>
            <a:r>
              <a:rPr lang="fr-FR" sz="1800" dirty="0">
                <a:solidFill>
                  <a:srgbClr val="000000"/>
                </a:solidFill>
              </a:rPr>
              <a:t>t=T</a:t>
            </a:r>
            <a:endParaRPr lang="fr-FR" dirty="0">
              <a:solidFill>
                <a:srgbClr val="000000"/>
              </a:solidFill>
            </a:endParaRPr>
          </a:p>
        </p:txBody>
      </p:sp>
      <p:sp>
        <p:nvSpPr>
          <p:cNvPr id="49" name="ZoneTexte 48">
            <a:extLst>
              <a:ext uri="{FF2B5EF4-FFF2-40B4-BE49-F238E27FC236}">
                <a16:creationId xmlns:a16="http://schemas.microsoft.com/office/drawing/2014/main" id="{1C28152E-546E-40C3-A01A-5CFC1D734F1F}"/>
              </a:ext>
            </a:extLst>
          </p:cNvPr>
          <p:cNvSpPr txBox="1"/>
          <p:nvPr/>
        </p:nvSpPr>
        <p:spPr>
          <a:xfrm>
            <a:off x="6140441" y="1069557"/>
            <a:ext cx="648072" cy="369332"/>
          </a:xfrm>
          <a:prstGeom prst="rect">
            <a:avLst/>
          </a:prstGeom>
          <a:noFill/>
        </p:spPr>
        <p:txBody>
          <a:bodyPr wrap="square">
            <a:spAutoFit/>
          </a:bodyPr>
          <a:lstStyle/>
          <a:p>
            <a:pPr algn="ctr"/>
            <a:r>
              <a:rPr lang="fr-FR" sz="1800" dirty="0">
                <a:solidFill>
                  <a:srgbClr val="000000"/>
                </a:solidFill>
              </a:rPr>
              <a:t>1€</a:t>
            </a:r>
            <a:endParaRPr lang="fr-FR" dirty="0">
              <a:solidFill>
                <a:srgbClr val="000000"/>
              </a:solidFill>
            </a:endParaRPr>
          </a:p>
        </p:txBody>
      </p:sp>
      <p:sp>
        <p:nvSpPr>
          <p:cNvPr id="50" name="ZoneTexte 49">
            <a:extLst>
              <a:ext uri="{FF2B5EF4-FFF2-40B4-BE49-F238E27FC236}">
                <a16:creationId xmlns:a16="http://schemas.microsoft.com/office/drawing/2014/main" id="{31661B6B-095B-4DAD-B23E-3F0D5B79D8CB}"/>
              </a:ext>
            </a:extLst>
          </p:cNvPr>
          <p:cNvSpPr txBox="1"/>
          <p:nvPr/>
        </p:nvSpPr>
        <p:spPr>
          <a:xfrm>
            <a:off x="1353875" y="3059668"/>
            <a:ext cx="972108" cy="369332"/>
          </a:xfrm>
          <a:prstGeom prst="rect">
            <a:avLst/>
          </a:prstGeom>
          <a:noFill/>
        </p:spPr>
        <p:txBody>
          <a:bodyPr wrap="square">
            <a:spAutoFit/>
          </a:bodyPr>
          <a:lstStyle/>
          <a:p>
            <a:pPr algn="ctr"/>
            <a:r>
              <a:rPr lang="fr-FR" dirty="0">
                <a:solidFill>
                  <a:srgbClr val="000000"/>
                </a:solidFill>
              </a:rPr>
              <a:t>ZC(0,T)</a:t>
            </a:r>
          </a:p>
        </p:txBody>
      </p:sp>
      <p:sp>
        <p:nvSpPr>
          <p:cNvPr id="58" name="ZoneTexte 57">
            <a:extLst>
              <a:ext uri="{FF2B5EF4-FFF2-40B4-BE49-F238E27FC236}">
                <a16:creationId xmlns:a16="http://schemas.microsoft.com/office/drawing/2014/main" id="{8734B7D3-AAF8-4A0F-8A3D-3C6D865F30D7}"/>
              </a:ext>
            </a:extLst>
          </p:cNvPr>
          <p:cNvSpPr txBox="1"/>
          <p:nvPr/>
        </p:nvSpPr>
        <p:spPr>
          <a:xfrm>
            <a:off x="817034" y="3508067"/>
            <a:ext cx="6650566" cy="369332"/>
          </a:xfrm>
          <a:prstGeom prst="rect">
            <a:avLst/>
          </a:prstGeom>
          <a:noFill/>
        </p:spPr>
        <p:txBody>
          <a:bodyPr wrap="square">
            <a:spAutoFit/>
          </a:bodyPr>
          <a:lstStyle/>
          <a:p>
            <a:r>
              <a:rPr lang="fr-FR" sz="1800" i="1" u="sng" dirty="0" err="1">
                <a:solidFill>
                  <a:srgbClr val="000000"/>
                </a:solidFill>
              </a:rPr>
              <a:t>Forward</a:t>
            </a:r>
            <a:r>
              <a:rPr lang="fr-FR" sz="1800" i="1" u="sng" dirty="0">
                <a:solidFill>
                  <a:srgbClr val="000000"/>
                </a:solidFill>
              </a:rPr>
              <a:t> Start ZC Bond (</a:t>
            </a:r>
            <a:r>
              <a:rPr lang="fr-FR" sz="1800" i="1" u="sng" dirty="0" err="1">
                <a:solidFill>
                  <a:srgbClr val="000000"/>
                </a:solidFill>
              </a:rPr>
              <a:t>receiver</a:t>
            </a:r>
            <a:r>
              <a:rPr lang="fr-FR" sz="1800" i="1" u="sng" dirty="0">
                <a:solidFill>
                  <a:srgbClr val="000000"/>
                </a:solidFill>
              </a:rPr>
              <a:t> position)</a:t>
            </a:r>
            <a:endParaRPr lang="fr-FR" i="1" dirty="0">
              <a:solidFill>
                <a:srgbClr val="000000"/>
              </a:solidFill>
            </a:endParaRPr>
          </a:p>
        </p:txBody>
      </p:sp>
      <p:sp>
        <p:nvSpPr>
          <p:cNvPr id="61" name="Rectangle 60">
            <a:extLst>
              <a:ext uri="{FF2B5EF4-FFF2-40B4-BE49-F238E27FC236}">
                <a16:creationId xmlns:a16="http://schemas.microsoft.com/office/drawing/2014/main" id="{C61CE696-1FE5-4369-8566-4B61A920A671}"/>
              </a:ext>
            </a:extLst>
          </p:cNvPr>
          <p:cNvSpPr/>
          <p:nvPr/>
        </p:nvSpPr>
        <p:spPr bwMode="auto">
          <a:xfrm>
            <a:off x="808430" y="5344204"/>
            <a:ext cx="7416824" cy="45719"/>
          </a:xfrm>
          <a:prstGeom prst="rect">
            <a:avLst/>
          </a:prstGeom>
          <a:solidFill>
            <a:schemeClr val="accent6">
              <a:lumMod val="50000"/>
            </a:schemeClr>
          </a:solidFill>
          <a:ln w="9525" cap="flat" cmpd="sng" algn="ctr">
            <a:solidFill>
              <a:schemeClr val="accent6">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Arial" charset="0"/>
              <a:ea typeface="ＭＳ Ｐゴシック" pitchFamily="-64" charset="-128"/>
            </a:endParaRPr>
          </a:p>
        </p:txBody>
      </p:sp>
      <p:cxnSp>
        <p:nvCxnSpPr>
          <p:cNvPr id="62" name="Connecteur droit avec flèche 61">
            <a:extLst>
              <a:ext uri="{FF2B5EF4-FFF2-40B4-BE49-F238E27FC236}">
                <a16:creationId xmlns:a16="http://schemas.microsoft.com/office/drawing/2014/main" id="{2EEAA46A-BF40-45E4-B538-45FDC25B418C}"/>
              </a:ext>
            </a:extLst>
          </p:cNvPr>
          <p:cNvCxnSpPr>
            <a:cxnSpLocks/>
          </p:cNvCxnSpPr>
          <p:nvPr/>
        </p:nvCxnSpPr>
        <p:spPr bwMode="auto">
          <a:xfrm flipV="1">
            <a:off x="6497062" y="4426281"/>
            <a:ext cx="0" cy="917923"/>
          </a:xfrm>
          <a:prstGeom prst="straightConnector1">
            <a:avLst/>
          </a:prstGeom>
          <a:solidFill>
            <a:schemeClr val="accent1"/>
          </a:solidFill>
          <a:ln w="38100" cap="flat" cmpd="sng" algn="ctr">
            <a:solidFill>
              <a:schemeClr val="accent6">
                <a:lumMod val="50000"/>
              </a:schemeClr>
            </a:solidFill>
            <a:prstDash val="solid"/>
            <a:round/>
            <a:headEnd type="none" w="med" len="med"/>
            <a:tailEnd type="triangle"/>
          </a:ln>
          <a:effectLst/>
        </p:spPr>
      </p:cxnSp>
      <p:sp>
        <p:nvSpPr>
          <p:cNvPr id="64" name="ZoneTexte 63">
            <a:extLst>
              <a:ext uri="{FF2B5EF4-FFF2-40B4-BE49-F238E27FC236}">
                <a16:creationId xmlns:a16="http://schemas.microsoft.com/office/drawing/2014/main" id="{126B5413-843B-476D-B2C3-9ACD65BEC7C9}"/>
              </a:ext>
            </a:extLst>
          </p:cNvPr>
          <p:cNvSpPr txBox="1"/>
          <p:nvPr/>
        </p:nvSpPr>
        <p:spPr>
          <a:xfrm>
            <a:off x="4265966" y="4955419"/>
            <a:ext cx="648072" cy="369332"/>
          </a:xfrm>
          <a:prstGeom prst="rect">
            <a:avLst/>
          </a:prstGeom>
          <a:noFill/>
        </p:spPr>
        <p:txBody>
          <a:bodyPr wrap="square">
            <a:spAutoFit/>
          </a:bodyPr>
          <a:lstStyle/>
          <a:p>
            <a:pPr algn="ctr"/>
            <a:r>
              <a:rPr lang="fr-FR" sz="1800" dirty="0">
                <a:solidFill>
                  <a:srgbClr val="000000"/>
                </a:solidFill>
              </a:rPr>
              <a:t>t</a:t>
            </a:r>
            <a:endParaRPr lang="fr-FR" dirty="0">
              <a:solidFill>
                <a:srgbClr val="000000"/>
              </a:solidFill>
            </a:endParaRPr>
          </a:p>
        </p:txBody>
      </p:sp>
      <p:sp>
        <p:nvSpPr>
          <p:cNvPr id="65" name="ZoneTexte 64">
            <a:extLst>
              <a:ext uri="{FF2B5EF4-FFF2-40B4-BE49-F238E27FC236}">
                <a16:creationId xmlns:a16="http://schemas.microsoft.com/office/drawing/2014/main" id="{8A0D76C2-B1B1-49CD-B73C-587887CF2EF7}"/>
              </a:ext>
            </a:extLst>
          </p:cNvPr>
          <p:cNvSpPr txBox="1"/>
          <p:nvPr/>
        </p:nvSpPr>
        <p:spPr>
          <a:xfrm>
            <a:off x="6209030" y="5478928"/>
            <a:ext cx="648072" cy="369332"/>
          </a:xfrm>
          <a:prstGeom prst="rect">
            <a:avLst/>
          </a:prstGeom>
          <a:noFill/>
        </p:spPr>
        <p:txBody>
          <a:bodyPr wrap="square">
            <a:spAutoFit/>
          </a:bodyPr>
          <a:lstStyle/>
          <a:p>
            <a:pPr algn="ctr"/>
            <a:r>
              <a:rPr lang="fr-FR" sz="1800" dirty="0">
                <a:solidFill>
                  <a:srgbClr val="000000"/>
                </a:solidFill>
              </a:rPr>
              <a:t>t=T</a:t>
            </a:r>
            <a:endParaRPr lang="fr-FR" dirty="0">
              <a:solidFill>
                <a:srgbClr val="000000"/>
              </a:solidFill>
            </a:endParaRPr>
          </a:p>
        </p:txBody>
      </p:sp>
      <p:sp>
        <p:nvSpPr>
          <p:cNvPr id="66" name="ZoneTexte 65">
            <a:extLst>
              <a:ext uri="{FF2B5EF4-FFF2-40B4-BE49-F238E27FC236}">
                <a16:creationId xmlns:a16="http://schemas.microsoft.com/office/drawing/2014/main" id="{6E97D0E7-F0DB-4277-AD22-55788506EDD1}"/>
              </a:ext>
            </a:extLst>
          </p:cNvPr>
          <p:cNvSpPr txBox="1"/>
          <p:nvPr/>
        </p:nvSpPr>
        <p:spPr>
          <a:xfrm>
            <a:off x="6189062" y="4037619"/>
            <a:ext cx="648072" cy="369332"/>
          </a:xfrm>
          <a:prstGeom prst="rect">
            <a:avLst/>
          </a:prstGeom>
          <a:noFill/>
        </p:spPr>
        <p:txBody>
          <a:bodyPr wrap="square">
            <a:spAutoFit/>
          </a:bodyPr>
          <a:lstStyle/>
          <a:p>
            <a:pPr algn="ctr"/>
            <a:r>
              <a:rPr lang="fr-FR" sz="1800" dirty="0">
                <a:solidFill>
                  <a:srgbClr val="000000"/>
                </a:solidFill>
              </a:rPr>
              <a:t>1€</a:t>
            </a:r>
            <a:endParaRPr lang="fr-FR" dirty="0">
              <a:solidFill>
                <a:srgbClr val="000000"/>
              </a:solidFill>
            </a:endParaRPr>
          </a:p>
        </p:txBody>
      </p:sp>
      <p:cxnSp>
        <p:nvCxnSpPr>
          <p:cNvPr id="20" name="Connecteur droit avec flèche 19">
            <a:extLst>
              <a:ext uri="{FF2B5EF4-FFF2-40B4-BE49-F238E27FC236}">
                <a16:creationId xmlns:a16="http://schemas.microsoft.com/office/drawing/2014/main" id="{7AFB53E0-EB55-4F7C-B6BA-F35B071D1644}"/>
              </a:ext>
            </a:extLst>
          </p:cNvPr>
          <p:cNvCxnSpPr>
            <a:cxnSpLocks/>
          </p:cNvCxnSpPr>
          <p:nvPr/>
        </p:nvCxnSpPr>
        <p:spPr bwMode="auto">
          <a:xfrm>
            <a:off x="4590002" y="5383111"/>
            <a:ext cx="0" cy="644619"/>
          </a:xfrm>
          <a:prstGeom prst="straightConnector1">
            <a:avLst/>
          </a:prstGeom>
          <a:solidFill>
            <a:schemeClr val="accent1"/>
          </a:solidFill>
          <a:ln w="38100" cap="flat" cmpd="sng" algn="ctr">
            <a:solidFill>
              <a:schemeClr val="accent6">
                <a:lumMod val="50000"/>
              </a:schemeClr>
            </a:solidFill>
            <a:prstDash val="solid"/>
            <a:round/>
            <a:headEnd type="none" w="med" len="med"/>
            <a:tailEnd type="triangle"/>
          </a:ln>
          <a:effectLst/>
        </p:spPr>
      </p:cxnSp>
      <p:sp>
        <p:nvSpPr>
          <p:cNvPr id="23" name="ZoneTexte 22">
            <a:extLst>
              <a:ext uri="{FF2B5EF4-FFF2-40B4-BE49-F238E27FC236}">
                <a16:creationId xmlns:a16="http://schemas.microsoft.com/office/drawing/2014/main" id="{DFB01DFD-3F3C-409F-9361-1FA24B1280EC}"/>
              </a:ext>
            </a:extLst>
          </p:cNvPr>
          <p:cNvSpPr txBox="1"/>
          <p:nvPr/>
        </p:nvSpPr>
        <p:spPr>
          <a:xfrm>
            <a:off x="4103948" y="6066637"/>
            <a:ext cx="972108" cy="369332"/>
          </a:xfrm>
          <a:prstGeom prst="rect">
            <a:avLst/>
          </a:prstGeom>
          <a:noFill/>
        </p:spPr>
        <p:txBody>
          <a:bodyPr wrap="square">
            <a:spAutoFit/>
          </a:bodyPr>
          <a:lstStyle/>
          <a:p>
            <a:pPr algn="ctr"/>
            <a:r>
              <a:rPr lang="fr-FR" dirty="0">
                <a:solidFill>
                  <a:srgbClr val="000000"/>
                </a:solidFill>
              </a:rPr>
              <a:t>K</a:t>
            </a:r>
          </a:p>
        </p:txBody>
      </p:sp>
      <p:sp>
        <p:nvSpPr>
          <p:cNvPr id="24" name="ZoneTexte 23">
            <a:extLst>
              <a:ext uri="{FF2B5EF4-FFF2-40B4-BE49-F238E27FC236}">
                <a16:creationId xmlns:a16="http://schemas.microsoft.com/office/drawing/2014/main" id="{57633ACD-F922-4DEC-AA75-DBEDA55D2351}"/>
              </a:ext>
            </a:extLst>
          </p:cNvPr>
          <p:cNvSpPr txBox="1"/>
          <p:nvPr/>
        </p:nvSpPr>
        <p:spPr>
          <a:xfrm>
            <a:off x="1515893" y="4974872"/>
            <a:ext cx="648072" cy="369332"/>
          </a:xfrm>
          <a:prstGeom prst="rect">
            <a:avLst/>
          </a:prstGeom>
          <a:noFill/>
        </p:spPr>
        <p:txBody>
          <a:bodyPr wrap="square">
            <a:spAutoFit/>
          </a:bodyPr>
          <a:lstStyle/>
          <a:p>
            <a:pPr algn="ctr"/>
            <a:r>
              <a:rPr lang="fr-FR" sz="1800" dirty="0">
                <a:solidFill>
                  <a:srgbClr val="000000"/>
                </a:solidFill>
              </a:rPr>
              <a:t>t=0</a:t>
            </a:r>
            <a:endParaRPr lang="fr-FR" dirty="0">
              <a:solidFill>
                <a:srgbClr val="000000"/>
              </a:solidFill>
            </a:endParaRPr>
          </a:p>
        </p:txBody>
      </p:sp>
      <p:sp>
        <p:nvSpPr>
          <p:cNvPr id="26" name="ZoneTexte 25">
            <a:extLst>
              <a:ext uri="{FF2B5EF4-FFF2-40B4-BE49-F238E27FC236}">
                <a16:creationId xmlns:a16="http://schemas.microsoft.com/office/drawing/2014/main" id="{53F3C5E1-7283-41F3-A865-3BDC555E386B}"/>
              </a:ext>
            </a:extLst>
          </p:cNvPr>
          <p:cNvSpPr txBox="1"/>
          <p:nvPr/>
        </p:nvSpPr>
        <p:spPr>
          <a:xfrm>
            <a:off x="759808" y="6430410"/>
            <a:ext cx="8155591" cy="369332"/>
          </a:xfrm>
          <a:prstGeom prst="rect">
            <a:avLst/>
          </a:prstGeom>
          <a:noFill/>
        </p:spPr>
        <p:txBody>
          <a:bodyPr wrap="square">
            <a:spAutoFit/>
          </a:bodyPr>
          <a:lstStyle/>
          <a:p>
            <a:r>
              <a:rPr lang="fr-FR" dirty="0">
                <a:solidFill>
                  <a:srgbClr val="000000"/>
                </a:solidFill>
              </a:rPr>
              <a:t>&gt;How to set K </a:t>
            </a:r>
            <a:r>
              <a:rPr lang="fr-FR" dirty="0" err="1">
                <a:solidFill>
                  <a:srgbClr val="000000"/>
                </a:solidFill>
              </a:rPr>
              <a:t>such</a:t>
            </a:r>
            <a:r>
              <a:rPr lang="fr-FR" dirty="0">
                <a:solidFill>
                  <a:srgbClr val="000000"/>
                </a:solidFill>
              </a:rPr>
              <a:t> as the value of the deal </a:t>
            </a:r>
            <a:r>
              <a:rPr lang="fr-FR" dirty="0" err="1">
                <a:solidFill>
                  <a:srgbClr val="000000"/>
                </a:solidFill>
              </a:rPr>
              <a:t>is</a:t>
            </a:r>
            <a:r>
              <a:rPr lang="fr-FR" dirty="0">
                <a:solidFill>
                  <a:srgbClr val="000000"/>
                </a:solidFill>
              </a:rPr>
              <a:t> </a:t>
            </a:r>
            <a:r>
              <a:rPr lang="fr-FR" dirty="0" err="1">
                <a:solidFill>
                  <a:srgbClr val="000000"/>
                </a:solidFill>
              </a:rPr>
              <a:t>fair</a:t>
            </a:r>
            <a:r>
              <a:rPr lang="fr-FR" dirty="0">
                <a:solidFill>
                  <a:srgbClr val="000000"/>
                </a:solidFill>
              </a:rPr>
              <a:t> at </a:t>
            </a:r>
            <a:r>
              <a:rPr lang="fr-FR" dirty="0" err="1">
                <a:solidFill>
                  <a:srgbClr val="000000"/>
                </a:solidFill>
              </a:rPr>
              <a:t>settlement</a:t>
            </a:r>
            <a:r>
              <a:rPr lang="fr-FR" dirty="0">
                <a:solidFill>
                  <a:srgbClr val="000000"/>
                </a:solidFill>
              </a:rPr>
              <a:t> date (t=0)?</a:t>
            </a:r>
          </a:p>
        </p:txBody>
      </p:sp>
      <p:sp>
        <p:nvSpPr>
          <p:cNvPr id="31" name="ZoneTexte 30">
            <a:extLst>
              <a:ext uri="{FF2B5EF4-FFF2-40B4-BE49-F238E27FC236}">
                <a16:creationId xmlns:a16="http://schemas.microsoft.com/office/drawing/2014/main" id="{6B7F7518-1747-4DBB-BE7F-51129A0EBFA7}"/>
              </a:ext>
            </a:extLst>
          </p:cNvPr>
          <p:cNvSpPr txBox="1"/>
          <p:nvPr/>
        </p:nvSpPr>
        <p:spPr>
          <a:xfrm>
            <a:off x="3871644" y="4149136"/>
            <a:ext cx="1436716" cy="461665"/>
          </a:xfrm>
          <a:prstGeom prst="rect">
            <a:avLst/>
          </a:prstGeom>
          <a:noFill/>
        </p:spPr>
        <p:txBody>
          <a:bodyPr wrap="square">
            <a:spAutoFit/>
          </a:bodyPr>
          <a:lstStyle/>
          <a:p>
            <a:pPr algn="ctr"/>
            <a:r>
              <a:rPr lang="fr-FR" sz="1200" dirty="0" err="1">
                <a:solidFill>
                  <a:schemeClr val="accent4">
                    <a:lumMod val="75000"/>
                  </a:schemeClr>
                </a:solidFill>
              </a:rPr>
              <a:t>Receive</a:t>
            </a:r>
            <a:r>
              <a:rPr lang="fr-FR" sz="1200" dirty="0">
                <a:solidFill>
                  <a:schemeClr val="accent4">
                    <a:lumMod val="75000"/>
                  </a:schemeClr>
                </a:solidFill>
              </a:rPr>
              <a:t> ZC(</a:t>
            </a:r>
            <a:r>
              <a:rPr lang="fr-FR" sz="1200" dirty="0" err="1">
                <a:solidFill>
                  <a:schemeClr val="accent4">
                    <a:lumMod val="75000"/>
                  </a:schemeClr>
                </a:solidFill>
              </a:rPr>
              <a:t>t,T</a:t>
            </a:r>
            <a:r>
              <a:rPr lang="fr-FR" sz="1200" dirty="0">
                <a:solidFill>
                  <a:schemeClr val="accent4">
                    <a:lumMod val="75000"/>
                  </a:schemeClr>
                </a:solidFill>
              </a:rPr>
              <a:t>) for a </a:t>
            </a:r>
            <a:r>
              <a:rPr lang="fr-FR" sz="1200" dirty="0" err="1">
                <a:solidFill>
                  <a:schemeClr val="accent4">
                    <a:lumMod val="75000"/>
                  </a:schemeClr>
                </a:solidFill>
              </a:rPr>
              <a:t>price</a:t>
            </a:r>
            <a:r>
              <a:rPr lang="fr-FR" sz="1200" dirty="0">
                <a:solidFill>
                  <a:schemeClr val="accent4">
                    <a:lumMod val="75000"/>
                  </a:schemeClr>
                </a:solidFill>
              </a:rPr>
              <a:t> K</a:t>
            </a:r>
          </a:p>
        </p:txBody>
      </p:sp>
      <p:cxnSp>
        <p:nvCxnSpPr>
          <p:cNvPr id="11" name="Connecteur droit avec flèche 10">
            <a:extLst>
              <a:ext uri="{FF2B5EF4-FFF2-40B4-BE49-F238E27FC236}">
                <a16:creationId xmlns:a16="http://schemas.microsoft.com/office/drawing/2014/main" id="{D5B65782-F406-4C00-9103-B1AD08C83A40}"/>
              </a:ext>
            </a:extLst>
          </p:cNvPr>
          <p:cNvCxnSpPr>
            <a:cxnSpLocks/>
            <a:stCxn id="31" idx="3"/>
          </p:cNvCxnSpPr>
          <p:nvPr/>
        </p:nvCxnSpPr>
        <p:spPr bwMode="auto">
          <a:xfrm flipV="1">
            <a:off x="5308360" y="4379968"/>
            <a:ext cx="900670" cy="1"/>
          </a:xfrm>
          <a:prstGeom prst="straightConnector1">
            <a:avLst/>
          </a:prstGeom>
          <a:ln w="9525" cap="flat" cmpd="sng" algn="ctr">
            <a:solidFill>
              <a:schemeClr val="accent4">
                <a:lumMod val="75000"/>
              </a:schemeClr>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 name="ZoneTexte 35">
            <a:extLst>
              <a:ext uri="{FF2B5EF4-FFF2-40B4-BE49-F238E27FC236}">
                <a16:creationId xmlns:a16="http://schemas.microsoft.com/office/drawing/2014/main" id="{4D342455-D521-4825-AE25-92D10B1BC446}"/>
              </a:ext>
            </a:extLst>
          </p:cNvPr>
          <p:cNvSpPr txBox="1"/>
          <p:nvPr/>
        </p:nvSpPr>
        <p:spPr>
          <a:xfrm>
            <a:off x="1157575" y="5528422"/>
            <a:ext cx="1436716" cy="276999"/>
          </a:xfrm>
          <a:prstGeom prst="rect">
            <a:avLst/>
          </a:prstGeom>
          <a:noFill/>
        </p:spPr>
        <p:txBody>
          <a:bodyPr wrap="square">
            <a:spAutoFit/>
          </a:bodyPr>
          <a:lstStyle/>
          <a:p>
            <a:pPr algn="ctr"/>
            <a:r>
              <a:rPr lang="fr-FR" sz="1200" dirty="0">
                <a:solidFill>
                  <a:schemeClr val="accent4">
                    <a:lumMod val="75000"/>
                  </a:schemeClr>
                </a:solidFill>
              </a:rPr>
              <a:t>Time of </a:t>
            </a:r>
            <a:r>
              <a:rPr lang="fr-FR" sz="1200" dirty="0" err="1">
                <a:solidFill>
                  <a:schemeClr val="accent4">
                    <a:lumMod val="75000"/>
                  </a:schemeClr>
                </a:solidFill>
              </a:rPr>
              <a:t>settlement</a:t>
            </a:r>
            <a:endParaRPr lang="fr-FR" sz="1200" dirty="0">
              <a:solidFill>
                <a:schemeClr val="accent4">
                  <a:lumMod val="75000"/>
                </a:schemeClr>
              </a:solidFill>
            </a:endParaRPr>
          </a:p>
        </p:txBody>
      </p:sp>
      <p:cxnSp>
        <p:nvCxnSpPr>
          <p:cNvPr id="39" name="Connecteur droit avec flèche 38">
            <a:extLst>
              <a:ext uri="{FF2B5EF4-FFF2-40B4-BE49-F238E27FC236}">
                <a16:creationId xmlns:a16="http://schemas.microsoft.com/office/drawing/2014/main" id="{0006D05C-C488-44BE-96B0-FBAFB4FCFF96}"/>
              </a:ext>
            </a:extLst>
          </p:cNvPr>
          <p:cNvCxnSpPr>
            <a:cxnSpLocks/>
          </p:cNvCxnSpPr>
          <p:nvPr/>
        </p:nvCxnSpPr>
        <p:spPr bwMode="auto">
          <a:xfrm>
            <a:off x="4572000" y="4614449"/>
            <a:ext cx="0" cy="254711"/>
          </a:xfrm>
          <a:prstGeom prst="straightConnector1">
            <a:avLst/>
          </a:prstGeom>
          <a:ln w="9525" cap="flat" cmpd="sng" algn="ctr">
            <a:solidFill>
              <a:schemeClr val="accent4">
                <a:lumMod val="75000"/>
              </a:schemeClr>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5" name="Groupe 4">
            <a:extLst>
              <a:ext uri="{FF2B5EF4-FFF2-40B4-BE49-F238E27FC236}">
                <a16:creationId xmlns:a16="http://schemas.microsoft.com/office/drawing/2014/main" id="{A4C97734-C5DE-4B85-AF67-6C541D8AC0A1}"/>
              </a:ext>
            </a:extLst>
          </p:cNvPr>
          <p:cNvGrpSpPr/>
          <p:nvPr/>
        </p:nvGrpSpPr>
        <p:grpSpPr>
          <a:xfrm>
            <a:off x="2090253" y="3918159"/>
            <a:ext cx="4170600" cy="593640"/>
            <a:chOff x="2090253" y="3918159"/>
            <a:chExt cx="4170600" cy="593640"/>
          </a:xfrm>
        </p:grpSpPr>
        <mc:AlternateContent xmlns:mc="http://schemas.openxmlformats.org/markup-compatibility/2006" xmlns:p14="http://schemas.microsoft.com/office/powerpoint/2010/main">
          <mc:Choice Requires="p14">
            <p:contentPart p14:bwMode="auto" r:id="rId5">
              <p14:nvContentPartPr>
                <p14:cNvPr id="2" name="Encre 1">
                  <a:extLst>
                    <a:ext uri="{FF2B5EF4-FFF2-40B4-BE49-F238E27FC236}">
                      <a16:creationId xmlns:a16="http://schemas.microsoft.com/office/drawing/2014/main" id="{B6F025A4-855D-4D62-8C3F-39DC2DE74535}"/>
                    </a:ext>
                  </a:extLst>
                </p14:cNvPr>
                <p14:cNvContentPartPr/>
                <p14:nvPr/>
              </p14:nvContentPartPr>
              <p14:xfrm>
                <a:off x="2147493" y="3918159"/>
                <a:ext cx="4113360" cy="567360"/>
              </p14:xfrm>
            </p:contentPart>
          </mc:Choice>
          <mc:Fallback xmlns="">
            <p:pic>
              <p:nvPicPr>
                <p:cNvPr id="2" name="Encre 1">
                  <a:extLst>
                    <a:ext uri="{FF2B5EF4-FFF2-40B4-BE49-F238E27FC236}">
                      <a16:creationId xmlns:a16="http://schemas.microsoft.com/office/drawing/2014/main" id="{B6F025A4-855D-4D62-8C3F-39DC2DE74535}"/>
                    </a:ext>
                  </a:extLst>
                </p:cNvPr>
                <p:cNvPicPr/>
                <p:nvPr/>
              </p:nvPicPr>
              <p:blipFill>
                <a:blip r:embed="rId6"/>
                <a:stretch>
                  <a:fillRect/>
                </a:stretch>
              </p:blipFill>
              <p:spPr>
                <a:xfrm>
                  <a:off x="2138853" y="3909159"/>
                  <a:ext cx="4131000" cy="585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Encre 2">
                  <a:extLst>
                    <a:ext uri="{FF2B5EF4-FFF2-40B4-BE49-F238E27FC236}">
                      <a16:creationId xmlns:a16="http://schemas.microsoft.com/office/drawing/2014/main" id="{96CE5DA8-0F77-4386-975E-7E7DFD2E6BFA}"/>
                    </a:ext>
                  </a:extLst>
                </p14:cNvPr>
                <p14:cNvContentPartPr/>
                <p14:nvPr/>
              </p14:nvContentPartPr>
              <p14:xfrm>
                <a:off x="2090253" y="4380039"/>
                <a:ext cx="142920" cy="131760"/>
              </p14:xfrm>
            </p:contentPart>
          </mc:Choice>
          <mc:Fallback xmlns="">
            <p:pic>
              <p:nvPicPr>
                <p:cNvPr id="3" name="Encre 2">
                  <a:extLst>
                    <a:ext uri="{FF2B5EF4-FFF2-40B4-BE49-F238E27FC236}">
                      <a16:creationId xmlns:a16="http://schemas.microsoft.com/office/drawing/2014/main" id="{96CE5DA8-0F77-4386-975E-7E7DFD2E6BFA}"/>
                    </a:ext>
                  </a:extLst>
                </p:cNvPr>
                <p:cNvPicPr/>
                <p:nvPr/>
              </p:nvPicPr>
              <p:blipFill>
                <a:blip r:embed="rId8"/>
                <a:stretch>
                  <a:fillRect/>
                </a:stretch>
              </p:blipFill>
              <p:spPr>
                <a:xfrm>
                  <a:off x="2081613" y="4371039"/>
                  <a:ext cx="160560" cy="149400"/>
                </a:xfrm>
                <a:prstGeom prst="rect">
                  <a:avLst/>
                </a:prstGeom>
              </p:spPr>
            </p:pic>
          </mc:Fallback>
        </mc:AlternateContent>
      </p:grpSp>
      <p:grpSp>
        <p:nvGrpSpPr>
          <p:cNvPr id="21" name="Groupe 20">
            <a:extLst>
              <a:ext uri="{FF2B5EF4-FFF2-40B4-BE49-F238E27FC236}">
                <a16:creationId xmlns:a16="http://schemas.microsoft.com/office/drawing/2014/main" id="{921D974C-A9C8-4973-AF46-F336539A3C3A}"/>
              </a:ext>
            </a:extLst>
          </p:cNvPr>
          <p:cNvGrpSpPr/>
          <p:nvPr/>
        </p:nvGrpSpPr>
        <p:grpSpPr>
          <a:xfrm>
            <a:off x="1061733" y="4328559"/>
            <a:ext cx="753840" cy="313200"/>
            <a:chOff x="1061733" y="4328559"/>
            <a:chExt cx="753840" cy="313200"/>
          </a:xfrm>
        </p:grpSpPr>
        <mc:AlternateContent xmlns:mc="http://schemas.openxmlformats.org/markup-compatibility/2006" xmlns:p14="http://schemas.microsoft.com/office/powerpoint/2010/main">
          <mc:Choice Requires="p14">
            <p:contentPart p14:bwMode="auto" r:id="rId9">
              <p14:nvContentPartPr>
                <p14:cNvPr id="6" name="Encre 5">
                  <a:extLst>
                    <a:ext uri="{FF2B5EF4-FFF2-40B4-BE49-F238E27FC236}">
                      <a16:creationId xmlns:a16="http://schemas.microsoft.com/office/drawing/2014/main" id="{E63E482E-CFC4-42B0-A10B-C7B308097A7C}"/>
                    </a:ext>
                  </a:extLst>
                </p14:cNvPr>
                <p14:cNvContentPartPr/>
                <p14:nvPr/>
              </p14:nvContentPartPr>
              <p14:xfrm>
                <a:off x="1068933" y="4387239"/>
                <a:ext cx="360" cy="360"/>
              </p14:xfrm>
            </p:contentPart>
          </mc:Choice>
          <mc:Fallback xmlns="">
            <p:pic>
              <p:nvPicPr>
                <p:cNvPr id="6" name="Encre 5">
                  <a:extLst>
                    <a:ext uri="{FF2B5EF4-FFF2-40B4-BE49-F238E27FC236}">
                      <a16:creationId xmlns:a16="http://schemas.microsoft.com/office/drawing/2014/main" id="{E63E482E-CFC4-42B0-A10B-C7B308097A7C}"/>
                    </a:ext>
                  </a:extLst>
                </p:cNvPr>
                <p:cNvPicPr/>
                <p:nvPr/>
              </p:nvPicPr>
              <p:blipFill>
                <a:blip r:embed="rId10"/>
                <a:stretch>
                  <a:fillRect/>
                </a:stretch>
              </p:blipFill>
              <p:spPr>
                <a:xfrm>
                  <a:off x="1059933" y="437859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Encre 6">
                  <a:extLst>
                    <a:ext uri="{FF2B5EF4-FFF2-40B4-BE49-F238E27FC236}">
                      <a16:creationId xmlns:a16="http://schemas.microsoft.com/office/drawing/2014/main" id="{BE5F6F86-8B69-4691-92A3-6A2FA1D4BFB0}"/>
                    </a:ext>
                  </a:extLst>
                </p14:cNvPr>
                <p14:cNvContentPartPr/>
                <p14:nvPr/>
              </p14:nvContentPartPr>
              <p14:xfrm>
                <a:off x="1068933" y="4386519"/>
                <a:ext cx="116280" cy="148320"/>
              </p14:xfrm>
            </p:contentPart>
          </mc:Choice>
          <mc:Fallback xmlns="">
            <p:pic>
              <p:nvPicPr>
                <p:cNvPr id="7" name="Encre 6">
                  <a:extLst>
                    <a:ext uri="{FF2B5EF4-FFF2-40B4-BE49-F238E27FC236}">
                      <a16:creationId xmlns:a16="http://schemas.microsoft.com/office/drawing/2014/main" id="{BE5F6F86-8B69-4691-92A3-6A2FA1D4BFB0}"/>
                    </a:ext>
                  </a:extLst>
                </p:cNvPr>
                <p:cNvPicPr/>
                <p:nvPr/>
              </p:nvPicPr>
              <p:blipFill>
                <a:blip r:embed="rId12"/>
                <a:stretch>
                  <a:fillRect/>
                </a:stretch>
              </p:blipFill>
              <p:spPr>
                <a:xfrm>
                  <a:off x="1059933" y="4377879"/>
                  <a:ext cx="13392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Encre 7">
                  <a:extLst>
                    <a:ext uri="{FF2B5EF4-FFF2-40B4-BE49-F238E27FC236}">
                      <a16:creationId xmlns:a16="http://schemas.microsoft.com/office/drawing/2014/main" id="{FD52540A-D1CC-4E08-8200-5BCEAB5A1350}"/>
                    </a:ext>
                  </a:extLst>
                </p14:cNvPr>
                <p14:cNvContentPartPr/>
                <p14:nvPr/>
              </p14:nvContentPartPr>
              <p14:xfrm>
                <a:off x="1061733" y="4431519"/>
                <a:ext cx="130680" cy="360"/>
              </p14:xfrm>
            </p:contentPart>
          </mc:Choice>
          <mc:Fallback xmlns="">
            <p:pic>
              <p:nvPicPr>
                <p:cNvPr id="8" name="Encre 7">
                  <a:extLst>
                    <a:ext uri="{FF2B5EF4-FFF2-40B4-BE49-F238E27FC236}">
                      <a16:creationId xmlns:a16="http://schemas.microsoft.com/office/drawing/2014/main" id="{FD52540A-D1CC-4E08-8200-5BCEAB5A1350}"/>
                    </a:ext>
                  </a:extLst>
                </p:cNvPr>
                <p:cNvPicPr/>
                <p:nvPr/>
              </p:nvPicPr>
              <p:blipFill>
                <a:blip r:embed="rId14"/>
                <a:stretch>
                  <a:fillRect/>
                </a:stretch>
              </p:blipFill>
              <p:spPr>
                <a:xfrm>
                  <a:off x="1052733" y="4422879"/>
                  <a:ext cx="148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Encre 8">
                  <a:extLst>
                    <a:ext uri="{FF2B5EF4-FFF2-40B4-BE49-F238E27FC236}">
                      <a16:creationId xmlns:a16="http://schemas.microsoft.com/office/drawing/2014/main" id="{34E2BB1E-8473-4A7A-BC14-ED99E924C056}"/>
                    </a:ext>
                  </a:extLst>
                </p14:cNvPr>
                <p14:cNvContentPartPr/>
                <p14:nvPr/>
              </p14:nvContentPartPr>
              <p14:xfrm>
                <a:off x="1208253" y="4400919"/>
                <a:ext cx="97200" cy="97560"/>
              </p14:xfrm>
            </p:contentPart>
          </mc:Choice>
          <mc:Fallback xmlns="">
            <p:pic>
              <p:nvPicPr>
                <p:cNvPr id="9" name="Encre 8">
                  <a:extLst>
                    <a:ext uri="{FF2B5EF4-FFF2-40B4-BE49-F238E27FC236}">
                      <a16:creationId xmlns:a16="http://schemas.microsoft.com/office/drawing/2014/main" id="{34E2BB1E-8473-4A7A-BC14-ED99E924C056}"/>
                    </a:ext>
                  </a:extLst>
                </p:cNvPr>
                <p:cNvPicPr/>
                <p:nvPr/>
              </p:nvPicPr>
              <p:blipFill>
                <a:blip r:embed="rId16"/>
                <a:stretch>
                  <a:fillRect/>
                </a:stretch>
              </p:blipFill>
              <p:spPr>
                <a:xfrm>
                  <a:off x="1199253" y="4392279"/>
                  <a:ext cx="11484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Encre 9">
                  <a:extLst>
                    <a:ext uri="{FF2B5EF4-FFF2-40B4-BE49-F238E27FC236}">
                      <a16:creationId xmlns:a16="http://schemas.microsoft.com/office/drawing/2014/main" id="{5783BFDD-10E3-4F6B-8CF0-5C773C9F4F92}"/>
                    </a:ext>
                  </a:extLst>
                </p14:cNvPr>
                <p14:cNvContentPartPr/>
                <p14:nvPr/>
              </p14:nvContentPartPr>
              <p14:xfrm>
                <a:off x="1356573" y="4335759"/>
                <a:ext cx="79560" cy="268200"/>
              </p14:xfrm>
            </p:contentPart>
          </mc:Choice>
          <mc:Fallback xmlns="">
            <p:pic>
              <p:nvPicPr>
                <p:cNvPr id="10" name="Encre 9">
                  <a:extLst>
                    <a:ext uri="{FF2B5EF4-FFF2-40B4-BE49-F238E27FC236}">
                      <a16:creationId xmlns:a16="http://schemas.microsoft.com/office/drawing/2014/main" id="{5783BFDD-10E3-4F6B-8CF0-5C773C9F4F92}"/>
                    </a:ext>
                  </a:extLst>
                </p:cNvPr>
                <p:cNvPicPr/>
                <p:nvPr/>
              </p:nvPicPr>
              <p:blipFill>
                <a:blip r:embed="rId18"/>
                <a:stretch>
                  <a:fillRect/>
                </a:stretch>
              </p:blipFill>
              <p:spPr>
                <a:xfrm>
                  <a:off x="1347573" y="4326759"/>
                  <a:ext cx="9720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Encre 12">
                  <a:extLst>
                    <a:ext uri="{FF2B5EF4-FFF2-40B4-BE49-F238E27FC236}">
                      <a16:creationId xmlns:a16="http://schemas.microsoft.com/office/drawing/2014/main" id="{F2F3E263-6F97-478B-876E-B5746B812F07}"/>
                    </a:ext>
                  </a:extLst>
                </p14:cNvPr>
                <p14:cNvContentPartPr/>
                <p14:nvPr/>
              </p14:nvContentPartPr>
              <p14:xfrm>
                <a:off x="1422813" y="4431519"/>
                <a:ext cx="113760" cy="104760"/>
              </p14:xfrm>
            </p:contentPart>
          </mc:Choice>
          <mc:Fallback xmlns="">
            <p:pic>
              <p:nvPicPr>
                <p:cNvPr id="13" name="Encre 12">
                  <a:extLst>
                    <a:ext uri="{FF2B5EF4-FFF2-40B4-BE49-F238E27FC236}">
                      <a16:creationId xmlns:a16="http://schemas.microsoft.com/office/drawing/2014/main" id="{F2F3E263-6F97-478B-876E-B5746B812F07}"/>
                    </a:ext>
                  </a:extLst>
                </p:cNvPr>
                <p:cNvPicPr/>
                <p:nvPr/>
              </p:nvPicPr>
              <p:blipFill>
                <a:blip r:embed="rId20"/>
                <a:stretch>
                  <a:fillRect/>
                </a:stretch>
              </p:blipFill>
              <p:spPr>
                <a:xfrm>
                  <a:off x="1414173" y="4422879"/>
                  <a:ext cx="13140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Encre 14">
                  <a:extLst>
                    <a:ext uri="{FF2B5EF4-FFF2-40B4-BE49-F238E27FC236}">
                      <a16:creationId xmlns:a16="http://schemas.microsoft.com/office/drawing/2014/main" id="{C2653333-5751-46AD-A7BA-ADEE5423714D}"/>
                    </a:ext>
                  </a:extLst>
                </p14:cNvPr>
                <p14:cNvContentPartPr/>
                <p14:nvPr/>
              </p14:nvContentPartPr>
              <p14:xfrm>
                <a:off x="1543773" y="4527639"/>
                <a:ext cx="27000" cy="76320"/>
              </p14:xfrm>
            </p:contentPart>
          </mc:Choice>
          <mc:Fallback xmlns="">
            <p:pic>
              <p:nvPicPr>
                <p:cNvPr id="15" name="Encre 14">
                  <a:extLst>
                    <a:ext uri="{FF2B5EF4-FFF2-40B4-BE49-F238E27FC236}">
                      <a16:creationId xmlns:a16="http://schemas.microsoft.com/office/drawing/2014/main" id="{C2653333-5751-46AD-A7BA-ADEE5423714D}"/>
                    </a:ext>
                  </a:extLst>
                </p:cNvPr>
                <p:cNvPicPr/>
                <p:nvPr/>
              </p:nvPicPr>
              <p:blipFill>
                <a:blip r:embed="rId22"/>
                <a:stretch>
                  <a:fillRect/>
                </a:stretch>
              </p:blipFill>
              <p:spPr>
                <a:xfrm>
                  <a:off x="1534773" y="4518639"/>
                  <a:ext cx="4464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Encre 15">
                  <a:extLst>
                    <a:ext uri="{FF2B5EF4-FFF2-40B4-BE49-F238E27FC236}">
                      <a16:creationId xmlns:a16="http://schemas.microsoft.com/office/drawing/2014/main" id="{3C73D3F2-5F95-4520-B3A3-8C039A306C32}"/>
                    </a:ext>
                  </a:extLst>
                </p14:cNvPr>
                <p14:cNvContentPartPr/>
                <p14:nvPr/>
              </p14:nvContentPartPr>
              <p14:xfrm>
                <a:off x="1658973" y="4416759"/>
                <a:ext cx="360" cy="120600"/>
              </p14:xfrm>
            </p:contentPart>
          </mc:Choice>
          <mc:Fallback xmlns="">
            <p:pic>
              <p:nvPicPr>
                <p:cNvPr id="16" name="Encre 15">
                  <a:extLst>
                    <a:ext uri="{FF2B5EF4-FFF2-40B4-BE49-F238E27FC236}">
                      <a16:creationId xmlns:a16="http://schemas.microsoft.com/office/drawing/2014/main" id="{3C73D3F2-5F95-4520-B3A3-8C039A306C32}"/>
                    </a:ext>
                  </a:extLst>
                </p:cNvPr>
                <p:cNvPicPr/>
                <p:nvPr/>
              </p:nvPicPr>
              <p:blipFill>
                <a:blip r:embed="rId24"/>
                <a:stretch>
                  <a:fillRect/>
                </a:stretch>
              </p:blipFill>
              <p:spPr>
                <a:xfrm>
                  <a:off x="1649973" y="4408119"/>
                  <a:ext cx="1800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8" name="Encre 17">
                  <a:extLst>
                    <a:ext uri="{FF2B5EF4-FFF2-40B4-BE49-F238E27FC236}">
                      <a16:creationId xmlns:a16="http://schemas.microsoft.com/office/drawing/2014/main" id="{5A23FD5D-F68D-4A04-9A34-CE250F10F39A}"/>
                    </a:ext>
                  </a:extLst>
                </p14:cNvPr>
                <p14:cNvContentPartPr/>
                <p14:nvPr/>
              </p14:nvContentPartPr>
              <p14:xfrm>
                <a:off x="1577973" y="4416759"/>
                <a:ext cx="157320" cy="360"/>
              </p14:xfrm>
            </p:contentPart>
          </mc:Choice>
          <mc:Fallback xmlns="">
            <p:pic>
              <p:nvPicPr>
                <p:cNvPr id="18" name="Encre 17">
                  <a:extLst>
                    <a:ext uri="{FF2B5EF4-FFF2-40B4-BE49-F238E27FC236}">
                      <a16:creationId xmlns:a16="http://schemas.microsoft.com/office/drawing/2014/main" id="{5A23FD5D-F68D-4A04-9A34-CE250F10F39A}"/>
                    </a:ext>
                  </a:extLst>
                </p:cNvPr>
                <p:cNvPicPr/>
                <p:nvPr/>
              </p:nvPicPr>
              <p:blipFill>
                <a:blip r:embed="rId26"/>
                <a:stretch>
                  <a:fillRect/>
                </a:stretch>
              </p:blipFill>
              <p:spPr>
                <a:xfrm>
                  <a:off x="1568973" y="4408119"/>
                  <a:ext cx="174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9" name="Encre 18">
                  <a:extLst>
                    <a:ext uri="{FF2B5EF4-FFF2-40B4-BE49-F238E27FC236}">
                      <a16:creationId xmlns:a16="http://schemas.microsoft.com/office/drawing/2014/main" id="{D84E2C5E-8652-486C-9B83-BDD2A07EDC18}"/>
                    </a:ext>
                  </a:extLst>
                </p14:cNvPr>
                <p14:cNvContentPartPr/>
                <p14:nvPr/>
              </p14:nvContentPartPr>
              <p14:xfrm>
                <a:off x="1736733" y="4328559"/>
                <a:ext cx="78840" cy="313200"/>
              </p14:xfrm>
            </p:contentPart>
          </mc:Choice>
          <mc:Fallback xmlns="">
            <p:pic>
              <p:nvPicPr>
                <p:cNvPr id="19" name="Encre 18">
                  <a:extLst>
                    <a:ext uri="{FF2B5EF4-FFF2-40B4-BE49-F238E27FC236}">
                      <a16:creationId xmlns:a16="http://schemas.microsoft.com/office/drawing/2014/main" id="{D84E2C5E-8652-486C-9B83-BDD2A07EDC18}"/>
                    </a:ext>
                  </a:extLst>
                </p:cNvPr>
                <p:cNvPicPr/>
                <p:nvPr/>
              </p:nvPicPr>
              <p:blipFill>
                <a:blip r:embed="rId28"/>
                <a:stretch>
                  <a:fillRect/>
                </a:stretch>
              </p:blipFill>
              <p:spPr>
                <a:xfrm>
                  <a:off x="1727733" y="4319559"/>
                  <a:ext cx="96480" cy="330840"/>
                </a:xfrm>
                <a:prstGeom prst="rect">
                  <a:avLst/>
                </a:prstGeom>
              </p:spPr>
            </p:pic>
          </mc:Fallback>
        </mc:AlternateContent>
      </p:grpSp>
      <p:grpSp>
        <p:nvGrpSpPr>
          <p:cNvPr id="27" name="Groupe 26">
            <a:extLst>
              <a:ext uri="{FF2B5EF4-FFF2-40B4-BE49-F238E27FC236}">
                <a16:creationId xmlns:a16="http://schemas.microsoft.com/office/drawing/2014/main" id="{05208502-202E-4E76-A157-A1C5A2C2C194}"/>
              </a:ext>
            </a:extLst>
          </p:cNvPr>
          <p:cNvGrpSpPr/>
          <p:nvPr/>
        </p:nvGrpSpPr>
        <p:grpSpPr>
          <a:xfrm>
            <a:off x="2220573" y="5898879"/>
            <a:ext cx="2166840" cy="145800"/>
            <a:chOff x="2220573" y="5898879"/>
            <a:chExt cx="2166840" cy="145800"/>
          </a:xfrm>
        </p:grpSpPr>
        <mc:AlternateContent xmlns:mc="http://schemas.openxmlformats.org/markup-compatibility/2006" xmlns:p14="http://schemas.microsoft.com/office/powerpoint/2010/main">
          <mc:Choice Requires="p14">
            <p:contentPart p14:bwMode="auto" r:id="rId29">
              <p14:nvContentPartPr>
                <p14:cNvPr id="22" name="Encre 21">
                  <a:extLst>
                    <a:ext uri="{FF2B5EF4-FFF2-40B4-BE49-F238E27FC236}">
                      <a16:creationId xmlns:a16="http://schemas.microsoft.com/office/drawing/2014/main" id="{2B493716-A333-4D89-8F3D-7B11270A158A}"/>
                    </a:ext>
                  </a:extLst>
                </p14:cNvPr>
                <p14:cNvContentPartPr/>
                <p14:nvPr/>
              </p14:nvContentPartPr>
              <p14:xfrm>
                <a:off x="2255133" y="5943159"/>
                <a:ext cx="2132280" cy="81720"/>
              </p14:xfrm>
            </p:contentPart>
          </mc:Choice>
          <mc:Fallback xmlns="">
            <p:pic>
              <p:nvPicPr>
                <p:cNvPr id="22" name="Encre 21">
                  <a:extLst>
                    <a:ext uri="{FF2B5EF4-FFF2-40B4-BE49-F238E27FC236}">
                      <a16:creationId xmlns:a16="http://schemas.microsoft.com/office/drawing/2014/main" id="{2B493716-A333-4D89-8F3D-7B11270A158A}"/>
                    </a:ext>
                  </a:extLst>
                </p:cNvPr>
                <p:cNvPicPr/>
                <p:nvPr/>
              </p:nvPicPr>
              <p:blipFill>
                <a:blip r:embed="rId30"/>
                <a:stretch>
                  <a:fillRect/>
                </a:stretch>
              </p:blipFill>
              <p:spPr>
                <a:xfrm>
                  <a:off x="2246493" y="5934519"/>
                  <a:ext cx="214992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5" name="Encre 24">
                  <a:extLst>
                    <a:ext uri="{FF2B5EF4-FFF2-40B4-BE49-F238E27FC236}">
                      <a16:creationId xmlns:a16="http://schemas.microsoft.com/office/drawing/2014/main" id="{050DB9ED-95C2-495D-BCFB-4FB34286A9A7}"/>
                    </a:ext>
                  </a:extLst>
                </p14:cNvPr>
                <p14:cNvContentPartPr/>
                <p14:nvPr/>
              </p14:nvContentPartPr>
              <p14:xfrm>
                <a:off x="2220573" y="5898879"/>
                <a:ext cx="95760" cy="145800"/>
              </p14:xfrm>
            </p:contentPart>
          </mc:Choice>
          <mc:Fallback xmlns="">
            <p:pic>
              <p:nvPicPr>
                <p:cNvPr id="25" name="Encre 24">
                  <a:extLst>
                    <a:ext uri="{FF2B5EF4-FFF2-40B4-BE49-F238E27FC236}">
                      <a16:creationId xmlns:a16="http://schemas.microsoft.com/office/drawing/2014/main" id="{050DB9ED-95C2-495D-BCFB-4FB34286A9A7}"/>
                    </a:ext>
                  </a:extLst>
                </p:cNvPr>
                <p:cNvPicPr/>
                <p:nvPr/>
              </p:nvPicPr>
              <p:blipFill>
                <a:blip r:embed="rId32"/>
                <a:stretch>
                  <a:fillRect/>
                </a:stretch>
              </p:blipFill>
              <p:spPr>
                <a:xfrm>
                  <a:off x="2211573" y="5890239"/>
                  <a:ext cx="113400" cy="163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3">
            <p14:nvContentPartPr>
              <p14:cNvPr id="63" name="Encre 62">
                <a:extLst>
                  <a:ext uri="{FF2B5EF4-FFF2-40B4-BE49-F238E27FC236}">
                    <a16:creationId xmlns:a16="http://schemas.microsoft.com/office/drawing/2014/main" id="{57C82EF7-05E9-4CDC-AA68-1EA5FF59EEE9}"/>
                  </a:ext>
                </a:extLst>
              </p14:cNvPr>
              <p14:cNvContentPartPr/>
              <p14:nvPr/>
            </p14:nvContentPartPr>
            <p14:xfrm>
              <a:off x="618573" y="4195359"/>
              <a:ext cx="16200" cy="765360"/>
            </p14:xfrm>
          </p:contentPart>
        </mc:Choice>
        <mc:Fallback xmlns="">
          <p:pic>
            <p:nvPicPr>
              <p:cNvPr id="63" name="Encre 62">
                <a:extLst>
                  <a:ext uri="{FF2B5EF4-FFF2-40B4-BE49-F238E27FC236}">
                    <a16:creationId xmlns:a16="http://schemas.microsoft.com/office/drawing/2014/main" id="{57C82EF7-05E9-4CDC-AA68-1EA5FF59EEE9}"/>
                  </a:ext>
                </a:extLst>
              </p:cNvPr>
              <p:cNvPicPr/>
              <p:nvPr/>
            </p:nvPicPr>
            <p:blipFill>
              <a:blip r:embed="rId34"/>
              <a:stretch>
                <a:fillRect/>
              </a:stretch>
            </p:blipFill>
            <p:spPr>
              <a:xfrm>
                <a:off x="609573" y="4186719"/>
                <a:ext cx="33840" cy="783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7" name="Encre 66">
                <a:extLst>
                  <a:ext uri="{FF2B5EF4-FFF2-40B4-BE49-F238E27FC236}">
                    <a16:creationId xmlns:a16="http://schemas.microsoft.com/office/drawing/2014/main" id="{9ED02751-B9F2-455F-989A-C54CDB4AA17A}"/>
                  </a:ext>
                </a:extLst>
              </p14:cNvPr>
              <p14:cNvContentPartPr/>
              <p14:nvPr/>
            </p14:nvContentPartPr>
            <p14:xfrm>
              <a:off x="272613" y="5515479"/>
              <a:ext cx="15480" cy="748800"/>
            </p14:xfrm>
          </p:contentPart>
        </mc:Choice>
        <mc:Fallback xmlns="">
          <p:pic>
            <p:nvPicPr>
              <p:cNvPr id="67" name="Encre 66">
                <a:extLst>
                  <a:ext uri="{FF2B5EF4-FFF2-40B4-BE49-F238E27FC236}">
                    <a16:creationId xmlns:a16="http://schemas.microsoft.com/office/drawing/2014/main" id="{9ED02751-B9F2-455F-989A-C54CDB4AA17A}"/>
                  </a:ext>
                </a:extLst>
              </p:cNvPr>
              <p:cNvPicPr/>
              <p:nvPr/>
            </p:nvPicPr>
            <p:blipFill>
              <a:blip r:embed="rId36"/>
              <a:stretch>
                <a:fillRect/>
              </a:stretch>
            </p:blipFill>
            <p:spPr>
              <a:xfrm>
                <a:off x="263973" y="5506839"/>
                <a:ext cx="33120" cy="766440"/>
              </a:xfrm>
              <a:prstGeom prst="rect">
                <a:avLst/>
              </a:prstGeom>
            </p:spPr>
          </p:pic>
        </mc:Fallback>
      </mc:AlternateContent>
      <p:grpSp>
        <p:nvGrpSpPr>
          <p:cNvPr id="69" name="Groupe 68">
            <a:extLst>
              <a:ext uri="{FF2B5EF4-FFF2-40B4-BE49-F238E27FC236}">
                <a16:creationId xmlns:a16="http://schemas.microsoft.com/office/drawing/2014/main" id="{B81FC0E4-2756-4C77-A890-D466460ADE1C}"/>
              </a:ext>
            </a:extLst>
          </p:cNvPr>
          <p:cNvGrpSpPr/>
          <p:nvPr/>
        </p:nvGrpSpPr>
        <p:grpSpPr>
          <a:xfrm>
            <a:off x="604173" y="5817879"/>
            <a:ext cx="1357920" cy="416880"/>
            <a:chOff x="604173" y="5817879"/>
            <a:chExt cx="1357920" cy="416880"/>
          </a:xfrm>
        </p:grpSpPr>
        <mc:AlternateContent xmlns:mc="http://schemas.openxmlformats.org/markup-compatibility/2006" xmlns:p14="http://schemas.microsoft.com/office/powerpoint/2010/main">
          <mc:Choice Requires="p14">
            <p:contentPart p14:bwMode="auto" r:id="rId37">
              <p14:nvContentPartPr>
                <p14:cNvPr id="28" name="Encre 27">
                  <a:extLst>
                    <a:ext uri="{FF2B5EF4-FFF2-40B4-BE49-F238E27FC236}">
                      <a16:creationId xmlns:a16="http://schemas.microsoft.com/office/drawing/2014/main" id="{B3BC2ABE-17E8-468E-BCF3-215ABB535B4C}"/>
                    </a:ext>
                  </a:extLst>
                </p14:cNvPr>
                <p14:cNvContentPartPr/>
                <p14:nvPr/>
              </p14:nvContentPartPr>
              <p14:xfrm>
                <a:off x="633333" y="5950719"/>
                <a:ext cx="15840" cy="191520"/>
              </p14:xfrm>
            </p:contentPart>
          </mc:Choice>
          <mc:Fallback xmlns="">
            <p:pic>
              <p:nvPicPr>
                <p:cNvPr id="28" name="Encre 27">
                  <a:extLst>
                    <a:ext uri="{FF2B5EF4-FFF2-40B4-BE49-F238E27FC236}">
                      <a16:creationId xmlns:a16="http://schemas.microsoft.com/office/drawing/2014/main" id="{B3BC2ABE-17E8-468E-BCF3-215ABB535B4C}"/>
                    </a:ext>
                  </a:extLst>
                </p:cNvPr>
                <p:cNvPicPr/>
                <p:nvPr/>
              </p:nvPicPr>
              <p:blipFill>
                <a:blip r:embed="rId38"/>
                <a:stretch>
                  <a:fillRect/>
                </a:stretch>
              </p:blipFill>
              <p:spPr>
                <a:xfrm>
                  <a:off x="624693" y="5941719"/>
                  <a:ext cx="334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9" name="Encre 28">
                  <a:extLst>
                    <a:ext uri="{FF2B5EF4-FFF2-40B4-BE49-F238E27FC236}">
                      <a16:creationId xmlns:a16="http://schemas.microsoft.com/office/drawing/2014/main" id="{3E1409B5-42AB-4F97-AEE7-57353E75BD4C}"/>
                    </a:ext>
                  </a:extLst>
                </p14:cNvPr>
                <p14:cNvContentPartPr/>
                <p14:nvPr/>
              </p14:nvContentPartPr>
              <p14:xfrm>
                <a:off x="648453" y="5951799"/>
                <a:ext cx="148680" cy="73080"/>
              </p14:xfrm>
            </p:contentPart>
          </mc:Choice>
          <mc:Fallback xmlns="">
            <p:pic>
              <p:nvPicPr>
                <p:cNvPr id="29" name="Encre 28">
                  <a:extLst>
                    <a:ext uri="{FF2B5EF4-FFF2-40B4-BE49-F238E27FC236}">
                      <a16:creationId xmlns:a16="http://schemas.microsoft.com/office/drawing/2014/main" id="{3E1409B5-42AB-4F97-AEE7-57353E75BD4C}"/>
                    </a:ext>
                  </a:extLst>
                </p:cNvPr>
                <p:cNvPicPr/>
                <p:nvPr/>
              </p:nvPicPr>
              <p:blipFill>
                <a:blip r:embed="rId40"/>
                <a:stretch>
                  <a:fillRect/>
                </a:stretch>
              </p:blipFill>
              <p:spPr>
                <a:xfrm>
                  <a:off x="639813" y="5942799"/>
                  <a:ext cx="16632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2" name="Encre 31">
                  <a:extLst>
                    <a:ext uri="{FF2B5EF4-FFF2-40B4-BE49-F238E27FC236}">
                      <a16:creationId xmlns:a16="http://schemas.microsoft.com/office/drawing/2014/main" id="{93D5F345-62E3-4A42-9763-4A865FF492EE}"/>
                    </a:ext>
                  </a:extLst>
                </p14:cNvPr>
                <p14:cNvContentPartPr/>
                <p14:nvPr/>
              </p14:nvContentPartPr>
              <p14:xfrm>
                <a:off x="663573" y="5973039"/>
                <a:ext cx="129600" cy="149760"/>
              </p14:xfrm>
            </p:contentPart>
          </mc:Choice>
          <mc:Fallback xmlns="">
            <p:pic>
              <p:nvPicPr>
                <p:cNvPr id="32" name="Encre 31">
                  <a:extLst>
                    <a:ext uri="{FF2B5EF4-FFF2-40B4-BE49-F238E27FC236}">
                      <a16:creationId xmlns:a16="http://schemas.microsoft.com/office/drawing/2014/main" id="{93D5F345-62E3-4A42-9763-4A865FF492EE}"/>
                    </a:ext>
                  </a:extLst>
                </p:cNvPr>
                <p:cNvPicPr/>
                <p:nvPr/>
              </p:nvPicPr>
              <p:blipFill>
                <a:blip r:embed="rId42"/>
                <a:stretch>
                  <a:fillRect/>
                </a:stretch>
              </p:blipFill>
              <p:spPr>
                <a:xfrm>
                  <a:off x="654573" y="5964039"/>
                  <a:ext cx="14724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4" name="Encre 33">
                  <a:extLst>
                    <a:ext uri="{FF2B5EF4-FFF2-40B4-BE49-F238E27FC236}">
                      <a16:creationId xmlns:a16="http://schemas.microsoft.com/office/drawing/2014/main" id="{5AD67D79-2D45-484F-A060-39EA2A8B9D99}"/>
                    </a:ext>
                  </a:extLst>
                </p14:cNvPr>
                <p14:cNvContentPartPr/>
                <p14:nvPr/>
              </p14:nvContentPartPr>
              <p14:xfrm>
                <a:off x="832773" y="6054039"/>
                <a:ext cx="1800" cy="360"/>
              </p14:xfrm>
            </p:contentPart>
          </mc:Choice>
          <mc:Fallback xmlns="">
            <p:pic>
              <p:nvPicPr>
                <p:cNvPr id="34" name="Encre 33">
                  <a:extLst>
                    <a:ext uri="{FF2B5EF4-FFF2-40B4-BE49-F238E27FC236}">
                      <a16:creationId xmlns:a16="http://schemas.microsoft.com/office/drawing/2014/main" id="{5AD67D79-2D45-484F-A060-39EA2A8B9D99}"/>
                    </a:ext>
                  </a:extLst>
                </p:cNvPr>
                <p:cNvPicPr/>
                <p:nvPr/>
              </p:nvPicPr>
              <p:blipFill>
                <a:blip r:embed="rId44"/>
                <a:stretch>
                  <a:fillRect/>
                </a:stretch>
              </p:blipFill>
              <p:spPr>
                <a:xfrm>
                  <a:off x="824133" y="6045039"/>
                  <a:ext cx="19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5" name="Encre 34">
                  <a:extLst>
                    <a:ext uri="{FF2B5EF4-FFF2-40B4-BE49-F238E27FC236}">
                      <a16:creationId xmlns:a16="http://schemas.microsoft.com/office/drawing/2014/main" id="{BAC0DA6D-B9AA-4DE1-A4C5-D13C5FCA52B8}"/>
                    </a:ext>
                  </a:extLst>
                </p14:cNvPr>
                <p14:cNvContentPartPr/>
                <p14:nvPr/>
              </p14:nvContentPartPr>
              <p14:xfrm>
                <a:off x="928893" y="5905359"/>
                <a:ext cx="227880" cy="156960"/>
              </p14:xfrm>
            </p:contentPart>
          </mc:Choice>
          <mc:Fallback xmlns="">
            <p:pic>
              <p:nvPicPr>
                <p:cNvPr id="35" name="Encre 34">
                  <a:extLst>
                    <a:ext uri="{FF2B5EF4-FFF2-40B4-BE49-F238E27FC236}">
                      <a16:creationId xmlns:a16="http://schemas.microsoft.com/office/drawing/2014/main" id="{BAC0DA6D-B9AA-4DE1-A4C5-D13C5FCA52B8}"/>
                    </a:ext>
                  </a:extLst>
                </p:cNvPr>
                <p:cNvPicPr/>
                <p:nvPr/>
              </p:nvPicPr>
              <p:blipFill>
                <a:blip r:embed="rId46"/>
                <a:stretch>
                  <a:fillRect/>
                </a:stretch>
              </p:blipFill>
              <p:spPr>
                <a:xfrm>
                  <a:off x="919893" y="5896719"/>
                  <a:ext cx="24552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7" name="Encre 36">
                  <a:extLst>
                    <a:ext uri="{FF2B5EF4-FFF2-40B4-BE49-F238E27FC236}">
                      <a16:creationId xmlns:a16="http://schemas.microsoft.com/office/drawing/2014/main" id="{E827F86C-4D82-44F9-B80B-79CDD409ECD4}"/>
                    </a:ext>
                  </a:extLst>
                </p14:cNvPr>
                <p14:cNvContentPartPr/>
                <p14:nvPr/>
              </p14:nvContentPartPr>
              <p14:xfrm>
                <a:off x="1009893" y="5943159"/>
                <a:ext cx="58320" cy="360"/>
              </p14:xfrm>
            </p:contentPart>
          </mc:Choice>
          <mc:Fallback xmlns="">
            <p:pic>
              <p:nvPicPr>
                <p:cNvPr id="37" name="Encre 36">
                  <a:extLst>
                    <a:ext uri="{FF2B5EF4-FFF2-40B4-BE49-F238E27FC236}">
                      <a16:creationId xmlns:a16="http://schemas.microsoft.com/office/drawing/2014/main" id="{E827F86C-4D82-44F9-B80B-79CDD409ECD4}"/>
                    </a:ext>
                  </a:extLst>
                </p:cNvPr>
                <p:cNvPicPr/>
                <p:nvPr/>
              </p:nvPicPr>
              <p:blipFill>
                <a:blip r:embed="rId48"/>
                <a:stretch>
                  <a:fillRect/>
                </a:stretch>
              </p:blipFill>
              <p:spPr>
                <a:xfrm>
                  <a:off x="1000893" y="5934519"/>
                  <a:ext cx="75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3" name="Encre 42">
                  <a:extLst>
                    <a:ext uri="{FF2B5EF4-FFF2-40B4-BE49-F238E27FC236}">
                      <a16:creationId xmlns:a16="http://schemas.microsoft.com/office/drawing/2014/main" id="{85203CCD-D5A1-479D-B1E3-82F1AEFBEF65}"/>
                    </a:ext>
                  </a:extLst>
                </p14:cNvPr>
                <p14:cNvContentPartPr/>
                <p14:nvPr/>
              </p14:nvContentPartPr>
              <p14:xfrm>
                <a:off x="1149573" y="5876199"/>
                <a:ext cx="181800" cy="151560"/>
              </p14:xfrm>
            </p:contentPart>
          </mc:Choice>
          <mc:Fallback xmlns="">
            <p:pic>
              <p:nvPicPr>
                <p:cNvPr id="43" name="Encre 42">
                  <a:extLst>
                    <a:ext uri="{FF2B5EF4-FFF2-40B4-BE49-F238E27FC236}">
                      <a16:creationId xmlns:a16="http://schemas.microsoft.com/office/drawing/2014/main" id="{85203CCD-D5A1-479D-B1E3-82F1AEFBEF65}"/>
                    </a:ext>
                  </a:extLst>
                </p:cNvPr>
                <p:cNvPicPr/>
                <p:nvPr/>
              </p:nvPicPr>
              <p:blipFill>
                <a:blip r:embed="rId50"/>
                <a:stretch>
                  <a:fillRect/>
                </a:stretch>
              </p:blipFill>
              <p:spPr>
                <a:xfrm>
                  <a:off x="1140573" y="5867199"/>
                  <a:ext cx="19944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4" name="Encre 43">
                  <a:extLst>
                    <a:ext uri="{FF2B5EF4-FFF2-40B4-BE49-F238E27FC236}">
                      <a16:creationId xmlns:a16="http://schemas.microsoft.com/office/drawing/2014/main" id="{23CFAA07-9593-44EE-AF33-3F4856E74815}"/>
                    </a:ext>
                  </a:extLst>
                </p14:cNvPr>
                <p14:cNvContentPartPr/>
                <p14:nvPr/>
              </p14:nvContentPartPr>
              <p14:xfrm>
                <a:off x="1325973" y="5817879"/>
                <a:ext cx="97200" cy="370080"/>
              </p14:xfrm>
            </p:contentPart>
          </mc:Choice>
          <mc:Fallback xmlns="">
            <p:pic>
              <p:nvPicPr>
                <p:cNvPr id="44" name="Encre 43">
                  <a:extLst>
                    <a:ext uri="{FF2B5EF4-FFF2-40B4-BE49-F238E27FC236}">
                      <a16:creationId xmlns:a16="http://schemas.microsoft.com/office/drawing/2014/main" id="{23CFAA07-9593-44EE-AF33-3F4856E74815}"/>
                    </a:ext>
                  </a:extLst>
                </p:cNvPr>
                <p:cNvPicPr/>
                <p:nvPr/>
              </p:nvPicPr>
              <p:blipFill>
                <a:blip r:embed="rId52"/>
                <a:stretch>
                  <a:fillRect/>
                </a:stretch>
              </p:blipFill>
              <p:spPr>
                <a:xfrm>
                  <a:off x="1316973" y="5809239"/>
                  <a:ext cx="11484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1" name="Encre 50">
                  <a:extLst>
                    <a:ext uri="{FF2B5EF4-FFF2-40B4-BE49-F238E27FC236}">
                      <a16:creationId xmlns:a16="http://schemas.microsoft.com/office/drawing/2014/main" id="{5CEC95E5-4535-4BF4-A4F8-B43FB3777E05}"/>
                    </a:ext>
                  </a:extLst>
                </p14:cNvPr>
                <p14:cNvContentPartPr/>
                <p14:nvPr/>
              </p14:nvContentPartPr>
              <p14:xfrm>
                <a:off x="1436133" y="5957199"/>
                <a:ext cx="120600" cy="114120"/>
              </p14:xfrm>
            </p:contentPart>
          </mc:Choice>
          <mc:Fallback xmlns="">
            <p:pic>
              <p:nvPicPr>
                <p:cNvPr id="51" name="Encre 50">
                  <a:extLst>
                    <a:ext uri="{FF2B5EF4-FFF2-40B4-BE49-F238E27FC236}">
                      <a16:creationId xmlns:a16="http://schemas.microsoft.com/office/drawing/2014/main" id="{5CEC95E5-4535-4BF4-A4F8-B43FB3777E05}"/>
                    </a:ext>
                  </a:extLst>
                </p:cNvPr>
                <p:cNvPicPr/>
                <p:nvPr/>
              </p:nvPicPr>
              <p:blipFill>
                <a:blip r:embed="rId54"/>
                <a:stretch>
                  <a:fillRect/>
                </a:stretch>
              </p:blipFill>
              <p:spPr>
                <a:xfrm>
                  <a:off x="1427133" y="5948199"/>
                  <a:ext cx="13824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3" name="Encre 52">
                  <a:extLst>
                    <a:ext uri="{FF2B5EF4-FFF2-40B4-BE49-F238E27FC236}">
                      <a16:creationId xmlns:a16="http://schemas.microsoft.com/office/drawing/2014/main" id="{FF4CBB1C-C48C-47BF-B4E8-8E8753B1CEF0}"/>
                    </a:ext>
                  </a:extLst>
                </p14:cNvPr>
                <p14:cNvContentPartPr/>
                <p14:nvPr/>
              </p14:nvContentPartPr>
              <p14:xfrm>
                <a:off x="1583373" y="6046479"/>
                <a:ext cx="46440" cy="80280"/>
              </p14:xfrm>
            </p:contentPart>
          </mc:Choice>
          <mc:Fallback xmlns="">
            <p:pic>
              <p:nvPicPr>
                <p:cNvPr id="53" name="Encre 52">
                  <a:extLst>
                    <a:ext uri="{FF2B5EF4-FFF2-40B4-BE49-F238E27FC236}">
                      <a16:creationId xmlns:a16="http://schemas.microsoft.com/office/drawing/2014/main" id="{FF4CBB1C-C48C-47BF-B4E8-8E8753B1CEF0}"/>
                    </a:ext>
                  </a:extLst>
                </p:cNvPr>
                <p:cNvPicPr/>
                <p:nvPr/>
              </p:nvPicPr>
              <p:blipFill>
                <a:blip r:embed="rId56"/>
                <a:stretch>
                  <a:fillRect/>
                </a:stretch>
              </p:blipFill>
              <p:spPr>
                <a:xfrm>
                  <a:off x="1574373" y="6037479"/>
                  <a:ext cx="6408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5" name="Encre 54">
                  <a:extLst>
                    <a:ext uri="{FF2B5EF4-FFF2-40B4-BE49-F238E27FC236}">
                      <a16:creationId xmlns:a16="http://schemas.microsoft.com/office/drawing/2014/main" id="{40B991C6-D631-41F6-A8DB-E911572A7729}"/>
                    </a:ext>
                  </a:extLst>
                </p14:cNvPr>
                <p14:cNvContentPartPr/>
                <p14:nvPr/>
              </p14:nvContentPartPr>
              <p14:xfrm>
                <a:off x="1725213" y="5891679"/>
                <a:ext cx="130680" cy="156960"/>
              </p14:xfrm>
            </p:contentPart>
          </mc:Choice>
          <mc:Fallback xmlns="">
            <p:pic>
              <p:nvPicPr>
                <p:cNvPr id="55" name="Encre 54">
                  <a:extLst>
                    <a:ext uri="{FF2B5EF4-FFF2-40B4-BE49-F238E27FC236}">
                      <a16:creationId xmlns:a16="http://schemas.microsoft.com/office/drawing/2014/main" id="{40B991C6-D631-41F6-A8DB-E911572A7729}"/>
                    </a:ext>
                  </a:extLst>
                </p:cNvPr>
                <p:cNvPicPr/>
                <p:nvPr/>
              </p:nvPicPr>
              <p:blipFill>
                <a:blip r:embed="rId58"/>
                <a:stretch>
                  <a:fillRect/>
                </a:stretch>
              </p:blipFill>
              <p:spPr>
                <a:xfrm>
                  <a:off x="1716213" y="5883039"/>
                  <a:ext cx="14832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7" name="Encre 56">
                  <a:extLst>
                    <a:ext uri="{FF2B5EF4-FFF2-40B4-BE49-F238E27FC236}">
                      <a16:creationId xmlns:a16="http://schemas.microsoft.com/office/drawing/2014/main" id="{BC9ADF2A-9D75-4F40-856D-6FC90C092B8B}"/>
                    </a:ext>
                  </a:extLst>
                </p14:cNvPr>
                <p14:cNvContentPartPr/>
                <p14:nvPr/>
              </p14:nvContentPartPr>
              <p14:xfrm>
                <a:off x="1754733" y="5916519"/>
                <a:ext cx="88200" cy="12240"/>
              </p14:xfrm>
            </p:contentPart>
          </mc:Choice>
          <mc:Fallback xmlns="">
            <p:pic>
              <p:nvPicPr>
                <p:cNvPr id="57" name="Encre 56">
                  <a:extLst>
                    <a:ext uri="{FF2B5EF4-FFF2-40B4-BE49-F238E27FC236}">
                      <a16:creationId xmlns:a16="http://schemas.microsoft.com/office/drawing/2014/main" id="{BC9ADF2A-9D75-4F40-856D-6FC90C092B8B}"/>
                    </a:ext>
                  </a:extLst>
                </p:cNvPr>
                <p:cNvPicPr/>
                <p:nvPr/>
              </p:nvPicPr>
              <p:blipFill>
                <a:blip r:embed="rId60"/>
                <a:stretch>
                  <a:fillRect/>
                </a:stretch>
              </p:blipFill>
              <p:spPr>
                <a:xfrm>
                  <a:off x="1746093" y="5907879"/>
                  <a:ext cx="10584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9" name="Encre 58">
                  <a:extLst>
                    <a:ext uri="{FF2B5EF4-FFF2-40B4-BE49-F238E27FC236}">
                      <a16:creationId xmlns:a16="http://schemas.microsoft.com/office/drawing/2014/main" id="{21455178-941A-44AD-A834-E23DB7E5A0F2}"/>
                    </a:ext>
                  </a:extLst>
                </p14:cNvPr>
                <p14:cNvContentPartPr/>
                <p14:nvPr/>
              </p14:nvContentPartPr>
              <p14:xfrm>
                <a:off x="1853013" y="5817879"/>
                <a:ext cx="109080" cy="400680"/>
              </p14:xfrm>
            </p:contentPart>
          </mc:Choice>
          <mc:Fallback xmlns="">
            <p:pic>
              <p:nvPicPr>
                <p:cNvPr id="59" name="Encre 58">
                  <a:extLst>
                    <a:ext uri="{FF2B5EF4-FFF2-40B4-BE49-F238E27FC236}">
                      <a16:creationId xmlns:a16="http://schemas.microsoft.com/office/drawing/2014/main" id="{21455178-941A-44AD-A834-E23DB7E5A0F2}"/>
                    </a:ext>
                  </a:extLst>
                </p:cNvPr>
                <p:cNvPicPr/>
                <p:nvPr/>
              </p:nvPicPr>
              <p:blipFill>
                <a:blip r:embed="rId62"/>
                <a:stretch>
                  <a:fillRect/>
                </a:stretch>
              </p:blipFill>
              <p:spPr>
                <a:xfrm>
                  <a:off x="1844373" y="5808879"/>
                  <a:ext cx="126720" cy="4183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8" name="Encre 67">
                  <a:extLst>
                    <a:ext uri="{FF2B5EF4-FFF2-40B4-BE49-F238E27FC236}">
                      <a16:creationId xmlns:a16="http://schemas.microsoft.com/office/drawing/2014/main" id="{D316F3D9-7118-4EC0-B423-A13D8E822588}"/>
                    </a:ext>
                  </a:extLst>
                </p14:cNvPr>
                <p14:cNvContentPartPr/>
                <p14:nvPr/>
              </p14:nvContentPartPr>
              <p14:xfrm>
                <a:off x="604173" y="6223599"/>
                <a:ext cx="186480" cy="11160"/>
              </p14:xfrm>
            </p:contentPart>
          </mc:Choice>
          <mc:Fallback xmlns="">
            <p:pic>
              <p:nvPicPr>
                <p:cNvPr id="68" name="Encre 67">
                  <a:extLst>
                    <a:ext uri="{FF2B5EF4-FFF2-40B4-BE49-F238E27FC236}">
                      <a16:creationId xmlns:a16="http://schemas.microsoft.com/office/drawing/2014/main" id="{D316F3D9-7118-4EC0-B423-A13D8E822588}"/>
                    </a:ext>
                  </a:extLst>
                </p:cNvPr>
                <p:cNvPicPr/>
                <p:nvPr/>
              </p:nvPicPr>
              <p:blipFill>
                <a:blip r:embed="rId64"/>
                <a:stretch>
                  <a:fillRect/>
                </a:stretch>
              </p:blipFill>
              <p:spPr>
                <a:xfrm>
                  <a:off x="595533" y="6214599"/>
                  <a:ext cx="204120" cy="28800"/>
                </a:xfrm>
                <a:prstGeom prst="rect">
                  <a:avLst/>
                </a:prstGeom>
              </p:spPr>
            </p:pic>
          </mc:Fallback>
        </mc:AlternateContent>
      </p:grpSp>
    </p:spTree>
    <p:extLst>
      <p:ext uri="{BB962C8B-B14F-4D97-AF65-F5344CB8AC3E}">
        <p14:creationId xmlns:p14="http://schemas.microsoft.com/office/powerpoint/2010/main" val="2665619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46C06E-1D38-45C4-BB7C-FE93C55F6FF2}" type="slidenum">
              <a:rPr kumimoji="0" lang="fr-FR" sz="1000" b="0" i="0" u="none" strike="noStrike" kern="1200" cap="none" spc="0" normalizeH="0" baseline="0" noProof="0">
                <a:ln>
                  <a:noFill/>
                </a:ln>
                <a:solidFill>
                  <a:srgbClr val="103184"/>
                </a:solidFill>
                <a:effectLst/>
                <a:uLnTx/>
                <a:uFillTx/>
                <a:latin typeface="Arial"/>
                <a:ea typeface="Arial Unicode MS"/>
                <a:cs typeface="Arial Unicode MS"/>
              </a:rPr>
              <a:pPr marL="0" marR="0" lvl="0" indent="0" algn="l" defTabSz="914400" rtl="0" eaLnBrk="1" fontAlgn="auto" latinLnBrk="0" hangingPunct="1">
                <a:lnSpc>
                  <a:spcPct val="100000"/>
                </a:lnSpc>
                <a:spcBef>
                  <a:spcPts val="0"/>
                </a:spcBef>
                <a:spcAft>
                  <a:spcPts val="0"/>
                </a:spcAft>
                <a:buClrTx/>
                <a:buSzTx/>
                <a:buFontTx/>
                <a:buNone/>
                <a:tabLst/>
                <a:defRPr/>
              </a:pPr>
              <a:t>60</a:t>
            </a:fld>
            <a:endParaRPr kumimoji="0" lang="fr-FR" sz="1000" b="0" i="0" u="none" strike="noStrike" kern="1200" cap="none" spc="0" normalizeH="0" baseline="0" noProof="0">
              <a:ln>
                <a:noFill/>
              </a:ln>
              <a:solidFill>
                <a:srgbClr val="103184"/>
              </a:solidFill>
              <a:effectLst/>
              <a:uLnTx/>
              <a:uFillTx/>
              <a:latin typeface="Arial"/>
              <a:ea typeface="Arial Unicode MS"/>
              <a:cs typeface="Arial Unicode MS"/>
            </a:endParaRPr>
          </a:p>
        </p:txBody>
      </p:sp>
      <p:sp>
        <p:nvSpPr>
          <p:cNvPr id="166914" name="Rectangle 2"/>
          <p:cNvSpPr>
            <a:spLocks noGrp="1" noChangeArrowheads="1"/>
          </p:cNvSpPr>
          <p:nvPr>
            <p:ph type="title"/>
          </p:nvPr>
        </p:nvSpPr>
        <p:spPr/>
        <p:txBody>
          <a:bodyPr/>
          <a:lstStyle/>
          <a:p>
            <a:r>
              <a:rPr lang="fr-FR" dirty="0"/>
              <a:t>In-</a:t>
            </a:r>
            <a:r>
              <a:rPr lang="fr-FR" dirty="0" err="1"/>
              <a:t>Arrears</a:t>
            </a:r>
            <a:r>
              <a:rPr lang="fr-FR" dirty="0"/>
              <a:t> Swap</a:t>
            </a:r>
          </a:p>
        </p:txBody>
      </p:sp>
      <mc:AlternateContent xmlns:mc="http://schemas.openxmlformats.org/markup-compatibility/2006" xmlns:a14="http://schemas.microsoft.com/office/drawing/2010/main">
        <mc:Choice Requires="a14">
          <p:sp>
            <p:nvSpPr>
              <p:cNvPr id="166915" name="Rectangle 3"/>
              <p:cNvSpPr>
                <a:spLocks noGrp="1" noChangeArrowheads="1"/>
              </p:cNvSpPr>
              <p:nvPr>
                <p:ph type="body" sz="half" idx="1"/>
              </p:nvPr>
            </p:nvSpPr>
            <p:spPr>
              <a:xfrm>
                <a:off x="533400" y="1295400"/>
                <a:ext cx="8286750" cy="4800600"/>
              </a:xfrm>
            </p:spPr>
            <p:txBody>
              <a:bodyPr/>
              <a:lstStyle/>
              <a:p>
                <a:r>
                  <a:rPr lang="en-US" sz="1400" dirty="0"/>
                  <a:t>A swap «in-arrears» pays the Libor rate at its date of observation (and not at its maturity)</a:t>
                </a:r>
              </a:p>
              <a:p>
                <a:endParaRPr lang="en-US" sz="1400" dirty="0"/>
              </a:p>
              <a:p>
                <a:r>
                  <a:rPr lang="en-US" sz="1400" dirty="0"/>
                  <a:t>As this payment date is not natural, the formula used for standard swap is not applicable anymore</a:t>
                </a:r>
              </a:p>
              <a:p>
                <a:endParaRPr lang="en-US" sz="1400" dirty="0"/>
              </a:p>
              <a:p>
                <a:r>
                  <a:rPr lang="en-US" sz="1400" dirty="0"/>
                  <a:t>Under risk neutral probability:</a:t>
                </a:r>
              </a:p>
              <a:p>
                <a:pPr marL="0" indent="0">
                  <a:buNone/>
                </a:pPr>
                <a:endParaRPr lang="en-US" sz="2000" i="1" dirty="0">
                  <a:latin typeface="Cambria Math"/>
                </a:endParaRPr>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a:rPr>
                            <m:t>𝐼𝐴𝑆𝑊𝐴𝑃</m:t>
                          </m:r>
                        </m:e>
                        <m:sub>
                          <m:sSub>
                            <m:sSubPr>
                              <m:ctrlPr>
                                <a:rPr lang="en-US" sz="2000" i="1">
                                  <a:latin typeface="Cambria Math" panose="02040503050406030204" pitchFamily="18" charset="0"/>
                                </a:rPr>
                              </m:ctrlPr>
                            </m:sSubPr>
                            <m:e>
                              <m:r>
                                <a:rPr lang="en-US" sz="2000" i="1">
                                  <a:latin typeface="Cambria Math"/>
                                </a:rPr>
                                <m:t>𝑇</m:t>
                              </m:r>
                            </m:e>
                            <m:sub>
                              <m:r>
                                <a:rPr lang="en-US" sz="2000" b="0" i="1">
                                  <a:latin typeface="Cambria Math"/>
                                </a:rPr>
                                <m:t>0</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𝑁</m:t>
                              </m:r>
                            </m:sub>
                          </m:sSub>
                        </m:sub>
                      </m:sSub>
                      <m:d>
                        <m:dPr>
                          <m:ctrlPr>
                            <a:rPr lang="en-US" sz="2000" i="1">
                              <a:latin typeface="Cambria Math" panose="02040503050406030204" pitchFamily="18" charset="0"/>
                            </a:rPr>
                          </m:ctrlPr>
                        </m:dPr>
                        <m:e>
                          <m:r>
                            <a:rPr lang="en-US" sz="2000" b="0" i="1">
                              <a:latin typeface="Cambria Math"/>
                            </a:rPr>
                            <m:t>𝑡</m:t>
                          </m:r>
                          <m:r>
                            <a:rPr lang="en-US" sz="2000" b="0" i="1">
                              <a:latin typeface="Cambria Math"/>
                            </a:rPr>
                            <m:t>;</m:t>
                          </m:r>
                          <m:r>
                            <a:rPr lang="en-US" sz="2000" b="0" i="1">
                              <a:latin typeface="Cambria Math"/>
                            </a:rPr>
                            <m:t>𝐾</m:t>
                          </m:r>
                        </m:e>
                      </m:d>
                      <m:r>
                        <a:rPr lang="en-US" sz="2000" i="1">
                          <a:latin typeface="Cambria Math"/>
                        </a:rPr>
                        <m:t>=</m:t>
                      </m:r>
                      <m:r>
                        <a:rPr lang="en-US" sz="2000" b="0" i="1">
                          <a:latin typeface="Cambria Math"/>
                        </a:rPr>
                        <m:t>𝑁</m:t>
                      </m:r>
                      <m:r>
                        <a:rPr lang="en-US" sz="2000" b="0" i="1">
                          <a:latin typeface="Cambria Math"/>
                        </a:rPr>
                        <m:t>∗</m:t>
                      </m:r>
                      <m:sSubSup>
                        <m:sSubSupPr>
                          <m:ctrlPr>
                            <a:rPr lang="en-US" sz="2000" b="0" i="1">
                              <a:latin typeface="Cambria Math" panose="02040503050406030204" pitchFamily="18" charset="0"/>
                            </a:rPr>
                          </m:ctrlPr>
                        </m:sSubSupPr>
                        <m:e>
                          <m:r>
                            <a:rPr lang="en-US" sz="2000" b="0" i="1">
                              <a:latin typeface="Cambria Math"/>
                              <a:ea typeface="Cambria Math"/>
                            </a:rPr>
                            <m:t>𝔼</m:t>
                          </m:r>
                        </m:e>
                        <m:sub>
                          <m:r>
                            <a:rPr lang="en-US" sz="2000" b="0" i="1">
                              <a:latin typeface="Cambria Math"/>
                            </a:rPr>
                            <m:t>𝑡</m:t>
                          </m:r>
                        </m:sub>
                        <m:sup>
                          <m:r>
                            <a:rPr lang="en-US" sz="2000" b="0" i="1">
                              <a:latin typeface="Cambria Math"/>
                            </a:rPr>
                            <m:t>𝑄</m:t>
                          </m:r>
                        </m:sup>
                      </m:sSubSup>
                      <m:d>
                        <m:dPr>
                          <m:begChr m:val="["/>
                          <m:endChr m:val="]"/>
                          <m:ctrlPr>
                            <a:rPr lang="en-US" sz="2000" b="0" i="1">
                              <a:latin typeface="Cambria Math" panose="02040503050406030204" pitchFamily="18" charset="0"/>
                            </a:rPr>
                          </m:ctrlPr>
                        </m:dPr>
                        <m:e>
                          <m:nary>
                            <m:naryPr>
                              <m:chr m:val="∑"/>
                              <m:ctrlPr>
                                <a:rPr lang="en-US" sz="2000" b="0" i="1" smtClean="0">
                                  <a:latin typeface="Cambria Math" panose="02040503050406030204" pitchFamily="18" charset="0"/>
                                </a:rPr>
                              </m:ctrlPr>
                            </m:naryPr>
                            <m:sub>
                              <m:r>
                                <m:rPr>
                                  <m:brk m:alnAt="23"/>
                                </m:rPr>
                                <a:rPr lang="en-US" sz="2000" b="0" i="1" smtClean="0">
                                  <a:latin typeface="Cambria Math"/>
                                </a:rPr>
                                <m:t>𝑖</m:t>
                              </m:r>
                              <m:r>
                                <a:rPr lang="en-US" sz="2000" b="0" i="1" smtClean="0">
                                  <a:latin typeface="Cambria Math"/>
                                </a:rPr>
                                <m:t>=1</m:t>
                              </m:r>
                            </m:sub>
                            <m:sup>
                              <m:r>
                                <a:rPr lang="en-US" sz="2000" b="0" i="1" smtClean="0">
                                  <a:latin typeface="Cambria Math"/>
                                </a:rPr>
                                <m:t>𝑁</m:t>
                              </m:r>
                            </m:sup>
                            <m:e>
                              <m:r>
                                <a:rPr lang="en-US" sz="2000" b="0" i="1">
                                  <a:latin typeface="Cambria Math"/>
                                </a:rPr>
                                <m:t>𝐷𝐹</m:t>
                              </m:r>
                              <m:d>
                                <m:dPr>
                                  <m:ctrlPr>
                                    <a:rPr lang="en-US" sz="2000" b="0" i="1">
                                      <a:latin typeface="Cambria Math" panose="02040503050406030204" pitchFamily="18" charset="0"/>
                                    </a:rPr>
                                  </m:ctrlPr>
                                </m:dPr>
                                <m:e>
                                  <m:r>
                                    <a:rPr lang="en-US" sz="2000" b="0" i="1">
                                      <a:latin typeface="Cambria Math"/>
                                    </a:rPr>
                                    <m:t>𝑡</m:t>
                                  </m:r>
                                  <m:r>
                                    <a:rPr lang="en-US" sz="2000" b="0" i="1">
                                      <a:latin typeface="Cambria Math"/>
                                    </a:rPr>
                                    <m:t>,</m:t>
                                  </m:r>
                                  <m:sSub>
                                    <m:sSubPr>
                                      <m:ctrlPr>
                                        <a:rPr lang="en-US" sz="2000" b="0" i="1">
                                          <a:latin typeface="Cambria Math" panose="02040503050406030204" pitchFamily="18" charset="0"/>
                                        </a:rPr>
                                      </m:ctrlPr>
                                    </m:sSubPr>
                                    <m:e>
                                      <m:r>
                                        <a:rPr lang="en-US" sz="2000" b="0" i="1">
                                          <a:latin typeface="Cambria Math"/>
                                        </a:rPr>
                                        <m:t>𝑇</m:t>
                                      </m:r>
                                    </m:e>
                                    <m:sub>
                                      <m:r>
                                        <a:rPr lang="en-US" sz="2000" b="0" i="1" smtClean="0">
                                          <a:latin typeface="Cambria Math"/>
                                        </a:rPr>
                                        <m:t>𝑖</m:t>
                                      </m:r>
                                    </m:sub>
                                  </m:sSub>
                                </m:e>
                              </m:d>
                              <m:r>
                                <a:rPr lang="en-US" sz="2000" b="0" i="1">
                                  <a:latin typeface="Cambria Math"/>
                                </a:rPr>
                                <m:t>∗</m:t>
                              </m:r>
                              <m:r>
                                <a:rPr lang="en-US" sz="2000" b="0" i="1" smtClean="0">
                                  <a:latin typeface="Cambria Math"/>
                                  <a:ea typeface="Cambria Math"/>
                                </a:rPr>
                                <m:t>𝛿</m:t>
                              </m:r>
                              <m:d>
                                <m:dPr>
                                  <m:ctrlPr>
                                    <a:rPr lang="en-US" sz="2000" b="0" i="1" smtClean="0">
                                      <a:latin typeface="Cambria Math" panose="02040503050406030204" pitchFamily="18" charset="0"/>
                                      <a:ea typeface="Cambria Math"/>
                                    </a:rPr>
                                  </m:ctrlPr>
                                </m:dPr>
                                <m:e>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sub>
                                  </m:sSub>
                                  <m:r>
                                    <a:rPr lang="en-US" sz="2000" b="0" i="1" smtClean="0">
                                      <a:latin typeface="Cambria Math"/>
                                      <a:ea typeface="Cambria Math"/>
                                    </a:rPr>
                                    <m:t>,</m:t>
                                  </m:r>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r>
                                        <a:rPr lang="en-US" sz="2000" b="0" i="1" smtClean="0">
                                          <a:latin typeface="Cambria Math"/>
                                        </a:rPr>
                                        <m:t>+1</m:t>
                                      </m:r>
                                    </m:sub>
                                  </m:sSub>
                                </m:e>
                              </m:d>
                              <m:r>
                                <a:rPr lang="en-US" sz="2000" b="0" i="1" smtClean="0">
                                  <a:latin typeface="Cambria Math"/>
                                  <a:ea typeface="Cambria Math"/>
                                </a:rPr>
                                <m:t>∗</m:t>
                              </m:r>
                              <m:d>
                                <m:dPr>
                                  <m:ctrlPr>
                                    <a:rPr lang="en-US" sz="2000" b="0" i="1" smtClean="0">
                                      <a:latin typeface="Cambria Math" panose="02040503050406030204" pitchFamily="18" charset="0"/>
                                      <a:ea typeface="Cambria Math"/>
                                    </a:rPr>
                                  </m:ctrlPr>
                                </m:dPr>
                                <m:e>
                                  <m:r>
                                    <a:rPr lang="en-US" sz="2000" b="0" i="1">
                                      <a:latin typeface="Cambria Math"/>
                                      <a:ea typeface="Cambria Math"/>
                                    </a:rPr>
                                    <m:t>𝐿</m:t>
                                  </m:r>
                                  <m:r>
                                    <a:rPr lang="en-US" sz="2000" b="0" i="1">
                                      <a:latin typeface="Cambria Math"/>
                                      <a:ea typeface="Cambria Math"/>
                                    </a:rPr>
                                    <m:t>(</m:t>
                                  </m:r>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sub>
                                  </m:sSub>
                                  <m:r>
                                    <a:rPr lang="en-US" sz="2000" b="0" i="1">
                                      <a:latin typeface="Cambria Math"/>
                                    </a:rPr>
                                    <m:t>,</m:t>
                                  </m:r>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sub>
                                  </m:sSub>
                                  <m:r>
                                    <a:rPr lang="en-US" sz="2000" b="0" i="1">
                                      <a:latin typeface="Cambria Math"/>
                                    </a:rPr>
                                    <m:t>,</m:t>
                                  </m:r>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r>
                                        <a:rPr lang="en-US" sz="2000" b="0" i="1" smtClean="0">
                                          <a:latin typeface="Cambria Math"/>
                                        </a:rPr>
                                        <m:t>+1</m:t>
                                      </m:r>
                                    </m:sub>
                                  </m:sSub>
                                  <m:r>
                                    <a:rPr lang="en-US" sz="2000" b="0" i="1">
                                      <a:latin typeface="Cambria Math"/>
                                    </a:rPr>
                                    <m:t>)−</m:t>
                                  </m:r>
                                  <m:r>
                                    <a:rPr lang="en-US" sz="2000" b="0" i="1">
                                      <a:latin typeface="Cambria Math"/>
                                    </a:rPr>
                                    <m:t>𝐾</m:t>
                                  </m:r>
                                </m:e>
                              </m:d>
                            </m:e>
                          </m:nary>
                        </m:e>
                      </m:d>
                    </m:oMath>
                  </m:oMathPara>
                </a14:m>
                <a:endParaRPr lang="en-US" sz="2000" b="0" dirty="0"/>
              </a:p>
              <a:p>
                <a:pPr marL="0" indent="0">
                  <a:buNone/>
                </a:pPr>
                <a:endParaRPr lang="en-US" sz="2000" dirty="0"/>
              </a:p>
              <a:p>
                <a:r>
                  <a:rPr lang="en-US" sz="1400" dirty="0"/>
                  <a:t>With:</a:t>
                </a:r>
              </a:p>
              <a:p>
                <a:pPr lvl="1"/>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a:ea typeface="Cambria Math"/>
                          </a:rPr>
                          <m:t>𝔼</m:t>
                        </m:r>
                      </m:e>
                      <m:sub>
                        <m:r>
                          <a:rPr lang="en-US" sz="1600" i="1">
                            <a:latin typeface="Cambria Math"/>
                          </a:rPr>
                          <m:t>𝑡</m:t>
                        </m:r>
                      </m:sub>
                      <m:sup>
                        <m:r>
                          <a:rPr lang="en-US" sz="1600" i="1">
                            <a:latin typeface="Cambria Math"/>
                          </a:rPr>
                          <m:t>𝑄</m:t>
                        </m:r>
                      </m:sup>
                    </m:sSubSup>
                  </m:oMath>
                </a14:m>
                <a:r>
                  <a:rPr lang="en-US" sz="1500" dirty="0"/>
                  <a:t> denotes the risk-neutral expectation conditionally to time t </a:t>
                </a:r>
              </a:p>
              <a:p>
                <a:pPr lvl="1"/>
                <a14:m>
                  <m:oMath xmlns:m="http://schemas.openxmlformats.org/officeDocument/2006/math">
                    <m:r>
                      <a:rPr lang="en-US" sz="1600" i="1">
                        <a:latin typeface="Cambria Math"/>
                      </a:rPr>
                      <m:t>𝐷𝐹</m:t>
                    </m:r>
                    <m:d>
                      <m:dPr>
                        <m:ctrlPr>
                          <a:rPr lang="en-US" sz="1600" i="1">
                            <a:latin typeface="Cambria Math" panose="02040503050406030204" pitchFamily="18" charset="0"/>
                          </a:rPr>
                        </m:ctrlPr>
                      </m:dPr>
                      <m:e>
                        <m:r>
                          <a:rPr lang="en-US" sz="1600" i="1">
                            <a:latin typeface="Cambria Math"/>
                          </a:rPr>
                          <m:t>𝑡</m:t>
                        </m:r>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𝑖</m:t>
                            </m:r>
                          </m:sub>
                        </m:sSub>
                      </m:e>
                    </m:d>
                  </m:oMath>
                </a14:m>
                <a:r>
                  <a:rPr lang="en-US" sz="1500" dirty="0"/>
                  <a:t> is the discount factor b/w </a:t>
                </a:r>
                <a:r>
                  <a:rPr lang="en-US" sz="1500" i="1" dirty="0"/>
                  <a:t>t</a:t>
                </a:r>
                <a:r>
                  <a:rPr lang="en-US" sz="1500" dirty="0"/>
                  <a:t> and </a:t>
                </a:r>
                <a14:m>
                  <m:oMath xmlns:m="http://schemas.openxmlformats.org/officeDocument/2006/math">
                    <m:sSub>
                      <m:sSubPr>
                        <m:ctrlPr>
                          <a:rPr lang="en-US" sz="1400" i="1">
                            <a:latin typeface="Cambria Math" panose="02040503050406030204" pitchFamily="18" charset="0"/>
                          </a:rPr>
                        </m:ctrlPr>
                      </m:sSubPr>
                      <m:e>
                        <m:r>
                          <a:rPr lang="en-US" sz="1400" i="1">
                            <a:latin typeface="Cambria Math"/>
                          </a:rPr>
                          <m:t>𝑇</m:t>
                        </m:r>
                      </m:e>
                      <m:sub>
                        <m:r>
                          <a:rPr lang="en-US" sz="1400" i="1">
                            <a:latin typeface="Cambria Math"/>
                          </a:rPr>
                          <m:t>𝑖</m:t>
                        </m:r>
                      </m:sub>
                    </m:sSub>
                  </m:oMath>
                </a14:m>
                <a:endParaRPr lang="en-US" sz="1500" dirty="0"/>
              </a:p>
              <a:p>
                <a:pPr lvl="1"/>
                <a:r>
                  <a:rPr lang="en-US" sz="1500" i="1" dirty="0"/>
                  <a:t>K</a:t>
                </a:r>
                <a:r>
                  <a:rPr lang="en-US" sz="1500" dirty="0"/>
                  <a:t> is the paid fixed rate</a:t>
                </a:r>
              </a:p>
              <a:p>
                <a:pPr lvl="1"/>
                <a14:m>
                  <m:oMath xmlns:m="http://schemas.openxmlformats.org/officeDocument/2006/math">
                    <m:r>
                      <a:rPr lang="en-US" sz="1600" i="1">
                        <a:latin typeface="Cambria Math"/>
                        <a:ea typeface="Cambria Math"/>
                      </a:rPr>
                      <m:t>𝐿</m:t>
                    </m:r>
                    <m:r>
                      <a:rPr lang="en-US" sz="1600" i="1">
                        <a:latin typeface="Cambria Math"/>
                        <a:ea typeface="Cambria Math"/>
                      </a:rPr>
                      <m:t>(</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𝑖</m:t>
                        </m:r>
                      </m:sub>
                    </m:sSub>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𝑖</m:t>
                        </m:r>
                      </m:sub>
                    </m:sSub>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𝑖</m:t>
                        </m:r>
                        <m:r>
                          <a:rPr lang="en-US" sz="1600" i="1">
                            <a:latin typeface="Cambria Math"/>
                          </a:rPr>
                          <m:t>+1</m:t>
                        </m:r>
                      </m:sub>
                    </m:sSub>
                    <m:r>
                      <a:rPr lang="en-US" sz="1600" i="1">
                        <a:latin typeface="Cambria Math"/>
                      </a:rPr>
                      <m:t>)</m:t>
                    </m:r>
                  </m:oMath>
                </a14:m>
                <a:r>
                  <a:rPr lang="en-US" sz="1500" dirty="0"/>
                  <a:t> is the Libor rate which starts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𝑖</m:t>
                        </m:r>
                      </m:sub>
                    </m:sSub>
                  </m:oMath>
                </a14:m>
                <a:r>
                  <a:rPr lang="en-US" sz="1500" dirty="0"/>
                  <a:t> for maturity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𝑖</m:t>
                        </m:r>
                        <m:r>
                          <a:rPr lang="fr-FR" sz="1600" b="0" i="1" smtClean="0">
                            <a:latin typeface="Cambria Math"/>
                          </a:rPr>
                          <m:t>+1</m:t>
                        </m:r>
                      </m:sub>
                    </m:sSub>
                  </m:oMath>
                </a14:m>
                <a:r>
                  <a:rPr lang="en-US" sz="1500" dirty="0"/>
                  <a:t> (paid immediately at time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a:rPr>
                          <m:t>𝑇</m:t>
                        </m:r>
                      </m:e>
                      <m:sub>
                        <m:r>
                          <a:rPr lang="en-US" sz="1400" i="1">
                            <a:latin typeface="Cambria Math"/>
                          </a:rPr>
                          <m:t>𝑖</m:t>
                        </m:r>
                      </m:sub>
                    </m:sSub>
                    <m:r>
                      <a:rPr lang="en-US" sz="1400" i="1">
                        <a:latin typeface="Cambria Math"/>
                      </a:rPr>
                      <m:t> </m:t>
                    </m:r>
                  </m:oMath>
                </a14:m>
                <a:r>
                  <a:rPr lang="en-US" sz="1500" dirty="0"/>
                  <a:t> in this example)</a:t>
                </a:r>
              </a:p>
              <a:p>
                <a:endParaRPr lang="en-US" sz="2000" dirty="0"/>
              </a:p>
              <a:p>
                <a:endParaRPr lang="en-US" sz="2000" dirty="0"/>
              </a:p>
            </p:txBody>
          </p:sp>
        </mc:Choice>
        <mc:Fallback xmlns="">
          <p:sp>
            <p:nvSpPr>
              <p:cNvPr id="166915" name="Rectangle 3"/>
              <p:cNvSpPr>
                <a:spLocks noGrp="1" noRot="1" noChangeAspect="1" noMove="1" noResize="1" noEditPoints="1" noAdjustHandles="1" noChangeArrowheads="1" noChangeShapeType="1" noTextEdit="1"/>
              </p:cNvSpPr>
              <p:nvPr>
                <p:ph type="body" sz="half" idx="1"/>
              </p:nvPr>
            </p:nvSpPr>
            <p:spPr>
              <a:xfrm>
                <a:off x="533400" y="1295400"/>
                <a:ext cx="8286750" cy="4800600"/>
              </a:xfrm>
              <a:blipFill rotWithShape="1">
                <a:blip r:embed="rId2"/>
                <a:stretch>
                  <a:fillRect l="-1030" t="-1144"/>
                </a:stretch>
              </a:blipFill>
            </p:spPr>
            <p:txBody>
              <a:bodyPr/>
              <a:lstStyle/>
              <a:p>
                <a:r>
                  <a:rPr lang="en-US">
                    <a:noFill/>
                  </a:rPr>
                  <a:t> </a:t>
                </a:r>
              </a:p>
            </p:txBody>
          </p:sp>
        </mc:Fallback>
      </mc:AlternateContent>
    </p:spTree>
    <p:extLst>
      <p:ext uri="{BB962C8B-B14F-4D97-AF65-F5344CB8AC3E}">
        <p14:creationId xmlns:p14="http://schemas.microsoft.com/office/powerpoint/2010/main" val="42859737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C422030-8287-4DE5-9546-6C2C24B6117D}" type="slidenum">
              <a:rPr kumimoji="0" lang="fr-FR" sz="1000" b="0" i="0" u="none" strike="noStrike" kern="1200" cap="none" spc="0" normalizeH="0" baseline="0" noProof="0">
                <a:ln>
                  <a:noFill/>
                </a:ln>
                <a:solidFill>
                  <a:srgbClr val="103184"/>
                </a:solidFill>
                <a:effectLst/>
                <a:uLnTx/>
                <a:uFillTx/>
                <a:latin typeface="Arial"/>
                <a:ea typeface="Arial Unicode MS"/>
                <a:cs typeface="Arial Unicode MS"/>
              </a:rPr>
              <a:pPr marL="0" marR="0" lvl="0" indent="0" algn="l" defTabSz="914400" rtl="0" eaLnBrk="1" fontAlgn="auto" latinLnBrk="0" hangingPunct="1">
                <a:lnSpc>
                  <a:spcPct val="100000"/>
                </a:lnSpc>
                <a:spcBef>
                  <a:spcPts val="0"/>
                </a:spcBef>
                <a:spcAft>
                  <a:spcPts val="0"/>
                </a:spcAft>
                <a:buClrTx/>
                <a:buSzTx/>
                <a:buFontTx/>
                <a:buNone/>
                <a:tabLst/>
                <a:defRPr/>
              </a:pPr>
              <a:t>61</a:t>
            </a:fld>
            <a:endParaRPr kumimoji="0" lang="fr-FR" sz="1000" b="0" i="0" u="none" strike="noStrike" kern="1200" cap="none" spc="0" normalizeH="0" baseline="0" noProof="0">
              <a:ln>
                <a:noFill/>
              </a:ln>
              <a:solidFill>
                <a:srgbClr val="103184"/>
              </a:solidFill>
              <a:effectLst/>
              <a:uLnTx/>
              <a:uFillTx/>
              <a:latin typeface="Arial"/>
              <a:ea typeface="Arial Unicode MS"/>
              <a:cs typeface="Arial Unicode MS"/>
            </a:endParaRPr>
          </a:p>
        </p:txBody>
      </p:sp>
      <p:sp>
        <p:nvSpPr>
          <p:cNvPr id="178178" name="Rectangle 2"/>
          <p:cNvSpPr>
            <a:spLocks noGrp="1" noChangeArrowheads="1"/>
          </p:cNvSpPr>
          <p:nvPr>
            <p:ph type="title"/>
          </p:nvPr>
        </p:nvSpPr>
        <p:spPr/>
        <p:txBody>
          <a:bodyPr/>
          <a:lstStyle/>
          <a:p>
            <a:r>
              <a:rPr lang="fr-FR" dirty="0"/>
              <a:t>In-</a:t>
            </a:r>
            <a:r>
              <a:rPr lang="fr-FR" dirty="0" err="1"/>
              <a:t>Arrears</a:t>
            </a:r>
            <a:r>
              <a:rPr lang="fr-FR" dirty="0"/>
              <a:t> Swaps (2)</a:t>
            </a:r>
          </a:p>
        </p:txBody>
      </p:sp>
      <mc:AlternateContent xmlns:mc="http://schemas.openxmlformats.org/markup-compatibility/2006" xmlns:a14="http://schemas.microsoft.com/office/drawing/2010/main">
        <mc:Choice Requires="a14">
          <p:sp>
            <p:nvSpPr>
              <p:cNvPr id="178179" name="Rectangle 3"/>
              <p:cNvSpPr>
                <a:spLocks noGrp="1" noChangeArrowheads="1"/>
              </p:cNvSpPr>
              <p:nvPr>
                <p:ph type="body" sz="half" idx="1"/>
              </p:nvPr>
            </p:nvSpPr>
            <p:spPr>
              <a:xfrm>
                <a:off x="533400" y="1295400"/>
                <a:ext cx="8142288" cy="4800600"/>
              </a:xfrm>
            </p:spPr>
            <p:txBody>
              <a:bodyPr/>
              <a:lstStyle/>
              <a:p>
                <a:r>
                  <a:rPr lang="en-US" sz="2000" dirty="0"/>
                  <a:t>Reminder:</a:t>
                </a:r>
              </a:p>
              <a:p>
                <a:pPr lvl="1"/>
                <a:endParaRPr lang="en-US" sz="1500" dirty="0"/>
              </a:p>
              <a:p>
                <a:pPr lvl="1"/>
                <a:r>
                  <a:rPr lang="en-US" sz="1500" dirty="0"/>
                  <a:t>Libor rate can be expressed using Zero-Coupon bond:</a:t>
                </a:r>
              </a:p>
              <a:p>
                <a:pPr lvl="1"/>
                <a:endParaRPr lang="en-US" sz="1500" dirty="0"/>
              </a:p>
              <a:p>
                <a:pPr marL="288925" lvl="1" indent="0">
                  <a:buNone/>
                </a:pPr>
                <a14:m>
                  <m:oMathPara xmlns:m="http://schemas.openxmlformats.org/officeDocument/2006/math">
                    <m:oMathParaPr>
                      <m:jc m:val="centerGroup"/>
                    </m:oMathParaPr>
                    <m:oMath xmlns:m="http://schemas.openxmlformats.org/officeDocument/2006/math">
                      <m:r>
                        <a:rPr lang="fr-FR" sz="1500" b="0" i="1" smtClean="0">
                          <a:latin typeface="Cambria Math"/>
                        </a:rPr>
                        <m:t>𝐿</m:t>
                      </m:r>
                      <m:d>
                        <m:dPr>
                          <m:ctrlPr>
                            <a:rPr lang="fr-FR" sz="1500" b="0" i="1" smtClean="0">
                              <a:latin typeface="Cambria Math" panose="02040503050406030204" pitchFamily="18" charset="0"/>
                            </a:rPr>
                          </m:ctrlPr>
                        </m:dPr>
                        <m:e>
                          <m:sSub>
                            <m:sSubPr>
                              <m:ctrlPr>
                                <a:rPr lang="fr-FR" sz="1500" b="0" i="1" smtClean="0">
                                  <a:latin typeface="Cambria Math" panose="02040503050406030204" pitchFamily="18" charset="0"/>
                                </a:rPr>
                              </m:ctrlPr>
                            </m:sSubPr>
                            <m:e>
                              <m:r>
                                <a:rPr lang="fr-FR" sz="1500" b="0" i="1" smtClean="0">
                                  <a:latin typeface="Cambria Math"/>
                                </a:rPr>
                                <m:t>𝑇</m:t>
                              </m:r>
                            </m:e>
                            <m:sub>
                              <m:r>
                                <a:rPr lang="fr-FR" sz="1500" b="0" i="1" smtClean="0">
                                  <a:latin typeface="Cambria Math"/>
                                </a:rPr>
                                <m:t>𝑖</m:t>
                              </m:r>
                            </m:sub>
                          </m:sSub>
                          <m:r>
                            <a:rPr lang="fr-FR" sz="1500" b="0" i="1" smtClean="0">
                              <a:latin typeface="Cambria Math"/>
                            </a:rPr>
                            <m:t>,</m:t>
                          </m:r>
                          <m:sSub>
                            <m:sSubPr>
                              <m:ctrlPr>
                                <a:rPr lang="fr-FR" sz="1500" i="1">
                                  <a:latin typeface="Cambria Math" panose="02040503050406030204" pitchFamily="18" charset="0"/>
                                </a:rPr>
                              </m:ctrlPr>
                            </m:sSubPr>
                            <m:e>
                              <m:r>
                                <a:rPr lang="fr-FR" sz="1500" i="1">
                                  <a:latin typeface="Cambria Math"/>
                                </a:rPr>
                                <m:t>𝑇</m:t>
                              </m:r>
                            </m:e>
                            <m:sub>
                              <m:r>
                                <a:rPr lang="fr-FR" sz="1500" i="1">
                                  <a:latin typeface="Cambria Math"/>
                                </a:rPr>
                                <m:t>𝑖</m:t>
                              </m:r>
                            </m:sub>
                          </m:sSub>
                          <m:r>
                            <a:rPr lang="fr-FR" sz="1500" b="0" i="0" smtClean="0">
                              <a:latin typeface="Cambria Math"/>
                            </a:rPr>
                            <m:t>,</m:t>
                          </m:r>
                          <m:sSub>
                            <m:sSubPr>
                              <m:ctrlPr>
                                <a:rPr lang="fr-FR" sz="1500" i="1">
                                  <a:latin typeface="Cambria Math" panose="02040503050406030204" pitchFamily="18" charset="0"/>
                                </a:rPr>
                              </m:ctrlPr>
                            </m:sSubPr>
                            <m:e>
                              <m:r>
                                <a:rPr lang="fr-FR" sz="1500" i="1">
                                  <a:latin typeface="Cambria Math"/>
                                </a:rPr>
                                <m:t>𝑇</m:t>
                              </m:r>
                            </m:e>
                            <m:sub>
                              <m:r>
                                <a:rPr lang="fr-FR" sz="1500" i="1">
                                  <a:latin typeface="Cambria Math"/>
                                </a:rPr>
                                <m:t>𝑖</m:t>
                              </m:r>
                              <m:r>
                                <a:rPr lang="fr-FR" sz="1500" b="0" i="1" smtClean="0">
                                  <a:latin typeface="Cambria Math"/>
                                </a:rPr>
                                <m:t>+1</m:t>
                              </m:r>
                            </m:sub>
                          </m:sSub>
                        </m:e>
                      </m:d>
                      <m:r>
                        <a:rPr lang="fr-FR" sz="1500" b="0" i="1" smtClean="0">
                          <a:latin typeface="Cambria Math"/>
                        </a:rPr>
                        <m:t>=</m:t>
                      </m:r>
                      <m:f>
                        <m:fPr>
                          <m:ctrlPr>
                            <a:rPr lang="fr-FR" sz="1500" b="0" i="1" smtClean="0">
                              <a:latin typeface="Cambria Math" panose="02040503050406030204" pitchFamily="18" charset="0"/>
                            </a:rPr>
                          </m:ctrlPr>
                        </m:fPr>
                        <m:num>
                          <m:r>
                            <a:rPr lang="fr-FR" sz="1500" b="0" i="1" smtClean="0">
                              <a:latin typeface="Cambria Math"/>
                            </a:rPr>
                            <m:t>1</m:t>
                          </m:r>
                        </m:num>
                        <m:den>
                          <m:r>
                            <a:rPr lang="fr-FR" sz="1500" b="0" i="1" smtClean="0">
                              <a:latin typeface="Cambria Math"/>
                              <a:ea typeface="Cambria Math"/>
                            </a:rPr>
                            <m:t>𝛿</m:t>
                          </m:r>
                          <m:r>
                            <a:rPr lang="fr-FR" sz="1500" b="0" i="1" smtClean="0">
                              <a:latin typeface="Cambria Math"/>
                              <a:ea typeface="Cambria Math"/>
                            </a:rPr>
                            <m:t>(</m:t>
                          </m:r>
                          <m:sSub>
                            <m:sSubPr>
                              <m:ctrlPr>
                                <a:rPr lang="fr-FR" sz="1500" i="1">
                                  <a:latin typeface="Cambria Math" panose="02040503050406030204" pitchFamily="18" charset="0"/>
                                </a:rPr>
                              </m:ctrlPr>
                            </m:sSubPr>
                            <m:e>
                              <m:r>
                                <a:rPr lang="fr-FR" sz="1500" i="1">
                                  <a:latin typeface="Cambria Math"/>
                                </a:rPr>
                                <m:t>𝑇</m:t>
                              </m:r>
                            </m:e>
                            <m:sub>
                              <m:r>
                                <a:rPr lang="fr-FR" sz="1500" i="1">
                                  <a:latin typeface="Cambria Math"/>
                                </a:rPr>
                                <m:t>𝑖</m:t>
                              </m:r>
                            </m:sub>
                          </m:sSub>
                          <m:r>
                            <a:rPr lang="fr-FR" sz="1500">
                              <a:latin typeface="Cambria Math"/>
                            </a:rPr>
                            <m:t>,</m:t>
                          </m:r>
                          <m:sSub>
                            <m:sSubPr>
                              <m:ctrlPr>
                                <a:rPr lang="fr-FR" sz="1500" i="1">
                                  <a:latin typeface="Cambria Math" panose="02040503050406030204" pitchFamily="18" charset="0"/>
                                </a:rPr>
                              </m:ctrlPr>
                            </m:sSubPr>
                            <m:e>
                              <m:r>
                                <a:rPr lang="fr-FR" sz="1500" i="1">
                                  <a:latin typeface="Cambria Math"/>
                                </a:rPr>
                                <m:t>𝑇</m:t>
                              </m:r>
                            </m:e>
                            <m:sub>
                              <m:r>
                                <a:rPr lang="fr-FR" sz="1500" i="1">
                                  <a:latin typeface="Cambria Math"/>
                                </a:rPr>
                                <m:t>𝑖</m:t>
                              </m:r>
                              <m:r>
                                <a:rPr lang="fr-FR" sz="1500" i="1">
                                  <a:latin typeface="Cambria Math"/>
                                </a:rPr>
                                <m:t>+1</m:t>
                              </m:r>
                            </m:sub>
                          </m:sSub>
                          <m:r>
                            <a:rPr lang="fr-FR" sz="1500" b="0" i="1" smtClean="0">
                              <a:latin typeface="Cambria Math"/>
                            </a:rPr>
                            <m:t>)</m:t>
                          </m:r>
                        </m:den>
                      </m:f>
                      <m:d>
                        <m:dPr>
                          <m:begChr m:val="["/>
                          <m:endChr m:val="]"/>
                          <m:ctrlPr>
                            <a:rPr lang="fr-FR" sz="1500" b="0" i="1" smtClean="0">
                              <a:latin typeface="Cambria Math" panose="02040503050406030204" pitchFamily="18" charset="0"/>
                            </a:rPr>
                          </m:ctrlPr>
                        </m:dPr>
                        <m:e>
                          <m:f>
                            <m:fPr>
                              <m:ctrlPr>
                                <a:rPr lang="fr-FR" sz="1500" b="0" i="1" smtClean="0">
                                  <a:latin typeface="Cambria Math" panose="02040503050406030204" pitchFamily="18" charset="0"/>
                                </a:rPr>
                              </m:ctrlPr>
                            </m:fPr>
                            <m:num>
                              <m:r>
                                <a:rPr lang="fr-FR" sz="1500" b="0" i="1" smtClean="0">
                                  <a:latin typeface="Cambria Math"/>
                                </a:rPr>
                                <m:t>1</m:t>
                              </m:r>
                            </m:num>
                            <m:den>
                              <m:r>
                                <a:rPr lang="fr-FR" sz="1500" b="0" i="1" smtClean="0">
                                  <a:latin typeface="Cambria Math" panose="02040503050406030204" pitchFamily="18" charset="0"/>
                                </a:rPr>
                                <m:t>𝑍𝐶</m:t>
                              </m:r>
                              <m:r>
                                <a:rPr lang="fr-FR" sz="1500" b="0" i="1" smtClean="0">
                                  <a:latin typeface="Cambria Math"/>
                                </a:rPr>
                                <m:t>(</m:t>
                              </m:r>
                              <m:sSub>
                                <m:sSubPr>
                                  <m:ctrlPr>
                                    <a:rPr lang="fr-FR" sz="1500" i="1">
                                      <a:latin typeface="Cambria Math" panose="02040503050406030204" pitchFamily="18" charset="0"/>
                                    </a:rPr>
                                  </m:ctrlPr>
                                </m:sSubPr>
                                <m:e>
                                  <m:r>
                                    <a:rPr lang="fr-FR" sz="1500" i="1">
                                      <a:latin typeface="Cambria Math"/>
                                    </a:rPr>
                                    <m:t>𝑇</m:t>
                                  </m:r>
                                </m:e>
                                <m:sub>
                                  <m:r>
                                    <a:rPr lang="fr-FR" sz="1500" i="1">
                                      <a:latin typeface="Cambria Math"/>
                                    </a:rPr>
                                    <m:t>𝑖</m:t>
                                  </m:r>
                                </m:sub>
                              </m:sSub>
                              <m:r>
                                <a:rPr lang="fr-FR" sz="1500">
                                  <a:latin typeface="Cambria Math"/>
                                </a:rPr>
                                <m:t>,</m:t>
                              </m:r>
                              <m:sSub>
                                <m:sSubPr>
                                  <m:ctrlPr>
                                    <a:rPr lang="fr-FR" sz="1500" i="1">
                                      <a:latin typeface="Cambria Math" panose="02040503050406030204" pitchFamily="18" charset="0"/>
                                    </a:rPr>
                                  </m:ctrlPr>
                                </m:sSubPr>
                                <m:e>
                                  <m:r>
                                    <a:rPr lang="fr-FR" sz="1500" i="1">
                                      <a:latin typeface="Cambria Math"/>
                                    </a:rPr>
                                    <m:t>𝑇</m:t>
                                  </m:r>
                                </m:e>
                                <m:sub>
                                  <m:r>
                                    <a:rPr lang="fr-FR" sz="1500" i="1">
                                      <a:latin typeface="Cambria Math"/>
                                    </a:rPr>
                                    <m:t>𝑖</m:t>
                                  </m:r>
                                  <m:r>
                                    <a:rPr lang="fr-FR" sz="1500" i="1">
                                      <a:latin typeface="Cambria Math"/>
                                    </a:rPr>
                                    <m:t>+1</m:t>
                                  </m:r>
                                </m:sub>
                              </m:sSub>
                              <m:r>
                                <a:rPr lang="fr-FR" sz="1500" b="0" i="1" smtClean="0">
                                  <a:latin typeface="Cambria Math"/>
                                </a:rPr>
                                <m:t>)</m:t>
                              </m:r>
                            </m:den>
                          </m:f>
                          <m:r>
                            <a:rPr lang="fr-FR" sz="1500" b="0" i="1" smtClean="0">
                              <a:latin typeface="Cambria Math"/>
                            </a:rPr>
                            <m:t>−1</m:t>
                          </m:r>
                        </m:e>
                      </m:d>
                    </m:oMath>
                  </m:oMathPara>
                </a14:m>
                <a:endParaRPr lang="en-US" sz="1500" dirty="0"/>
              </a:p>
              <a:p>
                <a:pPr lvl="1"/>
                <a:endParaRPr lang="en-US" sz="1500" dirty="0"/>
              </a:p>
              <a:p>
                <a:pPr marL="288925" lvl="1" indent="0">
                  <a:buNone/>
                </a:pPr>
                <a:endParaRPr lang="en-US" sz="1500" dirty="0"/>
              </a:p>
              <a:p>
                <a:pPr lvl="1"/>
                <a:r>
                  <a:rPr lang="en-US" sz="1500" dirty="0"/>
                  <a:t>The value of a ZC Bond is the expectation under risk neutral probability of the discount factor:</a:t>
                </a:r>
              </a:p>
              <a:p>
                <a:pPr lvl="1"/>
                <a:endParaRPr lang="en-US" sz="1500" dirty="0"/>
              </a:p>
              <a:p>
                <a:pPr marL="288925" lvl="1" indent="0">
                  <a:buNone/>
                </a:pPr>
                <a14:m>
                  <m:oMathPara xmlns:m="http://schemas.openxmlformats.org/officeDocument/2006/math">
                    <m:oMathParaPr>
                      <m:jc m:val="centerGroup"/>
                    </m:oMathParaPr>
                    <m:oMath xmlns:m="http://schemas.openxmlformats.org/officeDocument/2006/math">
                      <m:r>
                        <a:rPr lang="fr-FR" sz="1800" b="0" i="1" smtClean="0">
                          <a:latin typeface="Cambria Math" panose="02040503050406030204" pitchFamily="18" charset="0"/>
                        </a:rPr>
                        <m:t>𝑍𝐶</m:t>
                      </m:r>
                      <m:d>
                        <m:dPr>
                          <m:ctrlPr>
                            <a:rPr lang="fr-FR" sz="1600" b="0" i="1" smtClean="0">
                              <a:latin typeface="Cambria Math" panose="02040503050406030204" pitchFamily="18" charset="0"/>
                            </a:rPr>
                          </m:ctrlPr>
                        </m:dPr>
                        <m:e>
                          <m:r>
                            <m:rPr>
                              <m:sty m:val="p"/>
                            </m:rPr>
                            <a:rPr lang="fr-FR" sz="1600" b="0" i="0" smtClean="0">
                              <a:latin typeface="Cambria Math"/>
                            </a:rPr>
                            <m:t>t</m:t>
                          </m:r>
                          <m:r>
                            <a:rPr lang="fr-FR" sz="1600">
                              <a:latin typeface="Cambria Math"/>
                            </a:rPr>
                            <m:t>,</m:t>
                          </m:r>
                          <m:r>
                            <a:rPr lang="fr-FR" sz="1600" i="1" smtClean="0">
                              <a:latin typeface="Cambria Math"/>
                            </a:rPr>
                            <m:t> </m:t>
                          </m:r>
                          <m:r>
                            <a:rPr lang="fr-FR" sz="1600" b="0" i="1" smtClean="0">
                              <a:latin typeface="Cambria Math"/>
                            </a:rPr>
                            <m:t>𝑇</m:t>
                          </m:r>
                        </m:e>
                      </m:d>
                      <m:r>
                        <a:rPr lang="fr-FR" sz="1600" b="0" i="1" smtClean="0">
                          <a:latin typeface="Cambria Math"/>
                        </a:rPr>
                        <m:t>=</m:t>
                      </m:r>
                      <m:sSubSup>
                        <m:sSubSupPr>
                          <m:ctrlPr>
                            <a:rPr lang="en-US" sz="1800" i="1" smtClean="0">
                              <a:latin typeface="Cambria Math" panose="02040503050406030204" pitchFamily="18" charset="0"/>
                            </a:rPr>
                          </m:ctrlPr>
                        </m:sSubSupPr>
                        <m:e>
                          <m:r>
                            <a:rPr lang="en-US" sz="1800" i="1">
                              <a:latin typeface="Cambria Math"/>
                              <a:ea typeface="Cambria Math"/>
                            </a:rPr>
                            <m:t>𝔼</m:t>
                          </m:r>
                        </m:e>
                        <m:sub>
                          <m:r>
                            <a:rPr lang="en-US" sz="1800" i="1">
                              <a:latin typeface="Cambria Math"/>
                            </a:rPr>
                            <m:t>𝑡</m:t>
                          </m:r>
                        </m:sub>
                        <m:sup>
                          <m:r>
                            <a:rPr lang="en-US" sz="1800" i="1">
                              <a:latin typeface="Cambria Math"/>
                            </a:rPr>
                            <m:t>𝑄</m:t>
                          </m:r>
                        </m:sup>
                      </m:sSubSup>
                      <m:d>
                        <m:dPr>
                          <m:begChr m:val="["/>
                          <m:endChr m:val="]"/>
                          <m:ctrlPr>
                            <a:rPr lang="en-US" sz="1800" i="1" smtClean="0">
                              <a:latin typeface="Cambria Math" panose="02040503050406030204" pitchFamily="18" charset="0"/>
                            </a:rPr>
                          </m:ctrlPr>
                        </m:dPr>
                        <m:e>
                          <m:r>
                            <a:rPr lang="fr-FR" sz="1800" b="0" i="1" smtClean="0">
                              <a:latin typeface="Cambria Math"/>
                            </a:rPr>
                            <m:t>𝐷𝐹</m:t>
                          </m:r>
                          <m:r>
                            <a:rPr lang="fr-FR" sz="1800" b="0" i="1" smtClean="0">
                              <a:latin typeface="Cambria Math"/>
                            </a:rPr>
                            <m:t>(</m:t>
                          </m:r>
                          <m:r>
                            <a:rPr lang="fr-FR" sz="1800" b="0" i="1" smtClean="0">
                              <a:latin typeface="Cambria Math"/>
                            </a:rPr>
                            <m:t>𝑡</m:t>
                          </m:r>
                          <m:r>
                            <a:rPr lang="fr-FR" sz="1800" b="0" i="1" smtClean="0">
                              <a:latin typeface="Cambria Math"/>
                            </a:rPr>
                            <m:t>,</m:t>
                          </m:r>
                          <m:r>
                            <a:rPr lang="fr-FR" sz="1800" b="0" i="1" smtClean="0">
                              <a:latin typeface="Cambria Math"/>
                            </a:rPr>
                            <m:t>𝑇</m:t>
                          </m:r>
                          <m:r>
                            <a:rPr lang="fr-FR" sz="1800" b="0" i="1" smtClean="0">
                              <a:latin typeface="Cambria Math"/>
                            </a:rPr>
                            <m:t>)</m:t>
                          </m:r>
                        </m:e>
                      </m:d>
                    </m:oMath>
                  </m:oMathPara>
                </a14:m>
                <a:endParaRPr lang="en-US" sz="1500" dirty="0"/>
              </a:p>
              <a:p>
                <a:pPr lvl="1"/>
                <a:endParaRPr lang="en-US" sz="1500" dirty="0"/>
              </a:p>
              <a:p>
                <a:pPr lvl="1"/>
                <a:endParaRPr lang="en-US" sz="1500" dirty="0"/>
              </a:p>
              <a:p>
                <a:pPr lvl="1"/>
                <a:r>
                  <a:rPr lang="en-US" sz="1500" dirty="0"/>
                  <a:t>In addition, the following equation holds true if </a:t>
                </a:r>
                <a:r>
                  <a:rPr lang="en-US" sz="1500" i="1" dirty="0"/>
                  <a:t>X </a:t>
                </a:r>
                <a:r>
                  <a:rPr lang="en-US" sz="1500" dirty="0"/>
                  <a:t>is a </a:t>
                </a:r>
                <a14:m>
                  <m:oMath xmlns:m="http://schemas.openxmlformats.org/officeDocument/2006/math">
                    <m:sSub>
                      <m:sSubPr>
                        <m:ctrlPr>
                          <a:rPr lang="fr-FR" sz="1600" i="1" smtClean="0">
                            <a:latin typeface="Cambria Math" panose="02040503050406030204" pitchFamily="18" charset="0"/>
                            <a:ea typeface="Cambria Math"/>
                          </a:rPr>
                        </m:ctrlPr>
                      </m:sSubPr>
                      <m:e>
                        <m:r>
                          <a:rPr lang="fr-FR" sz="1600" i="1">
                            <a:latin typeface="Cambria Math"/>
                            <a:ea typeface="Cambria Math"/>
                          </a:rPr>
                          <m:t>ℱ</m:t>
                        </m:r>
                      </m:e>
                      <m:sub>
                        <m:r>
                          <a:rPr lang="fr-FR" sz="1600" b="0" i="1" smtClean="0">
                            <a:latin typeface="Cambria Math"/>
                            <a:ea typeface="Cambria Math"/>
                          </a:rPr>
                          <m:t>𝑇</m:t>
                        </m:r>
                      </m:sub>
                    </m:sSub>
                  </m:oMath>
                </a14:m>
                <a:r>
                  <a:rPr lang="en-US" sz="1500" dirty="0"/>
                  <a:t> measurable random variable:</a:t>
                </a:r>
              </a:p>
              <a:p>
                <a:pPr marL="288925" lvl="1" indent="0">
                  <a:buNone/>
                </a:pPr>
                <a:endParaRPr lang="en-US" sz="1500" dirty="0"/>
              </a:p>
              <a:p>
                <a:pPr marL="288925" lvl="1" indent="0">
                  <a:buNone/>
                </a:pPr>
                <a14:m>
                  <m:oMathPara xmlns:m="http://schemas.openxmlformats.org/officeDocument/2006/math">
                    <m:oMathParaPr>
                      <m:jc m:val="centerGroup"/>
                    </m:oMathParaPr>
                    <m:oMath xmlns:m="http://schemas.openxmlformats.org/officeDocument/2006/math">
                      <m:sSubSup>
                        <m:sSubSupPr>
                          <m:ctrlPr>
                            <a:rPr lang="en-US" sz="1400" i="1">
                              <a:latin typeface="Cambria Math" panose="02040503050406030204" pitchFamily="18" charset="0"/>
                            </a:rPr>
                          </m:ctrlPr>
                        </m:sSubSupPr>
                        <m:e>
                          <m:r>
                            <a:rPr lang="en-US" sz="1400" i="1">
                              <a:latin typeface="Cambria Math"/>
                              <a:ea typeface="Cambria Math"/>
                            </a:rPr>
                            <m:t>𝔼</m:t>
                          </m:r>
                        </m:e>
                        <m:sub>
                          <m:r>
                            <a:rPr lang="en-US" sz="1400" i="1">
                              <a:latin typeface="Cambria Math"/>
                            </a:rPr>
                            <m:t>𝑡</m:t>
                          </m:r>
                        </m:sub>
                        <m:sup>
                          <m:r>
                            <a:rPr lang="en-US" sz="1400" i="1">
                              <a:latin typeface="Cambria Math"/>
                            </a:rPr>
                            <m:t>𝑄</m:t>
                          </m:r>
                        </m:sup>
                      </m:sSubSup>
                      <m:d>
                        <m:dPr>
                          <m:begChr m:val="["/>
                          <m:endChr m:val="]"/>
                          <m:ctrlPr>
                            <a:rPr lang="en-US" sz="1400" i="1">
                              <a:latin typeface="Cambria Math" panose="02040503050406030204" pitchFamily="18" charset="0"/>
                            </a:rPr>
                          </m:ctrlPr>
                        </m:dPr>
                        <m:e>
                          <m:r>
                            <a:rPr lang="fr-FR" sz="1400" b="0" i="1" smtClean="0">
                              <a:latin typeface="Cambria Math"/>
                            </a:rPr>
                            <m:t>𝑋</m:t>
                          </m:r>
                          <m:r>
                            <a:rPr lang="fr-FR" sz="1400" b="0" i="1" smtClean="0">
                              <a:latin typeface="Cambria Math"/>
                            </a:rPr>
                            <m:t>.</m:t>
                          </m:r>
                          <m:r>
                            <a:rPr lang="fr-FR" sz="1400" i="1">
                              <a:latin typeface="Cambria Math"/>
                            </a:rPr>
                            <m:t>𝐷𝐹</m:t>
                          </m:r>
                          <m:r>
                            <a:rPr lang="fr-FR" sz="1400" i="1">
                              <a:latin typeface="Cambria Math"/>
                            </a:rPr>
                            <m:t>(</m:t>
                          </m:r>
                          <m:r>
                            <a:rPr lang="fr-FR" sz="1400" i="1">
                              <a:latin typeface="Cambria Math"/>
                            </a:rPr>
                            <m:t>𝑡</m:t>
                          </m:r>
                          <m:r>
                            <a:rPr lang="fr-FR" sz="1400" i="1">
                              <a:latin typeface="Cambria Math"/>
                            </a:rPr>
                            <m:t>,</m:t>
                          </m:r>
                          <m:r>
                            <a:rPr lang="fr-FR" sz="1400" i="1">
                              <a:latin typeface="Cambria Math"/>
                            </a:rPr>
                            <m:t>𝑇</m:t>
                          </m:r>
                          <m:r>
                            <a:rPr lang="fr-FR" sz="1400" i="1">
                              <a:latin typeface="Cambria Math"/>
                            </a:rPr>
                            <m:t>)</m:t>
                          </m:r>
                        </m:e>
                      </m:d>
                      <m:r>
                        <a:rPr lang="fr-FR" sz="1400" b="0" i="1" smtClean="0">
                          <a:latin typeface="Cambria Math"/>
                        </a:rPr>
                        <m:t>=</m:t>
                      </m:r>
                      <m:sSubSup>
                        <m:sSubSupPr>
                          <m:ctrlPr>
                            <a:rPr lang="en-US" sz="1400" i="1">
                              <a:latin typeface="Cambria Math" panose="02040503050406030204" pitchFamily="18" charset="0"/>
                            </a:rPr>
                          </m:ctrlPr>
                        </m:sSubSupPr>
                        <m:e>
                          <m:r>
                            <a:rPr lang="en-US" sz="1400" i="1">
                              <a:latin typeface="Cambria Math"/>
                              <a:ea typeface="Cambria Math"/>
                            </a:rPr>
                            <m:t>𝔼</m:t>
                          </m:r>
                        </m:e>
                        <m:sub>
                          <m:r>
                            <a:rPr lang="en-US" sz="1400" i="1">
                              <a:latin typeface="Cambria Math"/>
                            </a:rPr>
                            <m:t>𝑡</m:t>
                          </m:r>
                        </m:sub>
                        <m:sup>
                          <m:r>
                            <a:rPr lang="en-US" sz="1400" i="1">
                              <a:latin typeface="Cambria Math"/>
                            </a:rPr>
                            <m:t>𝑄</m:t>
                          </m:r>
                        </m:sup>
                      </m:sSubSup>
                      <m:d>
                        <m:dPr>
                          <m:begChr m:val="["/>
                          <m:endChr m:val="]"/>
                          <m:ctrlPr>
                            <a:rPr lang="en-US" sz="1400" i="1">
                              <a:latin typeface="Cambria Math" panose="02040503050406030204" pitchFamily="18" charset="0"/>
                            </a:rPr>
                          </m:ctrlPr>
                        </m:dPr>
                        <m:e>
                          <m:r>
                            <a:rPr lang="fr-FR" sz="1400" i="1">
                              <a:latin typeface="Cambria Math"/>
                            </a:rPr>
                            <m:t>𝑋</m:t>
                          </m:r>
                          <m:r>
                            <a:rPr lang="fr-FR" sz="1400" i="1">
                              <a:latin typeface="Cambria Math"/>
                            </a:rPr>
                            <m:t>. </m:t>
                          </m:r>
                          <m:f>
                            <m:fPr>
                              <m:ctrlPr>
                                <a:rPr lang="fr-FR" sz="1400" i="1" smtClean="0">
                                  <a:latin typeface="Cambria Math" panose="02040503050406030204" pitchFamily="18" charset="0"/>
                                </a:rPr>
                              </m:ctrlPr>
                            </m:fPr>
                            <m:num>
                              <m:r>
                                <a:rPr lang="fr-FR" sz="1400" i="1">
                                  <a:latin typeface="Cambria Math"/>
                                </a:rPr>
                                <m:t>𝐷𝐹</m:t>
                              </m:r>
                              <m:r>
                                <a:rPr lang="fr-FR" sz="1400" i="1">
                                  <a:latin typeface="Cambria Math"/>
                                </a:rPr>
                                <m:t>(</m:t>
                              </m:r>
                              <m:r>
                                <a:rPr lang="fr-FR" sz="1400" i="1">
                                  <a:latin typeface="Cambria Math"/>
                                </a:rPr>
                                <m:t>𝑡</m:t>
                              </m:r>
                              <m:r>
                                <a:rPr lang="fr-FR" sz="1400" i="1">
                                  <a:latin typeface="Cambria Math"/>
                                </a:rPr>
                                <m:t>,</m:t>
                              </m:r>
                              <m:r>
                                <a:rPr lang="fr-FR" sz="1400" b="0" i="1" smtClean="0">
                                  <a:latin typeface="Cambria Math"/>
                                </a:rPr>
                                <m:t>𝑆</m:t>
                              </m:r>
                              <m:r>
                                <a:rPr lang="fr-FR" sz="1400" i="1">
                                  <a:latin typeface="Cambria Math"/>
                                </a:rPr>
                                <m:t>)</m:t>
                              </m:r>
                            </m:num>
                            <m:den>
                              <m:r>
                                <a:rPr lang="fr-FR" sz="1400" b="0" i="1" smtClean="0">
                                  <a:latin typeface="Cambria Math" panose="02040503050406030204" pitchFamily="18" charset="0"/>
                                </a:rPr>
                                <m:t>𝑍𝐶</m:t>
                              </m:r>
                              <m:r>
                                <a:rPr lang="fr-FR" sz="1400" b="0" i="1" smtClean="0">
                                  <a:latin typeface="Cambria Math"/>
                                </a:rPr>
                                <m:t>(</m:t>
                              </m:r>
                              <m:r>
                                <a:rPr lang="fr-FR" sz="1400" b="0" i="1" smtClean="0">
                                  <a:latin typeface="Cambria Math"/>
                                </a:rPr>
                                <m:t>𝑇</m:t>
                              </m:r>
                              <m:r>
                                <a:rPr lang="fr-FR" sz="1400" b="0" i="1" smtClean="0">
                                  <a:latin typeface="Cambria Math"/>
                                </a:rPr>
                                <m:t>,</m:t>
                              </m:r>
                              <m:r>
                                <a:rPr lang="fr-FR" sz="1400" b="0" i="1" smtClean="0">
                                  <a:latin typeface="Cambria Math"/>
                                </a:rPr>
                                <m:t>𝑆</m:t>
                              </m:r>
                              <m:r>
                                <a:rPr lang="fr-FR" sz="1400" b="0" i="1" smtClean="0">
                                  <a:latin typeface="Cambria Math"/>
                                </a:rPr>
                                <m:t>)</m:t>
                              </m:r>
                            </m:den>
                          </m:f>
                        </m:e>
                      </m:d>
                      <m:r>
                        <a:rPr lang="fr-FR" sz="1400" b="0" i="1" smtClean="0">
                          <a:latin typeface="Cambria Math"/>
                        </a:rPr>
                        <m:t>  ,  </m:t>
                      </m:r>
                      <m:r>
                        <a:rPr lang="fr-FR" sz="1400" b="0" i="1" smtClean="0">
                          <a:latin typeface="Cambria Math"/>
                          <a:ea typeface="Cambria Math"/>
                        </a:rPr>
                        <m:t>∀ 0&lt;</m:t>
                      </m:r>
                      <m:r>
                        <a:rPr lang="fr-FR" sz="1400" b="0" i="1" smtClean="0">
                          <a:latin typeface="Cambria Math"/>
                          <a:ea typeface="Cambria Math"/>
                        </a:rPr>
                        <m:t>𝑇</m:t>
                      </m:r>
                      <m:r>
                        <a:rPr lang="fr-FR" sz="1400" b="0" i="1" smtClean="0">
                          <a:latin typeface="Cambria Math"/>
                          <a:ea typeface="Cambria Math"/>
                        </a:rPr>
                        <m:t>&lt;</m:t>
                      </m:r>
                      <m:r>
                        <a:rPr lang="fr-FR" sz="1400" b="0" i="1" smtClean="0">
                          <a:latin typeface="Cambria Math"/>
                          <a:ea typeface="Cambria Math"/>
                        </a:rPr>
                        <m:t>𝑆</m:t>
                      </m:r>
                      <m:r>
                        <a:rPr lang="fr-FR" sz="1400" b="0" i="1" smtClean="0">
                          <a:latin typeface="Cambria Math"/>
                        </a:rPr>
                        <m:t>  </m:t>
                      </m:r>
                    </m:oMath>
                  </m:oMathPara>
                </a14:m>
                <a:endParaRPr lang="fr-FR" sz="1400" b="0" dirty="0"/>
              </a:p>
              <a:p>
                <a:pPr lvl="1"/>
                <a:endParaRPr lang="fr-FR" sz="1500" dirty="0"/>
              </a:p>
              <a:p>
                <a:pPr lvl="1"/>
                <a:endParaRPr lang="en-US" sz="1500" dirty="0"/>
              </a:p>
              <a:p>
                <a:pPr lvl="1"/>
                <a:endParaRPr lang="en-US" sz="1500" dirty="0"/>
              </a:p>
            </p:txBody>
          </p:sp>
        </mc:Choice>
        <mc:Fallback xmlns="">
          <p:sp>
            <p:nvSpPr>
              <p:cNvPr id="178179" name="Rectangle 3"/>
              <p:cNvSpPr>
                <a:spLocks noGrp="1" noRot="1" noChangeAspect="1" noMove="1" noResize="1" noEditPoints="1" noAdjustHandles="1" noChangeArrowheads="1" noChangeShapeType="1" noTextEdit="1"/>
              </p:cNvSpPr>
              <p:nvPr>
                <p:ph type="body" sz="half" idx="1"/>
              </p:nvPr>
            </p:nvSpPr>
            <p:spPr>
              <a:xfrm>
                <a:off x="533400" y="1295400"/>
                <a:ext cx="8142288" cy="4800600"/>
              </a:xfrm>
              <a:blipFill>
                <a:blip r:embed="rId2"/>
                <a:stretch>
                  <a:fillRect l="-1423" t="-1525"/>
                </a:stretch>
              </a:blipFill>
            </p:spPr>
            <p:txBody>
              <a:bodyPr/>
              <a:lstStyle/>
              <a:p>
                <a:r>
                  <a:rPr lang="fr-FR">
                    <a:noFill/>
                  </a:rPr>
                  <a:t> </a:t>
                </a:r>
              </a:p>
            </p:txBody>
          </p:sp>
        </mc:Fallback>
      </mc:AlternateContent>
    </p:spTree>
    <p:extLst>
      <p:ext uri="{BB962C8B-B14F-4D97-AF65-F5344CB8AC3E}">
        <p14:creationId xmlns:p14="http://schemas.microsoft.com/office/powerpoint/2010/main" val="11688324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C01008-98A4-4773-AF16-F5AD92C83746}" type="slidenum">
              <a:rPr kumimoji="0" lang="fr-FR" sz="1000" b="0" i="0" u="none" strike="noStrike" kern="1200" cap="none" spc="0" normalizeH="0" baseline="0" noProof="0">
                <a:ln>
                  <a:noFill/>
                </a:ln>
                <a:solidFill>
                  <a:srgbClr val="103184"/>
                </a:solidFill>
                <a:effectLst/>
                <a:uLnTx/>
                <a:uFillTx/>
                <a:latin typeface="Arial"/>
                <a:ea typeface="Arial Unicode MS"/>
                <a:cs typeface="Arial Unicode MS"/>
              </a:rPr>
              <a:pPr marL="0" marR="0" lvl="0" indent="0" algn="l" defTabSz="914400" rtl="0" eaLnBrk="1" fontAlgn="auto" latinLnBrk="0" hangingPunct="1">
                <a:lnSpc>
                  <a:spcPct val="100000"/>
                </a:lnSpc>
                <a:spcBef>
                  <a:spcPts val="0"/>
                </a:spcBef>
                <a:spcAft>
                  <a:spcPts val="0"/>
                </a:spcAft>
                <a:buClrTx/>
                <a:buSzTx/>
                <a:buFontTx/>
                <a:buNone/>
                <a:tabLst/>
                <a:defRPr/>
              </a:pPr>
              <a:t>62</a:t>
            </a:fld>
            <a:endParaRPr kumimoji="0" lang="fr-FR" sz="1000" b="0" i="0" u="none" strike="noStrike" kern="1200" cap="none" spc="0" normalizeH="0" baseline="0" noProof="0">
              <a:ln>
                <a:noFill/>
              </a:ln>
              <a:solidFill>
                <a:srgbClr val="103184"/>
              </a:solidFill>
              <a:effectLst/>
              <a:uLnTx/>
              <a:uFillTx/>
              <a:latin typeface="Arial"/>
              <a:ea typeface="Arial Unicode MS"/>
              <a:cs typeface="Arial Unicode MS"/>
            </a:endParaRPr>
          </a:p>
        </p:txBody>
      </p:sp>
      <p:sp>
        <p:nvSpPr>
          <p:cNvPr id="181250" name="Rectangle 2"/>
          <p:cNvSpPr>
            <a:spLocks noGrp="1" noChangeArrowheads="1"/>
          </p:cNvSpPr>
          <p:nvPr>
            <p:ph type="title"/>
          </p:nvPr>
        </p:nvSpPr>
        <p:spPr/>
        <p:txBody>
          <a:bodyPr/>
          <a:lstStyle/>
          <a:p>
            <a:r>
              <a:rPr lang="fr-FR" dirty="0"/>
              <a:t>In-</a:t>
            </a:r>
            <a:r>
              <a:rPr lang="fr-FR" dirty="0" err="1"/>
              <a:t>Arrears</a:t>
            </a:r>
            <a:r>
              <a:rPr lang="fr-FR" dirty="0"/>
              <a:t> Swaps (3)</a:t>
            </a:r>
          </a:p>
        </p:txBody>
      </p:sp>
      <p:sp>
        <p:nvSpPr>
          <p:cNvPr id="181259" name="AutoShape 11"/>
          <p:cNvSpPr>
            <a:spLocks noChangeArrowheads="1"/>
          </p:cNvSpPr>
          <p:nvPr/>
        </p:nvSpPr>
        <p:spPr bwMode="auto">
          <a:xfrm>
            <a:off x="6399007" y="4557187"/>
            <a:ext cx="647700" cy="936625"/>
          </a:xfrm>
          <a:prstGeom prst="upArrow">
            <a:avLst>
              <a:gd name="adj1" fmla="val 50000"/>
              <a:gd name="adj2" fmla="val 36152"/>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91C8EB"/>
              </a:solidFill>
              <a:effectLst/>
              <a:uLnTx/>
              <a:uFillTx/>
              <a:latin typeface="Arial"/>
              <a:ea typeface="Arial Unicode MS"/>
              <a:cs typeface="Arial Unicode MS"/>
            </a:endParaRPr>
          </a:p>
        </p:txBody>
      </p:sp>
      <p:sp>
        <p:nvSpPr>
          <p:cNvPr id="181260" name="Text Box 12"/>
          <p:cNvSpPr txBox="1">
            <a:spLocks noChangeArrowheads="1"/>
          </p:cNvSpPr>
          <p:nvPr/>
        </p:nvSpPr>
        <p:spPr bwMode="auto">
          <a:xfrm>
            <a:off x="4860032" y="5626783"/>
            <a:ext cx="352839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fr-FR" sz="1400" b="1" i="0" u="none" strike="noStrike" kern="1200" cap="none" spc="0" normalizeH="0" baseline="0" noProof="0" dirty="0">
                <a:ln>
                  <a:noFill/>
                </a:ln>
                <a:solidFill>
                  <a:srgbClr val="140185"/>
                </a:solidFill>
                <a:effectLst/>
                <a:uLnTx/>
                <a:uFillTx/>
                <a:latin typeface="Arial"/>
                <a:ea typeface="Arial Unicode MS"/>
                <a:cs typeface="Arial Unicode MS"/>
              </a:rPr>
              <a:t>This </a:t>
            </a:r>
            <a:r>
              <a:rPr kumimoji="0" lang="fr-FR" sz="1400" b="1" i="0" u="none" strike="noStrike" kern="1200" cap="none" spc="0" normalizeH="0" baseline="0" noProof="0" dirty="0" err="1">
                <a:ln>
                  <a:noFill/>
                </a:ln>
                <a:solidFill>
                  <a:srgbClr val="140185"/>
                </a:solidFill>
                <a:effectLst/>
                <a:uLnTx/>
                <a:uFillTx/>
                <a:latin typeface="Arial"/>
                <a:ea typeface="Arial Unicode MS"/>
                <a:cs typeface="Arial Unicode MS"/>
              </a:rPr>
              <a:t>term</a:t>
            </a:r>
            <a:r>
              <a:rPr kumimoji="0" lang="fr-FR" sz="1400" b="1" i="0" u="none" strike="noStrike" kern="1200" cap="none" spc="0" normalizeH="0" baseline="0" noProof="0" dirty="0">
                <a:ln>
                  <a:noFill/>
                </a:ln>
                <a:solidFill>
                  <a:srgbClr val="140185"/>
                </a:solidFill>
                <a:effectLst/>
                <a:uLnTx/>
                <a:uFillTx/>
                <a:latin typeface="Arial"/>
                <a:ea typeface="Arial Unicode MS"/>
                <a:cs typeface="Arial Unicode MS"/>
              </a:rPr>
              <a:t> </a:t>
            </a:r>
            <a:r>
              <a:rPr kumimoji="0" lang="fr-FR" sz="1400" b="1" i="0" u="none" strike="noStrike" kern="1200" cap="none" spc="0" normalizeH="0" baseline="0" noProof="0" dirty="0" err="1">
                <a:ln>
                  <a:noFill/>
                </a:ln>
                <a:solidFill>
                  <a:srgbClr val="140185"/>
                </a:solidFill>
                <a:effectLst/>
                <a:uLnTx/>
                <a:uFillTx/>
                <a:latin typeface="Arial"/>
                <a:ea typeface="Arial Unicode MS"/>
                <a:cs typeface="Arial Unicode MS"/>
              </a:rPr>
              <a:t>is</a:t>
            </a:r>
            <a:r>
              <a:rPr kumimoji="0" lang="fr-FR" sz="1400" b="1" i="0" u="none" strike="noStrike" kern="1200" cap="none" spc="0" normalizeH="0" baseline="0" noProof="0" dirty="0">
                <a:ln>
                  <a:noFill/>
                </a:ln>
                <a:solidFill>
                  <a:srgbClr val="140185"/>
                </a:solidFill>
                <a:effectLst/>
                <a:uLnTx/>
                <a:uFillTx/>
                <a:latin typeface="Arial"/>
                <a:ea typeface="Arial Unicode MS"/>
                <a:cs typeface="Arial Unicode MS"/>
              </a:rPr>
              <a:t> </a:t>
            </a:r>
            <a:r>
              <a:rPr kumimoji="0" lang="fr-FR" sz="1400" b="1" i="0" u="none" strike="noStrike" kern="1200" cap="none" spc="0" normalizeH="0" baseline="0" noProof="0" dirty="0" err="1">
                <a:ln>
                  <a:noFill/>
                </a:ln>
                <a:solidFill>
                  <a:srgbClr val="140185"/>
                </a:solidFill>
                <a:effectLst/>
                <a:uLnTx/>
                <a:uFillTx/>
                <a:latin typeface="Arial"/>
                <a:ea typeface="Arial Unicode MS"/>
                <a:cs typeface="Arial Unicode MS"/>
              </a:rPr>
              <a:t>easy</a:t>
            </a:r>
            <a:r>
              <a:rPr kumimoji="0" lang="fr-FR" sz="1400" b="1" i="0" u="none" strike="noStrike" kern="1200" cap="none" spc="0" normalizeH="0" baseline="0" noProof="0" dirty="0">
                <a:ln>
                  <a:noFill/>
                </a:ln>
                <a:solidFill>
                  <a:srgbClr val="140185"/>
                </a:solidFill>
                <a:effectLst/>
                <a:uLnTx/>
                <a:uFillTx/>
                <a:latin typeface="Arial"/>
                <a:ea typeface="Arial Unicode MS"/>
                <a:cs typeface="Arial Unicode MS"/>
              </a:rPr>
              <a:t> to </a:t>
            </a:r>
            <a:r>
              <a:rPr kumimoji="0" lang="fr-FR" sz="1400" b="1" i="0" u="none" strike="noStrike" kern="1200" cap="none" spc="0" normalizeH="0" baseline="0" noProof="0" dirty="0" err="1">
                <a:ln>
                  <a:noFill/>
                </a:ln>
                <a:solidFill>
                  <a:srgbClr val="140185"/>
                </a:solidFill>
                <a:effectLst/>
                <a:uLnTx/>
                <a:uFillTx/>
                <a:latin typeface="Arial"/>
                <a:ea typeface="Arial Unicode MS"/>
                <a:cs typeface="Arial Unicode MS"/>
              </a:rPr>
              <a:t>price</a:t>
            </a:r>
            <a:endParaRPr kumimoji="0" lang="fr-FR" sz="1400" b="1" i="0" u="none" strike="noStrike" kern="1200" cap="none" spc="0" normalizeH="0" baseline="0" noProof="0" dirty="0">
              <a:ln>
                <a:noFill/>
              </a:ln>
              <a:solidFill>
                <a:srgbClr val="140185"/>
              </a:solidFill>
              <a:effectLst/>
              <a:uLnTx/>
              <a:uFillTx/>
              <a:latin typeface="Arial"/>
              <a:ea typeface="Arial Unicode MS"/>
              <a:cs typeface="Arial Unicode MS"/>
            </a:endParaRPr>
          </a:p>
        </p:txBody>
      </p:sp>
      <p:sp>
        <p:nvSpPr>
          <p:cNvPr id="181261" name="AutoShape 13"/>
          <p:cNvSpPr>
            <a:spLocks noChangeArrowheads="1"/>
          </p:cNvSpPr>
          <p:nvPr/>
        </p:nvSpPr>
        <p:spPr bwMode="auto">
          <a:xfrm rot="2881635">
            <a:off x="2456742" y="4673465"/>
            <a:ext cx="647700" cy="936625"/>
          </a:xfrm>
          <a:prstGeom prst="upArrow">
            <a:avLst>
              <a:gd name="adj1" fmla="val 50000"/>
              <a:gd name="adj2" fmla="val 36152"/>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91C8EB"/>
              </a:solidFill>
              <a:effectLst/>
              <a:uLnTx/>
              <a:uFillTx/>
              <a:latin typeface="Arial"/>
              <a:ea typeface="Arial Unicode MS"/>
              <a:cs typeface="Arial Unicode MS"/>
            </a:endParaRPr>
          </a:p>
        </p:txBody>
      </p:sp>
      <p:sp>
        <p:nvSpPr>
          <p:cNvPr id="181262" name="Text Box 14"/>
          <p:cNvSpPr txBox="1">
            <a:spLocks noChangeArrowheads="1"/>
          </p:cNvSpPr>
          <p:nvPr/>
        </p:nvSpPr>
        <p:spPr bwMode="auto">
          <a:xfrm>
            <a:off x="1259632" y="5626784"/>
            <a:ext cx="27352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fr-FR" sz="1400" b="1" i="0" u="none" strike="noStrike" kern="1200" cap="none" spc="0" normalizeH="0" baseline="0" noProof="0" dirty="0" err="1">
                <a:ln>
                  <a:noFill/>
                </a:ln>
                <a:solidFill>
                  <a:srgbClr val="140185"/>
                </a:solidFill>
                <a:effectLst/>
                <a:uLnTx/>
                <a:uFillTx/>
                <a:latin typeface="Arial"/>
                <a:ea typeface="Arial Unicode MS"/>
                <a:cs typeface="Arial Unicode MS"/>
              </a:rPr>
              <a:t>We</a:t>
            </a:r>
            <a:r>
              <a:rPr kumimoji="0" lang="fr-FR" sz="1400" b="1" i="0" u="none" strike="noStrike" kern="1200" cap="none" spc="0" normalizeH="0" baseline="0" noProof="0" dirty="0">
                <a:ln>
                  <a:noFill/>
                </a:ln>
                <a:solidFill>
                  <a:srgbClr val="140185"/>
                </a:solidFill>
                <a:effectLst/>
                <a:uLnTx/>
                <a:uFillTx/>
                <a:latin typeface="Arial"/>
                <a:ea typeface="Arial Unicode MS"/>
                <a:cs typeface="Arial Unicode MS"/>
              </a:rPr>
              <a:t> </a:t>
            </a:r>
            <a:r>
              <a:rPr kumimoji="0" lang="fr-FR" sz="1400" b="1" i="0" u="none" strike="noStrike" kern="1200" cap="none" spc="0" normalizeH="0" baseline="0" noProof="0" dirty="0" err="1">
                <a:ln>
                  <a:noFill/>
                </a:ln>
                <a:solidFill>
                  <a:srgbClr val="140185"/>
                </a:solidFill>
                <a:effectLst/>
                <a:uLnTx/>
                <a:uFillTx/>
                <a:latin typeface="Arial"/>
                <a:ea typeface="Arial Unicode MS"/>
                <a:cs typeface="Arial Unicode MS"/>
              </a:rPr>
              <a:t>changed</a:t>
            </a:r>
            <a:r>
              <a:rPr kumimoji="0" lang="fr-FR" sz="1400" b="1" i="0" u="none" strike="noStrike" kern="1200" cap="none" spc="0" normalizeH="0" baseline="0" noProof="0" dirty="0">
                <a:ln>
                  <a:noFill/>
                </a:ln>
                <a:solidFill>
                  <a:srgbClr val="140185"/>
                </a:solidFill>
                <a:effectLst/>
                <a:uLnTx/>
                <a:uFillTx/>
                <a:latin typeface="Arial"/>
                <a:ea typeface="Arial Unicode MS"/>
                <a:cs typeface="Arial Unicode MS"/>
              </a:rPr>
              <a:t> the date of the discount factor!</a:t>
            </a:r>
          </a:p>
        </p:txBody>
      </p:sp>
      <mc:AlternateContent xmlns:mc="http://schemas.openxmlformats.org/markup-compatibility/2006" xmlns:a14="http://schemas.microsoft.com/office/drawing/2010/main">
        <mc:Choice Requires="a14">
          <p:sp>
            <p:nvSpPr>
              <p:cNvPr id="12" name="Rectangle 3"/>
              <p:cNvSpPr txBox="1">
                <a:spLocks noChangeArrowheads="1"/>
              </p:cNvSpPr>
              <p:nvPr/>
            </p:nvSpPr>
            <p:spPr bwMode="gray">
              <a:xfrm>
                <a:off x="284163" y="1220788"/>
                <a:ext cx="8464302" cy="3648372"/>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marL="287338" indent="-287338" algn="l" rtl="0" fontAlgn="base">
                  <a:spcBef>
                    <a:spcPct val="0"/>
                  </a:spcBef>
                  <a:spcAft>
                    <a:spcPct val="0"/>
                  </a:spcAft>
                  <a:buClr>
                    <a:schemeClr val="tx2"/>
                  </a:buClr>
                  <a:buSzPct val="80000"/>
                  <a:buFont typeface="Wingdings" pitchFamily="2" charset="2"/>
                  <a:buChar char="n"/>
                  <a:defRPr sz="2200" b="1">
                    <a:solidFill>
                      <a:srgbClr val="103184"/>
                    </a:solidFill>
                    <a:latin typeface="+mn-lt"/>
                    <a:ea typeface="+mn-ea"/>
                    <a:cs typeface="+mn-cs"/>
                  </a:defRPr>
                </a:lvl1pPr>
                <a:lvl2pPr marL="541338" indent="-252413" algn="l" rtl="0" fontAlgn="base">
                  <a:spcBef>
                    <a:spcPct val="0"/>
                  </a:spcBef>
                  <a:spcAft>
                    <a:spcPct val="0"/>
                  </a:spcAft>
                  <a:buClr>
                    <a:schemeClr val="bg1"/>
                  </a:buClr>
                  <a:buSzPct val="85000"/>
                  <a:buFont typeface="Wingdings" pitchFamily="2" charset="2"/>
                  <a:buChar char="l"/>
                  <a:defRPr sz="1700">
                    <a:solidFill>
                      <a:srgbClr val="103184"/>
                    </a:solidFill>
                    <a:latin typeface="+mn-lt"/>
                    <a:ea typeface="+mn-ea"/>
                    <a:cs typeface="+mn-cs"/>
                  </a:defRPr>
                </a:lvl2pPr>
                <a:lvl3pPr marL="738188" indent="-195263" algn="l" rtl="0" fontAlgn="base">
                  <a:spcBef>
                    <a:spcPct val="0"/>
                  </a:spcBef>
                  <a:spcAft>
                    <a:spcPct val="0"/>
                  </a:spcAft>
                  <a:buClr>
                    <a:schemeClr val="bg1"/>
                  </a:buClr>
                  <a:buSzPct val="85000"/>
                  <a:buChar char="-"/>
                  <a:defRPr sz="1700">
                    <a:solidFill>
                      <a:srgbClr val="103184"/>
                    </a:solidFill>
                    <a:latin typeface="+mn-lt"/>
                    <a:ea typeface="+mn-ea"/>
                    <a:cs typeface="+mn-cs"/>
                  </a:defRPr>
                </a:lvl3pPr>
                <a:lvl4pPr marL="933450" indent="-193675" algn="l" rtl="0" fontAlgn="base">
                  <a:spcBef>
                    <a:spcPct val="0"/>
                  </a:spcBef>
                  <a:spcAft>
                    <a:spcPct val="0"/>
                  </a:spcAft>
                  <a:buClr>
                    <a:schemeClr val="bg1"/>
                  </a:buClr>
                  <a:buSzPct val="85000"/>
                  <a:defRPr sz="2200" b="1">
                    <a:solidFill>
                      <a:schemeClr val="bg1"/>
                    </a:solidFill>
                    <a:latin typeface="+mn-lt"/>
                    <a:ea typeface="+mn-ea"/>
                    <a:cs typeface="+mn-cs"/>
                  </a:defRPr>
                </a:lvl4pPr>
                <a:lvl5pPr marL="1220788" indent="-285750" algn="l" rtl="0" fontAlgn="base">
                  <a:spcBef>
                    <a:spcPct val="0"/>
                  </a:spcBef>
                  <a:spcAft>
                    <a:spcPct val="0"/>
                  </a:spcAft>
                  <a:buSzPct val="80000"/>
                  <a:buFont typeface="Wingdings" pitchFamily="2" charset="2"/>
                  <a:defRPr>
                    <a:solidFill>
                      <a:srgbClr val="103184"/>
                    </a:solidFill>
                    <a:latin typeface="+mn-lt"/>
                    <a:ea typeface="+mn-ea"/>
                    <a:cs typeface="+mn-cs"/>
                  </a:defRPr>
                </a:lvl5pPr>
                <a:lvl6pPr marL="1677988" indent="-285750" algn="l" rtl="0" fontAlgn="base">
                  <a:spcBef>
                    <a:spcPct val="0"/>
                  </a:spcBef>
                  <a:spcAft>
                    <a:spcPct val="0"/>
                  </a:spcAft>
                  <a:buSzPct val="80000"/>
                  <a:buFont typeface="Wingdings" pitchFamily="2" charset="2"/>
                  <a:defRPr>
                    <a:solidFill>
                      <a:srgbClr val="103184"/>
                    </a:solidFill>
                    <a:latin typeface="+mn-lt"/>
                    <a:ea typeface="+mn-ea"/>
                    <a:cs typeface="+mn-cs"/>
                  </a:defRPr>
                </a:lvl6pPr>
                <a:lvl7pPr marL="2135188" indent="-285750" algn="l" rtl="0" fontAlgn="base">
                  <a:spcBef>
                    <a:spcPct val="0"/>
                  </a:spcBef>
                  <a:spcAft>
                    <a:spcPct val="0"/>
                  </a:spcAft>
                  <a:buSzPct val="80000"/>
                  <a:buFont typeface="Wingdings" pitchFamily="2" charset="2"/>
                  <a:defRPr>
                    <a:solidFill>
                      <a:srgbClr val="103184"/>
                    </a:solidFill>
                    <a:latin typeface="+mn-lt"/>
                    <a:ea typeface="+mn-ea"/>
                    <a:cs typeface="+mn-cs"/>
                  </a:defRPr>
                </a:lvl7pPr>
                <a:lvl8pPr marL="2592388" indent="-285750" algn="l" rtl="0" fontAlgn="base">
                  <a:spcBef>
                    <a:spcPct val="0"/>
                  </a:spcBef>
                  <a:spcAft>
                    <a:spcPct val="0"/>
                  </a:spcAft>
                  <a:buSzPct val="80000"/>
                  <a:buFont typeface="Wingdings" pitchFamily="2" charset="2"/>
                  <a:defRPr>
                    <a:solidFill>
                      <a:srgbClr val="103184"/>
                    </a:solidFill>
                    <a:latin typeface="+mn-lt"/>
                    <a:ea typeface="+mn-ea"/>
                    <a:cs typeface="+mn-cs"/>
                  </a:defRPr>
                </a:lvl8pPr>
                <a:lvl9pPr marL="3049588" indent="-285750" algn="l" rtl="0" fontAlgn="base">
                  <a:spcBef>
                    <a:spcPct val="0"/>
                  </a:spcBef>
                  <a:spcAft>
                    <a:spcPct val="0"/>
                  </a:spcAft>
                  <a:buSzPct val="80000"/>
                  <a:buFont typeface="Wingdings" pitchFamily="2" charset="2"/>
                  <a:defRPr>
                    <a:solidFill>
                      <a:srgbClr val="103184"/>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F04123"/>
                  </a:buClr>
                  <a:buSzPct val="80000"/>
                  <a:buFont typeface="Wingdings" pitchFamily="2" charset="2"/>
                  <a:buNone/>
                  <a:tabLst/>
                  <a:defRPr/>
                </a:pPr>
                <a:endParaRPr kumimoji="0" lang="en-US" sz="1200" b="1" i="1" u="none" strike="noStrike" kern="1200" cap="none" spc="0" normalizeH="0" baseline="0" noProof="0" dirty="0">
                  <a:ln>
                    <a:noFill/>
                  </a:ln>
                  <a:solidFill>
                    <a:srgbClr val="103184"/>
                  </a:solidFill>
                  <a:effectLst/>
                  <a:uLnTx/>
                  <a:uFillTx/>
                  <a:latin typeface="Cambria Math"/>
                  <a:ea typeface="Arial Unicode MS"/>
                  <a:cs typeface="Arial Unicode MS"/>
                </a:endParaRPr>
              </a:p>
              <a:p>
                <a:pPr marL="0" marR="0" lvl="0" indent="0" algn="l" defTabSz="914400" rtl="0" eaLnBrk="1" fontAlgn="base" latinLnBrk="0" hangingPunct="1">
                  <a:lnSpc>
                    <a:spcPct val="100000"/>
                  </a:lnSpc>
                  <a:spcBef>
                    <a:spcPct val="0"/>
                  </a:spcBef>
                  <a:spcAft>
                    <a:spcPct val="0"/>
                  </a:spcAft>
                  <a:buClr>
                    <a:srgbClr val="F04123"/>
                  </a:buClr>
                  <a:buSzPct val="80000"/>
                  <a:buFont typeface="Wingdings" pitchFamily="2" charset="2"/>
                  <a:buNone/>
                  <a:tabLst/>
                  <a:defRPr/>
                </a:pPr>
                <a14:m>
                  <m:oMathPara xmlns:m="http://schemas.openxmlformats.org/officeDocument/2006/math">
                    <m:oMathParaPr>
                      <m:jc m:val="centerGroup"/>
                    </m:oMathParaPr>
                    <m:oMath xmlns:m="http://schemas.openxmlformats.org/officeDocument/2006/math">
                      <m:sSub>
                        <m:sSubPr>
                          <m:ctrlPr>
                            <a:rPr kumimoji="0" lang="en-US" sz="1800" b="1"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smtClean="0">
                              <a:ln>
                                <a:noFill/>
                              </a:ln>
                              <a:solidFill>
                                <a:srgbClr val="103184"/>
                              </a:solidFill>
                              <a:effectLst/>
                              <a:uLnTx/>
                              <a:uFillTx/>
                              <a:latin typeface="Cambria Math"/>
                            </a:rPr>
                            <m:t>𝐼𝐴𝑆𝑊𝐴𝑃</m:t>
                          </m:r>
                        </m:e>
                        <m:sub>
                          <m:sSub>
                            <m:sSubPr>
                              <m:ctrlPr>
                                <a:rPr kumimoji="0" lang="en-US" sz="1800" b="1"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1"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0</m:t>
                              </m:r>
                            </m:sub>
                          </m:sSub>
                          <m:r>
                            <a:rPr kumimoji="0" lang="en-US" sz="1800" b="1" i="1" u="none" strike="noStrike" kern="1200" cap="none" spc="0" normalizeH="0" baseline="0" noProof="0">
                              <a:ln>
                                <a:noFill/>
                              </a:ln>
                              <a:solidFill>
                                <a:srgbClr val="103184"/>
                              </a:solidFill>
                              <a:effectLst/>
                              <a:uLnTx/>
                              <a:uFillTx/>
                              <a:latin typeface="Cambria Math"/>
                            </a:rPr>
                            <m:t>,…,</m:t>
                          </m:r>
                          <m:sSub>
                            <m:sSubPr>
                              <m:ctrlPr>
                                <a:rPr kumimoji="0" lang="en-US" sz="1800" b="1"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1" i="1" u="none" strike="noStrike" kern="1200" cap="none" spc="0" normalizeH="0" baseline="0" noProof="0">
                                  <a:ln>
                                    <a:noFill/>
                                  </a:ln>
                                  <a:solidFill>
                                    <a:srgbClr val="103184"/>
                                  </a:solidFill>
                                  <a:effectLst/>
                                  <a:uLnTx/>
                                  <a:uFillTx/>
                                  <a:latin typeface="Cambria Math"/>
                                </a:rPr>
                                <m:t>𝑇</m:t>
                              </m:r>
                            </m:e>
                            <m:sub>
                              <m:r>
                                <a:rPr kumimoji="0" lang="en-US" sz="1800" b="1" i="1" u="none" strike="noStrike" kern="1200" cap="none" spc="0" normalizeH="0" baseline="0" noProof="0">
                                  <a:ln>
                                    <a:noFill/>
                                  </a:ln>
                                  <a:solidFill>
                                    <a:srgbClr val="103184"/>
                                  </a:solidFill>
                                  <a:effectLst/>
                                  <a:uLnTx/>
                                  <a:uFillTx/>
                                  <a:latin typeface="Cambria Math"/>
                                </a:rPr>
                                <m:t>𝑁</m:t>
                              </m:r>
                            </m:sub>
                          </m:sSub>
                        </m:sub>
                      </m:sSub>
                      <m:d>
                        <m:dPr>
                          <m:ctrlPr>
                            <a:rPr kumimoji="0" lang="en-US" sz="1800" b="1" i="1" u="none" strike="noStrike" kern="1200" cap="none" spc="0" normalizeH="0" baseline="0" noProof="0">
                              <a:ln>
                                <a:noFill/>
                              </a:ln>
                              <a:solidFill>
                                <a:srgbClr val="103184"/>
                              </a:solidFill>
                              <a:effectLst/>
                              <a:uLnTx/>
                              <a:uFillTx/>
                              <a:latin typeface="Cambria Math" panose="02040503050406030204" pitchFamily="18" charset="0"/>
                            </a:rPr>
                          </m:ctrlPr>
                        </m:dPr>
                        <m:e>
                          <m:r>
                            <a:rPr kumimoji="0" lang="en-US" sz="1800" b="0" i="1" u="none" strike="noStrike" kern="1200" cap="none" spc="0" normalizeH="0" baseline="0" noProof="0">
                              <a:ln>
                                <a:noFill/>
                              </a:ln>
                              <a:solidFill>
                                <a:srgbClr val="103184"/>
                              </a:solidFill>
                              <a:effectLst/>
                              <a:uLnTx/>
                              <a:uFillTx/>
                              <a:latin typeface="Cambria Math"/>
                            </a:rPr>
                            <m:t>𝑡</m:t>
                          </m:r>
                          <m:r>
                            <a:rPr kumimoji="0" lang="en-US" sz="1800" b="0" i="1" u="none" strike="noStrike" kern="1200" cap="none" spc="0" normalizeH="0" baseline="0" noProof="0">
                              <a:ln>
                                <a:noFill/>
                              </a:ln>
                              <a:solidFill>
                                <a:srgbClr val="103184"/>
                              </a:solidFill>
                              <a:effectLst/>
                              <a:uLnTx/>
                              <a:uFillTx/>
                              <a:latin typeface="Cambria Math"/>
                            </a:rPr>
                            <m:t>;</m:t>
                          </m:r>
                          <m:r>
                            <a:rPr kumimoji="0" lang="en-US" sz="1800" b="0" i="1" u="none" strike="noStrike" kern="1200" cap="none" spc="0" normalizeH="0" baseline="0" noProof="0">
                              <a:ln>
                                <a:noFill/>
                              </a:ln>
                              <a:solidFill>
                                <a:srgbClr val="103184"/>
                              </a:solidFill>
                              <a:effectLst/>
                              <a:uLnTx/>
                              <a:uFillTx/>
                              <a:latin typeface="Cambria Math"/>
                            </a:rPr>
                            <m:t>𝐾</m:t>
                          </m:r>
                        </m:e>
                      </m:d>
                      <m:r>
                        <a:rPr kumimoji="0" lang="fr-FR" sz="1800" b="0" i="1" u="none" strike="noStrike" kern="1200" cap="none" spc="0" normalizeH="0" baseline="0" noProof="0" smtClean="0">
                          <a:ln>
                            <a:noFill/>
                          </a:ln>
                          <a:solidFill>
                            <a:srgbClr val="103184"/>
                          </a:solidFill>
                          <a:effectLst/>
                          <a:uLnTx/>
                          <a:uFillTx/>
                          <a:latin typeface="Cambria Math"/>
                        </a:rPr>
                        <m:t>=</m:t>
                      </m:r>
                      <m:r>
                        <a:rPr kumimoji="0" lang="en-US" sz="1800" b="0" i="1" u="none" strike="noStrike" kern="1200" cap="none" spc="0" normalizeH="0" baseline="0" noProof="0">
                          <a:ln>
                            <a:noFill/>
                          </a:ln>
                          <a:solidFill>
                            <a:srgbClr val="103184"/>
                          </a:solidFill>
                          <a:effectLst/>
                          <a:uLnTx/>
                          <a:uFillTx/>
                          <a:latin typeface="Cambria Math"/>
                        </a:rPr>
                        <m:t>𝑁</m:t>
                      </m:r>
                      <m:r>
                        <a:rPr kumimoji="0" lang="en-US" sz="1800" b="0" i="1" u="none" strike="noStrike" kern="1200" cap="none" spc="0" normalizeH="0" baseline="0" noProof="0">
                          <a:ln>
                            <a:noFill/>
                          </a:ln>
                          <a:solidFill>
                            <a:srgbClr val="103184"/>
                          </a:solidFill>
                          <a:effectLst/>
                          <a:uLnTx/>
                          <a:uFillTx/>
                          <a:latin typeface="Cambria Math"/>
                        </a:rPr>
                        <m:t>∗</m:t>
                      </m:r>
                      <m:sSubSup>
                        <m:sSubSup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SupPr>
                        <m:e>
                          <m:r>
                            <a:rPr kumimoji="0" lang="en-US" sz="1800" b="0" i="1" u="none" strike="noStrike" kern="1200" cap="none" spc="0" normalizeH="0" baseline="0" noProof="0">
                              <a:ln>
                                <a:noFill/>
                              </a:ln>
                              <a:solidFill>
                                <a:srgbClr val="103184"/>
                              </a:solidFill>
                              <a:effectLst/>
                              <a:uLnTx/>
                              <a:uFillTx/>
                              <a:latin typeface="Cambria Math"/>
                              <a:ea typeface="Cambria Math"/>
                            </a:rPr>
                            <m:t>𝔼</m:t>
                          </m:r>
                        </m:e>
                        <m:sub>
                          <m:r>
                            <a:rPr kumimoji="0" lang="en-US" sz="1800" b="0" i="1" u="none" strike="noStrike" kern="1200" cap="none" spc="0" normalizeH="0" baseline="0" noProof="0">
                              <a:ln>
                                <a:noFill/>
                              </a:ln>
                              <a:solidFill>
                                <a:srgbClr val="103184"/>
                              </a:solidFill>
                              <a:effectLst/>
                              <a:uLnTx/>
                              <a:uFillTx/>
                              <a:latin typeface="Cambria Math"/>
                            </a:rPr>
                            <m:t>𝑡</m:t>
                          </m:r>
                        </m:sub>
                        <m:sup>
                          <m:r>
                            <a:rPr kumimoji="0" lang="en-US" sz="1800" b="0" i="1" u="none" strike="noStrike" kern="1200" cap="none" spc="0" normalizeH="0" baseline="0" noProof="0">
                              <a:ln>
                                <a:noFill/>
                              </a:ln>
                              <a:solidFill>
                                <a:srgbClr val="103184"/>
                              </a:solidFill>
                              <a:effectLst/>
                              <a:uLnTx/>
                              <a:uFillTx/>
                              <a:latin typeface="Cambria Math"/>
                            </a:rPr>
                            <m:t>𝑄</m:t>
                          </m:r>
                        </m:sup>
                      </m:sSubSup>
                      <m:d>
                        <m:dPr>
                          <m:begChr m:val="["/>
                          <m:endChr m:val="]"/>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dPr>
                        <m:e>
                          <m:nary>
                            <m:naryPr>
                              <m:chr m:val="∑"/>
                              <m:ctrlPr>
                                <a:rPr kumimoji="0" lang="en-US" sz="1800" b="0" i="1" u="none" strike="noStrike" kern="1200" cap="none" spc="0" normalizeH="0" baseline="0" noProof="0" smtClean="0">
                                  <a:ln>
                                    <a:noFill/>
                                  </a:ln>
                                  <a:solidFill>
                                    <a:srgbClr val="103184"/>
                                  </a:solidFill>
                                  <a:effectLst/>
                                  <a:uLnTx/>
                                  <a:uFillTx/>
                                  <a:latin typeface="Cambria Math" panose="02040503050406030204" pitchFamily="18" charset="0"/>
                                </a:rPr>
                              </m:ctrlPr>
                            </m:naryPr>
                            <m:sub>
                              <m:r>
                                <m:rPr>
                                  <m:brk m:alnAt="23"/>
                                </m:rPr>
                                <a:rPr kumimoji="0" lang="en-US" sz="1800" b="0" i="1" u="none" strike="noStrike" kern="1200" cap="none" spc="0" normalizeH="0" baseline="0" noProof="0" smtClean="0">
                                  <a:ln>
                                    <a:noFill/>
                                  </a:ln>
                                  <a:solidFill>
                                    <a:srgbClr val="103184"/>
                                  </a:solidFill>
                                  <a:effectLst/>
                                  <a:uLnTx/>
                                  <a:uFillTx/>
                                  <a:latin typeface="Cambria Math"/>
                                </a:rPr>
                                <m:t>𝑖</m:t>
                              </m:r>
                              <m:r>
                                <a:rPr kumimoji="0" lang="en-US" sz="1800" b="0" i="1" u="none" strike="noStrike" kern="1200" cap="none" spc="0" normalizeH="0" baseline="0" noProof="0" smtClean="0">
                                  <a:ln>
                                    <a:noFill/>
                                  </a:ln>
                                  <a:solidFill>
                                    <a:srgbClr val="103184"/>
                                  </a:solidFill>
                                  <a:effectLst/>
                                  <a:uLnTx/>
                                  <a:uFillTx/>
                                  <a:latin typeface="Cambria Math"/>
                                </a:rPr>
                                <m:t>=1</m:t>
                              </m:r>
                            </m:sub>
                            <m:sup>
                              <m:r>
                                <a:rPr kumimoji="0" lang="en-US" sz="1800" b="0" i="1" u="none" strike="noStrike" kern="1200" cap="none" spc="0" normalizeH="0" baseline="0" noProof="0" smtClean="0">
                                  <a:ln>
                                    <a:noFill/>
                                  </a:ln>
                                  <a:solidFill>
                                    <a:srgbClr val="103184"/>
                                  </a:solidFill>
                                  <a:effectLst/>
                                  <a:uLnTx/>
                                  <a:uFillTx/>
                                  <a:latin typeface="Cambria Math"/>
                                </a:rPr>
                                <m:t>𝑁</m:t>
                              </m:r>
                            </m:sup>
                            <m:e>
                              <m:r>
                                <a:rPr kumimoji="0" lang="en-US" sz="1800" b="0" i="1" u="none" strike="noStrike" kern="1200" cap="none" spc="0" normalizeH="0" baseline="0" noProof="0">
                                  <a:ln>
                                    <a:noFill/>
                                  </a:ln>
                                  <a:solidFill>
                                    <a:srgbClr val="103184"/>
                                  </a:solidFill>
                                  <a:effectLst/>
                                  <a:uLnTx/>
                                  <a:uFillTx/>
                                  <a:latin typeface="Cambria Math"/>
                                </a:rPr>
                                <m:t>𝐷𝐹</m:t>
                              </m:r>
                              <m:d>
                                <m:d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dPr>
                                <m:e>
                                  <m:r>
                                    <a:rPr kumimoji="0" lang="en-US" sz="1800" b="0" i="1" u="none" strike="noStrike" kern="1200" cap="none" spc="0" normalizeH="0" baseline="0" noProof="0">
                                      <a:ln>
                                        <a:noFill/>
                                      </a:ln>
                                      <a:solidFill>
                                        <a:srgbClr val="103184"/>
                                      </a:solidFill>
                                      <a:effectLst/>
                                      <a:uLnTx/>
                                      <a:uFillTx/>
                                      <a:latin typeface="Cambria Math"/>
                                    </a:rPr>
                                    <m:t>𝑡</m:t>
                                  </m:r>
                                  <m:r>
                                    <a:rPr kumimoji="0" lang="en-US" sz="1800" b="0" i="1" u="none" strike="noStrike" kern="1200" cap="none" spc="0" normalizeH="0" baseline="0" noProof="0">
                                      <a:ln>
                                        <a:noFill/>
                                      </a:ln>
                                      <a:solidFill>
                                        <a:srgbClr val="103184"/>
                                      </a:solidFill>
                                      <a:effectLst/>
                                      <a:uLnTx/>
                                      <a:uFillTx/>
                                      <a:latin typeface="Cambria Math"/>
                                    </a:rPr>
                                    <m:t>,</m:t>
                                  </m:r>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smtClean="0">
                                          <a:ln>
                                            <a:noFill/>
                                          </a:ln>
                                          <a:solidFill>
                                            <a:srgbClr val="103184"/>
                                          </a:solidFill>
                                          <a:effectLst/>
                                          <a:uLnTx/>
                                          <a:uFillTx/>
                                          <a:latin typeface="Cambria Math"/>
                                        </a:rPr>
                                        <m:t>𝑖</m:t>
                                      </m:r>
                                    </m:sub>
                                  </m:sSub>
                                </m:e>
                              </m:d>
                              <m:r>
                                <a:rPr kumimoji="0" lang="en-US" sz="1800" b="0" i="1" u="none" strike="noStrike" kern="1200" cap="none" spc="0" normalizeH="0" baseline="0" noProof="0">
                                  <a:ln>
                                    <a:noFill/>
                                  </a:ln>
                                  <a:solidFill>
                                    <a:srgbClr val="103184"/>
                                  </a:solidFill>
                                  <a:effectLst/>
                                  <a:uLnTx/>
                                  <a:uFillTx/>
                                  <a:latin typeface="Cambria Math"/>
                                </a:rPr>
                                <m:t>∗</m:t>
                              </m:r>
                              <m:r>
                                <a:rPr kumimoji="0" lang="en-US" sz="1800" b="0" i="1" u="none" strike="noStrike" kern="1200" cap="none" spc="0" normalizeH="0" baseline="0" noProof="0" smtClean="0">
                                  <a:ln>
                                    <a:noFill/>
                                  </a:ln>
                                  <a:solidFill>
                                    <a:srgbClr val="103184"/>
                                  </a:solidFill>
                                  <a:effectLst/>
                                  <a:uLnTx/>
                                  <a:uFillTx/>
                                  <a:latin typeface="Cambria Math"/>
                                  <a:ea typeface="Cambria Math"/>
                                </a:rPr>
                                <m:t>𝛿</m:t>
                              </m:r>
                              <m:d>
                                <m:dPr>
                                  <m:ctrlPr>
                                    <a:rPr kumimoji="0" lang="en-US" sz="1800" b="0" i="1" u="none" strike="noStrike" kern="1200" cap="none" spc="0" normalizeH="0" baseline="0" noProof="0" smtClean="0">
                                      <a:ln>
                                        <a:noFill/>
                                      </a:ln>
                                      <a:solidFill>
                                        <a:srgbClr val="103184"/>
                                      </a:solidFill>
                                      <a:effectLst/>
                                      <a:uLnTx/>
                                      <a:uFillTx/>
                                      <a:latin typeface="Cambria Math" panose="02040503050406030204" pitchFamily="18" charset="0"/>
                                      <a:ea typeface="Cambria Math"/>
                                    </a:rPr>
                                  </m:ctrlPr>
                                </m:dPr>
                                <m:e>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sub>
                                  </m:sSub>
                                  <m:r>
                                    <a:rPr kumimoji="0" lang="en-US" sz="1800" b="0" i="1" u="none" strike="noStrike" kern="1200" cap="none" spc="0" normalizeH="0" baseline="0" noProof="0" smtClean="0">
                                      <a:ln>
                                        <a:noFill/>
                                      </a:ln>
                                      <a:solidFill>
                                        <a:srgbClr val="103184"/>
                                      </a:solidFill>
                                      <a:effectLst/>
                                      <a:uLnTx/>
                                      <a:uFillTx/>
                                      <a:latin typeface="Cambria Math"/>
                                      <a:ea typeface="Cambria Math"/>
                                    </a:rPr>
                                    <m:t>,</m:t>
                                  </m:r>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r>
                                        <a:rPr kumimoji="0" lang="en-US" sz="1800" b="0" i="1" u="none" strike="noStrike" kern="1200" cap="none" spc="0" normalizeH="0" baseline="0" noProof="0" smtClean="0">
                                          <a:ln>
                                            <a:noFill/>
                                          </a:ln>
                                          <a:solidFill>
                                            <a:srgbClr val="103184"/>
                                          </a:solidFill>
                                          <a:effectLst/>
                                          <a:uLnTx/>
                                          <a:uFillTx/>
                                          <a:latin typeface="Cambria Math"/>
                                        </a:rPr>
                                        <m:t>+1</m:t>
                                      </m:r>
                                    </m:sub>
                                  </m:sSub>
                                </m:e>
                              </m:d>
                              <m:r>
                                <a:rPr kumimoji="0" lang="en-US" sz="1800" b="0" i="1" u="none" strike="noStrike" kern="1200" cap="none" spc="0" normalizeH="0" baseline="0" noProof="0" smtClean="0">
                                  <a:ln>
                                    <a:noFill/>
                                  </a:ln>
                                  <a:solidFill>
                                    <a:srgbClr val="103184"/>
                                  </a:solidFill>
                                  <a:effectLst/>
                                  <a:uLnTx/>
                                  <a:uFillTx/>
                                  <a:latin typeface="Cambria Math"/>
                                  <a:ea typeface="Cambria Math"/>
                                </a:rPr>
                                <m:t>∗</m:t>
                              </m:r>
                              <m:d>
                                <m:dPr>
                                  <m:ctrlPr>
                                    <a:rPr kumimoji="0" lang="en-US" sz="1800" b="0" i="1" u="none" strike="noStrike" kern="1200" cap="none" spc="0" normalizeH="0" baseline="0" noProof="0" smtClean="0">
                                      <a:ln>
                                        <a:noFill/>
                                      </a:ln>
                                      <a:solidFill>
                                        <a:srgbClr val="103184"/>
                                      </a:solidFill>
                                      <a:effectLst/>
                                      <a:uLnTx/>
                                      <a:uFillTx/>
                                      <a:latin typeface="Cambria Math" panose="02040503050406030204" pitchFamily="18" charset="0"/>
                                      <a:ea typeface="Cambria Math"/>
                                    </a:rPr>
                                  </m:ctrlPr>
                                </m:dPr>
                                <m:e>
                                  <m:r>
                                    <a:rPr kumimoji="0" lang="en-US" sz="1800" b="0" i="1" u="none" strike="noStrike" kern="1200" cap="none" spc="0" normalizeH="0" baseline="0" noProof="0">
                                      <a:ln>
                                        <a:noFill/>
                                      </a:ln>
                                      <a:solidFill>
                                        <a:srgbClr val="103184"/>
                                      </a:solidFill>
                                      <a:effectLst/>
                                      <a:uLnTx/>
                                      <a:uFillTx/>
                                      <a:latin typeface="Cambria Math"/>
                                      <a:ea typeface="Cambria Math"/>
                                    </a:rPr>
                                    <m:t>𝐿</m:t>
                                  </m:r>
                                  <m:d>
                                    <m:d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ea typeface="Cambria Math"/>
                                        </a:rPr>
                                      </m:ctrlPr>
                                    </m:dPr>
                                    <m:e>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sub>
                                      </m:sSub>
                                      <m:r>
                                        <a:rPr kumimoji="0" lang="en-US" sz="1800" b="0" i="1" u="none" strike="noStrike" kern="1200" cap="none" spc="0" normalizeH="0" baseline="0" noProof="0">
                                          <a:ln>
                                            <a:noFill/>
                                          </a:ln>
                                          <a:solidFill>
                                            <a:srgbClr val="103184"/>
                                          </a:solidFill>
                                          <a:effectLst/>
                                          <a:uLnTx/>
                                          <a:uFillTx/>
                                          <a:latin typeface="Cambria Math"/>
                                        </a:rPr>
                                        <m:t>,</m:t>
                                      </m:r>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sub>
                                      </m:sSub>
                                      <m:r>
                                        <a:rPr kumimoji="0" lang="en-US" sz="1800" b="0" i="1" u="none" strike="noStrike" kern="1200" cap="none" spc="0" normalizeH="0" baseline="0" noProof="0">
                                          <a:ln>
                                            <a:noFill/>
                                          </a:ln>
                                          <a:solidFill>
                                            <a:srgbClr val="103184"/>
                                          </a:solidFill>
                                          <a:effectLst/>
                                          <a:uLnTx/>
                                          <a:uFillTx/>
                                          <a:latin typeface="Cambria Math"/>
                                        </a:rPr>
                                        <m:t>,</m:t>
                                      </m:r>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r>
                                            <a:rPr kumimoji="0" lang="en-US" sz="1800" b="0" i="1" u="none" strike="noStrike" kern="1200" cap="none" spc="0" normalizeH="0" baseline="0" noProof="0" smtClean="0">
                                              <a:ln>
                                                <a:noFill/>
                                              </a:ln>
                                              <a:solidFill>
                                                <a:srgbClr val="103184"/>
                                              </a:solidFill>
                                              <a:effectLst/>
                                              <a:uLnTx/>
                                              <a:uFillTx/>
                                              <a:latin typeface="Cambria Math"/>
                                            </a:rPr>
                                            <m:t>+1</m:t>
                                          </m:r>
                                        </m:sub>
                                      </m:sSub>
                                    </m:e>
                                  </m:d>
                                  <m:r>
                                    <a:rPr kumimoji="0" lang="en-US" sz="1800" b="0" i="1" u="none" strike="noStrike" kern="1200" cap="none" spc="0" normalizeH="0" baseline="0" noProof="0">
                                      <a:ln>
                                        <a:noFill/>
                                      </a:ln>
                                      <a:solidFill>
                                        <a:srgbClr val="103184"/>
                                      </a:solidFill>
                                      <a:effectLst/>
                                      <a:uLnTx/>
                                      <a:uFillTx/>
                                      <a:latin typeface="Cambria Math"/>
                                    </a:rPr>
                                    <m:t>−</m:t>
                                  </m:r>
                                  <m:r>
                                    <a:rPr kumimoji="0" lang="en-US" sz="1800" b="0" i="1" u="none" strike="noStrike" kern="1200" cap="none" spc="0" normalizeH="0" baseline="0" noProof="0">
                                      <a:ln>
                                        <a:noFill/>
                                      </a:ln>
                                      <a:solidFill>
                                        <a:srgbClr val="103184"/>
                                      </a:solidFill>
                                      <a:effectLst/>
                                      <a:uLnTx/>
                                      <a:uFillTx/>
                                      <a:latin typeface="Cambria Math"/>
                                    </a:rPr>
                                    <m:t>𝐾</m:t>
                                  </m:r>
                                </m:e>
                              </m:d>
                            </m:e>
                          </m:nary>
                        </m:e>
                      </m:d>
                      <m:r>
                        <a:rPr kumimoji="0" lang="fr-FR" sz="1800" b="0" i="1" u="none" strike="noStrike" kern="1200" cap="none" spc="0" normalizeH="0" baseline="0" noProof="0">
                          <a:ln>
                            <a:noFill/>
                          </a:ln>
                          <a:solidFill>
                            <a:srgbClr val="103184"/>
                          </a:solidFill>
                          <a:effectLst/>
                          <a:uLnTx/>
                          <a:uFillTx/>
                          <a:latin typeface="Cambria Math"/>
                        </a:rPr>
                        <m:t>=</m:t>
                      </m:r>
                      <m:r>
                        <a:rPr kumimoji="0" lang="en-US" sz="1800" b="0" i="1" u="none" strike="noStrike" kern="1200" cap="none" spc="0" normalizeH="0" baseline="0" noProof="0">
                          <a:ln>
                            <a:noFill/>
                          </a:ln>
                          <a:solidFill>
                            <a:srgbClr val="103184"/>
                          </a:solidFill>
                          <a:effectLst/>
                          <a:uLnTx/>
                          <a:uFillTx/>
                          <a:latin typeface="Cambria Math"/>
                        </a:rPr>
                        <m:t>𝑁</m:t>
                      </m:r>
                      <m:r>
                        <a:rPr kumimoji="0" lang="en-US" sz="1800" b="0" i="1" u="none" strike="noStrike" kern="1200" cap="none" spc="0" normalizeH="0" baseline="0" noProof="0">
                          <a:ln>
                            <a:noFill/>
                          </a:ln>
                          <a:solidFill>
                            <a:srgbClr val="103184"/>
                          </a:solidFill>
                          <a:effectLst/>
                          <a:uLnTx/>
                          <a:uFillTx/>
                          <a:latin typeface="Cambria Math"/>
                        </a:rPr>
                        <m:t>∗</m:t>
                      </m:r>
                      <m:sSubSup>
                        <m:sSubSup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SupPr>
                        <m:e>
                          <m:r>
                            <a:rPr kumimoji="0" lang="en-US" sz="1800" b="0" i="1" u="none" strike="noStrike" kern="1200" cap="none" spc="0" normalizeH="0" baseline="0" noProof="0">
                              <a:ln>
                                <a:noFill/>
                              </a:ln>
                              <a:solidFill>
                                <a:srgbClr val="103184"/>
                              </a:solidFill>
                              <a:effectLst/>
                              <a:uLnTx/>
                              <a:uFillTx/>
                              <a:latin typeface="Cambria Math"/>
                              <a:ea typeface="Cambria Math"/>
                            </a:rPr>
                            <m:t>𝔼</m:t>
                          </m:r>
                        </m:e>
                        <m:sub>
                          <m:r>
                            <a:rPr kumimoji="0" lang="en-US" sz="1800" b="0" i="1" u="none" strike="noStrike" kern="1200" cap="none" spc="0" normalizeH="0" baseline="0" noProof="0">
                              <a:ln>
                                <a:noFill/>
                              </a:ln>
                              <a:solidFill>
                                <a:srgbClr val="103184"/>
                              </a:solidFill>
                              <a:effectLst/>
                              <a:uLnTx/>
                              <a:uFillTx/>
                              <a:latin typeface="Cambria Math"/>
                            </a:rPr>
                            <m:t>𝑡</m:t>
                          </m:r>
                        </m:sub>
                        <m:sup>
                          <m:r>
                            <a:rPr kumimoji="0" lang="en-US" sz="1800" b="0" i="1" u="none" strike="noStrike" kern="1200" cap="none" spc="0" normalizeH="0" baseline="0" noProof="0">
                              <a:ln>
                                <a:noFill/>
                              </a:ln>
                              <a:solidFill>
                                <a:srgbClr val="103184"/>
                              </a:solidFill>
                              <a:effectLst/>
                              <a:uLnTx/>
                              <a:uFillTx/>
                              <a:latin typeface="Cambria Math"/>
                            </a:rPr>
                            <m:t>𝑄</m:t>
                          </m:r>
                        </m:sup>
                      </m:sSubSup>
                      <m:d>
                        <m:dPr>
                          <m:begChr m:val="["/>
                          <m:endChr m:val="]"/>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dPr>
                        <m:e>
                          <m:nary>
                            <m:naryPr>
                              <m:chr m:val="∑"/>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naryPr>
                            <m:sub>
                              <m:r>
                                <m:rPr>
                                  <m:brk m:alnAt="23"/>
                                </m:rPr>
                                <a:rPr kumimoji="0" lang="en-US" sz="1800" b="0" i="1" u="none" strike="noStrike" kern="1200" cap="none" spc="0" normalizeH="0" baseline="0" noProof="0">
                                  <a:ln>
                                    <a:noFill/>
                                  </a:ln>
                                  <a:solidFill>
                                    <a:srgbClr val="103184"/>
                                  </a:solidFill>
                                  <a:effectLst/>
                                  <a:uLnTx/>
                                  <a:uFillTx/>
                                  <a:latin typeface="Cambria Math"/>
                                </a:rPr>
                                <m:t>𝑖</m:t>
                              </m:r>
                              <m:r>
                                <a:rPr kumimoji="0" lang="en-US" sz="1800" b="0" i="1" u="none" strike="noStrike" kern="1200" cap="none" spc="0" normalizeH="0" baseline="0" noProof="0">
                                  <a:ln>
                                    <a:noFill/>
                                  </a:ln>
                                  <a:solidFill>
                                    <a:srgbClr val="103184"/>
                                  </a:solidFill>
                                  <a:effectLst/>
                                  <a:uLnTx/>
                                  <a:uFillTx/>
                                  <a:latin typeface="Cambria Math"/>
                                </a:rPr>
                                <m:t>=1</m:t>
                              </m:r>
                            </m:sub>
                            <m:sup>
                              <m:r>
                                <a:rPr kumimoji="0" lang="en-US" sz="1800" b="0" i="1" u="none" strike="noStrike" kern="1200" cap="none" spc="0" normalizeH="0" baseline="0" noProof="0">
                                  <a:ln>
                                    <a:noFill/>
                                  </a:ln>
                                  <a:solidFill>
                                    <a:srgbClr val="103184"/>
                                  </a:solidFill>
                                  <a:effectLst/>
                                  <a:uLnTx/>
                                  <a:uFillTx/>
                                  <a:latin typeface="Cambria Math"/>
                                </a:rPr>
                                <m:t>𝑁</m:t>
                              </m:r>
                            </m:sup>
                            <m:e>
                              <m:r>
                                <a:rPr kumimoji="0" lang="en-US" sz="1800" b="0" i="1" u="none" strike="noStrike" kern="1200" cap="none" spc="0" normalizeH="0" baseline="0" noProof="0">
                                  <a:ln>
                                    <a:noFill/>
                                  </a:ln>
                                  <a:solidFill>
                                    <a:srgbClr val="103184"/>
                                  </a:solidFill>
                                  <a:effectLst/>
                                  <a:uLnTx/>
                                  <a:uFillTx/>
                                  <a:latin typeface="Cambria Math"/>
                                </a:rPr>
                                <m:t>𝐷𝐹</m:t>
                              </m:r>
                              <m:d>
                                <m:d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dPr>
                                <m:e>
                                  <m:r>
                                    <a:rPr kumimoji="0" lang="en-US" sz="1800" b="0" i="1" u="none" strike="noStrike" kern="1200" cap="none" spc="0" normalizeH="0" baseline="0" noProof="0">
                                      <a:ln>
                                        <a:noFill/>
                                      </a:ln>
                                      <a:solidFill>
                                        <a:srgbClr val="103184"/>
                                      </a:solidFill>
                                      <a:effectLst/>
                                      <a:uLnTx/>
                                      <a:uFillTx/>
                                      <a:latin typeface="Cambria Math"/>
                                    </a:rPr>
                                    <m:t>𝑡</m:t>
                                  </m:r>
                                  <m:r>
                                    <a:rPr kumimoji="0" lang="en-US" sz="1800" b="0" i="1" u="none" strike="noStrike" kern="1200" cap="none" spc="0" normalizeH="0" baseline="0" noProof="0">
                                      <a:ln>
                                        <a:noFill/>
                                      </a:ln>
                                      <a:solidFill>
                                        <a:srgbClr val="103184"/>
                                      </a:solidFill>
                                      <a:effectLst/>
                                      <a:uLnTx/>
                                      <a:uFillTx/>
                                      <a:latin typeface="Cambria Math"/>
                                    </a:rPr>
                                    <m:t>,</m:t>
                                  </m:r>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sub>
                                  </m:sSub>
                                </m:e>
                              </m:d>
                              <m:r>
                                <a:rPr kumimoji="0" lang="en-US" sz="1800" b="0" i="1" u="none" strike="noStrike" kern="1200" cap="none" spc="0" normalizeH="0" baseline="0" noProof="0">
                                  <a:ln>
                                    <a:noFill/>
                                  </a:ln>
                                  <a:solidFill>
                                    <a:srgbClr val="103184"/>
                                  </a:solidFill>
                                  <a:effectLst/>
                                  <a:uLnTx/>
                                  <a:uFillTx/>
                                  <a:latin typeface="Cambria Math"/>
                                  <a:ea typeface="Cambria Math"/>
                                </a:rPr>
                                <m:t>∗</m:t>
                              </m:r>
                              <m:d>
                                <m:d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ea typeface="Cambria Math"/>
                                    </a:rPr>
                                  </m:ctrlPr>
                                </m:dPr>
                                <m:e>
                                  <m:f>
                                    <m:fPr>
                                      <m:ctrlPr>
                                        <a:rPr kumimoji="0" lang="fr-FR" sz="1800" b="0" i="1" u="none" strike="noStrike" kern="1200" cap="none" spc="0" normalizeH="0" baseline="0" noProof="0">
                                          <a:ln>
                                            <a:noFill/>
                                          </a:ln>
                                          <a:solidFill>
                                            <a:srgbClr val="103184"/>
                                          </a:solidFill>
                                          <a:effectLst/>
                                          <a:uLnTx/>
                                          <a:uFillTx/>
                                          <a:latin typeface="Cambria Math" panose="02040503050406030204" pitchFamily="18" charset="0"/>
                                        </a:rPr>
                                      </m:ctrlPr>
                                    </m:fPr>
                                    <m:num>
                                      <m:r>
                                        <a:rPr kumimoji="0" lang="fr-FR" sz="1800" b="0" i="1" u="none" strike="noStrike" kern="1200" cap="none" spc="0" normalizeH="0" baseline="0" noProof="0">
                                          <a:ln>
                                            <a:noFill/>
                                          </a:ln>
                                          <a:solidFill>
                                            <a:srgbClr val="103184"/>
                                          </a:solidFill>
                                          <a:effectLst/>
                                          <a:uLnTx/>
                                          <a:uFillTx/>
                                          <a:latin typeface="Cambria Math"/>
                                        </a:rPr>
                                        <m:t>1</m:t>
                                      </m:r>
                                    </m:num>
                                    <m:den>
                                      <m:r>
                                        <a:rPr kumimoji="0" lang="fr-FR" sz="1800" b="0" i="1" u="none" strike="noStrike" kern="1200" cap="none" spc="0" normalizeH="0" baseline="0" noProof="0" smtClean="0">
                                          <a:ln>
                                            <a:noFill/>
                                          </a:ln>
                                          <a:solidFill>
                                            <a:srgbClr val="103184"/>
                                          </a:solidFill>
                                          <a:effectLst/>
                                          <a:uLnTx/>
                                          <a:uFillTx/>
                                          <a:latin typeface="Cambria Math" panose="02040503050406030204" pitchFamily="18" charset="0"/>
                                        </a:rPr>
                                        <m:t>𝑍𝐶</m:t>
                                      </m:r>
                                      <m:d>
                                        <m:dPr>
                                          <m:ctrlPr>
                                            <a:rPr kumimoji="0" lang="fr-FR" sz="1800" b="0" i="1" u="none" strike="noStrike" kern="1200" cap="none" spc="0" normalizeH="0" baseline="0" noProof="0">
                                              <a:ln>
                                                <a:noFill/>
                                              </a:ln>
                                              <a:solidFill>
                                                <a:srgbClr val="103184"/>
                                              </a:solidFill>
                                              <a:effectLst/>
                                              <a:uLnTx/>
                                              <a:uFillTx/>
                                              <a:latin typeface="Cambria Math" panose="02040503050406030204" pitchFamily="18" charset="0"/>
                                            </a:rPr>
                                          </m:ctrlPr>
                                        </m:dPr>
                                        <m:e>
                                          <m:sSub>
                                            <m:sSubPr>
                                              <m:ctrlPr>
                                                <a:rPr kumimoji="0" lang="fr-FR" sz="1800" b="1"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fr-FR" sz="1800" b="1" i="1" u="none" strike="noStrike" kern="1200" cap="none" spc="0" normalizeH="0" baseline="0" noProof="0">
                                                  <a:ln>
                                                    <a:noFill/>
                                                  </a:ln>
                                                  <a:solidFill>
                                                    <a:srgbClr val="103184"/>
                                                  </a:solidFill>
                                                  <a:effectLst/>
                                                  <a:uLnTx/>
                                                  <a:uFillTx/>
                                                  <a:latin typeface="Cambria Math"/>
                                                </a:rPr>
                                                <m:t>𝑇</m:t>
                                              </m:r>
                                            </m:e>
                                            <m:sub>
                                              <m:r>
                                                <a:rPr kumimoji="0" lang="fr-FR" sz="1800" b="1" i="1" u="none" strike="noStrike" kern="1200" cap="none" spc="0" normalizeH="0" baseline="0" noProof="0">
                                                  <a:ln>
                                                    <a:noFill/>
                                                  </a:ln>
                                                  <a:solidFill>
                                                    <a:srgbClr val="103184"/>
                                                  </a:solidFill>
                                                  <a:effectLst/>
                                                  <a:uLnTx/>
                                                  <a:uFillTx/>
                                                  <a:latin typeface="Cambria Math"/>
                                                </a:rPr>
                                                <m:t>𝑖</m:t>
                                              </m:r>
                                            </m:sub>
                                          </m:sSub>
                                          <m:r>
                                            <a:rPr kumimoji="0" lang="fr-FR" sz="1800" b="1" i="0" u="none" strike="noStrike" kern="1200" cap="none" spc="0" normalizeH="0" baseline="0" noProof="0">
                                              <a:ln>
                                                <a:noFill/>
                                              </a:ln>
                                              <a:solidFill>
                                                <a:srgbClr val="103184"/>
                                              </a:solidFill>
                                              <a:effectLst/>
                                              <a:uLnTx/>
                                              <a:uFillTx/>
                                              <a:latin typeface="Cambria Math"/>
                                            </a:rPr>
                                            <m:t>,</m:t>
                                          </m:r>
                                          <m:sSub>
                                            <m:sSubPr>
                                              <m:ctrlPr>
                                                <a:rPr kumimoji="0" lang="fr-FR" sz="1800" b="1"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fr-FR" sz="1800" b="1" i="1" u="none" strike="noStrike" kern="1200" cap="none" spc="0" normalizeH="0" baseline="0" noProof="0">
                                                  <a:ln>
                                                    <a:noFill/>
                                                  </a:ln>
                                                  <a:solidFill>
                                                    <a:srgbClr val="103184"/>
                                                  </a:solidFill>
                                                  <a:effectLst/>
                                                  <a:uLnTx/>
                                                  <a:uFillTx/>
                                                  <a:latin typeface="Cambria Math"/>
                                                </a:rPr>
                                                <m:t>𝑇</m:t>
                                              </m:r>
                                            </m:e>
                                            <m:sub>
                                              <m:r>
                                                <a:rPr kumimoji="0" lang="fr-FR" sz="1800" b="1" i="1" u="none" strike="noStrike" kern="1200" cap="none" spc="0" normalizeH="0" baseline="0" noProof="0">
                                                  <a:ln>
                                                    <a:noFill/>
                                                  </a:ln>
                                                  <a:solidFill>
                                                    <a:srgbClr val="103184"/>
                                                  </a:solidFill>
                                                  <a:effectLst/>
                                                  <a:uLnTx/>
                                                  <a:uFillTx/>
                                                  <a:latin typeface="Cambria Math"/>
                                                </a:rPr>
                                                <m:t>𝑖</m:t>
                                              </m:r>
                                              <m:r>
                                                <a:rPr kumimoji="0" lang="fr-FR" sz="1800" b="1" i="1" u="none" strike="noStrike" kern="1200" cap="none" spc="0" normalizeH="0" baseline="0" noProof="0">
                                                  <a:ln>
                                                    <a:noFill/>
                                                  </a:ln>
                                                  <a:solidFill>
                                                    <a:srgbClr val="103184"/>
                                                  </a:solidFill>
                                                  <a:effectLst/>
                                                  <a:uLnTx/>
                                                  <a:uFillTx/>
                                                  <a:latin typeface="Cambria Math"/>
                                                </a:rPr>
                                                <m:t>+1</m:t>
                                              </m:r>
                                            </m:sub>
                                          </m:sSub>
                                        </m:e>
                                      </m:d>
                                    </m:den>
                                  </m:f>
                                  <m:r>
                                    <a:rPr kumimoji="0" lang="fr-FR" sz="1800" b="0" i="1" u="none" strike="noStrike" kern="1200" cap="none" spc="0" normalizeH="0" baseline="0" noProof="0">
                                      <a:ln>
                                        <a:noFill/>
                                      </a:ln>
                                      <a:solidFill>
                                        <a:srgbClr val="103184"/>
                                      </a:solidFill>
                                      <a:effectLst/>
                                      <a:uLnTx/>
                                      <a:uFillTx/>
                                      <a:latin typeface="Cambria Math"/>
                                    </a:rPr>
                                    <m:t>−</m:t>
                                  </m:r>
                                  <m:d>
                                    <m:dPr>
                                      <m:ctrlPr>
                                        <a:rPr kumimoji="0" lang="fr-FR" sz="1800" b="0" i="1" u="none" strike="noStrike" kern="1200" cap="none" spc="0" normalizeH="0" baseline="0" noProof="0" smtClean="0">
                                          <a:ln>
                                            <a:noFill/>
                                          </a:ln>
                                          <a:solidFill>
                                            <a:srgbClr val="103184"/>
                                          </a:solidFill>
                                          <a:effectLst/>
                                          <a:uLnTx/>
                                          <a:uFillTx/>
                                          <a:latin typeface="Cambria Math" panose="02040503050406030204" pitchFamily="18" charset="0"/>
                                        </a:rPr>
                                      </m:ctrlPr>
                                    </m:dPr>
                                    <m:e>
                                      <m:r>
                                        <a:rPr kumimoji="0" lang="fr-FR" sz="1800" b="0" i="1" u="none" strike="noStrike" kern="1200" cap="none" spc="0" normalizeH="0" baseline="0" noProof="0">
                                          <a:ln>
                                            <a:noFill/>
                                          </a:ln>
                                          <a:solidFill>
                                            <a:srgbClr val="103184"/>
                                          </a:solidFill>
                                          <a:effectLst/>
                                          <a:uLnTx/>
                                          <a:uFillTx/>
                                          <a:latin typeface="Cambria Math"/>
                                        </a:rPr>
                                        <m:t>1</m:t>
                                      </m:r>
                                      <m:r>
                                        <a:rPr kumimoji="0" lang="fr-FR" sz="1800" b="0" i="1" u="none" strike="noStrike" kern="1200" cap="none" spc="0" normalizeH="0" baseline="0" noProof="0" smtClean="0">
                                          <a:ln>
                                            <a:noFill/>
                                          </a:ln>
                                          <a:solidFill>
                                            <a:srgbClr val="103184"/>
                                          </a:solidFill>
                                          <a:effectLst/>
                                          <a:uLnTx/>
                                          <a:uFillTx/>
                                          <a:latin typeface="Cambria Math"/>
                                        </a:rPr>
                                        <m:t>+</m:t>
                                      </m:r>
                                      <m:r>
                                        <a:rPr kumimoji="0" lang="en-US" sz="1800" b="0" i="1" u="none" strike="noStrike" kern="1200" cap="none" spc="0" normalizeH="0" baseline="0" noProof="0">
                                          <a:ln>
                                            <a:noFill/>
                                          </a:ln>
                                          <a:solidFill>
                                            <a:srgbClr val="103184"/>
                                          </a:solidFill>
                                          <a:effectLst/>
                                          <a:uLnTx/>
                                          <a:uFillTx/>
                                          <a:latin typeface="Cambria Math"/>
                                          <a:ea typeface="Cambria Math"/>
                                        </a:rPr>
                                        <m:t>𝛿</m:t>
                                      </m:r>
                                      <m:d>
                                        <m:d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ea typeface="Cambria Math"/>
                                            </a:rPr>
                                          </m:ctrlPr>
                                        </m:dPr>
                                        <m:e>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sub>
                                          </m:sSub>
                                          <m:r>
                                            <a:rPr kumimoji="0" lang="en-US" sz="1800" b="0" i="1" u="none" strike="noStrike" kern="1200" cap="none" spc="0" normalizeH="0" baseline="0" noProof="0">
                                              <a:ln>
                                                <a:noFill/>
                                              </a:ln>
                                              <a:solidFill>
                                                <a:srgbClr val="103184"/>
                                              </a:solidFill>
                                              <a:effectLst/>
                                              <a:uLnTx/>
                                              <a:uFillTx/>
                                              <a:latin typeface="Cambria Math"/>
                                              <a:ea typeface="Cambria Math"/>
                                            </a:rPr>
                                            <m:t>,</m:t>
                                          </m:r>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r>
                                                <a:rPr kumimoji="0" lang="en-US" sz="1800" b="0" i="1" u="none" strike="noStrike" kern="1200" cap="none" spc="0" normalizeH="0" baseline="0" noProof="0">
                                                  <a:ln>
                                                    <a:noFill/>
                                                  </a:ln>
                                                  <a:solidFill>
                                                    <a:srgbClr val="103184"/>
                                                  </a:solidFill>
                                                  <a:effectLst/>
                                                  <a:uLnTx/>
                                                  <a:uFillTx/>
                                                  <a:latin typeface="Cambria Math"/>
                                                </a:rPr>
                                                <m:t>+1</m:t>
                                              </m:r>
                                            </m:sub>
                                          </m:sSub>
                                        </m:e>
                                      </m:d>
                                      <m:r>
                                        <a:rPr kumimoji="0" lang="fr-FR" sz="1800" b="0" i="1" u="none" strike="noStrike" kern="1200" cap="none" spc="0" normalizeH="0" baseline="0" noProof="0" smtClean="0">
                                          <a:ln>
                                            <a:noFill/>
                                          </a:ln>
                                          <a:solidFill>
                                            <a:srgbClr val="103184"/>
                                          </a:solidFill>
                                          <a:effectLst/>
                                          <a:uLnTx/>
                                          <a:uFillTx/>
                                          <a:latin typeface="Cambria Math"/>
                                        </a:rPr>
                                        <m:t>∗</m:t>
                                      </m:r>
                                      <m:r>
                                        <a:rPr kumimoji="0" lang="en-US" sz="1800" b="0" i="1" u="none" strike="noStrike" kern="1200" cap="none" spc="0" normalizeH="0" baseline="0" noProof="0">
                                          <a:ln>
                                            <a:noFill/>
                                          </a:ln>
                                          <a:solidFill>
                                            <a:srgbClr val="103184"/>
                                          </a:solidFill>
                                          <a:effectLst/>
                                          <a:uLnTx/>
                                          <a:uFillTx/>
                                          <a:latin typeface="Cambria Math"/>
                                        </a:rPr>
                                        <m:t>𝐾</m:t>
                                      </m:r>
                                    </m:e>
                                  </m:d>
                                </m:e>
                              </m:d>
                            </m:e>
                          </m:nary>
                        </m:e>
                      </m:d>
                      <m:r>
                        <a:rPr kumimoji="0" lang="fr-FR" sz="1800" b="0" i="1" u="none" strike="noStrike" kern="1200" cap="none" spc="0" normalizeH="0" baseline="0" noProof="0">
                          <a:ln>
                            <a:noFill/>
                          </a:ln>
                          <a:solidFill>
                            <a:srgbClr val="103184"/>
                          </a:solidFill>
                          <a:effectLst/>
                          <a:uLnTx/>
                          <a:uFillTx/>
                          <a:latin typeface="Cambria Math"/>
                        </a:rPr>
                        <m:t>=</m:t>
                      </m:r>
                      <m:r>
                        <a:rPr kumimoji="0" lang="en-US" sz="1800" b="0" i="1" u="none" strike="noStrike" kern="1200" cap="none" spc="0" normalizeH="0" baseline="0" noProof="0">
                          <a:ln>
                            <a:noFill/>
                          </a:ln>
                          <a:solidFill>
                            <a:srgbClr val="103184"/>
                          </a:solidFill>
                          <a:effectLst/>
                          <a:uLnTx/>
                          <a:uFillTx/>
                          <a:latin typeface="Cambria Math"/>
                        </a:rPr>
                        <m:t>𝑁</m:t>
                      </m:r>
                      <m:r>
                        <a:rPr kumimoji="0" lang="fr-FR" sz="1800" b="0" i="1" u="none" strike="noStrike" kern="1200" cap="none" spc="0" normalizeH="0" baseline="0" noProof="0" smtClean="0">
                          <a:ln>
                            <a:noFill/>
                          </a:ln>
                          <a:solidFill>
                            <a:srgbClr val="103184"/>
                          </a:solidFill>
                          <a:effectLst/>
                          <a:uLnTx/>
                          <a:uFillTx/>
                          <a:latin typeface="Cambria Math"/>
                        </a:rPr>
                        <m:t>∗</m:t>
                      </m:r>
                      <m:nary>
                        <m:naryPr>
                          <m:chr m:val="∑"/>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naryPr>
                        <m:sub>
                          <m:r>
                            <m:rPr>
                              <m:brk m:alnAt="23"/>
                            </m:rPr>
                            <a:rPr kumimoji="0" lang="en-US" sz="1800" b="0" i="1" u="none" strike="noStrike" kern="1200" cap="none" spc="0" normalizeH="0" baseline="0" noProof="0">
                              <a:ln>
                                <a:noFill/>
                              </a:ln>
                              <a:solidFill>
                                <a:srgbClr val="103184"/>
                              </a:solidFill>
                              <a:effectLst/>
                              <a:uLnTx/>
                              <a:uFillTx/>
                              <a:latin typeface="Cambria Math"/>
                            </a:rPr>
                            <m:t>𝑖</m:t>
                          </m:r>
                          <m:r>
                            <a:rPr kumimoji="0" lang="en-US" sz="1800" b="0" i="1" u="none" strike="noStrike" kern="1200" cap="none" spc="0" normalizeH="0" baseline="0" noProof="0">
                              <a:ln>
                                <a:noFill/>
                              </a:ln>
                              <a:solidFill>
                                <a:srgbClr val="103184"/>
                              </a:solidFill>
                              <a:effectLst/>
                              <a:uLnTx/>
                              <a:uFillTx/>
                              <a:latin typeface="Cambria Math"/>
                            </a:rPr>
                            <m:t>=1</m:t>
                          </m:r>
                        </m:sub>
                        <m:sup>
                          <m:r>
                            <a:rPr kumimoji="0" lang="en-US" sz="1800" b="0" i="1" u="none" strike="noStrike" kern="1200" cap="none" spc="0" normalizeH="0" baseline="0" noProof="0">
                              <a:ln>
                                <a:noFill/>
                              </a:ln>
                              <a:solidFill>
                                <a:srgbClr val="103184"/>
                              </a:solidFill>
                              <a:effectLst/>
                              <a:uLnTx/>
                              <a:uFillTx/>
                              <a:latin typeface="Cambria Math"/>
                            </a:rPr>
                            <m:t>𝑁</m:t>
                          </m:r>
                        </m:sup>
                        <m:e>
                          <m:sSubSup>
                            <m:sSubSup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SupPr>
                            <m:e>
                              <m:r>
                                <a:rPr kumimoji="0" lang="en-US" sz="1800" b="0" i="1" u="none" strike="noStrike" kern="1200" cap="none" spc="0" normalizeH="0" baseline="0" noProof="0">
                                  <a:ln>
                                    <a:noFill/>
                                  </a:ln>
                                  <a:solidFill>
                                    <a:srgbClr val="103184"/>
                                  </a:solidFill>
                                  <a:effectLst/>
                                  <a:uLnTx/>
                                  <a:uFillTx/>
                                  <a:latin typeface="Cambria Math"/>
                                  <a:ea typeface="Cambria Math"/>
                                </a:rPr>
                                <m:t>𝔼</m:t>
                              </m:r>
                            </m:e>
                            <m:sub>
                              <m:r>
                                <a:rPr kumimoji="0" lang="en-US" sz="1800" b="0" i="1" u="none" strike="noStrike" kern="1200" cap="none" spc="0" normalizeH="0" baseline="0" noProof="0">
                                  <a:ln>
                                    <a:noFill/>
                                  </a:ln>
                                  <a:solidFill>
                                    <a:srgbClr val="103184"/>
                                  </a:solidFill>
                                  <a:effectLst/>
                                  <a:uLnTx/>
                                  <a:uFillTx/>
                                  <a:latin typeface="Cambria Math"/>
                                </a:rPr>
                                <m:t>𝑡</m:t>
                              </m:r>
                            </m:sub>
                            <m:sup>
                              <m:r>
                                <a:rPr kumimoji="0" lang="en-US" sz="1800" b="0" i="1" u="none" strike="noStrike" kern="1200" cap="none" spc="0" normalizeH="0" baseline="0" noProof="0">
                                  <a:ln>
                                    <a:noFill/>
                                  </a:ln>
                                  <a:solidFill>
                                    <a:srgbClr val="103184"/>
                                  </a:solidFill>
                                  <a:effectLst/>
                                  <a:uLnTx/>
                                  <a:uFillTx/>
                                  <a:latin typeface="Cambria Math"/>
                                </a:rPr>
                                <m:t>𝑄</m:t>
                              </m:r>
                            </m:sup>
                          </m:sSubSup>
                          <m:d>
                            <m:dPr>
                              <m:begChr m:val="["/>
                              <m:endChr m:val="]"/>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dPr>
                            <m:e>
                              <m:f>
                                <m:fPr>
                                  <m:ctrlPr>
                                    <a:rPr kumimoji="0" lang="fr-FR" sz="1800" b="0" i="1" u="none" strike="noStrike" kern="1200" cap="none" spc="0" normalizeH="0" baseline="0" noProof="0">
                                      <a:ln>
                                        <a:noFill/>
                                      </a:ln>
                                      <a:solidFill>
                                        <a:srgbClr val="103184"/>
                                      </a:solidFill>
                                      <a:effectLst/>
                                      <a:uLnTx/>
                                      <a:uFillTx/>
                                      <a:latin typeface="Cambria Math" panose="02040503050406030204" pitchFamily="18" charset="0"/>
                                    </a:rPr>
                                  </m:ctrlPr>
                                </m:fPr>
                                <m:num>
                                  <m:r>
                                    <a:rPr kumimoji="0" lang="en-US" sz="1800" b="0" i="1" u="none" strike="noStrike" kern="1200" cap="none" spc="0" normalizeH="0" baseline="0" noProof="0">
                                      <a:ln>
                                        <a:noFill/>
                                      </a:ln>
                                      <a:solidFill>
                                        <a:srgbClr val="103184"/>
                                      </a:solidFill>
                                      <a:effectLst/>
                                      <a:uLnTx/>
                                      <a:uFillTx/>
                                      <a:latin typeface="Cambria Math"/>
                                    </a:rPr>
                                    <m:t>𝐷𝐹</m:t>
                                  </m:r>
                                  <m:d>
                                    <m:d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dPr>
                                    <m:e>
                                      <m:r>
                                        <a:rPr kumimoji="0" lang="en-US" sz="1800" b="0" i="1" u="none" strike="noStrike" kern="1200" cap="none" spc="0" normalizeH="0" baseline="0" noProof="0">
                                          <a:ln>
                                            <a:noFill/>
                                          </a:ln>
                                          <a:solidFill>
                                            <a:srgbClr val="103184"/>
                                          </a:solidFill>
                                          <a:effectLst/>
                                          <a:uLnTx/>
                                          <a:uFillTx/>
                                          <a:latin typeface="Cambria Math"/>
                                        </a:rPr>
                                        <m:t>𝑡</m:t>
                                      </m:r>
                                      <m:r>
                                        <a:rPr kumimoji="0" lang="en-US" sz="1800" b="0" i="1" u="none" strike="noStrike" kern="1200" cap="none" spc="0" normalizeH="0" baseline="0" noProof="0">
                                          <a:ln>
                                            <a:noFill/>
                                          </a:ln>
                                          <a:solidFill>
                                            <a:srgbClr val="103184"/>
                                          </a:solidFill>
                                          <a:effectLst/>
                                          <a:uLnTx/>
                                          <a:uFillTx/>
                                          <a:latin typeface="Cambria Math"/>
                                        </a:rPr>
                                        <m:t>,</m:t>
                                      </m:r>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sub>
                                      </m:sSub>
                                    </m:e>
                                  </m:d>
                                </m:num>
                                <m:den>
                                  <m:r>
                                    <a:rPr kumimoji="0" lang="fr-FR" sz="1800" b="0" i="1" u="none" strike="noStrike" kern="1200" cap="none" spc="0" normalizeH="0" baseline="0" noProof="0" smtClean="0">
                                      <a:ln>
                                        <a:noFill/>
                                      </a:ln>
                                      <a:solidFill>
                                        <a:srgbClr val="103184"/>
                                      </a:solidFill>
                                      <a:effectLst/>
                                      <a:uLnTx/>
                                      <a:uFillTx/>
                                      <a:latin typeface="Cambria Math" panose="02040503050406030204" pitchFamily="18" charset="0"/>
                                    </a:rPr>
                                    <m:t>𝑍𝐶</m:t>
                                  </m:r>
                                  <m:d>
                                    <m:dPr>
                                      <m:ctrlPr>
                                        <a:rPr kumimoji="0" lang="fr-FR" sz="1800" b="0" i="1" u="none" strike="noStrike" kern="1200" cap="none" spc="0" normalizeH="0" baseline="0" noProof="0">
                                          <a:ln>
                                            <a:noFill/>
                                          </a:ln>
                                          <a:solidFill>
                                            <a:srgbClr val="103184"/>
                                          </a:solidFill>
                                          <a:effectLst/>
                                          <a:uLnTx/>
                                          <a:uFillTx/>
                                          <a:latin typeface="Cambria Math" panose="02040503050406030204" pitchFamily="18" charset="0"/>
                                        </a:rPr>
                                      </m:ctrlPr>
                                    </m:dPr>
                                    <m:e>
                                      <m:sSub>
                                        <m:sSubPr>
                                          <m:ctrlPr>
                                            <a:rPr kumimoji="0" lang="fr-FR" sz="1800" b="1"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fr-FR" sz="1800" b="1" i="1" u="none" strike="noStrike" kern="1200" cap="none" spc="0" normalizeH="0" baseline="0" noProof="0">
                                              <a:ln>
                                                <a:noFill/>
                                              </a:ln>
                                              <a:solidFill>
                                                <a:srgbClr val="103184"/>
                                              </a:solidFill>
                                              <a:effectLst/>
                                              <a:uLnTx/>
                                              <a:uFillTx/>
                                              <a:latin typeface="Cambria Math"/>
                                            </a:rPr>
                                            <m:t>𝑇</m:t>
                                          </m:r>
                                        </m:e>
                                        <m:sub>
                                          <m:r>
                                            <a:rPr kumimoji="0" lang="fr-FR" sz="1800" b="1" i="1" u="none" strike="noStrike" kern="1200" cap="none" spc="0" normalizeH="0" baseline="0" noProof="0">
                                              <a:ln>
                                                <a:noFill/>
                                              </a:ln>
                                              <a:solidFill>
                                                <a:srgbClr val="103184"/>
                                              </a:solidFill>
                                              <a:effectLst/>
                                              <a:uLnTx/>
                                              <a:uFillTx/>
                                              <a:latin typeface="Cambria Math"/>
                                            </a:rPr>
                                            <m:t>𝑖</m:t>
                                          </m:r>
                                        </m:sub>
                                      </m:sSub>
                                      <m:r>
                                        <a:rPr kumimoji="0" lang="fr-FR" sz="1800" b="1" i="0" u="none" strike="noStrike" kern="1200" cap="none" spc="0" normalizeH="0" baseline="0" noProof="0">
                                          <a:ln>
                                            <a:noFill/>
                                          </a:ln>
                                          <a:solidFill>
                                            <a:srgbClr val="103184"/>
                                          </a:solidFill>
                                          <a:effectLst/>
                                          <a:uLnTx/>
                                          <a:uFillTx/>
                                          <a:latin typeface="Cambria Math"/>
                                        </a:rPr>
                                        <m:t>,</m:t>
                                      </m:r>
                                      <m:sSub>
                                        <m:sSubPr>
                                          <m:ctrlPr>
                                            <a:rPr kumimoji="0" lang="fr-FR" sz="1800" b="1"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fr-FR" sz="1800" b="1" i="1" u="none" strike="noStrike" kern="1200" cap="none" spc="0" normalizeH="0" baseline="0" noProof="0">
                                              <a:ln>
                                                <a:noFill/>
                                              </a:ln>
                                              <a:solidFill>
                                                <a:srgbClr val="103184"/>
                                              </a:solidFill>
                                              <a:effectLst/>
                                              <a:uLnTx/>
                                              <a:uFillTx/>
                                              <a:latin typeface="Cambria Math"/>
                                            </a:rPr>
                                            <m:t>𝑇</m:t>
                                          </m:r>
                                        </m:e>
                                        <m:sub>
                                          <m:r>
                                            <a:rPr kumimoji="0" lang="fr-FR" sz="1800" b="1" i="1" u="none" strike="noStrike" kern="1200" cap="none" spc="0" normalizeH="0" baseline="0" noProof="0">
                                              <a:ln>
                                                <a:noFill/>
                                              </a:ln>
                                              <a:solidFill>
                                                <a:srgbClr val="103184"/>
                                              </a:solidFill>
                                              <a:effectLst/>
                                              <a:uLnTx/>
                                              <a:uFillTx/>
                                              <a:latin typeface="Cambria Math"/>
                                            </a:rPr>
                                            <m:t>𝑖</m:t>
                                          </m:r>
                                          <m:r>
                                            <a:rPr kumimoji="0" lang="fr-FR" sz="1800" b="1" i="1" u="none" strike="noStrike" kern="1200" cap="none" spc="0" normalizeH="0" baseline="0" noProof="0">
                                              <a:ln>
                                                <a:noFill/>
                                              </a:ln>
                                              <a:solidFill>
                                                <a:srgbClr val="103184"/>
                                              </a:solidFill>
                                              <a:effectLst/>
                                              <a:uLnTx/>
                                              <a:uFillTx/>
                                              <a:latin typeface="Cambria Math"/>
                                            </a:rPr>
                                            <m:t>+1</m:t>
                                          </m:r>
                                        </m:sub>
                                      </m:sSub>
                                    </m:e>
                                  </m:d>
                                </m:den>
                              </m:f>
                            </m:e>
                          </m:d>
                        </m:e>
                      </m:nary>
                      <m:r>
                        <a:rPr kumimoji="0" lang="fr-FR" sz="1800" b="0" i="1" u="none" strike="noStrike" kern="1200" cap="none" spc="0" normalizeH="0" baseline="0" noProof="0">
                          <a:ln>
                            <a:noFill/>
                          </a:ln>
                          <a:solidFill>
                            <a:srgbClr val="103184"/>
                          </a:solidFill>
                          <a:effectLst/>
                          <a:uLnTx/>
                          <a:uFillTx/>
                          <a:latin typeface="Cambria Math"/>
                        </a:rPr>
                        <m:t>−</m:t>
                      </m:r>
                      <m:r>
                        <a:rPr kumimoji="0" lang="fr-FR" sz="1800" b="0" i="1" u="none" strike="noStrike" kern="1200" cap="none" spc="0" normalizeH="0" baseline="0" noProof="0" smtClean="0">
                          <a:ln>
                            <a:noFill/>
                          </a:ln>
                          <a:solidFill>
                            <a:srgbClr val="103184"/>
                          </a:solidFill>
                          <a:effectLst/>
                          <a:uLnTx/>
                          <a:uFillTx/>
                          <a:latin typeface="Cambria Math"/>
                        </a:rPr>
                        <m:t>𝑁</m:t>
                      </m:r>
                      <m:r>
                        <a:rPr kumimoji="0" lang="fr-FR" sz="1800" b="0" i="1" u="none" strike="noStrike" kern="1200" cap="none" spc="0" normalizeH="0" baseline="0" noProof="0" smtClean="0">
                          <a:ln>
                            <a:noFill/>
                          </a:ln>
                          <a:solidFill>
                            <a:srgbClr val="103184"/>
                          </a:solidFill>
                          <a:effectLst/>
                          <a:uLnTx/>
                          <a:uFillTx/>
                          <a:latin typeface="Cambria Math"/>
                        </a:rPr>
                        <m:t>∗</m:t>
                      </m:r>
                      <m:nary>
                        <m:naryPr>
                          <m:chr m:val="∑"/>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naryPr>
                        <m:sub>
                          <m:r>
                            <m:rPr>
                              <m:brk m:alnAt="23"/>
                            </m:rPr>
                            <a:rPr kumimoji="0" lang="en-US" sz="1800" b="0" i="1" u="none" strike="noStrike" kern="1200" cap="none" spc="0" normalizeH="0" baseline="0" noProof="0">
                              <a:ln>
                                <a:noFill/>
                              </a:ln>
                              <a:solidFill>
                                <a:srgbClr val="103184"/>
                              </a:solidFill>
                              <a:effectLst/>
                              <a:uLnTx/>
                              <a:uFillTx/>
                              <a:latin typeface="Cambria Math"/>
                            </a:rPr>
                            <m:t>𝑖</m:t>
                          </m:r>
                          <m:r>
                            <a:rPr kumimoji="0" lang="en-US" sz="1800" b="0" i="1" u="none" strike="noStrike" kern="1200" cap="none" spc="0" normalizeH="0" baseline="0" noProof="0">
                              <a:ln>
                                <a:noFill/>
                              </a:ln>
                              <a:solidFill>
                                <a:srgbClr val="103184"/>
                              </a:solidFill>
                              <a:effectLst/>
                              <a:uLnTx/>
                              <a:uFillTx/>
                              <a:latin typeface="Cambria Math"/>
                            </a:rPr>
                            <m:t>=1</m:t>
                          </m:r>
                        </m:sub>
                        <m:sup>
                          <m:r>
                            <a:rPr kumimoji="0" lang="en-US" sz="1800" b="0" i="1" u="none" strike="noStrike" kern="1200" cap="none" spc="0" normalizeH="0" baseline="0" noProof="0">
                              <a:ln>
                                <a:noFill/>
                              </a:ln>
                              <a:solidFill>
                                <a:srgbClr val="103184"/>
                              </a:solidFill>
                              <a:effectLst/>
                              <a:uLnTx/>
                              <a:uFillTx/>
                              <a:latin typeface="Cambria Math"/>
                            </a:rPr>
                            <m:t>𝑁</m:t>
                          </m:r>
                        </m:sup>
                        <m:e>
                          <m:sSubSup>
                            <m:sSubSup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SupPr>
                            <m:e>
                              <m:r>
                                <a:rPr kumimoji="0" lang="en-US" sz="1800" b="0" i="1" u="none" strike="noStrike" kern="1200" cap="none" spc="0" normalizeH="0" baseline="0" noProof="0">
                                  <a:ln>
                                    <a:noFill/>
                                  </a:ln>
                                  <a:solidFill>
                                    <a:srgbClr val="103184"/>
                                  </a:solidFill>
                                  <a:effectLst/>
                                  <a:uLnTx/>
                                  <a:uFillTx/>
                                  <a:latin typeface="Cambria Math"/>
                                  <a:ea typeface="Cambria Math"/>
                                </a:rPr>
                                <m:t>𝔼</m:t>
                              </m:r>
                            </m:e>
                            <m:sub>
                              <m:r>
                                <a:rPr kumimoji="0" lang="en-US" sz="1800" b="0" i="1" u="none" strike="noStrike" kern="1200" cap="none" spc="0" normalizeH="0" baseline="0" noProof="0">
                                  <a:ln>
                                    <a:noFill/>
                                  </a:ln>
                                  <a:solidFill>
                                    <a:srgbClr val="103184"/>
                                  </a:solidFill>
                                  <a:effectLst/>
                                  <a:uLnTx/>
                                  <a:uFillTx/>
                                  <a:latin typeface="Cambria Math"/>
                                </a:rPr>
                                <m:t>𝑡</m:t>
                              </m:r>
                            </m:sub>
                            <m:sup>
                              <m:r>
                                <a:rPr kumimoji="0" lang="en-US" sz="1800" b="0" i="1" u="none" strike="noStrike" kern="1200" cap="none" spc="0" normalizeH="0" baseline="0" noProof="0">
                                  <a:ln>
                                    <a:noFill/>
                                  </a:ln>
                                  <a:solidFill>
                                    <a:srgbClr val="103184"/>
                                  </a:solidFill>
                                  <a:effectLst/>
                                  <a:uLnTx/>
                                  <a:uFillTx/>
                                  <a:latin typeface="Cambria Math"/>
                                </a:rPr>
                                <m:t>𝑄</m:t>
                              </m:r>
                            </m:sup>
                          </m:sSubSup>
                          <m:d>
                            <m:dPr>
                              <m:begChr m:val="["/>
                              <m:endChr m:val="]"/>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dPr>
                            <m:e>
                              <m:r>
                                <a:rPr kumimoji="0" lang="en-US" sz="1800" b="0" i="1" u="none" strike="noStrike" kern="1200" cap="none" spc="0" normalizeH="0" baseline="0" noProof="0">
                                  <a:ln>
                                    <a:noFill/>
                                  </a:ln>
                                  <a:solidFill>
                                    <a:srgbClr val="103184"/>
                                  </a:solidFill>
                                  <a:effectLst/>
                                  <a:uLnTx/>
                                  <a:uFillTx/>
                                  <a:latin typeface="Cambria Math"/>
                                </a:rPr>
                                <m:t>𝐷𝐹</m:t>
                              </m:r>
                              <m:d>
                                <m:d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dPr>
                                <m:e>
                                  <m:r>
                                    <a:rPr kumimoji="0" lang="en-US" sz="1800" b="0" i="1" u="none" strike="noStrike" kern="1200" cap="none" spc="0" normalizeH="0" baseline="0" noProof="0">
                                      <a:ln>
                                        <a:noFill/>
                                      </a:ln>
                                      <a:solidFill>
                                        <a:srgbClr val="103184"/>
                                      </a:solidFill>
                                      <a:effectLst/>
                                      <a:uLnTx/>
                                      <a:uFillTx/>
                                      <a:latin typeface="Cambria Math"/>
                                    </a:rPr>
                                    <m:t>𝑡</m:t>
                                  </m:r>
                                  <m:r>
                                    <a:rPr kumimoji="0" lang="en-US" sz="1800" b="0" i="1" u="none" strike="noStrike" kern="1200" cap="none" spc="0" normalizeH="0" baseline="0" noProof="0">
                                      <a:ln>
                                        <a:noFill/>
                                      </a:ln>
                                      <a:solidFill>
                                        <a:srgbClr val="103184"/>
                                      </a:solidFill>
                                      <a:effectLst/>
                                      <a:uLnTx/>
                                      <a:uFillTx/>
                                      <a:latin typeface="Cambria Math"/>
                                    </a:rPr>
                                    <m:t>,</m:t>
                                  </m:r>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sub>
                                  </m:sSub>
                                </m:e>
                              </m:d>
                              <m:r>
                                <a:rPr kumimoji="0" lang="en-US" sz="1800" b="0" i="1" u="none" strike="noStrike" kern="1200" cap="none" spc="0" normalizeH="0" baseline="0" noProof="0">
                                  <a:ln>
                                    <a:noFill/>
                                  </a:ln>
                                  <a:solidFill>
                                    <a:srgbClr val="103184"/>
                                  </a:solidFill>
                                  <a:effectLst/>
                                  <a:uLnTx/>
                                  <a:uFillTx/>
                                  <a:latin typeface="Cambria Math"/>
                                  <a:ea typeface="Cambria Math"/>
                                </a:rPr>
                                <m:t>∗</m:t>
                              </m:r>
                              <m:d>
                                <m:dPr>
                                  <m:ctrlPr>
                                    <a:rPr kumimoji="0" lang="fr-FR" sz="1800" b="0" i="1" u="none" strike="noStrike" kern="1200" cap="none" spc="0" normalizeH="0" baseline="0" noProof="0">
                                      <a:ln>
                                        <a:noFill/>
                                      </a:ln>
                                      <a:solidFill>
                                        <a:srgbClr val="103184"/>
                                      </a:solidFill>
                                      <a:effectLst/>
                                      <a:uLnTx/>
                                      <a:uFillTx/>
                                      <a:latin typeface="Cambria Math" panose="02040503050406030204" pitchFamily="18" charset="0"/>
                                    </a:rPr>
                                  </m:ctrlPr>
                                </m:dPr>
                                <m:e>
                                  <m:r>
                                    <a:rPr kumimoji="0" lang="fr-FR" sz="1800" b="0" i="1" u="none" strike="noStrike" kern="1200" cap="none" spc="0" normalizeH="0" baseline="0" noProof="0">
                                      <a:ln>
                                        <a:noFill/>
                                      </a:ln>
                                      <a:solidFill>
                                        <a:srgbClr val="103184"/>
                                      </a:solidFill>
                                      <a:effectLst/>
                                      <a:uLnTx/>
                                      <a:uFillTx/>
                                      <a:latin typeface="Cambria Math"/>
                                    </a:rPr>
                                    <m:t>1+</m:t>
                                  </m:r>
                                  <m:r>
                                    <a:rPr kumimoji="0" lang="en-US" sz="1800" b="0" i="1" u="none" strike="noStrike" kern="1200" cap="none" spc="0" normalizeH="0" baseline="0" noProof="0">
                                      <a:ln>
                                        <a:noFill/>
                                      </a:ln>
                                      <a:solidFill>
                                        <a:srgbClr val="103184"/>
                                      </a:solidFill>
                                      <a:effectLst/>
                                      <a:uLnTx/>
                                      <a:uFillTx/>
                                      <a:latin typeface="Cambria Math"/>
                                      <a:ea typeface="Cambria Math"/>
                                    </a:rPr>
                                    <m:t>𝛿</m:t>
                                  </m:r>
                                  <m:d>
                                    <m:d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ea typeface="Cambria Math"/>
                                        </a:rPr>
                                      </m:ctrlPr>
                                    </m:dPr>
                                    <m:e>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sub>
                                      </m:sSub>
                                      <m:r>
                                        <a:rPr kumimoji="0" lang="en-US" sz="1800" b="0" i="1" u="none" strike="noStrike" kern="1200" cap="none" spc="0" normalizeH="0" baseline="0" noProof="0">
                                          <a:ln>
                                            <a:noFill/>
                                          </a:ln>
                                          <a:solidFill>
                                            <a:srgbClr val="103184"/>
                                          </a:solidFill>
                                          <a:effectLst/>
                                          <a:uLnTx/>
                                          <a:uFillTx/>
                                          <a:latin typeface="Cambria Math"/>
                                          <a:ea typeface="Cambria Math"/>
                                        </a:rPr>
                                        <m:t>,</m:t>
                                      </m:r>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r>
                                            <a:rPr kumimoji="0" lang="en-US" sz="1800" b="0" i="1" u="none" strike="noStrike" kern="1200" cap="none" spc="0" normalizeH="0" baseline="0" noProof="0">
                                              <a:ln>
                                                <a:noFill/>
                                              </a:ln>
                                              <a:solidFill>
                                                <a:srgbClr val="103184"/>
                                              </a:solidFill>
                                              <a:effectLst/>
                                              <a:uLnTx/>
                                              <a:uFillTx/>
                                              <a:latin typeface="Cambria Math"/>
                                            </a:rPr>
                                            <m:t>+1</m:t>
                                          </m:r>
                                        </m:sub>
                                      </m:sSub>
                                    </m:e>
                                  </m:d>
                                  <m:r>
                                    <a:rPr kumimoji="0" lang="fr-FR" sz="1800" b="0" i="1" u="none" strike="noStrike" kern="1200" cap="none" spc="0" normalizeH="0" baseline="0" noProof="0">
                                      <a:ln>
                                        <a:noFill/>
                                      </a:ln>
                                      <a:solidFill>
                                        <a:srgbClr val="103184"/>
                                      </a:solidFill>
                                      <a:effectLst/>
                                      <a:uLnTx/>
                                      <a:uFillTx/>
                                      <a:latin typeface="Cambria Math"/>
                                    </a:rPr>
                                    <m:t>∗</m:t>
                                  </m:r>
                                  <m:r>
                                    <a:rPr kumimoji="0" lang="en-US" sz="1800" b="0" i="1" u="none" strike="noStrike" kern="1200" cap="none" spc="0" normalizeH="0" baseline="0" noProof="0">
                                      <a:ln>
                                        <a:noFill/>
                                      </a:ln>
                                      <a:solidFill>
                                        <a:srgbClr val="103184"/>
                                      </a:solidFill>
                                      <a:effectLst/>
                                      <a:uLnTx/>
                                      <a:uFillTx/>
                                      <a:latin typeface="Cambria Math"/>
                                    </a:rPr>
                                    <m:t>𝐾</m:t>
                                  </m:r>
                                </m:e>
                              </m:d>
                            </m:e>
                          </m:d>
                        </m:e>
                      </m:nary>
                      <m:r>
                        <a:rPr kumimoji="0" lang="fr-FR" sz="1800" b="0" i="1" u="none" strike="noStrike" kern="1200" cap="none" spc="0" normalizeH="0" baseline="0" noProof="0">
                          <a:ln>
                            <a:noFill/>
                          </a:ln>
                          <a:solidFill>
                            <a:srgbClr val="103184"/>
                          </a:solidFill>
                          <a:effectLst/>
                          <a:uLnTx/>
                          <a:uFillTx/>
                          <a:latin typeface="Cambria Math"/>
                        </a:rPr>
                        <m:t>=</m:t>
                      </m:r>
                      <m:r>
                        <a:rPr kumimoji="0" lang="en-US" sz="1800" b="0" i="1" u="none" strike="noStrike" kern="1200" cap="none" spc="0" normalizeH="0" baseline="0" noProof="0">
                          <a:ln>
                            <a:noFill/>
                          </a:ln>
                          <a:solidFill>
                            <a:srgbClr val="103184"/>
                          </a:solidFill>
                          <a:effectLst/>
                          <a:uLnTx/>
                          <a:uFillTx/>
                          <a:latin typeface="Cambria Math"/>
                        </a:rPr>
                        <m:t>𝑁</m:t>
                      </m:r>
                      <m:r>
                        <a:rPr kumimoji="0" lang="fr-FR" sz="1800" b="0" i="1" u="none" strike="noStrike" kern="1200" cap="none" spc="0" normalizeH="0" baseline="0" noProof="0">
                          <a:ln>
                            <a:noFill/>
                          </a:ln>
                          <a:solidFill>
                            <a:srgbClr val="103184"/>
                          </a:solidFill>
                          <a:effectLst/>
                          <a:uLnTx/>
                          <a:uFillTx/>
                          <a:latin typeface="Cambria Math"/>
                        </a:rPr>
                        <m:t>∗</m:t>
                      </m:r>
                      <m:nary>
                        <m:naryPr>
                          <m:chr m:val="∑"/>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naryPr>
                        <m:sub>
                          <m:r>
                            <m:rPr>
                              <m:brk m:alnAt="23"/>
                            </m:rPr>
                            <a:rPr kumimoji="0" lang="en-US" sz="1800" b="0" i="1" u="none" strike="noStrike" kern="1200" cap="none" spc="0" normalizeH="0" baseline="0" noProof="0">
                              <a:ln>
                                <a:noFill/>
                              </a:ln>
                              <a:solidFill>
                                <a:srgbClr val="103184"/>
                              </a:solidFill>
                              <a:effectLst/>
                              <a:uLnTx/>
                              <a:uFillTx/>
                              <a:latin typeface="Cambria Math"/>
                            </a:rPr>
                            <m:t>𝑖</m:t>
                          </m:r>
                          <m:r>
                            <a:rPr kumimoji="0" lang="en-US" sz="1800" b="0" i="1" u="none" strike="noStrike" kern="1200" cap="none" spc="0" normalizeH="0" baseline="0" noProof="0">
                              <a:ln>
                                <a:noFill/>
                              </a:ln>
                              <a:solidFill>
                                <a:srgbClr val="103184"/>
                              </a:solidFill>
                              <a:effectLst/>
                              <a:uLnTx/>
                              <a:uFillTx/>
                              <a:latin typeface="Cambria Math"/>
                            </a:rPr>
                            <m:t>=1</m:t>
                          </m:r>
                        </m:sub>
                        <m:sup>
                          <m:r>
                            <a:rPr kumimoji="0" lang="en-US" sz="1800" b="0" i="1" u="none" strike="noStrike" kern="1200" cap="none" spc="0" normalizeH="0" baseline="0" noProof="0">
                              <a:ln>
                                <a:noFill/>
                              </a:ln>
                              <a:solidFill>
                                <a:srgbClr val="103184"/>
                              </a:solidFill>
                              <a:effectLst/>
                              <a:uLnTx/>
                              <a:uFillTx/>
                              <a:latin typeface="Cambria Math"/>
                            </a:rPr>
                            <m:t>𝑁</m:t>
                          </m:r>
                        </m:sup>
                        <m:e>
                          <m:sSubSup>
                            <m:sSubSup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SupPr>
                            <m:e>
                              <m:r>
                                <a:rPr kumimoji="0" lang="en-US" sz="1800" b="0" i="1" u="none" strike="noStrike" kern="1200" cap="none" spc="0" normalizeH="0" baseline="0" noProof="0">
                                  <a:ln>
                                    <a:noFill/>
                                  </a:ln>
                                  <a:solidFill>
                                    <a:srgbClr val="103184"/>
                                  </a:solidFill>
                                  <a:effectLst/>
                                  <a:uLnTx/>
                                  <a:uFillTx/>
                                  <a:latin typeface="Cambria Math"/>
                                  <a:ea typeface="Cambria Math"/>
                                </a:rPr>
                                <m:t>𝔼</m:t>
                              </m:r>
                            </m:e>
                            <m:sub>
                              <m:r>
                                <a:rPr kumimoji="0" lang="en-US" sz="1800" b="0" i="1" u="none" strike="noStrike" kern="1200" cap="none" spc="0" normalizeH="0" baseline="0" noProof="0">
                                  <a:ln>
                                    <a:noFill/>
                                  </a:ln>
                                  <a:solidFill>
                                    <a:srgbClr val="103184"/>
                                  </a:solidFill>
                                  <a:effectLst/>
                                  <a:uLnTx/>
                                  <a:uFillTx/>
                                  <a:latin typeface="Cambria Math"/>
                                </a:rPr>
                                <m:t>𝑡</m:t>
                              </m:r>
                            </m:sub>
                            <m:sup>
                              <m:r>
                                <a:rPr kumimoji="0" lang="en-US" sz="1800" b="0" i="1" u="none" strike="noStrike" kern="1200" cap="none" spc="0" normalizeH="0" baseline="0" noProof="0">
                                  <a:ln>
                                    <a:noFill/>
                                  </a:ln>
                                  <a:solidFill>
                                    <a:srgbClr val="103184"/>
                                  </a:solidFill>
                                  <a:effectLst/>
                                  <a:uLnTx/>
                                  <a:uFillTx/>
                                  <a:latin typeface="Cambria Math"/>
                                </a:rPr>
                                <m:t>𝑄</m:t>
                              </m:r>
                            </m:sup>
                          </m:sSubSup>
                          <m:d>
                            <m:dPr>
                              <m:begChr m:val="["/>
                              <m:endChr m:val="]"/>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dPr>
                            <m:e>
                              <m:f>
                                <m:fPr>
                                  <m:ctrlPr>
                                    <a:rPr kumimoji="0" lang="fr-FR" sz="1800" b="0" i="1" u="none" strike="noStrike" kern="1200" cap="none" spc="0" normalizeH="0" baseline="0" noProof="0">
                                      <a:ln>
                                        <a:noFill/>
                                      </a:ln>
                                      <a:solidFill>
                                        <a:srgbClr val="103184"/>
                                      </a:solidFill>
                                      <a:effectLst/>
                                      <a:uLnTx/>
                                      <a:uFillTx/>
                                      <a:latin typeface="Cambria Math" panose="02040503050406030204" pitchFamily="18" charset="0"/>
                                    </a:rPr>
                                  </m:ctrlPr>
                                </m:fPr>
                                <m:num>
                                  <m:r>
                                    <a:rPr kumimoji="0" lang="en-US" sz="1800" b="0" i="1" u="none" strike="noStrike" kern="1200" cap="none" spc="0" normalizeH="0" baseline="0" noProof="0">
                                      <a:ln>
                                        <a:noFill/>
                                      </a:ln>
                                      <a:solidFill>
                                        <a:srgbClr val="103184"/>
                                      </a:solidFill>
                                      <a:effectLst/>
                                      <a:uLnTx/>
                                      <a:uFillTx/>
                                      <a:latin typeface="Cambria Math"/>
                                    </a:rPr>
                                    <m:t>𝐷𝐹</m:t>
                                  </m:r>
                                  <m:d>
                                    <m:d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dPr>
                                    <m:e>
                                      <m:r>
                                        <a:rPr kumimoji="0" lang="en-US" sz="1800" b="0" i="1" u="none" strike="noStrike" kern="1200" cap="none" spc="0" normalizeH="0" baseline="0" noProof="0">
                                          <a:ln>
                                            <a:noFill/>
                                          </a:ln>
                                          <a:solidFill>
                                            <a:srgbClr val="103184"/>
                                          </a:solidFill>
                                          <a:effectLst/>
                                          <a:uLnTx/>
                                          <a:uFillTx/>
                                          <a:latin typeface="Cambria Math"/>
                                        </a:rPr>
                                        <m:t>𝑡</m:t>
                                      </m:r>
                                      <m:r>
                                        <a:rPr kumimoji="0" lang="en-US" sz="1800" b="0" i="1" u="none" strike="noStrike" kern="1200" cap="none" spc="0" normalizeH="0" baseline="0" noProof="0">
                                          <a:ln>
                                            <a:noFill/>
                                          </a:ln>
                                          <a:solidFill>
                                            <a:srgbClr val="103184"/>
                                          </a:solidFill>
                                          <a:effectLst/>
                                          <a:uLnTx/>
                                          <a:uFillTx/>
                                          <a:latin typeface="Cambria Math"/>
                                        </a:rPr>
                                        <m:t>,</m:t>
                                      </m:r>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r>
                                            <a:rPr kumimoji="0" lang="fr-FR" sz="1800" b="0" i="1" u="none" strike="noStrike" kern="1200" cap="none" spc="0" normalizeH="0" baseline="0" noProof="0" smtClean="0">
                                              <a:ln>
                                                <a:noFill/>
                                              </a:ln>
                                              <a:solidFill>
                                                <a:srgbClr val="103184"/>
                                              </a:solidFill>
                                              <a:effectLst/>
                                              <a:uLnTx/>
                                              <a:uFillTx/>
                                              <a:latin typeface="Cambria Math"/>
                                            </a:rPr>
                                            <m:t>+1</m:t>
                                          </m:r>
                                        </m:sub>
                                      </m:sSub>
                                    </m:e>
                                  </m:d>
                                </m:num>
                                <m:den>
                                  <m:sSup>
                                    <m:sSupPr>
                                      <m:ctrlPr>
                                        <a:rPr kumimoji="0" lang="en-US" sz="1800" b="0" i="1" u="none" strike="noStrike" kern="1200" cap="none" spc="0" normalizeH="0" baseline="0" noProof="0" smtClean="0">
                                          <a:ln>
                                            <a:noFill/>
                                          </a:ln>
                                          <a:solidFill>
                                            <a:srgbClr val="103184"/>
                                          </a:solidFill>
                                          <a:effectLst/>
                                          <a:uLnTx/>
                                          <a:uFillTx/>
                                          <a:latin typeface="Cambria Math" panose="02040503050406030204" pitchFamily="18" charset="0"/>
                                        </a:rPr>
                                      </m:ctrlPr>
                                    </m:sSupPr>
                                    <m:e>
                                      <m:r>
                                        <a:rPr kumimoji="0" lang="fr-FR" sz="1800" b="0" i="1" u="none" strike="noStrike" kern="1200" cap="none" spc="0" normalizeH="0" baseline="0" noProof="0" smtClean="0">
                                          <a:ln>
                                            <a:noFill/>
                                          </a:ln>
                                          <a:solidFill>
                                            <a:srgbClr val="103184"/>
                                          </a:solidFill>
                                          <a:effectLst/>
                                          <a:uLnTx/>
                                          <a:uFillTx/>
                                          <a:latin typeface="Cambria Math" panose="02040503050406030204" pitchFamily="18" charset="0"/>
                                        </a:rPr>
                                        <m:t>𝑍𝐶</m:t>
                                      </m:r>
                                      <m:d>
                                        <m:dPr>
                                          <m:ctrlPr>
                                            <a:rPr kumimoji="0" lang="fr-FR" sz="1800" b="0" i="1" u="none" strike="noStrike" kern="1200" cap="none" spc="0" normalizeH="0" baseline="0" noProof="0">
                                              <a:ln>
                                                <a:noFill/>
                                              </a:ln>
                                              <a:solidFill>
                                                <a:srgbClr val="103184"/>
                                              </a:solidFill>
                                              <a:effectLst/>
                                              <a:uLnTx/>
                                              <a:uFillTx/>
                                              <a:latin typeface="Cambria Math" panose="02040503050406030204" pitchFamily="18" charset="0"/>
                                            </a:rPr>
                                          </m:ctrlPr>
                                        </m:dPr>
                                        <m:e>
                                          <m:sSub>
                                            <m:sSubPr>
                                              <m:ctrlPr>
                                                <a:rPr kumimoji="0" lang="fr-FR" sz="1800" b="1"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fr-FR" sz="1800" b="1" i="1" u="none" strike="noStrike" kern="1200" cap="none" spc="0" normalizeH="0" baseline="0" noProof="0">
                                                  <a:ln>
                                                    <a:noFill/>
                                                  </a:ln>
                                                  <a:solidFill>
                                                    <a:srgbClr val="103184"/>
                                                  </a:solidFill>
                                                  <a:effectLst/>
                                                  <a:uLnTx/>
                                                  <a:uFillTx/>
                                                  <a:latin typeface="Cambria Math"/>
                                                </a:rPr>
                                                <m:t>𝑇</m:t>
                                              </m:r>
                                            </m:e>
                                            <m:sub>
                                              <m:r>
                                                <a:rPr kumimoji="0" lang="fr-FR" sz="1800" b="1" i="1" u="none" strike="noStrike" kern="1200" cap="none" spc="0" normalizeH="0" baseline="0" noProof="0">
                                                  <a:ln>
                                                    <a:noFill/>
                                                  </a:ln>
                                                  <a:solidFill>
                                                    <a:srgbClr val="103184"/>
                                                  </a:solidFill>
                                                  <a:effectLst/>
                                                  <a:uLnTx/>
                                                  <a:uFillTx/>
                                                  <a:latin typeface="Cambria Math"/>
                                                </a:rPr>
                                                <m:t>𝑖</m:t>
                                              </m:r>
                                            </m:sub>
                                          </m:sSub>
                                          <m:r>
                                            <a:rPr kumimoji="0" lang="fr-FR" sz="1800" b="1" i="0" u="none" strike="noStrike" kern="1200" cap="none" spc="0" normalizeH="0" baseline="0" noProof="0">
                                              <a:ln>
                                                <a:noFill/>
                                              </a:ln>
                                              <a:solidFill>
                                                <a:srgbClr val="103184"/>
                                              </a:solidFill>
                                              <a:effectLst/>
                                              <a:uLnTx/>
                                              <a:uFillTx/>
                                              <a:latin typeface="Cambria Math"/>
                                            </a:rPr>
                                            <m:t>,</m:t>
                                          </m:r>
                                          <m:sSub>
                                            <m:sSubPr>
                                              <m:ctrlPr>
                                                <a:rPr kumimoji="0" lang="fr-FR" sz="1800" b="1"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fr-FR" sz="1800" b="1" i="1" u="none" strike="noStrike" kern="1200" cap="none" spc="0" normalizeH="0" baseline="0" noProof="0">
                                                  <a:ln>
                                                    <a:noFill/>
                                                  </a:ln>
                                                  <a:solidFill>
                                                    <a:srgbClr val="103184"/>
                                                  </a:solidFill>
                                                  <a:effectLst/>
                                                  <a:uLnTx/>
                                                  <a:uFillTx/>
                                                  <a:latin typeface="Cambria Math"/>
                                                </a:rPr>
                                                <m:t>𝑇</m:t>
                                              </m:r>
                                            </m:e>
                                            <m:sub>
                                              <m:r>
                                                <a:rPr kumimoji="0" lang="fr-FR" sz="1800" b="1" i="1" u="none" strike="noStrike" kern="1200" cap="none" spc="0" normalizeH="0" baseline="0" noProof="0">
                                                  <a:ln>
                                                    <a:noFill/>
                                                  </a:ln>
                                                  <a:solidFill>
                                                    <a:srgbClr val="103184"/>
                                                  </a:solidFill>
                                                  <a:effectLst/>
                                                  <a:uLnTx/>
                                                  <a:uFillTx/>
                                                  <a:latin typeface="Cambria Math"/>
                                                </a:rPr>
                                                <m:t>𝑖</m:t>
                                              </m:r>
                                              <m:r>
                                                <a:rPr kumimoji="0" lang="fr-FR" sz="1800" b="1" i="1" u="none" strike="noStrike" kern="1200" cap="none" spc="0" normalizeH="0" baseline="0" noProof="0">
                                                  <a:ln>
                                                    <a:noFill/>
                                                  </a:ln>
                                                  <a:solidFill>
                                                    <a:srgbClr val="103184"/>
                                                  </a:solidFill>
                                                  <a:effectLst/>
                                                  <a:uLnTx/>
                                                  <a:uFillTx/>
                                                  <a:latin typeface="Cambria Math"/>
                                                </a:rPr>
                                                <m:t>+1</m:t>
                                              </m:r>
                                            </m:sub>
                                          </m:sSub>
                                        </m:e>
                                      </m:d>
                                    </m:e>
                                    <m:sup>
                                      <m:r>
                                        <a:rPr kumimoji="0" lang="fr-FR" sz="1800" b="0" i="1" u="none" strike="noStrike" kern="1200" cap="none" spc="0" normalizeH="0" baseline="0" noProof="0" smtClean="0">
                                          <a:ln>
                                            <a:noFill/>
                                          </a:ln>
                                          <a:solidFill>
                                            <a:srgbClr val="103184"/>
                                          </a:solidFill>
                                          <a:effectLst/>
                                          <a:uLnTx/>
                                          <a:uFillTx/>
                                          <a:latin typeface="Cambria Math"/>
                                        </a:rPr>
                                        <m:t>2</m:t>
                                      </m:r>
                                    </m:sup>
                                  </m:sSup>
                                </m:den>
                              </m:f>
                            </m:e>
                          </m:d>
                        </m:e>
                      </m:nary>
                      <m:r>
                        <a:rPr kumimoji="0" lang="fr-FR" sz="1800" b="0" i="1" u="none" strike="noStrike" kern="1200" cap="none" spc="0" normalizeH="0" baseline="0" noProof="0">
                          <a:ln>
                            <a:noFill/>
                          </a:ln>
                          <a:solidFill>
                            <a:srgbClr val="103184"/>
                          </a:solidFill>
                          <a:effectLst/>
                          <a:uLnTx/>
                          <a:uFillTx/>
                          <a:latin typeface="Cambria Math"/>
                        </a:rPr>
                        <m:t>−</m:t>
                      </m:r>
                      <m:r>
                        <a:rPr kumimoji="0" lang="fr-FR" sz="1800" b="0" i="1" u="none" strike="noStrike" kern="1200" cap="none" spc="0" normalizeH="0" baseline="0" noProof="0">
                          <a:ln>
                            <a:noFill/>
                          </a:ln>
                          <a:solidFill>
                            <a:srgbClr val="103184"/>
                          </a:solidFill>
                          <a:effectLst/>
                          <a:uLnTx/>
                          <a:uFillTx/>
                          <a:latin typeface="Cambria Math"/>
                        </a:rPr>
                        <m:t>𝑁</m:t>
                      </m:r>
                      <m:r>
                        <a:rPr kumimoji="0" lang="fr-FR" sz="1800" b="0" i="1" u="none" strike="noStrike" kern="1200" cap="none" spc="0" normalizeH="0" baseline="0" noProof="0">
                          <a:ln>
                            <a:noFill/>
                          </a:ln>
                          <a:solidFill>
                            <a:srgbClr val="103184"/>
                          </a:solidFill>
                          <a:effectLst/>
                          <a:uLnTx/>
                          <a:uFillTx/>
                          <a:latin typeface="Cambria Math"/>
                        </a:rPr>
                        <m:t>∗</m:t>
                      </m:r>
                      <m:nary>
                        <m:naryPr>
                          <m:chr m:val="∑"/>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naryPr>
                        <m:sub>
                          <m:r>
                            <m:rPr>
                              <m:brk m:alnAt="23"/>
                            </m:rPr>
                            <a:rPr kumimoji="0" lang="en-US" sz="1800" b="0" i="1" u="none" strike="noStrike" kern="1200" cap="none" spc="0" normalizeH="0" baseline="0" noProof="0">
                              <a:ln>
                                <a:noFill/>
                              </a:ln>
                              <a:solidFill>
                                <a:srgbClr val="103184"/>
                              </a:solidFill>
                              <a:effectLst/>
                              <a:uLnTx/>
                              <a:uFillTx/>
                              <a:latin typeface="Cambria Math"/>
                            </a:rPr>
                            <m:t>𝑖</m:t>
                          </m:r>
                          <m:r>
                            <a:rPr kumimoji="0" lang="en-US" sz="1800" b="0" i="1" u="none" strike="noStrike" kern="1200" cap="none" spc="0" normalizeH="0" baseline="0" noProof="0">
                              <a:ln>
                                <a:noFill/>
                              </a:ln>
                              <a:solidFill>
                                <a:srgbClr val="103184"/>
                              </a:solidFill>
                              <a:effectLst/>
                              <a:uLnTx/>
                              <a:uFillTx/>
                              <a:latin typeface="Cambria Math"/>
                            </a:rPr>
                            <m:t>=1</m:t>
                          </m:r>
                        </m:sub>
                        <m:sup>
                          <m:r>
                            <a:rPr kumimoji="0" lang="en-US" sz="1800" b="0" i="1" u="none" strike="noStrike" kern="1200" cap="none" spc="0" normalizeH="0" baseline="0" noProof="0">
                              <a:ln>
                                <a:noFill/>
                              </a:ln>
                              <a:solidFill>
                                <a:srgbClr val="103184"/>
                              </a:solidFill>
                              <a:effectLst/>
                              <a:uLnTx/>
                              <a:uFillTx/>
                              <a:latin typeface="Cambria Math"/>
                            </a:rPr>
                            <m:t>𝑁</m:t>
                          </m:r>
                        </m:sup>
                        <m:e>
                          <m:sSubSup>
                            <m:sSubSup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SupPr>
                            <m:e>
                              <m:r>
                                <a:rPr kumimoji="0" lang="en-US" sz="1800" b="0" i="1" u="none" strike="noStrike" kern="1200" cap="none" spc="0" normalizeH="0" baseline="0" noProof="0">
                                  <a:ln>
                                    <a:noFill/>
                                  </a:ln>
                                  <a:solidFill>
                                    <a:srgbClr val="103184"/>
                                  </a:solidFill>
                                  <a:effectLst/>
                                  <a:uLnTx/>
                                  <a:uFillTx/>
                                  <a:latin typeface="Cambria Math"/>
                                  <a:ea typeface="Cambria Math"/>
                                </a:rPr>
                                <m:t>𝔼</m:t>
                              </m:r>
                            </m:e>
                            <m:sub>
                              <m:r>
                                <a:rPr kumimoji="0" lang="en-US" sz="1800" b="0" i="1" u="none" strike="noStrike" kern="1200" cap="none" spc="0" normalizeH="0" baseline="0" noProof="0">
                                  <a:ln>
                                    <a:noFill/>
                                  </a:ln>
                                  <a:solidFill>
                                    <a:srgbClr val="103184"/>
                                  </a:solidFill>
                                  <a:effectLst/>
                                  <a:uLnTx/>
                                  <a:uFillTx/>
                                  <a:latin typeface="Cambria Math"/>
                                </a:rPr>
                                <m:t>𝑡</m:t>
                              </m:r>
                            </m:sub>
                            <m:sup>
                              <m:r>
                                <a:rPr kumimoji="0" lang="en-US" sz="1800" b="0" i="1" u="none" strike="noStrike" kern="1200" cap="none" spc="0" normalizeH="0" baseline="0" noProof="0">
                                  <a:ln>
                                    <a:noFill/>
                                  </a:ln>
                                  <a:solidFill>
                                    <a:srgbClr val="103184"/>
                                  </a:solidFill>
                                  <a:effectLst/>
                                  <a:uLnTx/>
                                  <a:uFillTx/>
                                  <a:latin typeface="Cambria Math"/>
                                </a:rPr>
                                <m:t>𝑄</m:t>
                              </m:r>
                            </m:sup>
                          </m:sSubSup>
                          <m:d>
                            <m:dPr>
                              <m:begChr m:val="["/>
                              <m:endChr m:val="]"/>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dPr>
                            <m:e>
                              <m:r>
                                <a:rPr kumimoji="0" lang="en-US" sz="1800" b="0" i="1" u="none" strike="noStrike" kern="1200" cap="none" spc="0" normalizeH="0" baseline="0" noProof="0">
                                  <a:ln>
                                    <a:noFill/>
                                  </a:ln>
                                  <a:solidFill>
                                    <a:srgbClr val="103184"/>
                                  </a:solidFill>
                                  <a:effectLst/>
                                  <a:uLnTx/>
                                  <a:uFillTx/>
                                  <a:latin typeface="Cambria Math"/>
                                </a:rPr>
                                <m:t>𝐷𝐹</m:t>
                              </m:r>
                              <m:d>
                                <m:d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dPr>
                                <m:e>
                                  <m:r>
                                    <a:rPr kumimoji="0" lang="en-US" sz="1800" b="0" i="1" u="none" strike="noStrike" kern="1200" cap="none" spc="0" normalizeH="0" baseline="0" noProof="0">
                                      <a:ln>
                                        <a:noFill/>
                                      </a:ln>
                                      <a:solidFill>
                                        <a:srgbClr val="103184"/>
                                      </a:solidFill>
                                      <a:effectLst/>
                                      <a:uLnTx/>
                                      <a:uFillTx/>
                                      <a:latin typeface="Cambria Math"/>
                                    </a:rPr>
                                    <m:t>𝑡</m:t>
                                  </m:r>
                                  <m:r>
                                    <a:rPr kumimoji="0" lang="en-US" sz="1800" b="0" i="1" u="none" strike="noStrike" kern="1200" cap="none" spc="0" normalizeH="0" baseline="0" noProof="0">
                                      <a:ln>
                                        <a:noFill/>
                                      </a:ln>
                                      <a:solidFill>
                                        <a:srgbClr val="103184"/>
                                      </a:solidFill>
                                      <a:effectLst/>
                                      <a:uLnTx/>
                                      <a:uFillTx/>
                                      <a:latin typeface="Cambria Math"/>
                                    </a:rPr>
                                    <m:t>,</m:t>
                                  </m:r>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sub>
                                  </m:sSub>
                                </m:e>
                              </m:d>
                              <m:r>
                                <a:rPr kumimoji="0" lang="en-US" sz="1800" b="0" i="1" u="none" strike="noStrike" kern="1200" cap="none" spc="0" normalizeH="0" baseline="0" noProof="0">
                                  <a:ln>
                                    <a:noFill/>
                                  </a:ln>
                                  <a:solidFill>
                                    <a:srgbClr val="103184"/>
                                  </a:solidFill>
                                  <a:effectLst/>
                                  <a:uLnTx/>
                                  <a:uFillTx/>
                                  <a:latin typeface="Cambria Math"/>
                                  <a:ea typeface="Cambria Math"/>
                                </a:rPr>
                                <m:t>∗</m:t>
                              </m:r>
                              <m:d>
                                <m:dPr>
                                  <m:ctrlPr>
                                    <a:rPr kumimoji="0" lang="fr-FR" sz="1800" b="0" i="1" u="none" strike="noStrike" kern="1200" cap="none" spc="0" normalizeH="0" baseline="0" noProof="0">
                                      <a:ln>
                                        <a:noFill/>
                                      </a:ln>
                                      <a:solidFill>
                                        <a:srgbClr val="103184"/>
                                      </a:solidFill>
                                      <a:effectLst/>
                                      <a:uLnTx/>
                                      <a:uFillTx/>
                                      <a:latin typeface="Cambria Math" panose="02040503050406030204" pitchFamily="18" charset="0"/>
                                    </a:rPr>
                                  </m:ctrlPr>
                                </m:dPr>
                                <m:e>
                                  <m:r>
                                    <a:rPr kumimoji="0" lang="fr-FR" sz="1800" b="0" i="1" u="none" strike="noStrike" kern="1200" cap="none" spc="0" normalizeH="0" baseline="0" noProof="0">
                                      <a:ln>
                                        <a:noFill/>
                                      </a:ln>
                                      <a:solidFill>
                                        <a:srgbClr val="103184"/>
                                      </a:solidFill>
                                      <a:effectLst/>
                                      <a:uLnTx/>
                                      <a:uFillTx/>
                                      <a:latin typeface="Cambria Math"/>
                                    </a:rPr>
                                    <m:t>1+</m:t>
                                  </m:r>
                                  <m:r>
                                    <a:rPr kumimoji="0" lang="en-US" sz="1800" b="0" i="1" u="none" strike="noStrike" kern="1200" cap="none" spc="0" normalizeH="0" baseline="0" noProof="0">
                                      <a:ln>
                                        <a:noFill/>
                                      </a:ln>
                                      <a:solidFill>
                                        <a:srgbClr val="103184"/>
                                      </a:solidFill>
                                      <a:effectLst/>
                                      <a:uLnTx/>
                                      <a:uFillTx/>
                                      <a:latin typeface="Cambria Math"/>
                                      <a:ea typeface="Cambria Math"/>
                                    </a:rPr>
                                    <m:t>𝛿</m:t>
                                  </m:r>
                                  <m:d>
                                    <m:d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ea typeface="Cambria Math"/>
                                        </a:rPr>
                                      </m:ctrlPr>
                                    </m:dPr>
                                    <m:e>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sub>
                                      </m:sSub>
                                      <m:r>
                                        <a:rPr kumimoji="0" lang="en-US" sz="1800" b="0" i="1" u="none" strike="noStrike" kern="1200" cap="none" spc="0" normalizeH="0" baseline="0" noProof="0">
                                          <a:ln>
                                            <a:noFill/>
                                          </a:ln>
                                          <a:solidFill>
                                            <a:srgbClr val="103184"/>
                                          </a:solidFill>
                                          <a:effectLst/>
                                          <a:uLnTx/>
                                          <a:uFillTx/>
                                          <a:latin typeface="Cambria Math"/>
                                          <a:ea typeface="Cambria Math"/>
                                        </a:rPr>
                                        <m:t>,</m:t>
                                      </m:r>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r>
                                            <a:rPr kumimoji="0" lang="en-US" sz="1800" b="0" i="1" u="none" strike="noStrike" kern="1200" cap="none" spc="0" normalizeH="0" baseline="0" noProof="0">
                                              <a:ln>
                                                <a:noFill/>
                                              </a:ln>
                                              <a:solidFill>
                                                <a:srgbClr val="103184"/>
                                              </a:solidFill>
                                              <a:effectLst/>
                                              <a:uLnTx/>
                                              <a:uFillTx/>
                                              <a:latin typeface="Cambria Math"/>
                                            </a:rPr>
                                            <m:t>+1</m:t>
                                          </m:r>
                                        </m:sub>
                                      </m:sSub>
                                    </m:e>
                                  </m:d>
                                  <m:r>
                                    <a:rPr kumimoji="0" lang="fr-FR" sz="1800" b="0" i="1" u="none" strike="noStrike" kern="1200" cap="none" spc="0" normalizeH="0" baseline="0" noProof="0">
                                      <a:ln>
                                        <a:noFill/>
                                      </a:ln>
                                      <a:solidFill>
                                        <a:srgbClr val="103184"/>
                                      </a:solidFill>
                                      <a:effectLst/>
                                      <a:uLnTx/>
                                      <a:uFillTx/>
                                      <a:latin typeface="Cambria Math"/>
                                    </a:rPr>
                                    <m:t>∗</m:t>
                                  </m:r>
                                  <m:r>
                                    <a:rPr kumimoji="0" lang="en-US" sz="1800" b="0" i="1" u="none" strike="noStrike" kern="1200" cap="none" spc="0" normalizeH="0" baseline="0" noProof="0">
                                      <a:ln>
                                        <a:noFill/>
                                      </a:ln>
                                      <a:solidFill>
                                        <a:srgbClr val="103184"/>
                                      </a:solidFill>
                                      <a:effectLst/>
                                      <a:uLnTx/>
                                      <a:uFillTx/>
                                      <a:latin typeface="Cambria Math"/>
                                    </a:rPr>
                                    <m:t>𝐾</m:t>
                                  </m:r>
                                </m:e>
                              </m:d>
                            </m:e>
                          </m:d>
                        </m:e>
                      </m:nary>
                    </m:oMath>
                  </m:oMathPara>
                </a14:m>
                <a:endParaRPr kumimoji="0" lang="fr-FR" sz="1800" b="0" i="0" u="none" strike="noStrike" kern="1200" cap="none" spc="0" normalizeH="0" baseline="0" noProof="0" dirty="0">
                  <a:ln>
                    <a:noFill/>
                  </a:ln>
                  <a:solidFill>
                    <a:srgbClr val="103184"/>
                  </a:solidFill>
                  <a:effectLst/>
                  <a:uLnTx/>
                  <a:uFillTx/>
                  <a:latin typeface="Arial"/>
                  <a:ea typeface="Arial Unicode MS"/>
                  <a:cs typeface="Arial Unicode MS"/>
                </a:endParaRPr>
              </a:p>
            </p:txBody>
          </p:sp>
        </mc:Choice>
        <mc:Fallback xmlns="">
          <p:sp>
            <p:nvSpPr>
              <p:cNvPr id="12" name="Rectangle 3"/>
              <p:cNvSpPr txBox="1">
                <a:spLocks noRot="1" noChangeAspect="1" noMove="1" noResize="1" noEditPoints="1" noAdjustHandles="1" noChangeArrowheads="1" noChangeShapeType="1" noTextEdit="1"/>
              </p:cNvSpPr>
              <p:nvPr/>
            </p:nvSpPr>
            <p:spPr bwMode="gray">
              <a:xfrm>
                <a:off x="284163" y="1220788"/>
                <a:ext cx="8464302" cy="3648372"/>
              </a:xfrm>
              <a:prstGeom prst="rect">
                <a:avLst/>
              </a:prstGeom>
              <a:blipFill>
                <a:blip r:embed="rId2"/>
                <a:stretch>
                  <a:fillRect/>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fr-FR">
                    <a:noFill/>
                  </a:rPr>
                  <a:t> </a:t>
                </a:r>
              </a:p>
            </p:txBody>
          </p:sp>
        </mc:Fallback>
      </mc:AlternateContent>
    </p:spTree>
    <p:extLst>
      <p:ext uri="{BB962C8B-B14F-4D97-AF65-F5344CB8AC3E}">
        <p14:creationId xmlns:p14="http://schemas.microsoft.com/office/powerpoint/2010/main" val="12872809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BA2FC4D-CC84-4421-B770-30B356077AD3}" type="slidenum">
              <a:rPr kumimoji="0" lang="fr-FR" sz="1000" b="0" i="0" u="none" strike="noStrike" kern="1200" cap="none" spc="0" normalizeH="0" baseline="0" noProof="0">
                <a:ln>
                  <a:noFill/>
                </a:ln>
                <a:solidFill>
                  <a:srgbClr val="103184"/>
                </a:solidFill>
                <a:effectLst/>
                <a:uLnTx/>
                <a:uFillTx/>
                <a:latin typeface="Arial"/>
                <a:ea typeface="Arial Unicode MS"/>
                <a:cs typeface="Arial Unicode MS"/>
              </a:rPr>
              <a:pPr marL="0" marR="0" lvl="0" indent="0" algn="l" defTabSz="914400" rtl="0" eaLnBrk="1" fontAlgn="auto" latinLnBrk="0" hangingPunct="1">
                <a:lnSpc>
                  <a:spcPct val="100000"/>
                </a:lnSpc>
                <a:spcBef>
                  <a:spcPts val="0"/>
                </a:spcBef>
                <a:spcAft>
                  <a:spcPts val="0"/>
                </a:spcAft>
                <a:buClrTx/>
                <a:buSzTx/>
                <a:buFontTx/>
                <a:buNone/>
                <a:tabLst/>
                <a:defRPr/>
              </a:pPr>
              <a:t>63</a:t>
            </a:fld>
            <a:endParaRPr kumimoji="0" lang="fr-FR" sz="1000" b="0" i="0" u="none" strike="noStrike" kern="1200" cap="none" spc="0" normalizeH="0" baseline="0" noProof="0">
              <a:ln>
                <a:noFill/>
              </a:ln>
              <a:solidFill>
                <a:srgbClr val="103184"/>
              </a:solidFill>
              <a:effectLst/>
              <a:uLnTx/>
              <a:uFillTx/>
              <a:latin typeface="Arial"/>
              <a:ea typeface="Arial Unicode MS"/>
              <a:cs typeface="Arial Unicode MS"/>
            </a:endParaRPr>
          </a:p>
        </p:txBody>
      </p:sp>
      <p:sp>
        <p:nvSpPr>
          <p:cNvPr id="185346" name="Rectangle 2"/>
          <p:cNvSpPr>
            <a:spLocks noGrp="1" noChangeArrowheads="1"/>
          </p:cNvSpPr>
          <p:nvPr>
            <p:ph type="title"/>
          </p:nvPr>
        </p:nvSpPr>
        <p:spPr/>
        <p:txBody>
          <a:bodyPr/>
          <a:lstStyle/>
          <a:p>
            <a:r>
              <a:rPr lang="fr-FR" dirty="0"/>
              <a:t>In-</a:t>
            </a:r>
            <a:r>
              <a:rPr lang="fr-FR" dirty="0" err="1"/>
              <a:t>Arrears</a:t>
            </a:r>
            <a:r>
              <a:rPr lang="fr-FR" dirty="0"/>
              <a:t> Swaps (4)</a:t>
            </a:r>
          </a:p>
        </p:txBody>
      </p:sp>
      <p:sp>
        <p:nvSpPr>
          <p:cNvPr id="185355" name="Text Box 11"/>
          <p:cNvSpPr txBox="1">
            <a:spLocks noChangeArrowheads="1"/>
          </p:cNvSpPr>
          <p:nvPr/>
        </p:nvSpPr>
        <p:spPr bwMode="auto">
          <a:xfrm>
            <a:off x="5169031" y="5157192"/>
            <a:ext cx="27352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fr-FR" sz="1400" b="1" i="0" u="none" strike="noStrike" kern="1200" cap="none" spc="0" normalizeH="0" baseline="0" noProof="0" dirty="0" err="1">
                <a:ln>
                  <a:noFill/>
                </a:ln>
                <a:solidFill>
                  <a:srgbClr val="140185"/>
                </a:solidFill>
                <a:effectLst/>
                <a:uLnTx/>
                <a:uFillTx/>
                <a:latin typeface="Arial"/>
                <a:ea typeface="Arial Unicode MS"/>
                <a:cs typeface="Arial Unicode MS"/>
              </a:rPr>
              <a:t>Libor</a:t>
            </a:r>
            <a:r>
              <a:rPr kumimoji="0" lang="fr-FR" sz="1400" b="1" i="0" u="none" strike="noStrike" kern="1200" cap="none" spc="0" normalizeH="0" baseline="0" noProof="0" dirty="0">
                <a:ln>
                  <a:noFill/>
                </a:ln>
                <a:solidFill>
                  <a:srgbClr val="140185"/>
                </a:solidFill>
                <a:effectLst/>
                <a:uLnTx/>
                <a:uFillTx/>
                <a:latin typeface="Arial"/>
                <a:ea typeface="Arial Unicode MS"/>
                <a:cs typeface="Arial Unicode MS"/>
              </a:rPr>
              <a:t> rate </a:t>
            </a:r>
            <a:r>
              <a:rPr kumimoji="0" lang="fr-FR" sz="1400" b="1" i="0" u="none" strike="noStrike" kern="1200" cap="none" spc="0" normalizeH="0" baseline="0" noProof="0" dirty="0" err="1">
                <a:ln>
                  <a:noFill/>
                </a:ln>
                <a:solidFill>
                  <a:srgbClr val="140185"/>
                </a:solidFill>
                <a:effectLst/>
                <a:uLnTx/>
                <a:uFillTx/>
                <a:latin typeface="Arial"/>
                <a:ea typeface="Arial Unicode MS"/>
                <a:cs typeface="Arial Unicode MS"/>
              </a:rPr>
              <a:t>is</a:t>
            </a:r>
            <a:r>
              <a:rPr kumimoji="0" lang="fr-FR" sz="1400" b="1" i="0" u="none" strike="noStrike" kern="1200" cap="none" spc="0" normalizeH="0" baseline="0" noProof="0" dirty="0">
                <a:ln>
                  <a:noFill/>
                </a:ln>
                <a:solidFill>
                  <a:srgbClr val="140185"/>
                </a:solidFill>
                <a:effectLst/>
                <a:uLnTx/>
                <a:uFillTx/>
                <a:latin typeface="Arial"/>
                <a:ea typeface="Arial Unicode MS"/>
                <a:cs typeface="Arial Unicode MS"/>
              </a:rPr>
              <a:t> martingale </a:t>
            </a:r>
            <a:r>
              <a:rPr kumimoji="0" lang="fr-FR" sz="1400" b="1" i="0" u="none" strike="noStrike" kern="1200" cap="none" spc="0" normalizeH="0" baseline="0" noProof="0" dirty="0" err="1">
                <a:ln>
                  <a:noFill/>
                </a:ln>
                <a:solidFill>
                  <a:srgbClr val="140185"/>
                </a:solidFill>
                <a:effectLst/>
                <a:uLnTx/>
                <a:uFillTx/>
                <a:latin typeface="Arial"/>
                <a:ea typeface="Arial Unicode MS"/>
                <a:cs typeface="Arial Unicode MS"/>
              </a:rPr>
              <a:t>under</a:t>
            </a:r>
            <a:r>
              <a:rPr kumimoji="0" lang="fr-FR" sz="1400" b="1" i="0" u="none" strike="noStrike" kern="1200" cap="none" spc="0" normalizeH="0" baseline="0" noProof="0" dirty="0">
                <a:ln>
                  <a:noFill/>
                </a:ln>
                <a:solidFill>
                  <a:srgbClr val="140185"/>
                </a:solidFill>
                <a:effectLst/>
                <a:uLnTx/>
                <a:uFillTx/>
                <a:latin typeface="Arial"/>
                <a:ea typeface="Arial Unicode MS"/>
                <a:cs typeface="Arial Unicode MS"/>
              </a:rPr>
              <a:t> </a:t>
            </a:r>
            <a:r>
              <a:rPr kumimoji="0" lang="fr-FR" sz="1400" b="1" i="0" u="none" strike="noStrike" kern="1200" cap="none" spc="0" normalizeH="0" baseline="0" noProof="0" dirty="0" err="1">
                <a:ln>
                  <a:noFill/>
                </a:ln>
                <a:solidFill>
                  <a:srgbClr val="140185"/>
                </a:solidFill>
                <a:effectLst/>
                <a:uLnTx/>
                <a:uFillTx/>
                <a:latin typeface="Arial"/>
                <a:ea typeface="Arial Unicode MS"/>
                <a:cs typeface="Arial Unicode MS"/>
              </a:rPr>
              <a:t>this</a:t>
            </a:r>
            <a:r>
              <a:rPr kumimoji="0" lang="fr-FR" sz="1400" b="1" i="0" u="none" strike="noStrike" kern="1200" cap="none" spc="0" normalizeH="0" baseline="0" noProof="0" dirty="0">
                <a:ln>
                  <a:noFill/>
                </a:ln>
                <a:solidFill>
                  <a:srgbClr val="140185"/>
                </a:solidFill>
                <a:effectLst/>
                <a:uLnTx/>
                <a:uFillTx/>
                <a:latin typeface="Arial"/>
                <a:ea typeface="Arial Unicode MS"/>
                <a:cs typeface="Arial Unicode MS"/>
              </a:rPr>
              <a:t> </a:t>
            </a:r>
            <a:r>
              <a:rPr kumimoji="0" lang="fr-FR" sz="1400" b="1" i="0" u="none" strike="noStrike" kern="1200" cap="none" spc="0" normalizeH="0" baseline="0" noProof="0" dirty="0" err="1">
                <a:ln>
                  <a:noFill/>
                </a:ln>
                <a:solidFill>
                  <a:srgbClr val="140185"/>
                </a:solidFill>
                <a:effectLst/>
                <a:uLnTx/>
                <a:uFillTx/>
                <a:latin typeface="Arial"/>
                <a:ea typeface="Arial Unicode MS"/>
                <a:cs typeface="Arial Unicode MS"/>
              </a:rPr>
              <a:t>probability</a:t>
            </a:r>
            <a:endParaRPr kumimoji="0" lang="fr-FR" sz="1400" b="1" i="0" u="none" strike="noStrike" kern="1200" cap="none" spc="0" normalizeH="0" baseline="0" noProof="0" dirty="0">
              <a:ln>
                <a:noFill/>
              </a:ln>
              <a:solidFill>
                <a:srgbClr val="140185"/>
              </a:solidFill>
              <a:effectLst/>
              <a:uLnTx/>
              <a:uFillTx/>
              <a:latin typeface="Arial"/>
              <a:ea typeface="Arial Unicode MS"/>
              <a:cs typeface="Arial Unicode MS"/>
            </a:endParaRPr>
          </a:p>
        </p:txBody>
      </p:sp>
      <mc:AlternateContent xmlns:mc="http://schemas.openxmlformats.org/markup-compatibility/2006" xmlns:a14="http://schemas.microsoft.com/office/drawing/2010/main">
        <mc:Choice Requires="a14">
          <p:sp>
            <p:nvSpPr>
              <p:cNvPr id="14" name="Rectangle 3"/>
              <p:cNvSpPr txBox="1">
                <a:spLocks noChangeArrowheads="1"/>
              </p:cNvSpPr>
              <p:nvPr/>
            </p:nvSpPr>
            <p:spPr bwMode="gray">
              <a:xfrm>
                <a:off x="644201" y="1220788"/>
                <a:ext cx="7260091" cy="3792388"/>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marL="287338" indent="-287338" algn="l" rtl="0" fontAlgn="base">
                  <a:spcBef>
                    <a:spcPct val="0"/>
                  </a:spcBef>
                  <a:spcAft>
                    <a:spcPct val="0"/>
                  </a:spcAft>
                  <a:buClr>
                    <a:schemeClr val="tx2"/>
                  </a:buClr>
                  <a:buSzPct val="80000"/>
                  <a:buFont typeface="Wingdings" pitchFamily="2" charset="2"/>
                  <a:buChar char="n"/>
                  <a:defRPr sz="2200" b="1">
                    <a:solidFill>
                      <a:srgbClr val="103184"/>
                    </a:solidFill>
                    <a:latin typeface="+mn-lt"/>
                    <a:ea typeface="+mn-ea"/>
                    <a:cs typeface="+mn-cs"/>
                  </a:defRPr>
                </a:lvl1pPr>
                <a:lvl2pPr marL="541338" indent="-252413" algn="l" rtl="0" fontAlgn="base">
                  <a:spcBef>
                    <a:spcPct val="0"/>
                  </a:spcBef>
                  <a:spcAft>
                    <a:spcPct val="0"/>
                  </a:spcAft>
                  <a:buClr>
                    <a:schemeClr val="bg1"/>
                  </a:buClr>
                  <a:buSzPct val="85000"/>
                  <a:buFont typeface="Wingdings" pitchFamily="2" charset="2"/>
                  <a:buChar char="l"/>
                  <a:defRPr sz="1700">
                    <a:solidFill>
                      <a:srgbClr val="103184"/>
                    </a:solidFill>
                    <a:latin typeface="+mn-lt"/>
                    <a:ea typeface="+mn-ea"/>
                    <a:cs typeface="+mn-cs"/>
                  </a:defRPr>
                </a:lvl2pPr>
                <a:lvl3pPr marL="738188" indent="-195263" algn="l" rtl="0" fontAlgn="base">
                  <a:spcBef>
                    <a:spcPct val="0"/>
                  </a:spcBef>
                  <a:spcAft>
                    <a:spcPct val="0"/>
                  </a:spcAft>
                  <a:buClr>
                    <a:schemeClr val="bg1"/>
                  </a:buClr>
                  <a:buSzPct val="85000"/>
                  <a:buChar char="-"/>
                  <a:defRPr sz="1700">
                    <a:solidFill>
                      <a:srgbClr val="103184"/>
                    </a:solidFill>
                    <a:latin typeface="+mn-lt"/>
                    <a:ea typeface="+mn-ea"/>
                    <a:cs typeface="+mn-cs"/>
                  </a:defRPr>
                </a:lvl3pPr>
                <a:lvl4pPr marL="933450" indent="-193675" algn="l" rtl="0" fontAlgn="base">
                  <a:spcBef>
                    <a:spcPct val="0"/>
                  </a:spcBef>
                  <a:spcAft>
                    <a:spcPct val="0"/>
                  </a:spcAft>
                  <a:buClr>
                    <a:schemeClr val="bg1"/>
                  </a:buClr>
                  <a:buSzPct val="85000"/>
                  <a:defRPr sz="2200" b="1">
                    <a:solidFill>
                      <a:schemeClr val="bg1"/>
                    </a:solidFill>
                    <a:latin typeface="+mn-lt"/>
                    <a:ea typeface="+mn-ea"/>
                    <a:cs typeface="+mn-cs"/>
                  </a:defRPr>
                </a:lvl4pPr>
                <a:lvl5pPr marL="1220788" indent="-285750" algn="l" rtl="0" fontAlgn="base">
                  <a:spcBef>
                    <a:spcPct val="0"/>
                  </a:spcBef>
                  <a:spcAft>
                    <a:spcPct val="0"/>
                  </a:spcAft>
                  <a:buSzPct val="80000"/>
                  <a:buFont typeface="Wingdings" pitchFamily="2" charset="2"/>
                  <a:defRPr>
                    <a:solidFill>
                      <a:srgbClr val="103184"/>
                    </a:solidFill>
                    <a:latin typeface="+mn-lt"/>
                    <a:ea typeface="+mn-ea"/>
                    <a:cs typeface="+mn-cs"/>
                  </a:defRPr>
                </a:lvl5pPr>
                <a:lvl6pPr marL="1677988" indent="-285750" algn="l" rtl="0" fontAlgn="base">
                  <a:spcBef>
                    <a:spcPct val="0"/>
                  </a:spcBef>
                  <a:spcAft>
                    <a:spcPct val="0"/>
                  </a:spcAft>
                  <a:buSzPct val="80000"/>
                  <a:buFont typeface="Wingdings" pitchFamily="2" charset="2"/>
                  <a:defRPr>
                    <a:solidFill>
                      <a:srgbClr val="103184"/>
                    </a:solidFill>
                    <a:latin typeface="+mn-lt"/>
                    <a:ea typeface="+mn-ea"/>
                    <a:cs typeface="+mn-cs"/>
                  </a:defRPr>
                </a:lvl6pPr>
                <a:lvl7pPr marL="2135188" indent="-285750" algn="l" rtl="0" fontAlgn="base">
                  <a:spcBef>
                    <a:spcPct val="0"/>
                  </a:spcBef>
                  <a:spcAft>
                    <a:spcPct val="0"/>
                  </a:spcAft>
                  <a:buSzPct val="80000"/>
                  <a:buFont typeface="Wingdings" pitchFamily="2" charset="2"/>
                  <a:defRPr>
                    <a:solidFill>
                      <a:srgbClr val="103184"/>
                    </a:solidFill>
                    <a:latin typeface="+mn-lt"/>
                    <a:ea typeface="+mn-ea"/>
                    <a:cs typeface="+mn-cs"/>
                  </a:defRPr>
                </a:lvl7pPr>
                <a:lvl8pPr marL="2592388" indent="-285750" algn="l" rtl="0" fontAlgn="base">
                  <a:spcBef>
                    <a:spcPct val="0"/>
                  </a:spcBef>
                  <a:spcAft>
                    <a:spcPct val="0"/>
                  </a:spcAft>
                  <a:buSzPct val="80000"/>
                  <a:buFont typeface="Wingdings" pitchFamily="2" charset="2"/>
                  <a:defRPr>
                    <a:solidFill>
                      <a:srgbClr val="103184"/>
                    </a:solidFill>
                    <a:latin typeface="+mn-lt"/>
                    <a:ea typeface="+mn-ea"/>
                    <a:cs typeface="+mn-cs"/>
                  </a:defRPr>
                </a:lvl8pPr>
                <a:lvl9pPr marL="3049588" indent="-285750" algn="l" rtl="0" fontAlgn="base">
                  <a:spcBef>
                    <a:spcPct val="0"/>
                  </a:spcBef>
                  <a:spcAft>
                    <a:spcPct val="0"/>
                  </a:spcAft>
                  <a:buSzPct val="80000"/>
                  <a:buFont typeface="Wingdings" pitchFamily="2" charset="2"/>
                  <a:defRPr>
                    <a:solidFill>
                      <a:srgbClr val="103184"/>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F04123"/>
                  </a:buClr>
                  <a:buSzPct val="80000"/>
                  <a:buFont typeface="Wingdings" pitchFamily="2" charset="2"/>
                  <a:buNone/>
                  <a:tabLst/>
                  <a:defRPr/>
                </a:pPr>
                <a:endParaRPr kumimoji="0" lang="en-US" sz="1200" b="1" i="1" u="none" strike="noStrike" kern="1200" cap="none" spc="0" normalizeH="0" baseline="0" noProof="0" dirty="0">
                  <a:ln>
                    <a:noFill/>
                  </a:ln>
                  <a:solidFill>
                    <a:srgbClr val="103184"/>
                  </a:solidFill>
                  <a:effectLst/>
                  <a:uLnTx/>
                  <a:uFillTx/>
                  <a:latin typeface="Cambria Math"/>
                  <a:ea typeface="Arial Unicode MS"/>
                  <a:cs typeface="Arial Unicode MS"/>
                </a:endParaRPr>
              </a:p>
              <a:p>
                <a:pPr marL="0" marR="0" lvl="0" indent="0" algn="l" defTabSz="914400" rtl="0" eaLnBrk="1" fontAlgn="base" latinLnBrk="0" hangingPunct="1">
                  <a:lnSpc>
                    <a:spcPct val="100000"/>
                  </a:lnSpc>
                  <a:spcBef>
                    <a:spcPct val="0"/>
                  </a:spcBef>
                  <a:spcAft>
                    <a:spcPct val="0"/>
                  </a:spcAft>
                  <a:buClr>
                    <a:srgbClr val="F04123"/>
                  </a:buClr>
                  <a:buSzPct val="80000"/>
                  <a:buFont typeface="Wingdings" pitchFamily="2" charset="2"/>
                  <a:buNone/>
                  <a:tabLst/>
                  <a:defRPr/>
                </a:pPr>
                <a14:m>
                  <m:oMathPara xmlns:m="http://schemas.openxmlformats.org/officeDocument/2006/math">
                    <m:oMathParaPr>
                      <m:jc m:val="centerGroup"/>
                    </m:oMathParaPr>
                    <m:oMath xmlns:m="http://schemas.openxmlformats.org/officeDocument/2006/math">
                      <m:sSub>
                        <m:sSubPr>
                          <m:ctrlPr>
                            <a:rPr kumimoji="0" lang="en-US" sz="1800" b="1"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smtClean="0">
                              <a:ln>
                                <a:noFill/>
                              </a:ln>
                              <a:solidFill>
                                <a:srgbClr val="103184"/>
                              </a:solidFill>
                              <a:effectLst/>
                              <a:uLnTx/>
                              <a:uFillTx/>
                              <a:latin typeface="Cambria Math"/>
                            </a:rPr>
                            <m:t>𝐼𝐴𝑆𝑊𝐴𝑃</m:t>
                          </m:r>
                        </m:e>
                        <m:sub>
                          <m:sSub>
                            <m:sSubPr>
                              <m:ctrlPr>
                                <a:rPr kumimoji="0" lang="en-US" sz="1800" b="1"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1"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0</m:t>
                              </m:r>
                            </m:sub>
                          </m:sSub>
                          <m:r>
                            <a:rPr kumimoji="0" lang="en-US" sz="1800" b="1" i="1" u="none" strike="noStrike" kern="1200" cap="none" spc="0" normalizeH="0" baseline="0" noProof="0">
                              <a:ln>
                                <a:noFill/>
                              </a:ln>
                              <a:solidFill>
                                <a:srgbClr val="103184"/>
                              </a:solidFill>
                              <a:effectLst/>
                              <a:uLnTx/>
                              <a:uFillTx/>
                              <a:latin typeface="Cambria Math"/>
                            </a:rPr>
                            <m:t>,…,</m:t>
                          </m:r>
                          <m:sSub>
                            <m:sSubPr>
                              <m:ctrlPr>
                                <a:rPr kumimoji="0" lang="en-US" sz="1800" b="1"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1" i="1" u="none" strike="noStrike" kern="1200" cap="none" spc="0" normalizeH="0" baseline="0" noProof="0">
                                  <a:ln>
                                    <a:noFill/>
                                  </a:ln>
                                  <a:solidFill>
                                    <a:srgbClr val="103184"/>
                                  </a:solidFill>
                                  <a:effectLst/>
                                  <a:uLnTx/>
                                  <a:uFillTx/>
                                  <a:latin typeface="Cambria Math"/>
                                </a:rPr>
                                <m:t>𝑇</m:t>
                              </m:r>
                            </m:e>
                            <m:sub>
                              <m:r>
                                <a:rPr kumimoji="0" lang="en-US" sz="1800" b="1" i="1" u="none" strike="noStrike" kern="1200" cap="none" spc="0" normalizeH="0" baseline="0" noProof="0">
                                  <a:ln>
                                    <a:noFill/>
                                  </a:ln>
                                  <a:solidFill>
                                    <a:srgbClr val="103184"/>
                                  </a:solidFill>
                                  <a:effectLst/>
                                  <a:uLnTx/>
                                  <a:uFillTx/>
                                  <a:latin typeface="Cambria Math"/>
                                </a:rPr>
                                <m:t>𝑁</m:t>
                              </m:r>
                            </m:sub>
                          </m:sSub>
                        </m:sub>
                      </m:sSub>
                      <m:d>
                        <m:dPr>
                          <m:ctrlPr>
                            <a:rPr kumimoji="0" lang="en-US" sz="1800" b="1" i="1" u="none" strike="noStrike" kern="1200" cap="none" spc="0" normalizeH="0" baseline="0" noProof="0">
                              <a:ln>
                                <a:noFill/>
                              </a:ln>
                              <a:solidFill>
                                <a:srgbClr val="103184"/>
                              </a:solidFill>
                              <a:effectLst/>
                              <a:uLnTx/>
                              <a:uFillTx/>
                              <a:latin typeface="Cambria Math" panose="02040503050406030204" pitchFamily="18" charset="0"/>
                            </a:rPr>
                          </m:ctrlPr>
                        </m:dPr>
                        <m:e>
                          <m:r>
                            <a:rPr kumimoji="0" lang="en-US" sz="1800" b="0" i="1" u="none" strike="noStrike" kern="1200" cap="none" spc="0" normalizeH="0" baseline="0" noProof="0">
                              <a:ln>
                                <a:noFill/>
                              </a:ln>
                              <a:solidFill>
                                <a:srgbClr val="103184"/>
                              </a:solidFill>
                              <a:effectLst/>
                              <a:uLnTx/>
                              <a:uFillTx/>
                              <a:latin typeface="Cambria Math"/>
                            </a:rPr>
                            <m:t>𝑡</m:t>
                          </m:r>
                          <m:r>
                            <a:rPr kumimoji="0" lang="en-US" sz="1800" b="0" i="1" u="none" strike="noStrike" kern="1200" cap="none" spc="0" normalizeH="0" baseline="0" noProof="0">
                              <a:ln>
                                <a:noFill/>
                              </a:ln>
                              <a:solidFill>
                                <a:srgbClr val="103184"/>
                              </a:solidFill>
                              <a:effectLst/>
                              <a:uLnTx/>
                              <a:uFillTx/>
                              <a:latin typeface="Cambria Math"/>
                            </a:rPr>
                            <m:t>;</m:t>
                          </m:r>
                          <m:r>
                            <a:rPr kumimoji="0" lang="en-US" sz="1800" b="0" i="1" u="none" strike="noStrike" kern="1200" cap="none" spc="0" normalizeH="0" baseline="0" noProof="0">
                              <a:ln>
                                <a:noFill/>
                              </a:ln>
                              <a:solidFill>
                                <a:srgbClr val="103184"/>
                              </a:solidFill>
                              <a:effectLst/>
                              <a:uLnTx/>
                              <a:uFillTx/>
                              <a:latin typeface="Cambria Math"/>
                            </a:rPr>
                            <m:t>𝐾</m:t>
                          </m:r>
                        </m:e>
                      </m:d>
                      <m:r>
                        <a:rPr kumimoji="0" lang="fr-FR" sz="1800" b="0" i="1" u="none" strike="noStrike" kern="1200" cap="none" spc="0" normalizeH="0" baseline="0" noProof="0" smtClean="0">
                          <a:ln>
                            <a:noFill/>
                          </a:ln>
                          <a:solidFill>
                            <a:srgbClr val="103184"/>
                          </a:solidFill>
                          <a:effectLst/>
                          <a:uLnTx/>
                          <a:uFillTx/>
                          <a:latin typeface="Cambria Math"/>
                        </a:rPr>
                        <m:t>=</m:t>
                      </m:r>
                      <m:r>
                        <a:rPr kumimoji="0" lang="en-US" sz="1800" b="0" i="1" u="none" strike="noStrike" kern="1200" cap="none" spc="0" normalizeH="0" baseline="0" noProof="0">
                          <a:ln>
                            <a:noFill/>
                          </a:ln>
                          <a:solidFill>
                            <a:srgbClr val="103184"/>
                          </a:solidFill>
                          <a:effectLst/>
                          <a:uLnTx/>
                          <a:uFillTx/>
                          <a:latin typeface="Cambria Math"/>
                        </a:rPr>
                        <m:t>𝑁</m:t>
                      </m:r>
                      <m:r>
                        <a:rPr kumimoji="0" lang="fr-FR" sz="1800" b="0" i="1" u="none" strike="noStrike" kern="1200" cap="none" spc="0" normalizeH="0" baseline="0" noProof="0">
                          <a:ln>
                            <a:noFill/>
                          </a:ln>
                          <a:solidFill>
                            <a:srgbClr val="103184"/>
                          </a:solidFill>
                          <a:effectLst/>
                          <a:uLnTx/>
                          <a:uFillTx/>
                          <a:latin typeface="Cambria Math"/>
                        </a:rPr>
                        <m:t>∗</m:t>
                      </m:r>
                      <m:nary>
                        <m:naryPr>
                          <m:chr m:val="∑"/>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naryPr>
                        <m:sub>
                          <m:r>
                            <m:rPr>
                              <m:brk m:alnAt="23"/>
                            </m:rPr>
                            <a:rPr kumimoji="0" lang="en-US" sz="1800" b="0" i="1" u="none" strike="noStrike" kern="1200" cap="none" spc="0" normalizeH="0" baseline="0" noProof="0">
                              <a:ln>
                                <a:noFill/>
                              </a:ln>
                              <a:solidFill>
                                <a:srgbClr val="103184"/>
                              </a:solidFill>
                              <a:effectLst/>
                              <a:uLnTx/>
                              <a:uFillTx/>
                              <a:latin typeface="Cambria Math"/>
                            </a:rPr>
                            <m:t>𝑖</m:t>
                          </m:r>
                          <m:r>
                            <a:rPr kumimoji="0" lang="en-US" sz="1800" b="0" i="1" u="none" strike="noStrike" kern="1200" cap="none" spc="0" normalizeH="0" baseline="0" noProof="0">
                              <a:ln>
                                <a:noFill/>
                              </a:ln>
                              <a:solidFill>
                                <a:srgbClr val="103184"/>
                              </a:solidFill>
                              <a:effectLst/>
                              <a:uLnTx/>
                              <a:uFillTx/>
                              <a:latin typeface="Cambria Math"/>
                            </a:rPr>
                            <m:t>=1</m:t>
                          </m:r>
                        </m:sub>
                        <m:sup>
                          <m:r>
                            <a:rPr kumimoji="0" lang="en-US" sz="1800" b="0" i="1" u="none" strike="noStrike" kern="1200" cap="none" spc="0" normalizeH="0" baseline="0" noProof="0">
                              <a:ln>
                                <a:noFill/>
                              </a:ln>
                              <a:solidFill>
                                <a:srgbClr val="103184"/>
                              </a:solidFill>
                              <a:effectLst/>
                              <a:uLnTx/>
                              <a:uFillTx/>
                              <a:latin typeface="Cambria Math"/>
                            </a:rPr>
                            <m:t>𝑁</m:t>
                          </m:r>
                        </m:sup>
                        <m:e>
                          <m:sSubSup>
                            <m:sSubSup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SupPr>
                            <m:e>
                              <m:r>
                                <a:rPr kumimoji="0" lang="en-US" sz="1800" b="0" i="1" u="none" strike="noStrike" kern="1200" cap="none" spc="0" normalizeH="0" baseline="0" noProof="0">
                                  <a:ln>
                                    <a:noFill/>
                                  </a:ln>
                                  <a:solidFill>
                                    <a:srgbClr val="103184"/>
                                  </a:solidFill>
                                  <a:effectLst/>
                                  <a:uLnTx/>
                                  <a:uFillTx/>
                                  <a:latin typeface="Cambria Math"/>
                                  <a:ea typeface="Cambria Math"/>
                                </a:rPr>
                                <m:t>𝔼</m:t>
                              </m:r>
                            </m:e>
                            <m:sub>
                              <m:r>
                                <a:rPr kumimoji="0" lang="en-US" sz="1800" b="0" i="1" u="none" strike="noStrike" kern="1200" cap="none" spc="0" normalizeH="0" baseline="0" noProof="0">
                                  <a:ln>
                                    <a:noFill/>
                                  </a:ln>
                                  <a:solidFill>
                                    <a:srgbClr val="103184"/>
                                  </a:solidFill>
                                  <a:effectLst/>
                                  <a:uLnTx/>
                                  <a:uFillTx/>
                                  <a:latin typeface="Cambria Math"/>
                                </a:rPr>
                                <m:t>𝑡</m:t>
                              </m:r>
                            </m:sub>
                            <m:sup>
                              <m:r>
                                <a:rPr kumimoji="0" lang="en-US" sz="1800" b="0" i="1" u="none" strike="noStrike" kern="1200" cap="none" spc="0" normalizeH="0" baseline="0" noProof="0">
                                  <a:ln>
                                    <a:noFill/>
                                  </a:ln>
                                  <a:solidFill>
                                    <a:srgbClr val="103184"/>
                                  </a:solidFill>
                                  <a:effectLst/>
                                  <a:uLnTx/>
                                  <a:uFillTx/>
                                  <a:latin typeface="Cambria Math"/>
                                </a:rPr>
                                <m:t>𝑄</m:t>
                              </m:r>
                            </m:sup>
                          </m:sSubSup>
                          <m:d>
                            <m:dPr>
                              <m:begChr m:val="["/>
                              <m:endChr m:val="]"/>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dPr>
                            <m:e>
                              <m:r>
                                <a:rPr kumimoji="0" lang="en-US" sz="1800" b="0" i="1" u="none" strike="noStrike" kern="1200" cap="none" spc="0" normalizeH="0" baseline="0" noProof="0">
                                  <a:ln>
                                    <a:noFill/>
                                  </a:ln>
                                  <a:solidFill>
                                    <a:srgbClr val="103184"/>
                                  </a:solidFill>
                                  <a:effectLst/>
                                  <a:uLnTx/>
                                  <a:uFillTx/>
                                  <a:latin typeface="Cambria Math"/>
                                </a:rPr>
                                <m:t>𝐷𝐹</m:t>
                              </m:r>
                              <m:d>
                                <m:d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dPr>
                                <m:e>
                                  <m:r>
                                    <a:rPr kumimoji="0" lang="en-US" sz="1800" b="0" i="1" u="none" strike="noStrike" kern="1200" cap="none" spc="0" normalizeH="0" baseline="0" noProof="0">
                                      <a:ln>
                                        <a:noFill/>
                                      </a:ln>
                                      <a:solidFill>
                                        <a:srgbClr val="103184"/>
                                      </a:solidFill>
                                      <a:effectLst/>
                                      <a:uLnTx/>
                                      <a:uFillTx/>
                                      <a:latin typeface="Cambria Math"/>
                                    </a:rPr>
                                    <m:t>𝑡</m:t>
                                  </m:r>
                                  <m:r>
                                    <a:rPr kumimoji="0" lang="en-US" sz="1800" b="0" i="1" u="none" strike="noStrike" kern="1200" cap="none" spc="0" normalizeH="0" baseline="0" noProof="0">
                                      <a:ln>
                                        <a:noFill/>
                                      </a:ln>
                                      <a:solidFill>
                                        <a:srgbClr val="103184"/>
                                      </a:solidFill>
                                      <a:effectLst/>
                                      <a:uLnTx/>
                                      <a:uFillTx/>
                                      <a:latin typeface="Cambria Math"/>
                                    </a:rPr>
                                    <m:t>,</m:t>
                                  </m:r>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r>
                                        <a:rPr kumimoji="0" lang="fr-FR" sz="1800" b="0" i="1" u="none" strike="noStrike" kern="1200" cap="none" spc="0" normalizeH="0" baseline="0" noProof="0">
                                          <a:ln>
                                            <a:noFill/>
                                          </a:ln>
                                          <a:solidFill>
                                            <a:srgbClr val="103184"/>
                                          </a:solidFill>
                                          <a:effectLst/>
                                          <a:uLnTx/>
                                          <a:uFillTx/>
                                          <a:latin typeface="Cambria Math"/>
                                        </a:rPr>
                                        <m:t>+1</m:t>
                                      </m:r>
                                    </m:sub>
                                  </m:sSub>
                                </m:e>
                              </m:d>
                              <m:sSup>
                                <m:sSupPr>
                                  <m:ctrlPr>
                                    <a:rPr kumimoji="0" lang="fr-FR" sz="1800" b="0" i="1" u="none" strike="noStrike" kern="1200" cap="none" spc="0" normalizeH="0" baseline="0" noProof="0" smtClean="0">
                                      <a:ln>
                                        <a:noFill/>
                                      </a:ln>
                                      <a:solidFill>
                                        <a:srgbClr val="103184"/>
                                      </a:solidFill>
                                      <a:effectLst/>
                                      <a:uLnTx/>
                                      <a:uFillTx/>
                                      <a:latin typeface="Cambria Math" panose="02040503050406030204" pitchFamily="18" charset="0"/>
                                    </a:rPr>
                                  </m:ctrlPr>
                                </m:sSupPr>
                                <m:e>
                                  <m:r>
                                    <a:rPr kumimoji="0" lang="fr-FR" sz="1800" b="0" i="1" u="none" strike="noStrike" kern="1200" cap="none" spc="0" normalizeH="0" baseline="0" noProof="0" smtClean="0">
                                      <a:ln>
                                        <a:noFill/>
                                      </a:ln>
                                      <a:solidFill>
                                        <a:srgbClr val="103184"/>
                                      </a:solidFill>
                                      <a:effectLst/>
                                      <a:uLnTx/>
                                      <a:uFillTx/>
                                      <a:latin typeface="Cambria Math"/>
                                    </a:rPr>
                                    <m:t>∗</m:t>
                                  </m:r>
                                  <m:d>
                                    <m:dPr>
                                      <m:ctrlPr>
                                        <a:rPr kumimoji="0" lang="fr-FR" sz="1800" b="0" i="1" u="none" strike="noStrike" kern="1200" cap="none" spc="0" normalizeH="0" baseline="0" noProof="0" smtClean="0">
                                          <a:ln>
                                            <a:noFill/>
                                          </a:ln>
                                          <a:solidFill>
                                            <a:srgbClr val="103184"/>
                                          </a:solidFill>
                                          <a:effectLst/>
                                          <a:uLnTx/>
                                          <a:uFillTx/>
                                          <a:latin typeface="Cambria Math" panose="02040503050406030204" pitchFamily="18" charset="0"/>
                                        </a:rPr>
                                      </m:ctrlPr>
                                    </m:dPr>
                                    <m:e>
                                      <m:r>
                                        <a:rPr kumimoji="0" lang="fr-FR" sz="1800" b="0" i="1" u="none" strike="noStrike" kern="1200" cap="none" spc="0" normalizeH="0" baseline="0" noProof="0">
                                          <a:ln>
                                            <a:noFill/>
                                          </a:ln>
                                          <a:solidFill>
                                            <a:srgbClr val="103184"/>
                                          </a:solidFill>
                                          <a:effectLst/>
                                          <a:uLnTx/>
                                          <a:uFillTx/>
                                          <a:latin typeface="Cambria Math"/>
                                        </a:rPr>
                                        <m:t>1+</m:t>
                                      </m:r>
                                      <m:r>
                                        <a:rPr kumimoji="0" lang="en-US" sz="1800" b="0" i="1" u="none" strike="noStrike" kern="1200" cap="none" spc="0" normalizeH="0" baseline="0" noProof="0">
                                          <a:ln>
                                            <a:noFill/>
                                          </a:ln>
                                          <a:solidFill>
                                            <a:srgbClr val="103184"/>
                                          </a:solidFill>
                                          <a:effectLst/>
                                          <a:uLnTx/>
                                          <a:uFillTx/>
                                          <a:latin typeface="Cambria Math"/>
                                          <a:ea typeface="Cambria Math"/>
                                        </a:rPr>
                                        <m:t>𝛿</m:t>
                                      </m:r>
                                      <m:d>
                                        <m:d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ea typeface="Cambria Math"/>
                                            </a:rPr>
                                          </m:ctrlPr>
                                        </m:dPr>
                                        <m:e>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sub>
                                          </m:sSub>
                                          <m:r>
                                            <a:rPr kumimoji="0" lang="en-US" sz="1800" b="0" i="1" u="none" strike="noStrike" kern="1200" cap="none" spc="0" normalizeH="0" baseline="0" noProof="0">
                                              <a:ln>
                                                <a:noFill/>
                                              </a:ln>
                                              <a:solidFill>
                                                <a:srgbClr val="103184"/>
                                              </a:solidFill>
                                              <a:effectLst/>
                                              <a:uLnTx/>
                                              <a:uFillTx/>
                                              <a:latin typeface="Cambria Math"/>
                                              <a:ea typeface="Cambria Math"/>
                                            </a:rPr>
                                            <m:t>,</m:t>
                                          </m:r>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r>
                                                <a:rPr kumimoji="0" lang="en-US" sz="1800" b="0" i="1" u="none" strike="noStrike" kern="1200" cap="none" spc="0" normalizeH="0" baseline="0" noProof="0">
                                                  <a:ln>
                                                    <a:noFill/>
                                                  </a:ln>
                                                  <a:solidFill>
                                                    <a:srgbClr val="103184"/>
                                                  </a:solidFill>
                                                  <a:effectLst/>
                                                  <a:uLnTx/>
                                                  <a:uFillTx/>
                                                  <a:latin typeface="Cambria Math"/>
                                                </a:rPr>
                                                <m:t>+1</m:t>
                                              </m:r>
                                            </m:sub>
                                          </m:sSub>
                                        </m:e>
                                      </m:d>
                                      <m:r>
                                        <a:rPr kumimoji="0" lang="fr-FR" sz="1800" b="0" i="1" u="none" strike="noStrike" kern="1200" cap="none" spc="0" normalizeH="0" baseline="0" noProof="0">
                                          <a:ln>
                                            <a:noFill/>
                                          </a:ln>
                                          <a:solidFill>
                                            <a:srgbClr val="103184"/>
                                          </a:solidFill>
                                          <a:effectLst/>
                                          <a:uLnTx/>
                                          <a:uFillTx/>
                                          <a:latin typeface="Cambria Math"/>
                                        </a:rPr>
                                        <m:t>∗</m:t>
                                      </m:r>
                                      <m:r>
                                        <a:rPr kumimoji="0" lang="fr-FR" sz="1800" b="0" i="1" u="none" strike="noStrike" kern="1200" cap="none" spc="0" normalizeH="0" baseline="0" noProof="0">
                                          <a:ln>
                                            <a:noFill/>
                                          </a:ln>
                                          <a:solidFill>
                                            <a:srgbClr val="103184"/>
                                          </a:solidFill>
                                          <a:effectLst/>
                                          <a:uLnTx/>
                                          <a:uFillTx/>
                                          <a:latin typeface="Cambria Math"/>
                                        </a:rPr>
                                        <m:t>𝐿</m:t>
                                      </m:r>
                                      <m:d>
                                        <m:dPr>
                                          <m:ctrlPr>
                                            <a:rPr kumimoji="0" lang="fr-FR" sz="1800" b="0" i="1" u="none" strike="noStrike" kern="1200" cap="none" spc="0" normalizeH="0" baseline="0" noProof="0" smtClean="0">
                                              <a:ln>
                                                <a:noFill/>
                                              </a:ln>
                                              <a:solidFill>
                                                <a:srgbClr val="103184"/>
                                              </a:solidFill>
                                              <a:effectLst/>
                                              <a:uLnTx/>
                                              <a:uFillTx/>
                                              <a:latin typeface="Cambria Math" panose="02040503050406030204" pitchFamily="18" charset="0"/>
                                            </a:rPr>
                                          </m:ctrlPr>
                                        </m:dPr>
                                        <m:e>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sub>
                                          </m:sSub>
                                          <m:r>
                                            <a:rPr kumimoji="0" lang="fr-FR" sz="1800" b="0" i="1" u="none" strike="noStrike" kern="1200" cap="none" spc="0" normalizeH="0" baseline="0" noProof="0">
                                              <a:ln>
                                                <a:noFill/>
                                              </a:ln>
                                              <a:solidFill>
                                                <a:srgbClr val="103184"/>
                                              </a:solidFill>
                                              <a:effectLst/>
                                              <a:uLnTx/>
                                              <a:uFillTx/>
                                              <a:latin typeface="Cambria Math"/>
                                            </a:rPr>
                                            <m:t>,</m:t>
                                          </m:r>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sub>
                                          </m:sSub>
                                          <m:r>
                                            <a:rPr kumimoji="0" lang="en-US" sz="1800" b="0" i="1" u="none" strike="noStrike" kern="1200" cap="none" spc="0" normalizeH="0" baseline="0" noProof="0">
                                              <a:ln>
                                                <a:noFill/>
                                              </a:ln>
                                              <a:solidFill>
                                                <a:srgbClr val="103184"/>
                                              </a:solidFill>
                                              <a:effectLst/>
                                              <a:uLnTx/>
                                              <a:uFillTx/>
                                              <a:latin typeface="Cambria Math"/>
                                              <a:ea typeface="Cambria Math"/>
                                            </a:rPr>
                                            <m:t>,</m:t>
                                          </m:r>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r>
                                                <a:rPr kumimoji="0" lang="en-US" sz="1800" b="0" i="1" u="none" strike="noStrike" kern="1200" cap="none" spc="0" normalizeH="0" baseline="0" noProof="0">
                                                  <a:ln>
                                                    <a:noFill/>
                                                  </a:ln>
                                                  <a:solidFill>
                                                    <a:srgbClr val="103184"/>
                                                  </a:solidFill>
                                                  <a:effectLst/>
                                                  <a:uLnTx/>
                                                  <a:uFillTx/>
                                                  <a:latin typeface="Cambria Math"/>
                                                </a:rPr>
                                                <m:t>+1</m:t>
                                              </m:r>
                                            </m:sub>
                                          </m:sSub>
                                        </m:e>
                                      </m:d>
                                    </m:e>
                                  </m:d>
                                </m:e>
                                <m:sup>
                                  <m:r>
                                    <a:rPr kumimoji="0" lang="fr-FR" sz="1800" b="0" i="1" u="none" strike="noStrike" kern="1200" cap="none" spc="0" normalizeH="0" baseline="0" noProof="0" smtClean="0">
                                      <a:ln>
                                        <a:noFill/>
                                      </a:ln>
                                      <a:solidFill>
                                        <a:srgbClr val="103184"/>
                                      </a:solidFill>
                                      <a:effectLst/>
                                      <a:uLnTx/>
                                      <a:uFillTx/>
                                      <a:latin typeface="Cambria Math"/>
                                    </a:rPr>
                                    <m:t>2</m:t>
                                  </m:r>
                                </m:sup>
                              </m:sSup>
                            </m:e>
                          </m:d>
                        </m:e>
                      </m:nary>
                      <m:r>
                        <a:rPr kumimoji="0" lang="fr-FR" sz="1800" b="0" i="1" u="none" strike="noStrike" kern="1200" cap="none" spc="0" normalizeH="0" baseline="0" noProof="0">
                          <a:ln>
                            <a:noFill/>
                          </a:ln>
                          <a:solidFill>
                            <a:srgbClr val="103184"/>
                          </a:solidFill>
                          <a:effectLst/>
                          <a:uLnTx/>
                          <a:uFillTx/>
                          <a:latin typeface="Cambria Math"/>
                        </a:rPr>
                        <m:t>−</m:t>
                      </m:r>
                      <m:r>
                        <a:rPr kumimoji="0" lang="fr-FR" sz="1800" b="0" i="1" u="none" strike="noStrike" kern="1200" cap="none" spc="0" normalizeH="0" baseline="0" noProof="0">
                          <a:ln>
                            <a:noFill/>
                          </a:ln>
                          <a:solidFill>
                            <a:srgbClr val="103184"/>
                          </a:solidFill>
                          <a:effectLst/>
                          <a:uLnTx/>
                          <a:uFillTx/>
                          <a:latin typeface="Cambria Math"/>
                        </a:rPr>
                        <m:t>𝑁</m:t>
                      </m:r>
                      <m:r>
                        <a:rPr kumimoji="0" lang="fr-FR" sz="1800" b="0" i="1" u="none" strike="noStrike" kern="1200" cap="none" spc="0" normalizeH="0" baseline="0" noProof="0">
                          <a:ln>
                            <a:noFill/>
                          </a:ln>
                          <a:solidFill>
                            <a:srgbClr val="103184"/>
                          </a:solidFill>
                          <a:effectLst/>
                          <a:uLnTx/>
                          <a:uFillTx/>
                          <a:latin typeface="Cambria Math"/>
                        </a:rPr>
                        <m:t>∗</m:t>
                      </m:r>
                      <m:nary>
                        <m:naryPr>
                          <m:chr m:val="∑"/>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naryPr>
                        <m:sub>
                          <m:r>
                            <m:rPr>
                              <m:brk m:alnAt="23"/>
                            </m:rPr>
                            <a:rPr kumimoji="0" lang="en-US" sz="1800" b="0" i="1" u="none" strike="noStrike" kern="1200" cap="none" spc="0" normalizeH="0" baseline="0" noProof="0">
                              <a:ln>
                                <a:noFill/>
                              </a:ln>
                              <a:solidFill>
                                <a:srgbClr val="103184"/>
                              </a:solidFill>
                              <a:effectLst/>
                              <a:uLnTx/>
                              <a:uFillTx/>
                              <a:latin typeface="Cambria Math"/>
                            </a:rPr>
                            <m:t>𝑖</m:t>
                          </m:r>
                          <m:r>
                            <a:rPr kumimoji="0" lang="en-US" sz="1800" b="0" i="1" u="none" strike="noStrike" kern="1200" cap="none" spc="0" normalizeH="0" baseline="0" noProof="0">
                              <a:ln>
                                <a:noFill/>
                              </a:ln>
                              <a:solidFill>
                                <a:srgbClr val="103184"/>
                              </a:solidFill>
                              <a:effectLst/>
                              <a:uLnTx/>
                              <a:uFillTx/>
                              <a:latin typeface="Cambria Math"/>
                            </a:rPr>
                            <m:t>=1</m:t>
                          </m:r>
                        </m:sub>
                        <m:sup>
                          <m:r>
                            <a:rPr kumimoji="0" lang="en-US" sz="1800" b="0" i="1" u="none" strike="noStrike" kern="1200" cap="none" spc="0" normalizeH="0" baseline="0" noProof="0">
                              <a:ln>
                                <a:noFill/>
                              </a:ln>
                              <a:solidFill>
                                <a:srgbClr val="103184"/>
                              </a:solidFill>
                              <a:effectLst/>
                              <a:uLnTx/>
                              <a:uFillTx/>
                              <a:latin typeface="Cambria Math"/>
                            </a:rPr>
                            <m:t>𝑁</m:t>
                          </m:r>
                        </m:sup>
                        <m:e>
                          <m:r>
                            <a:rPr kumimoji="0" lang="fr-FR" sz="1800" b="0" i="1" u="none" strike="noStrike" kern="1200" cap="none" spc="0" normalizeH="0" baseline="0" noProof="0" smtClean="0">
                              <a:ln>
                                <a:noFill/>
                              </a:ln>
                              <a:solidFill>
                                <a:srgbClr val="103184"/>
                              </a:solidFill>
                              <a:effectLst/>
                              <a:uLnTx/>
                              <a:uFillTx/>
                              <a:latin typeface="Cambria Math" panose="02040503050406030204" pitchFamily="18" charset="0"/>
                            </a:rPr>
                            <m:t>𝑍𝐶</m:t>
                          </m:r>
                          <m:d>
                            <m:d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dPr>
                            <m:e>
                              <m:r>
                                <a:rPr kumimoji="0" lang="en-US" sz="1800" b="0" i="1" u="none" strike="noStrike" kern="1200" cap="none" spc="0" normalizeH="0" baseline="0" noProof="0">
                                  <a:ln>
                                    <a:noFill/>
                                  </a:ln>
                                  <a:solidFill>
                                    <a:srgbClr val="103184"/>
                                  </a:solidFill>
                                  <a:effectLst/>
                                  <a:uLnTx/>
                                  <a:uFillTx/>
                                  <a:latin typeface="Cambria Math"/>
                                </a:rPr>
                                <m:t>𝑡</m:t>
                              </m:r>
                              <m:r>
                                <a:rPr kumimoji="0" lang="en-US" sz="1800" b="0" i="1" u="none" strike="noStrike" kern="1200" cap="none" spc="0" normalizeH="0" baseline="0" noProof="0">
                                  <a:ln>
                                    <a:noFill/>
                                  </a:ln>
                                  <a:solidFill>
                                    <a:srgbClr val="103184"/>
                                  </a:solidFill>
                                  <a:effectLst/>
                                  <a:uLnTx/>
                                  <a:uFillTx/>
                                  <a:latin typeface="Cambria Math"/>
                                </a:rPr>
                                <m:t>,</m:t>
                              </m:r>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sub>
                              </m:sSub>
                            </m:e>
                          </m:d>
                          <m:r>
                            <a:rPr kumimoji="0" lang="en-US" sz="1800" b="0" i="1" u="none" strike="noStrike" kern="1200" cap="none" spc="0" normalizeH="0" baseline="0" noProof="0">
                              <a:ln>
                                <a:noFill/>
                              </a:ln>
                              <a:solidFill>
                                <a:srgbClr val="103184"/>
                              </a:solidFill>
                              <a:effectLst/>
                              <a:uLnTx/>
                              <a:uFillTx/>
                              <a:latin typeface="Cambria Math"/>
                              <a:ea typeface="Cambria Math"/>
                            </a:rPr>
                            <m:t>∗</m:t>
                          </m:r>
                          <m:d>
                            <m:dPr>
                              <m:ctrlPr>
                                <a:rPr kumimoji="0" lang="fr-FR" sz="1800" b="0" i="1" u="none" strike="noStrike" kern="1200" cap="none" spc="0" normalizeH="0" baseline="0" noProof="0">
                                  <a:ln>
                                    <a:noFill/>
                                  </a:ln>
                                  <a:solidFill>
                                    <a:srgbClr val="103184"/>
                                  </a:solidFill>
                                  <a:effectLst/>
                                  <a:uLnTx/>
                                  <a:uFillTx/>
                                  <a:latin typeface="Cambria Math" panose="02040503050406030204" pitchFamily="18" charset="0"/>
                                </a:rPr>
                              </m:ctrlPr>
                            </m:dPr>
                            <m:e>
                              <m:r>
                                <a:rPr kumimoji="0" lang="fr-FR" sz="1800" b="0" i="1" u="none" strike="noStrike" kern="1200" cap="none" spc="0" normalizeH="0" baseline="0" noProof="0">
                                  <a:ln>
                                    <a:noFill/>
                                  </a:ln>
                                  <a:solidFill>
                                    <a:srgbClr val="103184"/>
                                  </a:solidFill>
                                  <a:effectLst/>
                                  <a:uLnTx/>
                                  <a:uFillTx/>
                                  <a:latin typeface="Cambria Math"/>
                                </a:rPr>
                                <m:t>1+</m:t>
                              </m:r>
                              <m:r>
                                <a:rPr kumimoji="0" lang="en-US" sz="1800" b="0" i="1" u="none" strike="noStrike" kern="1200" cap="none" spc="0" normalizeH="0" baseline="0" noProof="0">
                                  <a:ln>
                                    <a:noFill/>
                                  </a:ln>
                                  <a:solidFill>
                                    <a:srgbClr val="103184"/>
                                  </a:solidFill>
                                  <a:effectLst/>
                                  <a:uLnTx/>
                                  <a:uFillTx/>
                                  <a:latin typeface="Cambria Math"/>
                                  <a:ea typeface="Cambria Math"/>
                                </a:rPr>
                                <m:t>𝛿</m:t>
                              </m:r>
                              <m:d>
                                <m:d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ea typeface="Cambria Math"/>
                                    </a:rPr>
                                  </m:ctrlPr>
                                </m:dPr>
                                <m:e>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sub>
                                  </m:sSub>
                                  <m:r>
                                    <a:rPr kumimoji="0" lang="en-US" sz="1800" b="0" i="1" u="none" strike="noStrike" kern="1200" cap="none" spc="0" normalizeH="0" baseline="0" noProof="0">
                                      <a:ln>
                                        <a:noFill/>
                                      </a:ln>
                                      <a:solidFill>
                                        <a:srgbClr val="103184"/>
                                      </a:solidFill>
                                      <a:effectLst/>
                                      <a:uLnTx/>
                                      <a:uFillTx/>
                                      <a:latin typeface="Cambria Math"/>
                                      <a:ea typeface="Cambria Math"/>
                                    </a:rPr>
                                    <m:t>,</m:t>
                                  </m:r>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r>
                                        <a:rPr kumimoji="0" lang="en-US" sz="1800" b="0" i="1" u="none" strike="noStrike" kern="1200" cap="none" spc="0" normalizeH="0" baseline="0" noProof="0">
                                          <a:ln>
                                            <a:noFill/>
                                          </a:ln>
                                          <a:solidFill>
                                            <a:srgbClr val="103184"/>
                                          </a:solidFill>
                                          <a:effectLst/>
                                          <a:uLnTx/>
                                          <a:uFillTx/>
                                          <a:latin typeface="Cambria Math"/>
                                        </a:rPr>
                                        <m:t>+1</m:t>
                                      </m:r>
                                    </m:sub>
                                  </m:sSub>
                                </m:e>
                              </m:d>
                              <m:r>
                                <a:rPr kumimoji="0" lang="fr-FR" sz="1800" b="0" i="1" u="none" strike="noStrike" kern="1200" cap="none" spc="0" normalizeH="0" baseline="0" noProof="0">
                                  <a:ln>
                                    <a:noFill/>
                                  </a:ln>
                                  <a:solidFill>
                                    <a:srgbClr val="103184"/>
                                  </a:solidFill>
                                  <a:effectLst/>
                                  <a:uLnTx/>
                                  <a:uFillTx/>
                                  <a:latin typeface="Cambria Math"/>
                                </a:rPr>
                                <m:t>∗</m:t>
                              </m:r>
                              <m:r>
                                <a:rPr kumimoji="0" lang="en-US" sz="1800" b="0" i="1" u="none" strike="noStrike" kern="1200" cap="none" spc="0" normalizeH="0" baseline="0" noProof="0">
                                  <a:ln>
                                    <a:noFill/>
                                  </a:ln>
                                  <a:solidFill>
                                    <a:srgbClr val="103184"/>
                                  </a:solidFill>
                                  <a:effectLst/>
                                  <a:uLnTx/>
                                  <a:uFillTx/>
                                  <a:latin typeface="Cambria Math"/>
                                </a:rPr>
                                <m:t>𝐾</m:t>
                              </m:r>
                            </m:e>
                          </m:d>
                        </m:e>
                      </m:nary>
                      <m:r>
                        <a:rPr kumimoji="0" lang="fr-FR" sz="1800" b="0" i="1" u="none" strike="noStrike" kern="1200" cap="none" spc="0" normalizeH="0" baseline="0" noProof="0">
                          <a:ln>
                            <a:noFill/>
                          </a:ln>
                          <a:solidFill>
                            <a:srgbClr val="103184"/>
                          </a:solidFill>
                          <a:effectLst/>
                          <a:uLnTx/>
                          <a:uFillTx/>
                          <a:latin typeface="Cambria Math"/>
                        </a:rPr>
                        <m:t>=</m:t>
                      </m:r>
                      <m:r>
                        <a:rPr kumimoji="0" lang="en-US" sz="1800" b="0" i="1" u="none" strike="noStrike" kern="1200" cap="none" spc="0" normalizeH="0" baseline="0" noProof="0">
                          <a:ln>
                            <a:noFill/>
                          </a:ln>
                          <a:solidFill>
                            <a:srgbClr val="103184"/>
                          </a:solidFill>
                          <a:effectLst/>
                          <a:uLnTx/>
                          <a:uFillTx/>
                          <a:latin typeface="Cambria Math"/>
                        </a:rPr>
                        <m:t>𝑁</m:t>
                      </m:r>
                      <m:r>
                        <a:rPr kumimoji="0" lang="fr-FR" sz="1800" b="0" i="1" u="none" strike="noStrike" kern="1200" cap="none" spc="0" normalizeH="0" baseline="0" noProof="0">
                          <a:ln>
                            <a:noFill/>
                          </a:ln>
                          <a:solidFill>
                            <a:srgbClr val="103184"/>
                          </a:solidFill>
                          <a:effectLst/>
                          <a:uLnTx/>
                          <a:uFillTx/>
                          <a:latin typeface="Cambria Math"/>
                        </a:rPr>
                        <m:t>∗</m:t>
                      </m:r>
                      <m:nary>
                        <m:naryPr>
                          <m:chr m:val="∑"/>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naryPr>
                        <m:sub>
                          <m:r>
                            <m:rPr>
                              <m:brk m:alnAt="23"/>
                            </m:rPr>
                            <a:rPr kumimoji="0" lang="en-US" sz="1800" b="0" i="1" u="none" strike="noStrike" kern="1200" cap="none" spc="0" normalizeH="0" baseline="0" noProof="0">
                              <a:ln>
                                <a:noFill/>
                              </a:ln>
                              <a:solidFill>
                                <a:srgbClr val="103184"/>
                              </a:solidFill>
                              <a:effectLst/>
                              <a:uLnTx/>
                              <a:uFillTx/>
                              <a:latin typeface="Cambria Math"/>
                            </a:rPr>
                            <m:t>𝑖</m:t>
                          </m:r>
                          <m:r>
                            <a:rPr kumimoji="0" lang="en-US" sz="1800" b="0" i="1" u="none" strike="noStrike" kern="1200" cap="none" spc="0" normalizeH="0" baseline="0" noProof="0">
                              <a:ln>
                                <a:noFill/>
                              </a:ln>
                              <a:solidFill>
                                <a:srgbClr val="103184"/>
                              </a:solidFill>
                              <a:effectLst/>
                              <a:uLnTx/>
                              <a:uFillTx/>
                              <a:latin typeface="Cambria Math"/>
                            </a:rPr>
                            <m:t>=1</m:t>
                          </m:r>
                        </m:sub>
                        <m:sup>
                          <m:r>
                            <a:rPr kumimoji="0" lang="en-US" sz="1800" b="0" i="1" u="none" strike="noStrike" kern="1200" cap="none" spc="0" normalizeH="0" baseline="0" noProof="0">
                              <a:ln>
                                <a:noFill/>
                              </a:ln>
                              <a:solidFill>
                                <a:srgbClr val="103184"/>
                              </a:solidFill>
                              <a:effectLst/>
                              <a:uLnTx/>
                              <a:uFillTx/>
                              <a:latin typeface="Cambria Math"/>
                            </a:rPr>
                            <m:t>𝑁</m:t>
                          </m:r>
                        </m:sup>
                        <m:e>
                          <m:r>
                            <a:rPr kumimoji="0" lang="fr-FR" sz="1800" b="0" i="1" u="none" strike="noStrike" kern="1200" cap="none" spc="0" normalizeH="0" baseline="0" noProof="0" smtClean="0">
                              <a:ln>
                                <a:noFill/>
                              </a:ln>
                              <a:solidFill>
                                <a:srgbClr val="103184"/>
                              </a:solidFill>
                              <a:effectLst/>
                              <a:uLnTx/>
                              <a:uFillTx/>
                              <a:latin typeface="Cambria Math" panose="02040503050406030204" pitchFamily="18" charset="0"/>
                            </a:rPr>
                            <m:t>𝑍𝐶</m:t>
                          </m:r>
                          <m:d>
                            <m:d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dPr>
                            <m:e>
                              <m:r>
                                <a:rPr kumimoji="0" lang="en-US" sz="1800" b="0" i="1" u="none" strike="noStrike" kern="1200" cap="none" spc="0" normalizeH="0" baseline="0" noProof="0">
                                  <a:ln>
                                    <a:noFill/>
                                  </a:ln>
                                  <a:solidFill>
                                    <a:srgbClr val="103184"/>
                                  </a:solidFill>
                                  <a:effectLst/>
                                  <a:uLnTx/>
                                  <a:uFillTx/>
                                  <a:latin typeface="Cambria Math"/>
                                </a:rPr>
                                <m:t>𝑡</m:t>
                              </m:r>
                              <m:r>
                                <a:rPr kumimoji="0" lang="en-US" sz="1800" b="0" i="1" u="none" strike="noStrike" kern="1200" cap="none" spc="0" normalizeH="0" baseline="0" noProof="0">
                                  <a:ln>
                                    <a:noFill/>
                                  </a:ln>
                                  <a:solidFill>
                                    <a:srgbClr val="103184"/>
                                  </a:solidFill>
                                  <a:effectLst/>
                                  <a:uLnTx/>
                                  <a:uFillTx/>
                                  <a:latin typeface="Cambria Math"/>
                                </a:rPr>
                                <m:t>,</m:t>
                              </m:r>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r>
                                    <a:rPr kumimoji="0" lang="fr-FR" sz="1800" b="0" i="1" u="none" strike="noStrike" kern="1200" cap="none" spc="0" normalizeH="0" baseline="0" noProof="0" smtClean="0">
                                      <a:ln>
                                        <a:noFill/>
                                      </a:ln>
                                      <a:solidFill>
                                        <a:srgbClr val="103184"/>
                                      </a:solidFill>
                                      <a:effectLst/>
                                      <a:uLnTx/>
                                      <a:uFillTx/>
                                      <a:latin typeface="Cambria Math"/>
                                    </a:rPr>
                                    <m:t>+1</m:t>
                                  </m:r>
                                </m:sub>
                              </m:sSub>
                            </m:e>
                          </m:d>
                          <m:r>
                            <a:rPr kumimoji="0" lang="en-US" sz="1800" b="0" i="1" u="none" strike="noStrike" kern="1200" cap="none" spc="0" normalizeH="0" baseline="0" noProof="0">
                              <a:ln>
                                <a:noFill/>
                              </a:ln>
                              <a:solidFill>
                                <a:srgbClr val="103184"/>
                              </a:solidFill>
                              <a:effectLst/>
                              <a:uLnTx/>
                              <a:uFillTx/>
                              <a:latin typeface="Cambria Math"/>
                              <a:ea typeface="Cambria Math"/>
                            </a:rPr>
                            <m:t>∗</m:t>
                          </m:r>
                          <m:sSubSup>
                            <m:sSubSupPr>
                              <m:ctrlPr>
                                <a:rPr kumimoji="0" lang="en-US" sz="1800" b="0" i="1" u="none" strike="noStrike" kern="1200" cap="none" spc="0" normalizeH="0" baseline="0" noProof="0" smtClean="0">
                                  <a:ln>
                                    <a:noFill/>
                                  </a:ln>
                                  <a:solidFill>
                                    <a:srgbClr val="103184"/>
                                  </a:solidFill>
                                  <a:effectLst/>
                                  <a:uLnTx/>
                                  <a:uFillTx/>
                                  <a:latin typeface="Cambria Math" panose="02040503050406030204" pitchFamily="18" charset="0"/>
                                </a:rPr>
                              </m:ctrlPr>
                            </m:sSubSupPr>
                            <m:e>
                              <m:r>
                                <a:rPr kumimoji="0" lang="en-US" sz="1800" b="0" i="1" u="none" strike="noStrike" kern="1200" cap="none" spc="0" normalizeH="0" baseline="0" noProof="0">
                                  <a:ln>
                                    <a:noFill/>
                                  </a:ln>
                                  <a:solidFill>
                                    <a:srgbClr val="103184"/>
                                  </a:solidFill>
                                  <a:effectLst/>
                                  <a:uLnTx/>
                                  <a:uFillTx/>
                                  <a:latin typeface="Cambria Math"/>
                                  <a:ea typeface="Cambria Math"/>
                                </a:rPr>
                                <m:t>𝔼</m:t>
                              </m:r>
                            </m:e>
                            <m:sub>
                              <m:r>
                                <a:rPr kumimoji="0" lang="en-US" sz="1800" b="0" i="1" u="none" strike="noStrike" kern="1200" cap="none" spc="0" normalizeH="0" baseline="0" noProof="0">
                                  <a:ln>
                                    <a:noFill/>
                                  </a:ln>
                                  <a:solidFill>
                                    <a:srgbClr val="103184"/>
                                  </a:solidFill>
                                  <a:effectLst/>
                                  <a:uLnTx/>
                                  <a:uFillTx/>
                                  <a:latin typeface="Cambria Math"/>
                                </a:rPr>
                                <m:t>𝑡</m:t>
                              </m:r>
                            </m:sub>
                            <m:sup>
                              <m:sSup>
                                <m:sSupPr>
                                  <m:ctrlPr>
                                    <a:rPr kumimoji="0" lang="en-US" sz="1800" b="0" i="1" u="none" strike="noStrike" kern="1200" cap="none" spc="0" normalizeH="0" baseline="0" noProof="0" smtClean="0">
                                      <a:ln>
                                        <a:noFill/>
                                      </a:ln>
                                      <a:solidFill>
                                        <a:srgbClr val="103184"/>
                                      </a:solidFill>
                                      <a:effectLst/>
                                      <a:uLnTx/>
                                      <a:uFillTx/>
                                      <a:latin typeface="Cambria Math" panose="02040503050406030204" pitchFamily="18" charset="0"/>
                                    </a:rPr>
                                  </m:ctrlPr>
                                </m:sSupPr>
                                <m:e>
                                  <m:r>
                                    <a:rPr kumimoji="0" lang="en-US" sz="1800" b="0" i="1" u="none" strike="noStrike" kern="1200" cap="none" spc="0" normalizeH="0" baseline="0" noProof="0">
                                      <a:ln>
                                        <a:noFill/>
                                      </a:ln>
                                      <a:solidFill>
                                        <a:srgbClr val="103184"/>
                                      </a:solidFill>
                                      <a:effectLst/>
                                      <a:uLnTx/>
                                      <a:uFillTx/>
                                      <a:latin typeface="Cambria Math"/>
                                    </a:rPr>
                                    <m:t>𝑄</m:t>
                                  </m:r>
                                </m:e>
                                <m:sup>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r>
                                        <a:rPr kumimoji="0" lang="fr-FR" sz="1800" b="0" i="1" u="none" strike="noStrike" kern="1200" cap="none" spc="0" normalizeH="0" baseline="0" noProof="0" smtClean="0">
                                          <a:ln>
                                            <a:noFill/>
                                          </a:ln>
                                          <a:solidFill>
                                            <a:srgbClr val="103184"/>
                                          </a:solidFill>
                                          <a:effectLst/>
                                          <a:uLnTx/>
                                          <a:uFillTx/>
                                          <a:latin typeface="Cambria Math"/>
                                        </a:rPr>
                                        <m:t>+1</m:t>
                                      </m:r>
                                    </m:sub>
                                  </m:sSub>
                                </m:sup>
                              </m:sSup>
                            </m:sup>
                          </m:sSubSup>
                          <m:d>
                            <m:dPr>
                              <m:begChr m:val="["/>
                              <m:endChr m:val="]"/>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dPr>
                            <m:e>
                              <m:sSup>
                                <m:sSupPr>
                                  <m:ctrlPr>
                                    <a:rPr kumimoji="0" lang="fr-FR" sz="1800" b="0" i="1" u="none" strike="noStrike" kern="1200" cap="none" spc="0" normalizeH="0" baseline="0" noProof="0">
                                      <a:ln>
                                        <a:noFill/>
                                      </a:ln>
                                      <a:solidFill>
                                        <a:srgbClr val="103184"/>
                                      </a:solidFill>
                                      <a:effectLst/>
                                      <a:uLnTx/>
                                      <a:uFillTx/>
                                      <a:latin typeface="Cambria Math" panose="02040503050406030204" pitchFamily="18" charset="0"/>
                                    </a:rPr>
                                  </m:ctrlPr>
                                </m:sSupPr>
                                <m:e>
                                  <m:d>
                                    <m:dPr>
                                      <m:ctrlPr>
                                        <a:rPr kumimoji="0" lang="fr-FR" sz="1800" b="0" i="1" u="none" strike="noStrike" kern="1200" cap="none" spc="0" normalizeH="0" baseline="0" noProof="0">
                                          <a:ln>
                                            <a:noFill/>
                                          </a:ln>
                                          <a:solidFill>
                                            <a:srgbClr val="103184"/>
                                          </a:solidFill>
                                          <a:effectLst/>
                                          <a:uLnTx/>
                                          <a:uFillTx/>
                                          <a:latin typeface="Cambria Math" panose="02040503050406030204" pitchFamily="18" charset="0"/>
                                        </a:rPr>
                                      </m:ctrlPr>
                                    </m:dPr>
                                    <m:e>
                                      <m:r>
                                        <a:rPr kumimoji="0" lang="fr-FR" sz="1800" b="0" i="1" u="none" strike="noStrike" kern="1200" cap="none" spc="0" normalizeH="0" baseline="0" noProof="0">
                                          <a:ln>
                                            <a:noFill/>
                                          </a:ln>
                                          <a:solidFill>
                                            <a:srgbClr val="103184"/>
                                          </a:solidFill>
                                          <a:effectLst/>
                                          <a:uLnTx/>
                                          <a:uFillTx/>
                                          <a:latin typeface="Cambria Math"/>
                                        </a:rPr>
                                        <m:t>1+</m:t>
                                      </m:r>
                                      <m:r>
                                        <a:rPr kumimoji="0" lang="en-US" sz="1800" b="0" i="1" u="none" strike="noStrike" kern="1200" cap="none" spc="0" normalizeH="0" baseline="0" noProof="0">
                                          <a:ln>
                                            <a:noFill/>
                                          </a:ln>
                                          <a:solidFill>
                                            <a:srgbClr val="103184"/>
                                          </a:solidFill>
                                          <a:effectLst/>
                                          <a:uLnTx/>
                                          <a:uFillTx/>
                                          <a:latin typeface="Cambria Math"/>
                                          <a:ea typeface="Cambria Math"/>
                                        </a:rPr>
                                        <m:t>𝛿</m:t>
                                      </m:r>
                                      <m:d>
                                        <m:dPr>
                                          <m:ctrlPr>
                                            <a:rPr kumimoji="0" lang="en-US" sz="1800" b="0" i="1" u="none" strike="noStrike" kern="1200" cap="none" spc="0" normalizeH="0" baseline="0" noProof="0" smtClean="0">
                                              <a:ln>
                                                <a:noFill/>
                                              </a:ln>
                                              <a:solidFill>
                                                <a:srgbClr val="103184"/>
                                              </a:solidFill>
                                              <a:effectLst/>
                                              <a:uLnTx/>
                                              <a:uFillTx/>
                                              <a:latin typeface="Cambria Math" panose="02040503050406030204" pitchFamily="18" charset="0"/>
                                              <a:ea typeface="Cambria Math"/>
                                            </a:rPr>
                                          </m:ctrlPr>
                                        </m:dPr>
                                        <m:e>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sub>
                                          </m:sSub>
                                          <m:r>
                                            <a:rPr kumimoji="0" lang="en-US" sz="1800" b="0" i="1" u="none" strike="noStrike" kern="1200" cap="none" spc="0" normalizeH="0" baseline="0" noProof="0">
                                              <a:ln>
                                                <a:noFill/>
                                              </a:ln>
                                              <a:solidFill>
                                                <a:srgbClr val="103184"/>
                                              </a:solidFill>
                                              <a:effectLst/>
                                              <a:uLnTx/>
                                              <a:uFillTx/>
                                              <a:latin typeface="Cambria Math"/>
                                              <a:ea typeface="Cambria Math"/>
                                            </a:rPr>
                                            <m:t>,</m:t>
                                          </m:r>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r>
                                                <a:rPr kumimoji="0" lang="en-US" sz="1800" b="0" i="1" u="none" strike="noStrike" kern="1200" cap="none" spc="0" normalizeH="0" baseline="0" noProof="0">
                                                  <a:ln>
                                                    <a:noFill/>
                                                  </a:ln>
                                                  <a:solidFill>
                                                    <a:srgbClr val="103184"/>
                                                  </a:solidFill>
                                                  <a:effectLst/>
                                                  <a:uLnTx/>
                                                  <a:uFillTx/>
                                                  <a:latin typeface="Cambria Math"/>
                                                </a:rPr>
                                                <m:t>+1</m:t>
                                              </m:r>
                                            </m:sub>
                                          </m:sSub>
                                        </m:e>
                                      </m:d>
                                      <m:r>
                                        <a:rPr kumimoji="0" lang="fr-FR" sz="1800" b="0" i="1" u="none" strike="noStrike" kern="1200" cap="none" spc="0" normalizeH="0" baseline="0" noProof="0">
                                          <a:ln>
                                            <a:noFill/>
                                          </a:ln>
                                          <a:solidFill>
                                            <a:srgbClr val="103184"/>
                                          </a:solidFill>
                                          <a:effectLst/>
                                          <a:uLnTx/>
                                          <a:uFillTx/>
                                          <a:latin typeface="Cambria Math"/>
                                        </a:rPr>
                                        <m:t>∗</m:t>
                                      </m:r>
                                      <m:r>
                                        <a:rPr kumimoji="0" lang="fr-FR" sz="1800" b="0" i="1" u="none" strike="noStrike" kern="1200" cap="none" spc="0" normalizeH="0" baseline="0" noProof="0">
                                          <a:ln>
                                            <a:noFill/>
                                          </a:ln>
                                          <a:solidFill>
                                            <a:srgbClr val="103184"/>
                                          </a:solidFill>
                                          <a:effectLst/>
                                          <a:uLnTx/>
                                          <a:uFillTx/>
                                          <a:latin typeface="Cambria Math"/>
                                        </a:rPr>
                                        <m:t>𝐿</m:t>
                                      </m:r>
                                      <m:d>
                                        <m:dPr>
                                          <m:ctrlPr>
                                            <a:rPr kumimoji="0" lang="fr-FR" sz="1800" b="0" i="1" u="none" strike="noStrike" kern="1200" cap="none" spc="0" normalizeH="0" baseline="0" noProof="0">
                                              <a:ln>
                                                <a:noFill/>
                                              </a:ln>
                                              <a:solidFill>
                                                <a:srgbClr val="103184"/>
                                              </a:solidFill>
                                              <a:effectLst/>
                                              <a:uLnTx/>
                                              <a:uFillTx/>
                                              <a:latin typeface="Cambria Math" panose="02040503050406030204" pitchFamily="18" charset="0"/>
                                            </a:rPr>
                                          </m:ctrlPr>
                                        </m:dPr>
                                        <m:e>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sub>
                                          </m:sSub>
                                          <m:r>
                                            <a:rPr kumimoji="0" lang="fr-FR" sz="1800" b="0" i="1" u="none" strike="noStrike" kern="1200" cap="none" spc="0" normalizeH="0" baseline="0" noProof="0">
                                              <a:ln>
                                                <a:noFill/>
                                              </a:ln>
                                              <a:solidFill>
                                                <a:srgbClr val="103184"/>
                                              </a:solidFill>
                                              <a:effectLst/>
                                              <a:uLnTx/>
                                              <a:uFillTx/>
                                              <a:latin typeface="Cambria Math"/>
                                            </a:rPr>
                                            <m:t>,</m:t>
                                          </m:r>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sub>
                                          </m:sSub>
                                          <m:r>
                                            <a:rPr kumimoji="0" lang="en-US" sz="1800" b="0" i="1" u="none" strike="noStrike" kern="1200" cap="none" spc="0" normalizeH="0" baseline="0" noProof="0">
                                              <a:ln>
                                                <a:noFill/>
                                              </a:ln>
                                              <a:solidFill>
                                                <a:srgbClr val="103184"/>
                                              </a:solidFill>
                                              <a:effectLst/>
                                              <a:uLnTx/>
                                              <a:uFillTx/>
                                              <a:latin typeface="Cambria Math"/>
                                              <a:ea typeface="Cambria Math"/>
                                            </a:rPr>
                                            <m:t>,</m:t>
                                          </m:r>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r>
                                                <a:rPr kumimoji="0" lang="en-US" sz="1800" b="0" i="1" u="none" strike="noStrike" kern="1200" cap="none" spc="0" normalizeH="0" baseline="0" noProof="0">
                                                  <a:ln>
                                                    <a:noFill/>
                                                  </a:ln>
                                                  <a:solidFill>
                                                    <a:srgbClr val="103184"/>
                                                  </a:solidFill>
                                                  <a:effectLst/>
                                                  <a:uLnTx/>
                                                  <a:uFillTx/>
                                                  <a:latin typeface="Cambria Math"/>
                                                </a:rPr>
                                                <m:t>+1</m:t>
                                              </m:r>
                                            </m:sub>
                                          </m:sSub>
                                        </m:e>
                                      </m:d>
                                    </m:e>
                                  </m:d>
                                </m:e>
                                <m:sup>
                                  <m:r>
                                    <a:rPr kumimoji="0" lang="fr-FR" sz="1800" b="0" i="1" u="none" strike="noStrike" kern="1200" cap="none" spc="0" normalizeH="0" baseline="0" noProof="0">
                                      <a:ln>
                                        <a:noFill/>
                                      </a:ln>
                                      <a:solidFill>
                                        <a:srgbClr val="103184"/>
                                      </a:solidFill>
                                      <a:effectLst/>
                                      <a:uLnTx/>
                                      <a:uFillTx/>
                                      <a:latin typeface="Cambria Math"/>
                                    </a:rPr>
                                    <m:t>2</m:t>
                                  </m:r>
                                </m:sup>
                              </m:sSup>
                            </m:e>
                          </m:d>
                        </m:e>
                      </m:nary>
                      <m:r>
                        <a:rPr kumimoji="0" lang="fr-FR" sz="1800" b="0" i="1" u="none" strike="noStrike" kern="1200" cap="none" spc="0" normalizeH="0" baseline="0" noProof="0">
                          <a:ln>
                            <a:noFill/>
                          </a:ln>
                          <a:solidFill>
                            <a:srgbClr val="103184"/>
                          </a:solidFill>
                          <a:effectLst/>
                          <a:uLnTx/>
                          <a:uFillTx/>
                          <a:latin typeface="Cambria Math"/>
                        </a:rPr>
                        <m:t>−</m:t>
                      </m:r>
                      <m:r>
                        <a:rPr kumimoji="0" lang="fr-FR" sz="1800" b="0" i="1" u="none" strike="noStrike" kern="1200" cap="none" spc="0" normalizeH="0" baseline="0" noProof="0">
                          <a:ln>
                            <a:noFill/>
                          </a:ln>
                          <a:solidFill>
                            <a:srgbClr val="103184"/>
                          </a:solidFill>
                          <a:effectLst/>
                          <a:uLnTx/>
                          <a:uFillTx/>
                          <a:latin typeface="Cambria Math"/>
                        </a:rPr>
                        <m:t>𝑁</m:t>
                      </m:r>
                      <m:r>
                        <a:rPr kumimoji="0" lang="fr-FR" sz="1800" b="0" i="1" u="none" strike="noStrike" kern="1200" cap="none" spc="0" normalizeH="0" baseline="0" noProof="0">
                          <a:ln>
                            <a:noFill/>
                          </a:ln>
                          <a:solidFill>
                            <a:srgbClr val="103184"/>
                          </a:solidFill>
                          <a:effectLst/>
                          <a:uLnTx/>
                          <a:uFillTx/>
                          <a:latin typeface="Cambria Math"/>
                        </a:rPr>
                        <m:t>∗</m:t>
                      </m:r>
                      <m:nary>
                        <m:naryPr>
                          <m:chr m:val="∑"/>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naryPr>
                        <m:sub>
                          <m:r>
                            <m:rPr>
                              <m:brk m:alnAt="23"/>
                            </m:rPr>
                            <a:rPr kumimoji="0" lang="en-US" sz="1800" b="0" i="1" u="none" strike="noStrike" kern="1200" cap="none" spc="0" normalizeH="0" baseline="0" noProof="0">
                              <a:ln>
                                <a:noFill/>
                              </a:ln>
                              <a:solidFill>
                                <a:srgbClr val="103184"/>
                              </a:solidFill>
                              <a:effectLst/>
                              <a:uLnTx/>
                              <a:uFillTx/>
                              <a:latin typeface="Cambria Math"/>
                            </a:rPr>
                            <m:t>𝑖</m:t>
                          </m:r>
                          <m:r>
                            <a:rPr kumimoji="0" lang="en-US" sz="1800" b="0" i="1" u="none" strike="noStrike" kern="1200" cap="none" spc="0" normalizeH="0" baseline="0" noProof="0">
                              <a:ln>
                                <a:noFill/>
                              </a:ln>
                              <a:solidFill>
                                <a:srgbClr val="103184"/>
                              </a:solidFill>
                              <a:effectLst/>
                              <a:uLnTx/>
                              <a:uFillTx/>
                              <a:latin typeface="Cambria Math"/>
                            </a:rPr>
                            <m:t>=1</m:t>
                          </m:r>
                        </m:sub>
                        <m:sup>
                          <m:r>
                            <a:rPr kumimoji="0" lang="en-US" sz="1800" b="0" i="1" u="none" strike="noStrike" kern="1200" cap="none" spc="0" normalizeH="0" baseline="0" noProof="0">
                              <a:ln>
                                <a:noFill/>
                              </a:ln>
                              <a:solidFill>
                                <a:srgbClr val="103184"/>
                              </a:solidFill>
                              <a:effectLst/>
                              <a:uLnTx/>
                              <a:uFillTx/>
                              <a:latin typeface="Cambria Math"/>
                            </a:rPr>
                            <m:t>𝑁</m:t>
                          </m:r>
                        </m:sup>
                        <m:e>
                          <m:r>
                            <a:rPr kumimoji="0" lang="fr-FR" sz="1800" b="0" i="1" u="none" strike="noStrike" kern="1200" cap="none" spc="0" normalizeH="0" baseline="0" noProof="0" smtClean="0">
                              <a:ln>
                                <a:noFill/>
                              </a:ln>
                              <a:solidFill>
                                <a:srgbClr val="103184"/>
                              </a:solidFill>
                              <a:effectLst/>
                              <a:uLnTx/>
                              <a:uFillTx/>
                              <a:latin typeface="Cambria Math" panose="02040503050406030204" pitchFamily="18" charset="0"/>
                            </a:rPr>
                            <m:t>𝑍𝐶</m:t>
                          </m:r>
                          <m:d>
                            <m:d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dPr>
                            <m:e>
                              <m:r>
                                <a:rPr kumimoji="0" lang="en-US" sz="1800" b="0" i="1" u="none" strike="noStrike" kern="1200" cap="none" spc="0" normalizeH="0" baseline="0" noProof="0">
                                  <a:ln>
                                    <a:noFill/>
                                  </a:ln>
                                  <a:solidFill>
                                    <a:srgbClr val="103184"/>
                                  </a:solidFill>
                                  <a:effectLst/>
                                  <a:uLnTx/>
                                  <a:uFillTx/>
                                  <a:latin typeface="Cambria Math"/>
                                </a:rPr>
                                <m:t>𝑡</m:t>
                              </m:r>
                              <m:r>
                                <a:rPr kumimoji="0" lang="en-US" sz="1800" b="0" i="1" u="none" strike="noStrike" kern="1200" cap="none" spc="0" normalizeH="0" baseline="0" noProof="0">
                                  <a:ln>
                                    <a:noFill/>
                                  </a:ln>
                                  <a:solidFill>
                                    <a:srgbClr val="103184"/>
                                  </a:solidFill>
                                  <a:effectLst/>
                                  <a:uLnTx/>
                                  <a:uFillTx/>
                                  <a:latin typeface="Cambria Math"/>
                                </a:rPr>
                                <m:t>,</m:t>
                              </m:r>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sub>
                              </m:sSub>
                            </m:e>
                          </m:d>
                          <m:r>
                            <a:rPr kumimoji="0" lang="en-US" sz="1800" b="0" i="1" u="none" strike="noStrike" kern="1200" cap="none" spc="0" normalizeH="0" baseline="0" noProof="0">
                              <a:ln>
                                <a:noFill/>
                              </a:ln>
                              <a:solidFill>
                                <a:srgbClr val="103184"/>
                              </a:solidFill>
                              <a:effectLst/>
                              <a:uLnTx/>
                              <a:uFillTx/>
                              <a:latin typeface="Cambria Math"/>
                              <a:ea typeface="Cambria Math"/>
                            </a:rPr>
                            <m:t>∗</m:t>
                          </m:r>
                          <m:d>
                            <m:dPr>
                              <m:ctrlPr>
                                <a:rPr kumimoji="0" lang="fr-FR" sz="1800" b="0" i="1" u="none" strike="noStrike" kern="1200" cap="none" spc="0" normalizeH="0" baseline="0" noProof="0">
                                  <a:ln>
                                    <a:noFill/>
                                  </a:ln>
                                  <a:solidFill>
                                    <a:srgbClr val="103184"/>
                                  </a:solidFill>
                                  <a:effectLst/>
                                  <a:uLnTx/>
                                  <a:uFillTx/>
                                  <a:latin typeface="Cambria Math" panose="02040503050406030204" pitchFamily="18" charset="0"/>
                                </a:rPr>
                              </m:ctrlPr>
                            </m:dPr>
                            <m:e>
                              <m:r>
                                <a:rPr kumimoji="0" lang="fr-FR" sz="1800" b="0" i="1" u="none" strike="noStrike" kern="1200" cap="none" spc="0" normalizeH="0" baseline="0" noProof="0">
                                  <a:ln>
                                    <a:noFill/>
                                  </a:ln>
                                  <a:solidFill>
                                    <a:srgbClr val="103184"/>
                                  </a:solidFill>
                                  <a:effectLst/>
                                  <a:uLnTx/>
                                  <a:uFillTx/>
                                  <a:latin typeface="Cambria Math"/>
                                </a:rPr>
                                <m:t>1+</m:t>
                              </m:r>
                              <m:r>
                                <a:rPr kumimoji="0" lang="en-US" sz="1800" b="0" i="1" u="none" strike="noStrike" kern="1200" cap="none" spc="0" normalizeH="0" baseline="0" noProof="0">
                                  <a:ln>
                                    <a:noFill/>
                                  </a:ln>
                                  <a:solidFill>
                                    <a:srgbClr val="103184"/>
                                  </a:solidFill>
                                  <a:effectLst/>
                                  <a:uLnTx/>
                                  <a:uFillTx/>
                                  <a:latin typeface="Cambria Math"/>
                                  <a:ea typeface="Cambria Math"/>
                                </a:rPr>
                                <m:t>𝛿</m:t>
                              </m:r>
                              <m:d>
                                <m:d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ea typeface="Cambria Math"/>
                                    </a:rPr>
                                  </m:ctrlPr>
                                </m:dPr>
                                <m:e>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sub>
                                  </m:sSub>
                                  <m:r>
                                    <a:rPr kumimoji="0" lang="en-US" sz="1800" b="0" i="1" u="none" strike="noStrike" kern="1200" cap="none" spc="0" normalizeH="0" baseline="0" noProof="0">
                                      <a:ln>
                                        <a:noFill/>
                                      </a:ln>
                                      <a:solidFill>
                                        <a:srgbClr val="103184"/>
                                      </a:solidFill>
                                      <a:effectLst/>
                                      <a:uLnTx/>
                                      <a:uFillTx/>
                                      <a:latin typeface="Cambria Math"/>
                                      <a:ea typeface="Cambria Math"/>
                                    </a:rPr>
                                    <m:t>,</m:t>
                                  </m:r>
                                  <m:sSub>
                                    <m:sSubPr>
                                      <m:ctrlPr>
                                        <a:rPr kumimoji="0" lang="en-US" sz="1800" b="0" i="1" u="none" strike="noStrike" kern="1200" cap="none" spc="0" normalizeH="0" baseline="0" noProof="0">
                                          <a:ln>
                                            <a:noFill/>
                                          </a:ln>
                                          <a:solidFill>
                                            <a:srgbClr val="103184"/>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srgbClr val="103184"/>
                                          </a:solidFill>
                                          <a:effectLst/>
                                          <a:uLnTx/>
                                          <a:uFillTx/>
                                          <a:latin typeface="Cambria Math"/>
                                        </a:rPr>
                                        <m:t>𝑇</m:t>
                                      </m:r>
                                    </m:e>
                                    <m:sub>
                                      <m:r>
                                        <a:rPr kumimoji="0" lang="en-US" sz="1800" b="0" i="1" u="none" strike="noStrike" kern="1200" cap="none" spc="0" normalizeH="0" baseline="0" noProof="0">
                                          <a:ln>
                                            <a:noFill/>
                                          </a:ln>
                                          <a:solidFill>
                                            <a:srgbClr val="103184"/>
                                          </a:solidFill>
                                          <a:effectLst/>
                                          <a:uLnTx/>
                                          <a:uFillTx/>
                                          <a:latin typeface="Cambria Math"/>
                                        </a:rPr>
                                        <m:t>𝑖</m:t>
                                      </m:r>
                                      <m:r>
                                        <a:rPr kumimoji="0" lang="en-US" sz="1800" b="0" i="1" u="none" strike="noStrike" kern="1200" cap="none" spc="0" normalizeH="0" baseline="0" noProof="0">
                                          <a:ln>
                                            <a:noFill/>
                                          </a:ln>
                                          <a:solidFill>
                                            <a:srgbClr val="103184"/>
                                          </a:solidFill>
                                          <a:effectLst/>
                                          <a:uLnTx/>
                                          <a:uFillTx/>
                                          <a:latin typeface="Cambria Math"/>
                                        </a:rPr>
                                        <m:t>+1</m:t>
                                      </m:r>
                                    </m:sub>
                                  </m:sSub>
                                </m:e>
                              </m:d>
                              <m:r>
                                <a:rPr kumimoji="0" lang="fr-FR" sz="1800" b="0" i="1" u="none" strike="noStrike" kern="1200" cap="none" spc="0" normalizeH="0" baseline="0" noProof="0">
                                  <a:ln>
                                    <a:noFill/>
                                  </a:ln>
                                  <a:solidFill>
                                    <a:srgbClr val="103184"/>
                                  </a:solidFill>
                                  <a:effectLst/>
                                  <a:uLnTx/>
                                  <a:uFillTx/>
                                  <a:latin typeface="Cambria Math"/>
                                </a:rPr>
                                <m:t>∗</m:t>
                              </m:r>
                              <m:r>
                                <a:rPr kumimoji="0" lang="en-US" sz="1800" b="0" i="1" u="none" strike="noStrike" kern="1200" cap="none" spc="0" normalizeH="0" baseline="0" noProof="0">
                                  <a:ln>
                                    <a:noFill/>
                                  </a:ln>
                                  <a:solidFill>
                                    <a:srgbClr val="103184"/>
                                  </a:solidFill>
                                  <a:effectLst/>
                                  <a:uLnTx/>
                                  <a:uFillTx/>
                                  <a:latin typeface="Cambria Math"/>
                                </a:rPr>
                                <m:t>𝐾</m:t>
                              </m:r>
                            </m:e>
                          </m:d>
                        </m:e>
                      </m:nary>
                    </m:oMath>
                  </m:oMathPara>
                </a14:m>
                <a:endParaRPr kumimoji="0" lang="fr-FR" sz="1800" b="0" i="0" u="none" strike="noStrike" kern="1200" cap="none" spc="0" normalizeH="0" baseline="0" noProof="0" dirty="0">
                  <a:ln>
                    <a:noFill/>
                  </a:ln>
                  <a:solidFill>
                    <a:srgbClr val="103184"/>
                  </a:solidFill>
                  <a:effectLst/>
                  <a:uLnTx/>
                  <a:uFillTx/>
                  <a:latin typeface="Arial"/>
                  <a:ea typeface="Arial Unicode MS"/>
                  <a:cs typeface="Arial Unicode MS"/>
                </a:endParaRPr>
              </a:p>
            </p:txBody>
          </p:sp>
        </mc:Choice>
        <mc:Fallback xmlns="">
          <p:sp>
            <p:nvSpPr>
              <p:cNvPr id="14" name="Rectangle 3"/>
              <p:cNvSpPr txBox="1">
                <a:spLocks noRot="1" noChangeAspect="1" noMove="1" noResize="1" noEditPoints="1" noAdjustHandles="1" noChangeArrowheads="1" noChangeShapeType="1" noTextEdit="1"/>
              </p:cNvSpPr>
              <p:nvPr/>
            </p:nvSpPr>
            <p:spPr bwMode="gray">
              <a:xfrm>
                <a:off x="644201" y="1220788"/>
                <a:ext cx="7260091" cy="3792388"/>
              </a:xfrm>
              <a:prstGeom prst="rect">
                <a:avLst/>
              </a:prstGeom>
              <a:blipFill>
                <a:blip r:embed="rId2"/>
                <a:stretch>
                  <a:fillRect/>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fr-FR">
                    <a:noFill/>
                  </a:rPr>
                  <a:t> </a:t>
                </a:r>
              </a:p>
            </p:txBody>
          </p:sp>
        </mc:Fallback>
      </mc:AlternateContent>
      <p:sp>
        <p:nvSpPr>
          <p:cNvPr id="15" name="AutoShape 10"/>
          <p:cNvSpPr>
            <a:spLocks noChangeArrowheads="1"/>
          </p:cNvSpPr>
          <p:nvPr/>
        </p:nvSpPr>
        <p:spPr bwMode="auto">
          <a:xfrm>
            <a:off x="6212812" y="4005063"/>
            <a:ext cx="647700" cy="1152129"/>
          </a:xfrm>
          <a:prstGeom prst="upArrow">
            <a:avLst>
              <a:gd name="adj1" fmla="val 50000"/>
              <a:gd name="adj2" fmla="val 36152"/>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91C8EB"/>
              </a:solidFill>
              <a:effectLst/>
              <a:uLnTx/>
              <a:uFillTx/>
              <a:latin typeface="Arial"/>
              <a:ea typeface="Arial Unicode MS"/>
              <a:cs typeface="Arial Unicode MS"/>
            </a:endParaRPr>
          </a:p>
        </p:txBody>
      </p:sp>
    </p:spTree>
    <p:extLst>
      <p:ext uri="{BB962C8B-B14F-4D97-AF65-F5344CB8AC3E}">
        <p14:creationId xmlns:p14="http://schemas.microsoft.com/office/powerpoint/2010/main" val="31114725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2844934-E9C5-4508-B291-2E424D4679F4}" type="slidenum">
              <a:rPr kumimoji="0" lang="fr-FR" sz="1000" b="0" i="0" u="none" strike="noStrike" kern="1200" cap="none" spc="0" normalizeH="0" baseline="0" noProof="0">
                <a:ln>
                  <a:noFill/>
                </a:ln>
                <a:solidFill>
                  <a:srgbClr val="103184"/>
                </a:solidFill>
                <a:effectLst/>
                <a:uLnTx/>
                <a:uFillTx/>
                <a:latin typeface="Arial"/>
                <a:ea typeface="Arial Unicode MS"/>
                <a:cs typeface="Arial Unicode MS"/>
              </a:rPr>
              <a:pPr marL="0" marR="0" lvl="0" indent="0" algn="l" defTabSz="914400" rtl="0" eaLnBrk="1" fontAlgn="auto" latinLnBrk="0" hangingPunct="1">
                <a:lnSpc>
                  <a:spcPct val="100000"/>
                </a:lnSpc>
                <a:spcBef>
                  <a:spcPts val="0"/>
                </a:spcBef>
                <a:spcAft>
                  <a:spcPts val="0"/>
                </a:spcAft>
                <a:buClrTx/>
                <a:buSzTx/>
                <a:buFontTx/>
                <a:buNone/>
                <a:tabLst/>
                <a:defRPr/>
              </a:pPr>
              <a:t>64</a:t>
            </a:fld>
            <a:endParaRPr kumimoji="0" lang="fr-FR" sz="1000" b="0" i="0" u="none" strike="noStrike" kern="1200" cap="none" spc="0" normalizeH="0" baseline="0" noProof="0">
              <a:ln>
                <a:noFill/>
              </a:ln>
              <a:solidFill>
                <a:srgbClr val="103184"/>
              </a:solidFill>
              <a:effectLst/>
              <a:uLnTx/>
              <a:uFillTx/>
              <a:latin typeface="Arial"/>
              <a:ea typeface="Arial Unicode MS"/>
              <a:cs typeface="Arial Unicode MS"/>
            </a:endParaRPr>
          </a:p>
        </p:txBody>
      </p:sp>
      <p:sp>
        <p:nvSpPr>
          <p:cNvPr id="189442" name="Rectangle 2"/>
          <p:cNvSpPr>
            <a:spLocks noGrp="1" noChangeArrowheads="1"/>
          </p:cNvSpPr>
          <p:nvPr>
            <p:ph type="title"/>
          </p:nvPr>
        </p:nvSpPr>
        <p:spPr/>
        <p:txBody>
          <a:bodyPr/>
          <a:lstStyle/>
          <a:p>
            <a:r>
              <a:rPr lang="fr-FR" dirty="0"/>
              <a:t>In-</a:t>
            </a:r>
            <a:r>
              <a:rPr lang="fr-FR" dirty="0" err="1"/>
              <a:t>Arrears</a:t>
            </a:r>
            <a:r>
              <a:rPr lang="fr-FR" dirty="0"/>
              <a:t> Swaps (5)</a:t>
            </a:r>
          </a:p>
        </p:txBody>
      </p:sp>
      <mc:AlternateContent xmlns:mc="http://schemas.openxmlformats.org/markup-compatibility/2006" xmlns:a14="http://schemas.microsoft.com/office/drawing/2010/main">
        <mc:Choice Requires="a14">
          <p:sp>
            <p:nvSpPr>
              <p:cNvPr id="189449" name="Rectangle 9"/>
              <p:cNvSpPr>
                <a:spLocks noGrp="1" noChangeArrowheads="1"/>
              </p:cNvSpPr>
              <p:nvPr>
                <p:ph type="body" sz="half" idx="1"/>
              </p:nvPr>
            </p:nvSpPr>
            <p:spPr>
              <a:xfrm>
                <a:off x="533400" y="1295400"/>
                <a:ext cx="8142288" cy="4800600"/>
              </a:xfrm>
            </p:spPr>
            <p:txBody>
              <a:bodyPr/>
              <a:lstStyle/>
              <a:p>
                <a:r>
                  <a:rPr lang="fr-FR" sz="1400" dirty="0"/>
                  <a:t>We </a:t>
                </a:r>
                <a:r>
                  <a:rPr lang="fr-FR" sz="1400" dirty="0" err="1"/>
                  <a:t>will</a:t>
                </a:r>
                <a:r>
                  <a:rPr lang="fr-FR" sz="1400" dirty="0"/>
                  <a:t> use a Black model for </a:t>
                </a:r>
                <a:r>
                  <a:rPr lang="fr-FR" sz="1400" dirty="0" err="1"/>
                  <a:t>forward</a:t>
                </a:r>
                <a:r>
                  <a:rPr lang="fr-FR" sz="1400" dirty="0"/>
                  <a:t> </a:t>
                </a:r>
                <a:r>
                  <a:rPr lang="fr-FR" sz="1400" dirty="0" err="1"/>
                  <a:t>Libor</a:t>
                </a:r>
                <a:r>
                  <a:rPr lang="fr-FR" sz="1400" dirty="0"/>
                  <a:t> rate:</a:t>
                </a:r>
              </a:p>
              <a:p>
                <a:pPr marL="288925" lvl="1" indent="0">
                  <a:buNone/>
                </a:pPr>
                <a:endParaRPr lang="fr-FR" sz="1400" dirty="0"/>
              </a:p>
              <a:p>
                <a:pPr marL="288925" lvl="1" indent="0">
                  <a:buNone/>
                </a:pPr>
                <a14:m>
                  <m:oMathPara xmlns:m="http://schemas.openxmlformats.org/officeDocument/2006/math">
                    <m:oMathParaPr>
                      <m:jc m:val="centerGroup"/>
                    </m:oMathParaPr>
                    <m:oMath xmlns:m="http://schemas.openxmlformats.org/officeDocument/2006/math">
                      <m:f>
                        <m:fPr>
                          <m:ctrlPr>
                            <a:rPr lang="fr-FR" sz="2000" i="1" smtClean="0">
                              <a:latin typeface="Cambria Math" panose="02040503050406030204" pitchFamily="18" charset="0"/>
                            </a:rPr>
                          </m:ctrlPr>
                        </m:fPr>
                        <m:num>
                          <m:r>
                            <a:rPr lang="fr-FR" sz="2000" b="0" i="1" smtClean="0">
                              <a:latin typeface="Cambria Math"/>
                            </a:rPr>
                            <m:t>𝑑</m:t>
                          </m:r>
                          <m:r>
                            <a:rPr lang="fr-FR" sz="2000" i="1">
                              <a:latin typeface="Cambria Math"/>
                            </a:rPr>
                            <m:t>𝐿</m:t>
                          </m:r>
                          <m:d>
                            <m:dPr>
                              <m:ctrlPr>
                                <a:rPr lang="fr-FR" sz="2000" i="1">
                                  <a:latin typeface="Cambria Math" panose="02040503050406030204" pitchFamily="18" charset="0"/>
                                </a:rPr>
                              </m:ctrlPr>
                            </m:dPr>
                            <m:e>
                              <m:r>
                                <a:rPr lang="fr-FR" sz="2000" b="0" i="1" smtClean="0">
                                  <a:latin typeface="Cambria Math"/>
                                </a:rPr>
                                <m:t>𝑡</m:t>
                              </m:r>
                              <m:r>
                                <a:rPr lang="fr-FR" sz="2000" i="1">
                                  <a:latin typeface="Cambria Math"/>
                                </a:rPr>
                                <m:t>,</m:t>
                              </m:r>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𝑖</m:t>
                                  </m:r>
                                </m:sub>
                              </m:sSub>
                              <m:r>
                                <a:rPr lang="en-US" sz="2000" i="1">
                                  <a:latin typeface="Cambria Math"/>
                                  <a:ea typeface="Cambria Math"/>
                                </a:rPr>
                                <m:t>,</m:t>
                              </m:r>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𝑖</m:t>
                                  </m:r>
                                  <m:r>
                                    <a:rPr lang="en-US" sz="2000" i="1">
                                      <a:latin typeface="Cambria Math"/>
                                    </a:rPr>
                                    <m:t>+1</m:t>
                                  </m:r>
                                </m:sub>
                              </m:sSub>
                            </m:e>
                          </m:d>
                        </m:num>
                        <m:den>
                          <m:r>
                            <a:rPr lang="fr-FR" sz="2000" i="1">
                              <a:latin typeface="Cambria Math"/>
                            </a:rPr>
                            <m:t>𝐿</m:t>
                          </m:r>
                          <m:d>
                            <m:dPr>
                              <m:ctrlPr>
                                <a:rPr lang="fr-FR" sz="2000" i="1">
                                  <a:latin typeface="Cambria Math" panose="02040503050406030204" pitchFamily="18" charset="0"/>
                                </a:rPr>
                              </m:ctrlPr>
                            </m:dPr>
                            <m:e>
                              <m:r>
                                <a:rPr lang="fr-FR" sz="2000" i="1">
                                  <a:latin typeface="Cambria Math"/>
                                </a:rPr>
                                <m:t>𝑡</m:t>
                              </m:r>
                              <m:r>
                                <a:rPr lang="fr-FR" sz="2000" i="1">
                                  <a:latin typeface="Cambria Math"/>
                                </a:rPr>
                                <m:t>,</m:t>
                              </m:r>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𝑖</m:t>
                                  </m:r>
                                </m:sub>
                              </m:sSub>
                              <m:r>
                                <a:rPr lang="en-US" sz="2000" i="1">
                                  <a:latin typeface="Cambria Math"/>
                                  <a:ea typeface="Cambria Math"/>
                                </a:rPr>
                                <m:t>,</m:t>
                              </m:r>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𝑖</m:t>
                                  </m:r>
                                  <m:r>
                                    <a:rPr lang="en-US" sz="2000" i="1">
                                      <a:latin typeface="Cambria Math"/>
                                    </a:rPr>
                                    <m:t>+1</m:t>
                                  </m:r>
                                </m:sub>
                              </m:sSub>
                            </m:e>
                          </m:d>
                        </m:den>
                      </m:f>
                      <m:r>
                        <a:rPr lang="fr-FR" sz="2000" b="0" i="1" smtClean="0">
                          <a:latin typeface="Cambria Math"/>
                        </a:rPr>
                        <m:t>=</m:t>
                      </m:r>
                      <m:sSub>
                        <m:sSubPr>
                          <m:ctrlPr>
                            <a:rPr lang="fr-FR" sz="2000" b="0" i="1" smtClean="0">
                              <a:latin typeface="Cambria Math" panose="02040503050406030204" pitchFamily="18" charset="0"/>
                            </a:rPr>
                          </m:ctrlPr>
                        </m:sSubPr>
                        <m:e>
                          <m:r>
                            <a:rPr lang="fr-FR" sz="2000" b="0" i="1" smtClean="0">
                              <a:latin typeface="Cambria Math"/>
                              <a:ea typeface="Cambria Math"/>
                            </a:rPr>
                            <m:t>𝜎</m:t>
                          </m:r>
                        </m:e>
                        <m:sub>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𝑖</m:t>
                              </m:r>
                            </m:sub>
                          </m:sSub>
                        </m:sub>
                      </m:sSub>
                      <m:r>
                        <a:rPr lang="fr-FR" sz="2000" b="0" i="1" smtClean="0">
                          <a:latin typeface="Cambria Math"/>
                        </a:rPr>
                        <m:t>.</m:t>
                      </m:r>
                      <m:r>
                        <a:rPr lang="fr-FR" sz="2000" b="0" i="1" smtClean="0">
                          <a:latin typeface="Cambria Math"/>
                        </a:rPr>
                        <m:t>𝑑</m:t>
                      </m:r>
                      <m:sSubSup>
                        <m:sSubSupPr>
                          <m:ctrlPr>
                            <a:rPr lang="fr-FR" sz="2000" b="0" i="1" smtClean="0">
                              <a:latin typeface="Cambria Math" panose="02040503050406030204" pitchFamily="18" charset="0"/>
                            </a:rPr>
                          </m:ctrlPr>
                        </m:sSubSupPr>
                        <m:e>
                          <m:r>
                            <a:rPr lang="fr-FR" sz="2000" b="0" i="1" smtClean="0">
                              <a:latin typeface="Cambria Math"/>
                            </a:rPr>
                            <m:t>𝑊</m:t>
                          </m:r>
                        </m:e>
                        <m:sub>
                          <m:r>
                            <a:rPr lang="fr-FR" sz="2000" b="0" i="1" smtClean="0">
                              <a:latin typeface="Cambria Math"/>
                            </a:rPr>
                            <m:t>𝑡</m:t>
                          </m:r>
                        </m:sub>
                        <m:sup>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𝑖</m:t>
                              </m:r>
                              <m:r>
                                <a:rPr lang="fr-FR" sz="2000" b="0" i="1" smtClean="0">
                                  <a:latin typeface="Cambria Math"/>
                                </a:rPr>
                                <m:t>+1</m:t>
                              </m:r>
                            </m:sub>
                          </m:sSub>
                        </m:sup>
                      </m:sSubSup>
                    </m:oMath>
                  </m:oMathPara>
                </a14:m>
                <a:endParaRPr lang="fr-FR" sz="1400" dirty="0"/>
              </a:p>
              <a:p>
                <a:endParaRPr lang="fr-FR" sz="1400" dirty="0"/>
              </a:p>
              <a:p>
                <a:endParaRPr lang="fr-FR" sz="1400" dirty="0"/>
              </a:p>
              <a:p>
                <a:r>
                  <a:rPr lang="fr-FR" sz="1400" dirty="0"/>
                  <a:t>This </a:t>
                </a:r>
                <a:r>
                  <a:rPr lang="fr-FR" sz="1400" dirty="0" err="1"/>
                  <a:t>Stochastical</a:t>
                </a:r>
                <a:r>
                  <a:rPr lang="fr-FR" sz="1400" dirty="0"/>
                  <a:t> </a:t>
                </a:r>
                <a:r>
                  <a:rPr lang="fr-FR" sz="1400" dirty="0" err="1"/>
                  <a:t>Differential</a:t>
                </a:r>
                <a:r>
                  <a:rPr lang="fr-FR" sz="1400" dirty="0"/>
                  <a:t> Equation has the </a:t>
                </a:r>
                <a:r>
                  <a:rPr lang="fr-FR" sz="1400" dirty="0" err="1"/>
                  <a:t>following</a:t>
                </a:r>
                <a:r>
                  <a:rPr lang="fr-FR" sz="1400" dirty="0"/>
                  <a:t> explicit formula:</a:t>
                </a:r>
              </a:p>
              <a:p>
                <a:pPr marL="0" lvl="1" indent="0">
                  <a:buClr>
                    <a:schemeClr val="tx2"/>
                  </a:buClr>
                  <a:buSzPct val="80000"/>
                  <a:buNone/>
                </a:pPr>
                <a:endParaRPr lang="fr-FR" sz="1400" dirty="0"/>
              </a:p>
              <a:p>
                <a:pPr marL="0" lvl="1" indent="0">
                  <a:buClr>
                    <a:schemeClr val="tx2"/>
                  </a:buClr>
                  <a:buSzPct val="80000"/>
                  <a:buNone/>
                </a:pPr>
                <a:endParaRPr lang="fr-FR" sz="1400" i="1" dirty="0">
                  <a:latin typeface="Cambria Math"/>
                </a:endParaRPr>
              </a:p>
              <a:p>
                <a:pPr marL="0" lvl="1" indent="0">
                  <a:buClr>
                    <a:schemeClr val="tx2"/>
                  </a:buClr>
                  <a:buSzPct val="80000"/>
                  <a:buNone/>
                </a:pPr>
                <a14:m>
                  <m:oMathPara xmlns:m="http://schemas.openxmlformats.org/officeDocument/2006/math">
                    <m:oMathParaPr>
                      <m:jc m:val="centerGroup"/>
                    </m:oMathParaPr>
                    <m:oMath xmlns:m="http://schemas.openxmlformats.org/officeDocument/2006/math">
                      <m:r>
                        <a:rPr lang="fr-FR" sz="2000" i="1">
                          <a:latin typeface="Cambria Math"/>
                        </a:rPr>
                        <m:t>𝐿</m:t>
                      </m:r>
                      <m:d>
                        <m:dPr>
                          <m:ctrlPr>
                            <a:rPr lang="fr-FR"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𝑖</m:t>
                              </m:r>
                            </m:sub>
                          </m:sSub>
                          <m:r>
                            <a:rPr lang="fr-FR" sz="2000" i="1">
                              <a:latin typeface="Cambria Math"/>
                            </a:rPr>
                            <m:t>,</m:t>
                          </m:r>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𝑖</m:t>
                              </m:r>
                            </m:sub>
                          </m:sSub>
                          <m:r>
                            <a:rPr lang="en-US" sz="2000" i="1">
                              <a:latin typeface="Cambria Math"/>
                              <a:ea typeface="Cambria Math"/>
                            </a:rPr>
                            <m:t>,</m:t>
                          </m:r>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𝑖</m:t>
                              </m:r>
                              <m:r>
                                <a:rPr lang="en-US" sz="2000" i="1">
                                  <a:latin typeface="Cambria Math"/>
                                </a:rPr>
                                <m:t>+1</m:t>
                              </m:r>
                            </m:sub>
                          </m:sSub>
                        </m:e>
                      </m:d>
                      <m:r>
                        <a:rPr lang="fr-FR" sz="2000" i="1">
                          <a:latin typeface="Cambria Math"/>
                        </a:rPr>
                        <m:t>=</m:t>
                      </m:r>
                      <m:r>
                        <a:rPr lang="fr-FR" sz="2000" i="1">
                          <a:latin typeface="Cambria Math"/>
                        </a:rPr>
                        <m:t>𝐿</m:t>
                      </m:r>
                      <m:d>
                        <m:dPr>
                          <m:ctrlPr>
                            <a:rPr lang="fr-FR" sz="2000" i="1">
                              <a:latin typeface="Cambria Math" panose="02040503050406030204" pitchFamily="18" charset="0"/>
                            </a:rPr>
                          </m:ctrlPr>
                        </m:dPr>
                        <m:e>
                          <m:r>
                            <a:rPr lang="fr-FR" sz="2000" i="1">
                              <a:latin typeface="Cambria Math"/>
                            </a:rPr>
                            <m:t>𝑡</m:t>
                          </m:r>
                          <m:r>
                            <a:rPr lang="fr-FR" sz="2000" i="1">
                              <a:latin typeface="Cambria Math"/>
                            </a:rPr>
                            <m:t>,</m:t>
                          </m:r>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𝑖</m:t>
                              </m:r>
                            </m:sub>
                          </m:sSub>
                          <m:r>
                            <a:rPr lang="en-US" sz="2000" i="1">
                              <a:latin typeface="Cambria Math"/>
                              <a:ea typeface="Cambria Math"/>
                            </a:rPr>
                            <m:t>,</m:t>
                          </m:r>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𝑖</m:t>
                              </m:r>
                              <m:r>
                                <a:rPr lang="en-US" sz="2000" i="1">
                                  <a:latin typeface="Cambria Math"/>
                                </a:rPr>
                                <m:t>+1</m:t>
                              </m:r>
                            </m:sub>
                          </m:sSub>
                        </m:e>
                      </m:d>
                      <m:r>
                        <a:rPr lang="fr-FR" sz="2000" b="0" i="1" smtClean="0">
                          <a:latin typeface="Cambria Math"/>
                        </a:rPr>
                        <m:t>∗</m:t>
                      </m:r>
                      <m:r>
                        <a:rPr lang="fr-FR" sz="2000" b="0" i="1" smtClean="0">
                          <a:latin typeface="Cambria Math"/>
                        </a:rPr>
                        <m:t>𝑒𝑥𝑝</m:t>
                      </m:r>
                      <m:d>
                        <m:dPr>
                          <m:ctrlPr>
                            <a:rPr lang="fr-FR" sz="2000" b="0" i="1" smtClean="0">
                              <a:latin typeface="Cambria Math" panose="02040503050406030204" pitchFamily="18" charset="0"/>
                            </a:rPr>
                          </m:ctrlPr>
                        </m:dPr>
                        <m:e>
                          <m:r>
                            <a:rPr lang="fr-FR" sz="2000" i="1">
                              <a:latin typeface="Cambria Math"/>
                            </a:rPr>
                            <m:t>−</m:t>
                          </m:r>
                          <m:f>
                            <m:fPr>
                              <m:ctrlPr>
                                <a:rPr lang="fr-FR" sz="2000" i="1">
                                  <a:latin typeface="Cambria Math" panose="02040503050406030204" pitchFamily="18" charset="0"/>
                                </a:rPr>
                              </m:ctrlPr>
                            </m:fPr>
                            <m:num>
                              <m:r>
                                <a:rPr lang="fr-FR" sz="2000" i="1">
                                  <a:latin typeface="Cambria Math"/>
                                </a:rPr>
                                <m:t>1</m:t>
                              </m:r>
                            </m:num>
                            <m:den>
                              <m:r>
                                <a:rPr lang="fr-FR" sz="2000" i="1">
                                  <a:latin typeface="Cambria Math"/>
                                </a:rPr>
                                <m:t>2</m:t>
                              </m:r>
                            </m:den>
                          </m:f>
                          <m:r>
                            <a:rPr lang="fr-FR" sz="2000" i="1">
                              <a:latin typeface="Cambria Math"/>
                            </a:rPr>
                            <m:t>.</m:t>
                          </m:r>
                          <m:sSubSup>
                            <m:sSubSupPr>
                              <m:ctrlPr>
                                <a:rPr lang="fr-FR" sz="2000" i="1">
                                  <a:latin typeface="Cambria Math" panose="02040503050406030204" pitchFamily="18" charset="0"/>
                                </a:rPr>
                              </m:ctrlPr>
                            </m:sSubSupPr>
                            <m:e>
                              <m:r>
                                <a:rPr lang="fr-FR" sz="2000" i="1">
                                  <a:latin typeface="Cambria Math"/>
                                  <a:ea typeface="Cambria Math"/>
                                </a:rPr>
                                <m:t>𝜎</m:t>
                              </m:r>
                            </m:e>
                            <m:sub>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𝑖</m:t>
                                  </m:r>
                                </m:sub>
                              </m:sSub>
                            </m:sub>
                            <m:sup>
                              <m:r>
                                <a:rPr lang="fr-FR" sz="2000" i="1">
                                  <a:latin typeface="Cambria Math"/>
                                </a:rPr>
                                <m:t>2</m:t>
                              </m:r>
                            </m:sup>
                          </m:sSubSup>
                          <m:r>
                            <a:rPr lang="fr-FR" sz="2000" i="1">
                              <a:latin typeface="Cambria Math"/>
                            </a:rPr>
                            <m:t>.(</m:t>
                          </m:r>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𝑖</m:t>
                              </m:r>
                            </m:sub>
                          </m:sSub>
                          <m:r>
                            <a:rPr lang="fr-FR" sz="2000" i="1">
                              <a:latin typeface="Cambria Math"/>
                            </a:rPr>
                            <m:t>−</m:t>
                          </m:r>
                          <m:r>
                            <a:rPr lang="fr-FR" sz="2000" i="1">
                              <a:latin typeface="Cambria Math"/>
                            </a:rPr>
                            <m:t>𝑡</m:t>
                          </m:r>
                          <m:r>
                            <a:rPr lang="fr-FR" sz="2000" i="1">
                              <a:latin typeface="Cambria Math"/>
                            </a:rPr>
                            <m:t>)+</m:t>
                          </m:r>
                          <m:sSub>
                            <m:sSubPr>
                              <m:ctrlPr>
                                <a:rPr lang="fr-FR" sz="2000" i="1">
                                  <a:latin typeface="Cambria Math" panose="02040503050406030204" pitchFamily="18" charset="0"/>
                                </a:rPr>
                              </m:ctrlPr>
                            </m:sSubPr>
                            <m:e>
                              <m:r>
                                <a:rPr lang="fr-FR" sz="2000" i="1">
                                  <a:latin typeface="Cambria Math"/>
                                  <a:ea typeface="Cambria Math"/>
                                </a:rPr>
                                <m:t>𝜎</m:t>
                              </m:r>
                            </m:e>
                            <m:sub>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𝑖</m:t>
                                  </m:r>
                                </m:sub>
                              </m:sSub>
                            </m:sub>
                          </m:sSub>
                          <m:r>
                            <a:rPr lang="fr-FR" sz="2000" i="1">
                              <a:latin typeface="Cambria Math"/>
                            </a:rPr>
                            <m:t>.(</m:t>
                          </m:r>
                          <m:sSubSup>
                            <m:sSubSupPr>
                              <m:ctrlPr>
                                <a:rPr lang="fr-FR" sz="2000" i="1">
                                  <a:latin typeface="Cambria Math" panose="02040503050406030204" pitchFamily="18" charset="0"/>
                                </a:rPr>
                              </m:ctrlPr>
                            </m:sSubSupPr>
                            <m:e>
                              <m:r>
                                <a:rPr lang="fr-FR" sz="2000" i="1">
                                  <a:latin typeface="Cambria Math"/>
                                </a:rPr>
                                <m:t>𝑊</m:t>
                              </m:r>
                            </m:e>
                            <m:sub>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𝑖</m:t>
                                  </m:r>
                                </m:sub>
                              </m:sSub>
                            </m:sub>
                            <m:sup>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𝑖</m:t>
                                  </m:r>
                                  <m:r>
                                    <a:rPr lang="fr-FR" sz="2000" i="1">
                                      <a:latin typeface="Cambria Math"/>
                                    </a:rPr>
                                    <m:t>+1</m:t>
                                  </m:r>
                                </m:sub>
                              </m:sSub>
                            </m:sup>
                          </m:sSubSup>
                          <m:r>
                            <a:rPr lang="fr-FR" sz="2000" i="1">
                              <a:latin typeface="Cambria Math"/>
                            </a:rPr>
                            <m:t>−</m:t>
                          </m:r>
                          <m:sSubSup>
                            <m:sSubSupPr>
                              <m:ctrlPr>
                                <a:rPr lang="fr-FR" sz="2000" i="1">
                                  <a:latin typeface="Cambria Math" panose="02040503050406030204" pitchFamily="18" charset="0"/>
                                </a:rPr>
                              </m:ctrlPr>
                            </m:sSubSupPr>
                            <m:e>
                              <m:r>
                                <a:rPr lang="fr-FR" sz="2000" i="1">
                                  <a:latin typeface="Cambria Math"/>
                                </a:rPr>
                                <m:t>𝑊</m:t>
                              </m:r>
                            </m:e>
                            <m:sub>
                              <m:r>
                                <a:rPr lang="fr-FR" sz="2000" i="1">
                                  <a:latin typeface="Cambria Math"/>
                                </a:rPr>
                                <m:t>𝑡</m:t>
                              </m:r>
                            </m:sub>
                            <m:sup>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𝑖</m:t>
                                  </m:r>
                                  <m:r>
                                    <a:rPr lang="fr-FR" sz="2000" i="1">
                                      <a:latin typeface="Cambria Math"/>
                                    </a:rPr>
                                    <m:t>+1</m:t>
                                  </m:r>
                                </m:sub>
                              </m:sSub>
                            </m:sup>
                          </m:sSubSup>
                          <m:r>
                            <a:rPr lang="fr-FR" sz="2000" i="1">
                              <a:latin typeface="Cambria Math"/>
                            </a:rPr>
                            <m:t>)</m:t>
                          </m:r>
                        </m:e>
                      </m:d>
                    </m:oMath>
                  </m:oMathPara>
                </a14:m>
                <a:endParaRPr lang="fr-FR" sz="2000" dirty="0"/>
              </a:p>
            </p:txBody>
          </p:sp>
        </mc:Choice>
        <mc:Fallback xmlns="">
          <p:sp>
            <p:nvSpPr>
              <p:cNvPr id="189449" name="Rectangle 9"/>
              <p:cNvSpPr>
                <a:spLocks noGrp="1" noRot="1" noChangeAspect="1" noMove="1" noResize="1" noEditPoints="1" noAdjustHandles="1" noChangeArrowheads="1" noChangeShapeType="1" noTextEdit="1"/>
              </p:cNvSpPr>
              <p:nvPr>
                <p:ph type="body" sz="half" idx="1"/>
              </p:nvPr>
            </p:nvSpPr>
            <p:spPr>
              <a:xfrm>
                <a:off x="533400" y="1295400"/>
                <a:ext cx="8142288" cy="4800600"/>
              </a:xfrm>
              <a:blipFill rotWithShape="1">
                <a:blip r:embed="rId2"/>
                <a:stretch>
                  <a:fillRect l="-1049" t="-1144"/>
                </a:stretch>
              </a:blipFill>
            </p:spPr>
            <p:txBody>
              <a:bodyPr/>
              <a:lstStyle/>
              <a:p>
                <a:r>
                  <a:rPr lang="en-US">
                    <a:noFill/>
                  </a:rPr>
                  <a:t> </a:t>
                </a:r>
              </a:p>
            </p:txBody>
          </p:sp>
        </mc:Fallback>
      </mc:AlternateContent>
    </p:spTree>
    <p:extLst>
      <p:ext uri="{BB962C8B-B14F-4D97-AF65-F5344CB8AC3E}">
        <p14:creationId xmlns:p14="http://schemas.microsoft.com/office/powerpoint/2010/main" val="12189218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C969462-C19C-4E94-89DD-D07519B078A6}" type="slidenum">
              <a:rPr kumimoji="0" lang="fr-FR" sz="1000" b="0" i="0" u="none" strike="noStrike" kern="1200" cap="none" spc="0" normalizeH="0" baseline="0" noProof="0">
                <a:ln>
                  <a:noFill/>
                </a:ln>
                <a:solidFill>
                  <a:srgbClr val="103184"/>
                </a:solidFill>
                <a:effectLst/>
                <a:uLnTx/>
                <a:uFillTx/>
                <a:latin typeface="Arial"/>
                <a:ea typeface="Arial Unicode MS"/>
                <a:cs typeface="Arial Unicode MS"/>
              </a:rPr>
              <a:pPr marL="0" marR="0" lvl="0" indent="0" algn="l" defTabSz="914400" rtl="0" eaLnBrk="1" fontAlgn="auto" latinLnBrk="0" hangingPunct="1">
                <a:lnSpc>
                  <a:spcPct val="100000"/>
                </a:lnSpc>
                <a:spcBef>
                  <a:spcPts val="0"/>
                </a:spcBef>
                <a:spcAft>
                  <a:spcPts val="0"/>
                </a:spcAft>
                <a:buClrTx/>
                <a:buSzTx/>
                <a:buFontTx/>
                <a:buNone/>
                <a:tabLst/>
                <a:defRPr/>
              </a:pPr>
              <a:t>65</a:t>
            </a:fld>
            <a:endParaRPr kumimoji="0" lang="fr-FR" sz="1000" b="0" i="0" u="none" strike="noStrike" kern="1200" cap="none" spc="0" normalizeH="0" baseline="0" noProof="0">
              <a:ln>
                <a:noFill/>
              </a:ln>
              <a:solidFill>
                <a:srgbClr val="103184"/>
              </a:solidFill>
              <a:effectLst/>
              <a:uLnTx/>
              <a:uFillTx/>
              <a:latin typeface="Arial"/>
              <a:ea typeface="Arial Unicode MS"/>
              <a:cs typeface="Arial Unicode MS"/>
            </a:endParaRPr>
          </a:p>
        </p:txBody>
      </p:sp>
      <p:sp>
        <p:nvSpPr>
          <p:cNvPr id="194562" name="Rectangle 2"/>
          <p:cNvSpPr>
            <a:spLocks noGrp="1" noChangeArrowheads="1"/>
          </p:cNvSpPr>
          <p:nvPr>
            <p:ph type="title"/>
          </p:nvPr>
        </p:nvSpPr>
        <p:spPr/>
        <p:txBody>
          <a:bodyPr/>
          <a:lstStyle/>
          <a:p>
            <a:r>
              <a:rPr lang="fr-FR" dirty="0"/>
              <a:t>In-</a:t>
            </a:r>
            <a:r>
              <a:rPr lang="fr-FR" dirty="0" err="1"/>
              <a:t>Arrears</a:t>
            </a:r>
            <a:r>
              <a:rPr lang="fr-FR" dirty="0"/>
              <a:t> Swaps (6)</a:t>
            </a:r>
          </a:p>
        </p:txBody>
      </p:sp>
      <mc:AlternateContent xmlns:mc="http://schemas.openxmlformats.org/markup-compatibility/2006" xmlns:a14="http://schemas.microsoft.com/office/drawing/2010/main">
        <mc:Choice Requires="a14">
          <p:sp>
            <p:nvSpPr>
              <p:cNvPr id="194571" name="Rectangle 11"/>
              <p:cNvSpPr>
                <a:spLocks noGrp="1" noChangeArrowheads="1"/>
              </p:cNvSpPr>
              <p:nvPr>
                <p:ph type="body" idx="1"/>
              </p:nvPr>
            </p:nvSpPr>
            <p:spPr/>
            <p:txBody>
              <a:bodyPr/>
              <a:lstStyle/>
              <a:p>
                <a:r>
                  <a:rPr lang="fr-FR" sz="1400" dirty="0"/>
                  <a:t>Computation of the </a:t>
                </a:r>
                <a:r>
                  <a:rPr lang="fr-FR" sz="1400" dirty="0" err="1"/>
                  <a:t>following</a:t>
                </a:r>
                <a:r>
                  <a:rPr lang="fr-FR" sz="1400" dirty="0"/>
                  <a:t> expectation:</a:t>
                </a:r>
              </a:p>
              <a:p>
                <a:endParaRPr lang="fr-FR" sz="1400" b="0" i="1" dirty="0">
                  <a:latin typeface="Cambria Math"/>
                </a:endParaRPr>
              </a:p>
              <a:p>
                <a:pPr marL="0" indent="0">
                  <a:buNone/>
                </a:pPr>
                <a:endParaRPr lang="fr-FR" sz="1400" b="0" i="1" dirty="0">
                  <a:latin typeface="Cambria Math"/>
                </a:endParaRPr>
              </a:p>
              <a:p>
                <a:pPr marL="0" indent="0">
                  <a:buNone/>
                </a:pPr>
                <a14:m>
                  <m:oMathPara xmlns:m="http://schemas.openxmlformats.org/officeDocument/2006/math">
                    <m:oMathParaPr>
                      <m:jc m:val="centerGroup"/>
                    </m:oMathParaPr>
                    <m:oMath xmlns:m="http://schemas.openxmlformats.org/officeDocument/2006/math">
                      <m:sSubSup>
                        <m:sSubSupPr>
                          <m:ctrlPr>
                            <a:rPr lang="en-US" sz="2000" b="0" i="1">
                              <a:latin typeface="Cambria Math" panose="02040503050406030204" pitchFamily="18" charset="0"/>
                            </a:rPr>
                          </m:ctrlPr>
                        </m:sSubSupPr>
                        <m:e>
                          <m:r>
                            <a:rPr lang="en-US" sz="2000" b="0" i="1">
                              <a:latin typeface="Cambria Math"/>
                              <a:ea typeface="Cambria Math"/>
                            </a:rPr>
                            <m:t>𝔼</m:t>
                          </m:r>
                        </m:e>
                        <m:sub>
                          <m:r>
                            <a:rPr lang="en-US" sz="2000" b="0" i="1">
                              <a:latin typeface="Cambria Math"/>
                            </a:rPr>
                            <m:t>𝑡</m:t>
                          </m:r>
                        </m:sub>
                        <m:sup>
                          <m:sSup>
                            <m:sSupPr>
                              <m:ctrlPr>
                                <a:rPr lang="en-US" sz="2000" b="0" i="1">
                                  <a:latin typeface="Cambria Math" panose="02040503050406030204" pitchFamily="18" charset="0"/>
                                </a:rPr>
                              </m:ctrlPr>
                            </m:sSupPr>
                            <m:e>
                              <m:r>
                                <a:rPr lang="en-US" sz="2000" b="0" i="1">
                                  <a:latin typeface="Cambria Math"/>
                                </a:rPr>
                                <m:t>𝑄</m:t>
                              </m:r>
                            </m:e>
                            <m:sup>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r>
                                    <a:rPr lang="fr-FR" sz="2000" b="0" i="1">
                                      <a:latin typeface="Cambria Math"/>
                                    </a:rPr>
                                    <m:t>+1</m:t>
                                  </m:r>
                                </m:sub>
                              </m:sSub>
                            </m:sup>
                          </m:sSup>
                        </m:sup>
                      </m:sSubSup>
                      <m:d>
                        <m:dPr>
                          <m:begChr m:val="["/>
                          <m:endChr m:val="]"/>
                          <m:ctrlPr>
                            <a:rPr lang="en-US" sz="2000" b="0" i="1">
                              <a:latin typeface="Cambria Math" panose="02040503050406030204" pitchFamily="18" charset="0"/>
                            </a:rPr>
                          </m:ctrlPr>
                        </m:dPr>
                        <m:e>
                          <m:sSup>
                            <m:sSupPr>
                              <m:ctrlPr>
                                <a:rPr lang="fr-FR" sz="2000" b="0" i="1">
                                  <a:latin typeface="Cambria Math" panose="02040503050406030204" pitchFamily="18" charset="0"/>
                                </a:rPr>
                              </m:ctrlPr>
                            </m:sSupPr>
                            <m:e>
                              <m:d>
                                <m:dPr>
                                  <m:ctrlPr>
                                    <a:rPr lang="fr-FR" sz="2000" b="0" i="1">
                                      <a:latin typeface="Cambria Math" panose="02040503050406030204" pitchFamily="18" charset="0"/>
                                    </a:rPr>
                                  </m:ctrlPr>
                                </m:dPr>
                                <m:e>
                                  <m:r>
                                    <a:rPr lang="fr-FR" sz="2000" b="0" i="1">
                                      <a:latin typeface="Cambria Math"/>
                                    </a:rPr>
                                    <m:t>1+</m:t>
                                  </m:r>
                                  <m:r>
                                    <a:rPr lang="en-US" sz="2000" b="0" i="1">
                                      <a:latin typeface="Cambria Math"/>
                                      <a:ea typeface="Cambria Math"/>
                                    </a:rPr>
                                    <m:t>𝛿</m:t>
                                  </m:r>
                                  <m:d>
                                    <m:dPr>
                                      <m:ctrlPr>
                                        <a:rPr lang="en-US" sz="2000" b="0" i="1">
                                          <a:latin typeface="Cambria Math" panose="02040503050406030204" pitchFamily="18" charset="0"/>
                                          <a:ea typeface="Cambria Math"/>
                                        </a:rPr>
                                      </m:ctrlPr>
                                    </m:dPr>
                                    <m:e>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sub>
                                      </m:sSub>
                                      <m:r>
                                        <a:rPr lang="en-US" sz="2000" b="0" i="1">
                                          <a:latin typeface="Cambria Math"/>
                                          <a:ea typeface="Cambria Math"/>
                                        </a:rPr>
                                        <m:t>,</m:t>
                                      </m:r>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r>
                                            <a:rPr lang="en-US" sz="2000" b="0" i="1">
                                              <a:latin typeface="Cambria Math"/>
                                            </a:rPr>
                                            <m:t>+1</m:t>
                                          </m:r>
                                        </m:sub>
                                      </m:sSub>
                                    </m:e>
                                  </m:d>
                                  <m:r>
                                    <a:rPr lang="fr-FR" sz="2000" b="0" i="1">
                                      <a:latin typeface="Cambria Math"/>
                                    </a:rPr>
                                    <m:t>∗</m:t>
                                  </m:r>
                                  <m:r>
                                    <a:rPr lang="fr-FR" sz="2000" b="0" i="1">
                                      <a:latin typeface="Cambria Math"/>
                                    </a:rPr>
                                    <m:t>𝐿</m:t>
                                  </m:r>
                                  <m:d>
                                    <m:dPr>
                                      <m:ctrlPr>
                                        <a:rPr lang="fr-FR" sz="2000" b="0" i="1">
                                          <a:latin typeface="Cambria Math" panose="02040503050406030204" pitchFamily="18" charset="0"/>
                                        </a:rPr>
                                      </m:ctrlPr>
                                    </m:dPr>
                                    <m:e>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sub>
                                      </m:sSub>
                                      <m:r>
                                        <a:rPr lang="fr-FR" sz="2000" b="0" i="1">
                                          <a:latin typeface="Cambria Math"/>
                                        </a:rPr>
                                        <m:t>,</m:t>
                                      </m:r>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sub>
                                      </m:sSub>
                                      <m:r>
                                        <a:rPr lang="en-US" sz="2000" b="0" i="1">
                                          <a:latin typeface="Cambria Math"/>
                                          <a:ea typeface="Cambria Math"/>
                                        </a:rPr>
                                        <m:t>,</m:t>
                                      </m:r>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r>
                                            <a:rPr lang="en-US" sz="2000" b="0" i="1">
                                              <a:latin typeface="Cambria Math"/>
                                            </a:rPr>
                                            <m:t>+1</m:t>
                                          </m:r>
                                        </m:sub>
                                      </m:sSub>
                                    </m:e>
                                  </m:d>
                                </m:e>
                              </m:d>
                            </m:e>
                            <m:sup>
                              <m:r>
                                <a:rPr lang="fr-FR" sz="2000" b="0" i="1">
                                  <a:latin typeface="Cambria Math"/>
                                </a:rPr>
                                <m:t>2</m:t>
                              </m:r>
                            </m:sup>
                          </m:sSup>
                        </m:e>
                      </m:d>
                      <m:r>
                        <a:rPr lang="fr-FR" sz="2000" b="0" i="1" smtClean="0">
                          <a:latin typeface="Cambria Math"/>
                        </a:rPr>
                        <m:t>=1+2∗</m:t>
                      </m:r>
                      <m:r>
                        <a:rPr lang="en-US" sz="2000" b="0" i="1">
                          <a:latin typeface="Cambria Math"/>
                          <a:ea typeface="Cambria Math"/>
                        </a:rPr>
                        <m:t>𝛿</m:t>
                      </m:r>
                      <m:d>
                        <m:dPr>
                          <m:ctrlPr>
                            <a:rPr lang="en-US" sz="2000" b="0" i="1">
                              <a:latin typeface="Cambria Math" panose="02040503050406030204" pitchFamily="18" charset="0"/>
                              <a:ea typeface="Cambria Math"/>
                            </a:rPr>
                          </m:ctrlPr>
                        </m:dPr>
                        <m:e>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sub>
                          </m:sSub>
                          <m:r>
                            <a:rPr lang="en-US" sz="2000" b="0" i="1">
                              <a:latin typeface="Cambria Math"/>
                              <a:ea typeface="Cambria Math"/>
                            </a:rPr>
                            <m:t>,</m:t>
                          </m:r>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r>
                                <a:rPr lang="en-US" sz="2000" b="0" i="1">
                                  <a:latin typeface="Cambria Math"/>
                                </a:rPr>
                                <m:t>+1</m:t>
                              </m:r>
                            </m:sub>
                          </m:sSub>
                        </m:e>
                      </m:d>
                      <m:r>
                        <a:rPr lang="fr-FR" sz="2000" b="0" i="1" smtClean="0">
                          <a:latin typeface="Cambria Math"/>
                        </a:rPr>
                        <m:t>∗</m:t>
                      </m:r>
                      <m:sSubSup>
                        <m:sSubSupPr>
                          <m:ctrlPr>
                            <a:rPr lang="en-US" sz="2000" b="0" i="1">
                              <a:latin typeface="Cambria Math" panose="02040503050406030204" pitchFamily="18" charset="0"/>
                            </a:rPr>
                          </m:ctrlPr>
                        </m:sSubSupPr>
                        <m:e>
                          <m:r>
                            <a:rPr lang="en-US" sz="2000" b="0" i="1">
                              <a:latin typeface="Cambria Math"/>
                              <a:ea typeface="Cambria Math"/>
                            </a:rPr>
                            <m:t>𝔼</m:t>
                          </m:r>
                        </m:e>
                        <m:sub>
                          <m:r>
                            <a:rPr lang="en-US" sz="2000" b="0" i="1">
                              <a:latin typeface="Cambria Math"/>
                            </a:rPr>
                            <m:t>𝑡</m:t>
                          </m:r>
                        </m:sub>
                        <m:sup>
                          <m:sSup>
                            <m:sSupPr>
                              <m:ctrlPr>
                                <a:rPr lang="en-US" sz="2000" b="0" i="1">
                                  <a:latin typeface="Cambria Math" panose="02040503050406030204" pitchFamily="18" charset="0"/>
                                </a:rPr>
                              </m:ctrlPr>
                            </m:sSupPr>
                            <m:e>
                              <m:r>
                                <a:rPr lang="en-US" sz="2000" b="0" i="1">
                                  <a:latin typeface="Cambria Math"/>
                                </a:rPr>
                                <m:t>𝑄</m:t>
                              </m:r>
                            </m:e>
                            <m:sup>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r>
                                    <a:rPr lang="fr-FR" sz="2000" b="0" i="1">
                                      <a:latin typeface="Cambria Math"/>
                                    </a:rPr>
                                    <m:t>+1</m:t>
                                  </m:r>
                                </m:sub>
                              </m:sSub>
                            </m:sup>
                          </m:sSup>
                        </m:sup>
                      </m:sSubSup>
                      <m:d>
                        <m:dPr>
                          <m:begChr m:val="["/>
                          <m:endChr m:val="]"/>
                          <m:ctrlPr>
                            <a:rPr lang="en-US" sz="2000" b="0" i="1">
                              <a:latin typeface="Cambria Math" panose="02040503050406030204" pitchFamily="18" charset="0"/>
                            </a:rPr>
                          </m:ctrlPr>
                        </m:dPr>
                        <m:e>
                          <m:r>
                            <a:rPr lang="fr-FR" sz="2000" b="0" i="1">
                              <a:latin typeface="Cambria Math"/>
                            </a:rPr>
                            <m:t>𝐿</m:t>
                          </m:r>
                          <m:d>
                            <m:dPr>
                              <m:ctrlPr>
                                <a:rPr lang="fr-FR" sz="2000" b="0" i="1">
                                  <a:latin typeface="Cambria Math" panose="02040503050406030204" pitchFamily="18" charset="0"/>
                                </a:rPr>
                              </m:ctrlPr>
                            </m:dPr>
                            <m:e>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sub>
                              </m:sSub>
                              <m:r>
                                <a:rPr lang="fr-FR" sz="2000" b="0" i="1">
                                  <a:latin typeface="Cambria Math"/>
                                </a:rPr>
                                <m:t>,</m:t>
                              </m:r>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sub>
                              </m:sSub>
                              <m:r>
                                <a:rPr lang="en-US" sz="2000" b="0" i="1">
                                  <a:latin typeface="Cambria Math"/>
                                  <a:ea typeface="Cambria Math"/>
                                </a:rPr>
                                <m:t>,</m:t>
                              </m:r>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r>
                                    <a:rPr lang="en-US" sz="2000" b="0" i="1">
                                      <a:latin typeface="Cambria Math"/>
                                    </a:rPr>
                                    <m:t>+1</m:t>
                                  </m:r>
                                </m:sub>
                              </m:sSub>
                            </m:e>
                          </m:d>
                        </m:e>
                      </m:d>
                      <m:r>
                        <a:rPr lang="fr-FR" sz="2000" b="0" i="1" smtClean="0">
                          <a:latin typeface="Cambria Math"/>
                        </a:rPr>
                        <m:t>+</m:t>
                      </m:r>
                      <m:sSup>
                        <m:sSupPr>
                          <m:ctrlPr>
                            <a:rPr lang="fr-FR" sz="2000" b="0" i="1" smtClean="0">
                              <a:latin typeface="Cambria Math" panose="02040503050406030204" pitchFamily="18" charset="0"/>
                            </a:rPr>
                          </m:ctrlPr>
                        </m:sSupPr>
                        <m:e>
                          <m:r>
                            <a:rPr lang="en-US" sz="2000" b="0" i="1">
                              <a:latin typeface="Cambria Math"/>
                              <a:ea typeface="Cambria Math"/>
                            </a:rPr>
                            <m:t>𝛿</m:t>
                          </m:r>
                          <m:d>
                            <m:dPr>
                              <m:ctrlPr>
                                <a:rPr lang="en-US" sz="2000" b="0" i="1">
                                  <a:latin typeface="Cambria Math" panose="02040503050406030204" pitchFamily="18" charset="0"/>
                                  <a:ea typeface="Cambria Math"/>
                                </a:rPr>
                              </m:ctrlPr>
                            </m:dPr>
                            <m:e>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sub>
                              </m:sSub>
                              <m:r>
                                <a:rPr lang="en-US" sz="2000" b="0" i="1">
                                  <a:latin typeface="Cambria Math"/>
                                  <a:ea typeface="Cambria Math"/>
                                </a:rPr>
                                <m:t>,</m:t>
                              </m:r>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r>
                                    <a:rPr lang="en-US" sz="2000" b="0" i="1">
                                      <a:latin typeface="Cambria Math"/>
                                    </a:rPr>
                                    <m:t>+1</m:t>
                                  </m:r>
                                </m:sub>
                              </m:sSub>
                            </m:e>
                          </m:d>
                        </m:e>
                        <m:sup>
                          <m:r>
                            <a:rPr lang="fr-FR" sz="2000" b="0" i="1" smtClean="0">
                              <a:latin typeface="Cambria Math"/>
                            </a:rPr>
                            <m:t>2</m:t>
                          </m:r>
                        </m:sup>
                      </m:sSup>
                      <m:r>
                        <a:rPr lang="fr-FR" sz="2000" b="0" i="1" smtClean="0">
                          <a:latin typeface="Cambria Math"/>
                        </a:rPr>
                        <m:t>.</m:t>
                      </m:r>
                      <m:sSubSup>
                        <m:sSubSupPr>
                          <m:ctrlPr>
                            <a:rPr lang="en-US" sz="2000" b="0" i="1">
                              <a:latin typeface="Cambria Math" panose="02040503050406030204" pitchFamily="18" charset="0"/>
                            </a:rPr>
                          </m:ctrlPr>
                        </m:sSubSupPr>
                        <m:e>
                          <m:r>
                            <a:rPr lang="en-US" sz="2000" b="0" i="1">
                              <a:latin typeface="Cambria Math"/>
                              <a:ea typeface="Cambria Math"/>
                            </a:rPr>
                            <m:t>𝔼</m:t>
                          </m:r>
                        </m:e>
                        <m:sub>
                          <m:r>
                            <a:rPr lang="en-US" sz="2000" b="0" i="1">
                              <a:latin typeface="Cambria Math"/>
                            </a:rPr>
                            <m:t>𝑡</m:t>
                          </m:r>
                        </m:sub>
                        <m:sup>
                          <m:sSup>
                            <m:sSupPr>
                              <m:ctrlPr>
                                <a:rPr lang="en-US" sz="2000" b="0" i="1">
                                  <a:latin typeface="Cambria Math" panose="02040503050406030204" pitchFamily="18" charset="0"/>
                                </a:rPr>
                              </m:ctrlPr>
                            </m:sSupPr>
                            <m:e>
                              <m:r>
                                <a:rPr lang="en-US" sz="2000" b="0" i="1">
                                  <a:latin typeface="Cambria Math"/>
                                </a:rPr>
                                <m:t>𝑄</m:t>
                              </m:r>
                            </m:e>
                            <m:sup>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r>
                                    <a:rPr lang="fr-FR" sz="2000" b="0" i="1">
                                      <a:latin typeface="Cambria Math"/>
                                    </a:rPr>
                                    <m:t>+1</m:t>
                                  </m:r>
                                </m:sub>
                              </m:sSub>
                            </m:sup>
                          </m:sSup>
                        </m:sup>
                      </m:sSubSup>
                      <m:d>
                        <m:dPr>
                          <m:begChr m:val="["/>
                          <m:endChr m:val="]"/>
                          <m:ctrlPr>
                            <a:rPr lang="en-US" sz="2000" b="0" i="1">
                              <a:latin typeface="Cambria Math" panose="02040503050406030204" pitchFamily="18" charset="0"/>
                            </a:rPr>
                          </m:ctrlPr>
                        </m:dPr>
                        <m:e>
                          <m:sSup>
                            <m:sSupPr>
                              <m:ctrlPr>
                                <a:rPr lang="fr-FR" sz="2000" b="0" i="1">
                                  <a:latin typeface="Cambria Math" panose="02040503050406030204" pitchFamily="18" charset="0"/>
                                </a:rPr>
                              </m:ctrlPr>
                            </m:sSupPr>
                            <m:e>
                              <m:r>
                                <a:rPr lang="fr-FR" sz="2000" b="0" i="1">
                                  <a:latin typeface="Cambria Math"/>
                                </a:rPr>
                                <m:t>𝐿</m:t>
                              </m:r>
                              <m:d>
                                <m:dPr>
                                  <m:ctrlPr>
                                    <a:rPr lang="fr-FR" sz="2000" b="0" i="1">
                                      <a:latin typeface="Cambria Math" panose="02040503050406030204" pitchFamily="18" charset="0"/>
                                    </a:rPr>
                                  </m:ctrlPr>
                                </m:dPr>
                                <m:e>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sub>
                                  </m:sSub>
                                  <m:r>
                                    <a:rPr lang="fr-FR" sz="2000" b="0" i="1">
                                      <a:latin typeface="Cambria Math"/>
                                    </a:rPr>
                                    <m:t>,</m:t>
                                  </m:r>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sub>
                                  </m:sSub>
                                  <m:r>
                                    <a:rPr lang="en-US" sz="2000" b="0" i="1">
                                      <a:latin typeface="Cambria Math"/>
                                      <a:ea typeface="Cambria Math"/>
                                    </a:rPr>
                                    <m:t>,</m:t>
                                  </m:r>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r>
                                        <a:rPr lang="en-US" sz="2000" b="0" i="1">
                                          <a:latin typeface="Cambria Math"/>
                                        </a:rPr>
                                        <m:t>+1</m:t>
                                      </m:r>
                                    </m:sub>
                                  </m:sSub>
                                </m:e>
                              </m:d>
                            </m:e>
                            <m:sup>
                              <m:r>
                                <a:rPr lang="fr-FR" sz="2000" b="0" i="1">
                                  <a:latin typeface="Cambria Math"/>
                                </a:rPr>
                                <m:t>2</m:t>
                              </m:r>
                            </m:sup>
                          </m:sSup>
                        </m:e>
                      </m:d>
                    </m:oMath>
                  </m:oMathPara>
                </a14:m>
                <a:endParaRPr lang="fr-FR" dirty="0"/>
              </a:p>
              <a:p>
                <a:pPr marL="0" indent="0">
                  <a:buNone/>
                </a:pPr>
                <a:endParaRPr lang="fr-FR" dirty="0"/>
              </a:p>
              <a:p>
                <a:endParaRPr lang="fr-FR" sz="1400" dirty="0"/>
              </a:p>
              <a:p>
                <a:r>
                  <a:rPr lang="fr-FR" sz="1400" dirty="0" err="1"/>
                  <a:t>Using</a:t>
                </a:r>
                <a:r>
                  <a:rPr lang="fr-FR" sz="1400" dirty="0"/>
                  <a:t> Laplace </a:t>
                </a:r>
                <a:r>
                  <a:rPr lang="fr-FR" sz="1400" dirty="0" err="1"/>
                  <a:t>transforms</a:t>
                </a:r>
                <a:r>
                  <a:rPr lang="fr-FR" sz="1400" dirty="0"/>
                  <a:t>:</a:t>
                </a:r>
              </a:p>
              <a:p>
                <a:endParaRPr lang="fr-FR" sz="1400" dirty="0"/>
              </a:p>
              <a:p>
                <a:pPr marL="0" indent="0">
                  <a:buNone/>
                </a:pPr>
                <a14:m>
                  <m:oMathPara xmlns:m="http://schemas.openxmlformats.org/officeDocument/2006/math">
                    <m:oMathParaPr>
                      <m:jc m:val="centerGroup"/>
                    </m:oMathParaPr>
                    <m:oMath xmlns:m="http://schemas.openxmlformats.org/officeDocument/2006/math">
                      <m:sSubSup>
                        <m:sSubSupPr>
                          <m:ctrlPr>
                            <a:rPr lang="en-US" sz="2000" b="0" i="1">
                              <a:latin typeface="Cambria Math" panose="02040503050406030204" pitchFamily="18" charset="0"/>
                            </a:rPr>
                          </m:ctrlPr>
                        </m:sSubSupPr>
                        <m:e>
                          <m:r>
                            <a:rPr lang="en-US" sz="2000" b="0" i="1">
                              <a:latin typeface="Cambria Math"/>
                              <a:ea typeface="Cambria Math"/>
                            </a:rPr>
                            <m:t>𝔼</m:t>
                          </m:r>
                        </m:e>
                        <m:sub>
                          <m:r>
                            <a:rPr lang="en-US" sz="2000" b="0" i="1">
                              <a:latin typeface="Cambria Math"/>
                            </a:rPr>
                            <m:t>𝑡</m:t>
                          </m:r>
                        </m:sub>
                        <m:sup>
                          <m:sSup>
                            <m:sSupPr>
                              <m:ctrlPr>
                                <a:rPr lang="en-US" sz="2000" b="0" i="1">
                                  <a:latin typeface="Cambria Math" panose="02040503050406030204" pitchFamily="18" charset="0"/>
                                </a:rPr>
                              </m:ctrlPr>
                            </m:sSupPr>
                            <m:e>
                              <m:r>
                                <a:rPr lang="en-US" sz="2000" b="0" i="1">
                                  <a:latin typeface="Cambria Math"/>
                                </a:rPr>
                                <m:t>𝑄</m:t>
                              </m:r>
                            </m:e>
                            <m:sup>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r>
                                    <a:rPr lang="fr-FR" sz="2000" b="0" i="1">
                                      <a:latin typeface="Cambria Math"/>
                                    </a:rPr>
                                    <m:t>+1</m:t>
                                  </m:r>
                                </m:sub>
                              </m:sSub>
                            </m:sup>
                          </m:sSup>
                        </m:sup>
                      </m:sSubSup>
                      <m:d>
                        <m:dPr>
                          <m:begChr m:val="["/>
                          <m:endChr m:val="]"/>
                          <m:ctrlPr>
                            <a:rPr lang="en-US" sz="2000" b="0" i="1">
                              <a:latin typeface="Cambria Math" panose="02040503050406030204" pitchFamily="18" charset="0"/>
                            </a:rPr>
                          </m:ctrlPr>
                        </m:dPr>
                        <m:e>
                          <m:r>
                            <a:rPr lang="fr-FR" sz="2000" b="0" i="1">
                              <a:latin typeface="Cambria Math"/>
                            </a:rPr>
                            <m:t>𝐿</m:t>
                          </m:r>
                          <m:d>
                            <m:dPr>
                              <m:ctrlPr>
                                <a:rPr lang="fr-FR" sz="2000" b="0" i="1">
                                  <a:latin typeface="Cambria Math" panose="02040503050406030204" pitchFamily="18" charset="0"/>
                                </a:rPr>
                              </m:ctrlPr>
                            </m:dPr>
                            <m:e>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sub>
                              </m:sSub>
                              <m:r>
                                <a:rPr lang="fr-FR" sz="2000" b="0" i="1">
                                  <a:latin typeface="Cambria Math"/>
                                </a:rPr>
                                <m:t>,</m:t>
                              </m:r>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sub>
                              </m:sSub>
                              <m:r>
                                <a:rPr lang="en-US" sz="2000" b="0" i="1">
                                  <a:latin typeface="Cambria Math"/>
                                  <a:ea typeface="Cambria Math"/>
                                </a:rPr>
                                <m:t>,</m:t>
                              </m:r>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r>
                                    <a:rPr lang="en-US" sz="2000" b="0" i="1">
                                      <a:latin typeface="Cambria Math"/>
                                    </a:rPr>
                                    <m:t>+1</m:t>
                                  </m:r>
                                </m:sub>
                              </m:sSub>
                            </m:e>
                          </m:d>
                        </m:e>
                      </m:d>
                      <m:r>
                        <a:rPr lang="fr-FR" sz="2000" b="0" i="1" smtClean="0">
                          <a:latin typeface="Cambria Math"/>
                        </a:rPr>
                        <m:t>=</m:t>
                      </m:r>
                      <m:r>
                        <a:rPr lang="fr-FR" sz="2000" b="0" i="1">
                          <a:latin typeface="Cambria Math"/>
                        </a:rPr>
                        <m:t>𝐿</m:t>
                      </m:r>
                      <m:d>
                        <m:dPr>
                          <m:ctrlPr>
                            <a:rPr lang="fr-FR" sz="2000" b="0" i="1">
                              <a:latin typeface="Cambria Math" panose="02040503050406030204" pitchFamily="18" charset="0"/>
                            </a:rPr>
                          </m:ctrlPr>
                        </m:dPr>
                        <m:e>
                          <m:r>
                            <a:rPr lang="fr-FR" sz="2000" b="0" i="1" smtClean="0">
                              <a:latin typeface="Cambria Math"/>
                            </a:rPr>
                            <m:t>𝑡</m:t>
                          </m:r>
                          <m:r>
                            <a:rPr lang="fr-FR" sz="2000" b="0" i="1">
                              <a:latin typeface="Cambria Math"/>
                            </a:rPr>
                            <m:t>,</m:t>
                          </m:r>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sub>
                          </m:sSub>
                          <m:r>
                            <a:rPr lang="en-US" sz="2000" b="0" i="1">
                              <a:latin typeface="Cambria Math"/>
                              <a:ea typeface="Cambria Math"/>
                            </a:rPr>
                            <m:t>,</m:t>
                          </m:r>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r>
                                <a:rPr lang="en-US" sz="2000" b="0" i="1">
                                  <a:latin typeface="Cambria Math"/>
                                </a:rPr>
                                <m:t>+1</m:t>
                              </m:r>
                            </m:sub>
                          </m:sSub>
                        </m:e>
                      </m:d>
                    </m:oMath>
                  </m:oMathPara>
                </a14:m>
                <a:endParaRPr lang="fr-FR" sz="2000" b="0" i="1" dirty="0">
                  <a:latin typeface="Cambria Math"/>
                </a:endParaRPr>
              </a:p>
              <a:p>
                <a:pPr marL="0" indent="0">
                  <a:buNone/>
                </a:pPr>
                <a:endParaRPr lang="en-US" sz="2000" b="0" i="1" dirty="0">
                  <a:latin typeface="Cambria Math"/>
                </a:endParaRPr>
              </a:p>
              <a:p>
                <a:pPr marL="0" indent="0">
                  <a:buNone/>
                </a:pPr>
                <a14:m>
                  <m:oMathPara xmlns:m="http://schemas.openxmlformats.org/officeDocument/2006/math">
                    <m:oMathParaPr>
                      <m:jc m:val="centerGroup"/>
                    </m:oMathParaPr>
                    <m:oMath xmlns:m="http://schemas.openxmlformats.org/officeDocument/2006/math">
                      <m:sSubSup>
                        <m:sSubSupPr>
                          <m:ctrlPr>
                            <a:rPr lang="en-US" sz="2000" b="0" i="1">
                              <a:latin typeface="Cambria Math" panose="02040503050406030204" pitchFamily="18" charset="0"/>
                            </a:rPr>
                          </m:ctrlPr>
                        </m:sSubSupPr>
                        <m:e>
                          <m:r>
                            <a:rPr lang="en-US" sz="2000" b="0" i="1">
                              <a:latin typeface="Cambria Math"/>
                              <a:ea typeface="Cambria Math"/>
                            </a:rPr>
                            <m:t>𝔼</m:t>
                          </m:r>
                        </m:e>
                        <m:sub>
                          <m:r>
                            <a:rPr lang="en-US" sz="2000" b="0" i="1">
                              <a:latin typeface="Cambria Math"/>
                            </a:rPr>
                            <m:t>𝑡</m:t>
                          </m:r>
                        </m:sub>
                        <m:sup>
                          <m:sSup>
                            <m:sSupPr>
                              <m:ctrlPr>
                                <a:rPr lang="en-US" sz="2000" b="0" i="1">
                                  <a:latin typeface="Cambria Math" panose="02040503050406030204" pitchFamily="18" charset="0"/>
                                </a:rPr>
                              </m:ctrlPr>
                            </m:sSupPr>
                            <m:e>
                              <m:r>
                                <a:rPr lang="en-US" sz="2000" b="0" i="1">
                                  <a:latin typeface="Cambria Math"/>
                                </a:rPr>
                                <m:t>𝑄</m:t>
                              </m:r>
                            </m:e>
                            <m:sup>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r>
                                    <a:rPr lang="fr-FR" sz="2000" b="0" i="1">
                                      <a:latin typeface="Cambria Math"/>
                                    </a:rPr>
                                    <m:t>+1</m:t>
                                  </m:r>
                                </m:sub>
                              </m:sSub>
                            </m:sup>
                          </m:sSup>
                        </m:sup>
                      </m:sSubSup>
                      <m:d>
                        <m:dPr>
                          <m:begChr m:val="["/>
                          <m:endChr m:val="]"/>
                          <m:ctrlPr>
                            <a:rPr lang="en-US" sz="2000" b="0" i="1">
                              <a:latin typeface="Cambria Math" panose="02040503050406030204" pitchFamily="18" charset="0"/>
                            </a:rPr>
                          </m:ctrlPr>
                        </m:dPr>
                        <m:e>
                          <m:sSup>
                            <m:sSupPr>
                              <m:ctrlPr>
                                <a:rPr lang="en-US" sz="2000" b="0" i="1" smtClean="0">
                                  <a:latin typeface="Cambria Math" panose="02040503050406030204" pitchFamily="18" charset="0"/>
                                </a:rPr>
                              </m:ctrlPr>
                            </m:sSupPr>
                            <m:e>
                              <m:r>
                                <a:rPr lang="fr-FR" sz="2000" b="0" i="1">
                                  <a:latin typeface="Cambria Math"/>
                                </a:rPr>
                                <m:t>𝐿</m:t>
                              </m:r>
                              <m:d>
                                <m:dPr>
                                  <m:ctrlPr>
                                    <a:rPr lang="fr-FR" sz="2000" b="0" i="1">
                                      <a:latin typeface="Cambria Math" panose="02040503050406030204" pitchFamily="18" charset="0"/>
                                    </a:rPr>
                                  </m:ctrlPr>
                                </m:dPr>
                                <m:e>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sub>
                                  </m:sSub>
                                  <m:r>
                                    <a:rPr lang="fr-FR" sz="2000" b="0" i="1">
                                      <a:latin typeface="Cambria Math"/>
                                    </a:rPr>
                                    <m:t>,</m:t>
                                  </m:r>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sub>
                                  </m:sSub>
                                  <m:r>
                                    <a:rPr lang="en-US" sz="2000" b="0" i="1">
                                      <a:latin typeface="Cambria Math"/>
                                      <a:ea typeface="Cambria Math"/>
                                    </a:rPr>
                                    <m:t>,</m:t>
                                  </m:r>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r>
                                        <a:rPr lang="en-US" sz="2000" b="0" i="1">
                                          <a:latin typeface="Cambria Math"/>
                                        </a:rPr>
                                        <m:t>+1</m:t>
                                      </m:r>
                                    </m:sub>
                                  </m:sSub>
                                </m:e>
                              </m:d>
                            </m:e>
                            <m:sup>
                              <m:r>
                                <a:rPr lang="fr-FR" sz="2000" b="0" i="1" smtClean="0">
                                  <a:latin typeface="Cambria Math"/>
                                </a:rPr>
                                <m:t>2</m:t>
                              </m:r>
                            </m:sup>
                          </m:sSup>
                        </m:e>
                      </m:d>
                      <m:r>
                        <a:rPr lang="fr-FR" sz="2000" b="0" i="1">
                          <a:latin typeface="Cambria Math"/>
                        </a:rPr>
                        <m:t>=</m:t>
                      </m:r>
                      <m:sSup>
                        <m:sSupPr>
                          <m:ctrlPr>
                            <a:rPr lang="fr-FR" sz="2000" b="0" i="1" smtClean="0">
                              <a:latin typeface="Cambria Math" panose="02040503050406030204" pitchFamily="18" charset="0"/>
                            </a:rPr>
                          </m:ctrlPr>
                        </m:sSupPr>
                        <m:e>
                          <m:r>
                            <a:rPr lang="fr-FR" sz="2000" b="0" i="1">
                              <a:latin typeface="Cambria Math"/>
                            </a:rPr>
                            <m:t>𝐿</m:t>
                          </m:r>
                          <m:d>
                            <m:dPr>
                              <m:ctrlPr>
                                <a:rPr lang="fr-FR" sz="2000" b="0" i="1">
                                  <a:latin typeface="Cambria Math" panose="02040503050406030204" pitchFamily="18" charset="0"/>
                                </a:rPr>
                              </m:ctrlPr>
                            </m:dPr>
                            <m:e>
                              <m:r>
                                <a:rPr lang="fr-FR" sz="2000" b="0" i="1">
                                  <a:latin typeface="Cambria Math"/>
                                </a:rPr>
                                <m:t>𝑡</m:t>
                              </m:r>
                              <m:r>
                                <a:rPr lang="fr-FR" sz="2000" b="0" i="1">
                                  <a:latin typeface="Cambria Math"/>
                                </a:rPr>
                                <m:t>,</m:t>
                              </m:r>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sub>
                              </m:sSub>
                              <m:r>
                                <a:rPr lang="en-US" sz="2000" b="0" i="1">
                                  <a:latin typeface="Cambria Math"/>
                                  <a:ea typeface="Cambria Math"/>
                                </a:rPr>
                                <m:t>,</m:t>
                              </m:r>
                              <m:sSub>
                                <m:sSubPr>
                                  <m:ctrlPr>
                                    <a:rPr lang="en-US" sz="2000" b="0" i="1">
                                      <a:latin typeface="Cambria Math" panose="02040503050406030204" pitchFamily="18" charset="0"/>
                                    </a:rPr>
                                  </m:ctrlPr>
                                </m:sSubPr>
                                <m:e>
                                  <m:r>
                                    <a:rPr lang="en-US" sz="2000" b="0" i="1">
                                      <a:latin typeface="Cambria Math"/>
                                    </a:rPr>
                                    <m:t>𝑇</m:t>
                                  </m:r>
                                </m:e>
                                <m:sub>
                                  <m:r>
                                    <a:rPr lang="en-US" sz="2000" b="0" i="1">
                                      <a:latin typeface="Cambria Math"/>
                                    </a:rPr>
                                    <m:t>𝑖</m:t>
                                  </m:r>
                                  <m:r>
                                    <a:rPr lang="en-US" sz="2000" b="0" i="1">
                                      <a:latin typeface="Cambria Math"/>
                                    </a:rPr>
                                    <m:t>+1</m:t>
                                  </m:r>
                                </m:sub>
                              </m:sSub>
                            </m:e>
                          </m:d>
                        </m:e>
                        <m:sup>
                          <m:r>
                            <a:rPr lang="fr-FR" sz="2000" b="0" i="1" smtClean="0">
                              <a:latin typeface="Cambria Math"/>
                            </a:rPr>
                            <m:t>2</m:t>
                          </m:r>
                        </m:sup>
                      </m:sSup>
                      <m:r>
                        <a:rPr lang="fr-FR" sz="2000" b="0" i="1" smtClean="0">
                          <a:latin typeface="Cambria Math"/>
                        </a:rPr>
                        <m:t>∗</m:t>
                      </m:r>
                      <m:r>
                        <a:rPr lang="fr-FR" sz="2000" b="0" i="1" smtClean="0">
                          <a:latin typeface="Cambria Math"/>
                        </a:rPr>
                        <m:t>𝑒𝑥𝑝</m:t>
                      </m:r>
                      <m:d>
                        <m:dPr>
                          <m:ctrlPr>
                            <a:rPr lang="fr-FR" sz="2000" b="0" i="1" smtClean="0">
                              <a:latin typeface="Cambria Math" panose="02040503050406030204" pitchFamily="18" charset="0"/>
                            </a:rPr>
                          </m:ctrlPr>
                        </m:dPr>
                        <m:e>
                          <m:sSubSup>
                            <m:sSubSupPr>
                              <m:ctrlPr>
                                <a:rPr lang="fr-FR" sz="2000" i="1">
                                  <a:latin typeface="Cambria Math" panose="02040503050406030204" pitchFamily="18" charset="0"/>
                                </a:rPr>
                              </m:ctrlPr>
                            </m:sSubSupPr>
                            <m:e>
                              <m:r>
                                <a:rPr lang="fr-FR" sz="2000" i="1">
                                  <a:latin typeface="Cambria Math"/>
                                  <a:ea typeface="Cambria Math"/>
                                </a:rPr>
                                <m:t>𝜎</m:t>
                              </m:r>
                            </m:e>
                            <m:sub>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𝑖</m:t>
                                  </m:r>
                                </m:sub>
                              </m:sSub>
                            </m:sub>
                            <m:sup>
                              <m:r>
                                <a:rPr lang="fr-FR" sz="2000" i="1">
                                  <a:latin typeface="Cambria Math"/>
                                </a:rPr>
                                <m:t>2</m:t>
                              </m:r>
                            </m:sup>
                          </m:sSubSup>
                          <m:r>
                            <a:rPr lang="fr-FR" sz="2000" i="1">
                              <a:latin typeface="Cambria Math"/>
                            </a:rPr>
                            <m:t>.(</m:t>
                          </m:r>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𝑖</m:t>
                              </m:r>
                            </m:sub>
                          </m:sSub>
                          <m:r>
                            <a:rPr lang="fr-FR" sz="2000" i="1">
                              <a:latin typeface="Cambria Math"/>
                            </a:rPr>
                            <m:t>−</m:t>
                          </m:r>
                          <m:r>
                            <a:rPr lang="fr-FR" sz="2000" i="1">
                              <a:latin typeface="Cambria Math"/>
                            </a:rPr>
                            <m:t>𝑡</m:t>
                          </m:r>
                          <m:r>
                            <a:rPr lang="fr-FR" sz="2000" i="1">
                              <a:latin typeface="Cambria Math"/>
                            </a:rPr>
                            <m:t>)</m:t>
                          </m:r>
                        </m:e>
                      </m:d>
                    </m:oMath>
                  </m:oMathPara>
                </a14:m>
                <a:endParaRPr lang="fr-FR" sz="2000" dirty="0"/>
              </a:p>
            </p:txBody>
          </p:sp>
        </mc:Choice>
        <mc:Fallback xmlns="">
          <p:sp>
            <p:nvSpPr>
              <p:cNvPr id="194571" name="Rectangle 11"/>
              <p:cNvSpPr>
                <a:spLocks noGrp="1" noRot="1" noChangeAspect="1" noMove="1" noResize="1" noEditPoints="1" noAdjustHandles="1" noChangeArrowheads="1" noChangeShapeType="1" noTextEdit="1"/>
              </p:cNvSpPr>
              <p:nvPr>
                <p:ph type="body" idx="1"/>
              </p:nvPr>
            </p:nvSpPr>
            <p:spPr>
              <a:blipFill rotWithShape="1">
                <a:blip r:embed="rId2"/>
                <a:stretch>
                  <a:fillRect l="-1018" t="-1144"/>
                </a:stretch>
              </a:blipFill>
            </p:spPr>
            <p:txBody>
              <a:bodyPr/>
              <a:lstStyle/>
              <a:p>
                <a:r>
                  <a:rPr lang="en-US">
                    <a:noFill/>
                  </a:rPr>
                  <a:t> </a:t>
                </a:r>
              </a:p>
            </p:txBody>
          </p:sp>
        </mc:Fallback>
      </mc:AlternateContent>
    </p:spTree>
    <p:extLst>
      <p:ext uri="{BB962C8B-B14F-4D97-AF65-F5344CB8AC3E}">
        <p14:creationId xmlns:p14="http://schemas.microsoft.com/office/powerpoint/2010/main" val="5391122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23A01C1-B172-4F81-AF61-E1E73DD04875}" type="slidenum">
              <a:rPr kumimoji="0" lang="fr-FR" sz="1000" b="0" i="0" u="none" strike="noStrike" kern="1200" cap="none" spc="0" normalizeH="0" baseline="0" noProof="0">
                <a:ln>
                  <a:noFill/>
                </a:ln>
                <a:solidFill>
                  <a:srgbClr val="103184"/>
                </a:solidFill>
                <a:effectLst/>
                <a:uLnTx/>
                <a:uFillTx/>
                <a:latin typeface="Arial"/>
                <a:ea typeface="Arial Unicode MS"/>
                <a:cs typeface="Arial Unicode MS"/>
              </a:rPr>
              <a:pPr marL="0" marR="0" lvl="0" indent="0" algn="l" defTabSz="914400" rtl="0" eaLnBrk="1" fontAlgn="auto" latinLnBrk="0" hangingPunct="1">
                <a:lnSpc>
                  <a:spcPct val="100000"/>
                </a:lnSpc>
                <a:spcBef>
                  <a:spcPts val="0"/>
                </a:spcBef>
                <a:spcAft>
                  <a:spcPts val="0"/>
                </a:spcAft>
                <a:buClrTx/>
                <a:buSzTx/>
                <a:buFontTx/>
                <a:buNone/>
                <a:tabLst/>
                <a:defRPr/>
              </a:pPr>
              <a:t>66</a:t>
            </a:fld>
            <a:endParaRPr kumimoji="0" lang="fr-FR" sz="1000" b="0" i="0" u="none" strike="noStrike" kern="1200" cap="none" spc="0" normalizeH="0" baseline="0" noProof="0">
              <a:ln>
                <a:noFill/>
              </a:ln>
              <a:solidFill>
                <a:srgbClr val="103184"/>
              </a:solidFill>
              <a:effectLst/>
              <a:uLnTx/>
              <a:uFillTx/>
              <a:latin typeface="Arial"/>
              <a:ea typeface="Arial Unicode MS"/>
              <a:cs typeface="Arial Unicode MS"/>
            </a:endParaRPr>
          </a:p>
        </p:txBody>
      </p:sp>
      <p:sp>
        <p:nvSpPr>
          <p:cNvPr id="200706" name="Rectangle 2"/>
          <p:cNvSpPr>
            <a:spLocks noGrp="1" noChangeArrowheads="1"/>
          </p:cNvSpPr>
          <p:nvPr>
            <p:ph type="title"/>
          </p:nvPr>
        </p:nvSpPr>
        <p:spPr/>
        <p:txBody>
          <a:bodyPr/>
          <a:lstStyle/>
          <a:p>
            <a:r>
              <a:rPr lang="fr-FR" dirty="0"/>
              <a:t>In-</a:t>
            </a:r>
            <a:r>
              <a:rPr lang="fr-FR" dirty="0" err="1"/>
              <a:t>Arrears</a:t>
            </a:r>
            <a:r>
              <a:rPr lang="fr-FR" dirty="0"/>
              <a:t> Swaps (7)</a:t>
            </a:r>
          </a:p>
        </p:txBody>
      </p:sp>
      <mc:AlternateContent xmlns:mc="http://schemas.openxmlformats.org/markup-compatibility/2006" xmlns:a14="http://schemas.microsoft.com/office/drawing/2010/main">
        <mc:Choice Requires="a14">
          <p:sp>
            <p:nvSpPr>
              <p:cNvPr id="200707" name="Rectangle 3"/>
              <p:cNvSpPr>
                <a:spLocks noGrp="1" noChangeArrowheads="1"/>
              </p:cNvSpPr>
              <p:nvPr>
                <p:ph type="body" sz="half" idx="1"/>
              </p:nvPr>
            </p:nvSpPr>
            <p:spPr>
              <a:xfrm>
                <a:off x="251520" y="1295400"/>
                <a:ext cx="8892480" cy="5373688"/>
              </a:xfrm>
            </p:spPr>
            <p:txBody>
              <a:bodyPr/>
              <a:lstStyle/>
              <a:p>
                <a:r>
                  <a:rPr lang="en-US" sz="2000" dirty="0"/>
                  <a:t>Conclusion:</a:t>
                </a:r>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b="0" i="1">
                              <a:latin typeface="Cambria Math"/>
                            </a:rPr>
                            <m:t>𝐼𝐴𝑆𝑊𝐴𝑃</m:t>
                          </m:r>
                        </m:e>
                        <m:sub>
                          <m:sSub>
                            <m:sSubPr>
                              <m:ctrlPr>
                                <a:rPr lang="en-US" sz="1600" i="1">
                                  <a:latin typeface="Cambria Math" panose="02040503050406030204" pitchFamily="18" charset="0"/>
                                </a:rPr>
                              </m:ctrlPr>
                            </m:sSubPr>
                            <m:e>
                              <m:r>
                                <a:rPr lang="en-US" sz="1600" i="1">
                                  <a:latin typeface="Cambria Math"/>
                                </a:rPr>
                                <m:t>𝑇</m:t>
                              </m:r>
                            </m:e>
                            <m:sub>
                              <m:r>
                                <a:rPr lang="en-US" sz="1600" b="0" i="1">
                                  <a:latin typeface="Cambria Math"/>
                                </a:rPr>
                                <m:t>0</m:t>
                              </m:r>
                            </m:sub>
                          </m:sSub>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𝑁</m:t>
                              </m:r>
                            </m:sub>
                          </m:sSub>
                        </m:sub>
                      </m:sSub>
                      <m:d>
                        <m:dPr>
                          <m:ctrlPr>
                            <a:rPr lang="en-US" sz="1600" i="1">
                              <a:latin typeface="Cambria Math" panose="02040503050406030204" pitchFamily="18" charset="0"/>
                            </a:rPr>
                          </m:ctrlPr>
                        </m:dPr>
                        <m:e>
                          <m:r>
                            <a:rPr lang="en-US" sz="1600" b="0" i="1">
                              <a:latin typeface="Cambria Math"/>
                            </a:rPr>
                            <m:t>𝑡</m:t>
                          </m:r>
                          <m:r>
                            <a:rPr lang="en-US" sz="1600" b="0" i="1">
                              <a:latin typeface="Cambria Math"/>
                            </a:rPr>
                            <m:t>;</m:t>
                          </m:r>
                          <m:r>
                            <a:rPr lang="en-US" sz="1600" b="0" i="1">
                              <a:latin typeface="Cambria Math"/>
                            </a:rPr>
                            <m:t>𝐾</m:t>
                          </m:r>
                        </m:e>
                      </m:d>
                      <m:r>
                        <a:rPr lang="en-US" sz="1600" b="0" i="1">
                          <a:latin typeface="Cambria Math"/>
                        </a:rPr>
                        <m:t>=</m:t>
                      </m:r>
                      <m:r>
                        <a:rPr lang="en-US" sz="1600" b="0" i="1">
                          <a:latin typeface="Cambria Math"/>
                        </a:rPr>
                        <m:t>𝑁</m:t>
                      </m:r>
                      <m:r>
                        <a:rPr lang="en-US" sz="1600" b="0" i="1">
                          <a:latin typeface="Cambria Math"/>
                        </a:rPr>
                        <m:t>∗</m:t>
                      </m:r>
                      <m:nary>
                        <m:naryPr>
                          <m:chr m:val="∑"/>
                          <m:ctrlPr>
                            <a:rPr lang="en-US" sz="1600" b="0" i="1">
                              <a:latin typeface="Cambria Math" panose="02040503050406030204" pitchFamily="18" charset="0"/>
                            </a:rPr>
                          </m:ctrlPr>
                        </m:naryPr>
                        <m:sub>
                          <m:r>
                            <m:rPr>
                              <m:brk m:alnAt="23"/>
                            </m:rPr>
                            <a:rPr lang="en-US" sz="1600" b="0" i="1">
                              <a:latin typeface="Cambria Math"/>
                            </a:rPr>
                            <m:t>𝑖</m:t>
                          </m:r>
                          <m:r>
                            <a:rPr lang="en-US" sz="1600" b="0" i="1">
                              <a:latin typeface="Cambria Math"/>
                            </a:rPr>
                            <m:t>=1</m:t>
                          </m:r>
                        </m:sub>
                        <m:sup>
                          <m:r>
                            <a:rPr lang="en-US" sz="1600" b="0" i="1">
                              <a:latin typeface="Cambria Math"/>
                            </a:rPr>
                            <m:t>𝑁</m:t>
                          </m:r>
                        </m:sup>
                        <m:e>
                          <m:r>
                            <a:rPr lang="fr-FR" sz="1600" b="0" i="1" smtClean="0">
                              <a:latin typeface="Cambria Math" panose="02040503050406030204" pitchFamily="18" charset="0"/>
                            </a:rPr>
                            <m:t>𝑍𝐶</m:t>
                          </m:r>
                          <m:d>
                            <m:dPr>
                              <m:ctrlPr>
                                <a:rPr lang="en-US" sz="1600" b="0" i="1">
                                  <a:latin typeface="Cambria Math" panose="02040503050406030204" pitchFamily="18" charset="0"/>
                                </a:rPr>
                              </m:ctrlPr>
                            </m:dPr>
                            <m:e>
                              <m:r>
                                <a:rPr lang="en-US" sz="1600" b="0" i="1">
                                  <a:latin typeface="Cambria Math"/>
                                </a:rPr>
                                <m:t>𝑡</m:t>
                              </m:r>
                              <m:r>
                                <a:rPr lang="en-US" sz="1600" b="0" i="1">
                                  <a:latin typeface="Cambria Math"/>
                                </a:rPr>
                                <m:t>,</m:t>
                              </m:r>
                              <m:sSub>
                                <m:sSubPr>
                                  <m:ctrlPr>
                                    <a:rPr lang="en-US" sz="1600" b="0" i="1">
                                      <a:latin typeface="Cambria Math" panose="02040503050406030204" pitchFamily="18" charset="0"/>
                                    </a:rPr>
                                  </m:ctrlPr>
                                </m:sSubPr>
                                <m:e>
                                  <m:r>
                                    <a:rPr lang="en-US" sz="1600" b="0" i="1">
                                      <a:latin typeface="Cambria Math"/>
                                    </a:rPr>
                                    <m:t>𝑇</m:t>
                                  </m:r>
                                </m:e>
                                <m:sub>
                                  <m:r>
                                    <a:rPr lang="en-US" sz="1600" b="0" i="1">
                                      <a:latin typeface="Cambria Math"/>
                                    </a:rPr>
                                    <m:t>𝑖</m:t>
                                  </m:r>
                                  <m:r>
                                    <a:rPr lang="en-US" sz="1600" b="0" i="1">
                                      <a:latin typeface="Cambria Math"/>
                                    </a:rPr>
                                    <m:t>+1</m:t>
                                  </m:r>
                                </m:sub>
                              </m:sSub>
                            </m:e>
                          </m:d>
                          <m:r>
                            <a:rPr lang="en-US" sz="1600" b="0" i="1">
                              <a:latin typeface="Cambria Math"/>
                              <a:ea typeface="Cambria Math"/>
                            </a:rPr>
                            <m:t>∗</m:t>
                          </m:r>
                          <m:d>
                            <m:dPr>
                              <m:ctrlPr>
                                <a:rPr lang="en-US" sz="1600" b="0" i="1">
                                  <a:latin typeface="Cambria Math" panose="02040503050406030204" pitchFamily="18" charset="0"/>
                                </a:rPr>
                              </m:ctrlPr>
                            </m:dPr>
                            <m:e>
                              <m:r>
                                <a:rPr lang="en-US" sz="1600" b="0" i="1">
                                  <a:latin typeface="Cambria Math"/>
                                </a:rPr>
                                <m:t>1+2∗</m:t>
                              </m:r>
                              <m:r>
                                <a:rPr lang="en-US" sz="1600" b="0" i="1">
                                  <a:latin typeface="Cambria Math"/>
                                  <a:ea typeface="Cambria Math"/>
                                </a:rPr>
                                <m:t>𝛿</m:t>
                              </m:r>
                              <m:d>
                                <m:dPr>
                                  <m:ctrlPr>
                                    <a:rPr lang="en-US" sz="1600" b="0" i="1">
                                      <a:latin typeface="Cambria Math" panose="02040503050406030204" pitchFamily="18" charset="0"/>
                                      <a:ea typeface="Cambria Math"/>
                                    </a:rPr>
                                  </m:ctrlPr>
                                </m:dPr>
                                <m:e>
                                  <m:sSub>
                                    <m:sSubPr>
                                      <m:ctrlPr>
                                        <a:rPr lang="en-US" sz="1600" b="0" i="1">
                                          <a:latin typeface="Cambria Math" panose="02040503050406030204" pitchFamily="18" charset="0"/>
                                        </a:rPr>
                                      </m:ctrlPr>
                                    </m:sSubPr>
                                    <m:e>
                                      <m:r>
                                        <a:rPr lang="en-US" sz="1600" b="0" i="1">
                                          <a:latin typeface="Cambria Math"/>
                                        </a:rPr>
                                        <m:t>𝑇</m:t>
                                      </m:r>
                                    </m:e>
                                    <m:sub>
                                      <m:r>
                                        <a:rPr lang="en-US" sz="1600" b="0" i="1">
                                          <a:latin typeface="Cambria Math"/>
                                        </a:rPr>
                                        <m:t>𝑖</m:t>
                                      </m:r>
                                    </m:sub>
                                  </m:sSub>
                                  <m:r>
                                    <a:rPr lang="en-US" sz="1600" b="0" i="1">
                                      <a:latin typeface="Cambria Math"/>
                                      <a:ea typeface="Cambria Math"/>
                                    </a:rPr>
                                    <m:t>,</m:t>
                                  </m:r>
                                  <m:sSub>
                                    <m:sSubPr>
                                      <m:ctrlPr>
                                        <a:rPr lang="en-US" sz="1600" b="0" i="1">
                                          <a:latin typeface="Cambria Math" panose="02040503050406030204" pitchFamily="18" charset="0"/>
                                        </a:rPr>
                                      </m:ctrlPr>
                                    </m:sSubPr>
                                    <m:e>
                                      <m:r>
                                        <a:rPr lang="en-US" sz="1600" b="0" i="1">
                                          <a:latin typeface="Cambria Math"/>
                                        </a:rPr>
                                        <m:t>𝑇</m:t>
                                      </m:r>
                                    </m:e>
                                    <m:sub>
                                      <m:r>
                                        <a:rPr lang="en-US" sz="1600" b="0" i="1">
                                          <a:latin typeface="Cambria Math"/>
                                        </a:rPr>
                                        <m:t>𝑖</m:t>
                                      </m:r>
                                      <m:r>
                                        <a:rPr lang="en-US" sz="1600" b="0" i="1">
                                          <a:latin typeface="Cambria Math"/>
                                        </a:rPr>
                                        <m:t>+1</m:t>
                                      </m:r>
                                    </m:sub>
                                  </m:sSub>
                                </m:e>
                              </m:d>
                              <m:r>
                                <a:rPr lang="en-US" sz="1600" b="0" i="1">
                                  <a:latin typeface="Cambria Math"/>
                                </a:rPr>
                                <m:t>∗</m:t>
                              </m:r>
                              <m:r>
                                <a:rPr lang="en-US" sz="1600" b="0" i="1">
                                  <a:latin typeface="Cambria Math"/>
                                </a:rPr>
                                <m:t>𝐿</m:t>
                              </m:r>
                              <m:d>
                                <m:dPr>
                                  <m:ctrlPr>
                                    <a:rPr lang="en-US" sz="1600" b="0" i="1">
                                      <a:latin typeface="Cambria Math" panose="02040503050406030204" pitchFamily="18" charset="0"/>
                                    </a:rPr>
                                  </m:ctrlPr>
                                </m:dPr>
                                <m:e>
                                  <m:r>
                                    <a:rPr lang="en-US" sz="1600" b="0" i="1">
                                      <a:latin typeface="Cambria Math"/>
                                    </a:rPr>
                                    <m:t>𝑡</m:t>
                                  </m:r>
                                  <m:r>
                                    <a:rPr lang="en-US" sz="1600" b="0" i="1">
                                      <a:latin typeface="Cambria Math"/>
                                    </a:rPr>
                                    <m:t>,</m:t>
                                  </m:r>
                                  <m:sSub>
                                    <m:sSubPr>
                                      <m:ctrlPr>
                                        <a:rPr lang="en-US" sz="1600" b="0" i="1">
                                          <a:latin typeface="Cambria Math" panose="02040503050406030204" pitchFamily="18" charset="0"/>
                                        </a:rPr>
                                      </m:ctrlPr>
                                    </m:sSubPr>
                                    <m:e>
                                      <m:r>
                                        <a:rPr lang="en-US" sz="1600" b="0" i="1">
                                          <a:latin typeface="Cambria Math"/>
                                        </a:rPr>
                                        <m:t>𝑇</m:t>
                                      </m:r>
                                    </m:e>
                                    <m:sub>
                                      <m:r>
                                        <a:rPr lang="en-US" sz="1600" b="0" i="1">
                                          <a:latin typeface="Cambria Math"/>
                                        </a:rPr>
                                        <m:t>𝑖</m:t>
                                      </m:r>
                                    </m:sub>
                                  </m:sSub>
                                  <m:r>
                                    <a:rPr lang="en-US" sz="1600" b="0" i="1">
                                      <a:latin typeface="Cambria Math"/>
                                      <a:ea typeface="Cambria Math"/>
                                    </a:rPr>
                                    <m:t>,</m:t>
                                  </m:r>
                                  <m:sSub>
                                    <m:sSubPr>
                                      <m:ctrlPr>
                                        <a:rPr lang="en-US" sz="1600" b="0" i="1">
                                          <a:latin typeface="Cambria Math" panose="02040503050406030204" pitchFamily="18" charset="0"/>
                                        </a:rPr>
                                      </m:ctrlPr>
                                    </m:sSubPr>
                                    <m:e>
                                      <m:r>
                                        <a:rPr lang="en-US" sz="1600" b="0" i="1">
                                          <a:latin typeface="Cambria Math"/>
                                        </a:rPr>
                                        <m:t>𝑇</m:t>
                                      </m:r>
                                    </m:e>
                                    <m:sub>
                                      <m:r>
                                        <a:rPr lang="en-US" sz="1600" b="0" i="1">
                                          <a:latin typeface="Cambria Math"/>
                                        </a:rPr>
                                        <m:t>𝑖</m:t>
                                      </m:r>
                                      <m:r>
                                        <a:rPr lang="en-US" sz="1600" b="0" i="1">
                                          <a:latin typeface="Cambria Math"/>
                                        </a:rPr>
                                        <m:t>+1</m:t>
                                      </m:r>
                                    </m:sub>
                                  </m:sSub>
                                </m:e>
                              </m:d>
                              <m:r>
                                <a:rPr lang="en-US" sz="1600" b="0" i="1">
                                  <a:latin typeface="Cambria Math"/>
                                </a:rPr>
                                <m:t>+</m:t>
                              </m:r>
                              <m:sSup>
                                <m:sSupPr>
                                  <m:ctrlPr>
                                    <a:rPr lang="en-US" sz="1600" b="0" i="1">
                                      <a:latin typeface="Cambria Math" panose="02040503050406030204" pitchFamily="18" charset="0"/>
                                    </a:rPr>
                                  </m:ctrlPr>
                                </m:sSupPr>
                                <m:e>
                                  <m:r>
                                    <a:rPr lang="en-US" sz="1600" b="0" i="1">
                                      <a:latin typeface="Cambria Math"/>
                                    </a:rPr>
                                    <m:t>𝐿</m:t>
                                  </m:r>
                                  <m:d>
                                    <m:dPr>
                                      <m:ctrlPr>
                                        <a:rPr lang="en-US" sz="1600" b="0" i="1">
                                          <a:latin typeface="Cambria Math" panose="02040503050406030204" pitchFamily="18" charset="0"/>
                                        </a:rPr>
                                      </m:ctrlPr>
                                    </m:dPr>
                                    <m:e>
                                      <m:r>
                                        <a:rPr lang="en-US" sz="1600" b="0" i="1">
                                          <a:latin typeface="Cambria Math"/>
                                        </a:rPr>
                                        <m:t>𝑡</m:t>
                                      </m:r>
                                      <m:r>
                                        <a:rPr lang="en-US" sz="1600" b="0" i="1">
                                          <a:latin typeface="Cambria Math"/>
                                        </a:rPr>
                                        <m:t>,</m:t>
                                      </m:r>
                                      <m:sSub>
                                        <m:sSubPr>
                                          <m:ctrlPr>
                                            <a:rPr lang="en-US" sz="1600" b="0" i="1">
                                              <a:latin typeface="Cambria Math" panose="02040503050406030204" pitchFamily="18" charset="0"/>
                                            </a:rPr>
                                          </m:ctrlPr>
                                        </m:sSubPr>
                                        <m:e>
                                          <m:r>
                                            <a:rPr lang="en-US" sz="1600" b="0" i="1">
                                              <a:latin typeface="Cambria Math"/>
                                            </a:rPr>
                                            <m:t>𝑇</m:t>
                                          </m:r>
                                        </m:e>
                                        <m:sub>
                                          <m:r>
                                            <a:rPr lang="en-US" sz="1600" b="0" i="1">
                                              <a:latin typeface="Cambria Math"/>
                                            </a:rPr>
                                            <m:t>𝑖</m:t>
                                          </m:r>
                                        </m:sub>
                                      </m:sSub>
                                      <m:r>
                                        <a:rPr lang="en-US" sz="1600" b="0" i="1">
                                          <a:latin typeface="Cambria Math"/>
                                          <a:ea typeface="Cambria Math"/>
                                        </a:rPr>
                                        <m:t>,</m:t>
                                      </m:r>
                                      <m:sSub>
                                        <m:sSubPr>
                                          <m:ctrlPr>
                                            <a:rPr lang="en-US" sz="1600" b="0" i="1">
                                              <a:latin typeface="Cambria Math" panose="02040503050406030204" pitchFamily="18" charset="0"/>
                                            </a:rPr>
                                          </m:ctrlPr>
                                        </m:sSubPr>
                                        <m:e>
                                          <m:r>
                                            <a:rPr lang="en-US" sz="1600" b="0" i="1">
                                              <a:latin typeface="Cambria Math"/>
                                            </a:rPr>
                                            <m:t>𝑇</m:t>
                                          </m:r>
                                        </m:e>
                                        <m:sub>
                                          <m:r>
                                            <a:rPr lang="en-US" sz="1600" b="0" i="1">
                                              <a:latin typeface="Cambria Math"/>
                                            </a:rPr>
                                            <m:t>𝑖</m:t>
                                          </m:r>
                                          <m:r>
                                            <a:rPr lang="en-US" sz="1600" b="0" i="1">
                                              <a:latin typeface="Cambria Math"/>
                                            </a:rPr>
                                            <m:t>+1</m:t>
                                          </m:r>
                                        </m:sub>
                                      </m:sSub>
                                    </m:e>
                                  </m:d>
                                </m:e>
                                <m:sup>
                                  <m:r>
                                    <a:rPr lang="en-US" sz="1600" b="0" i="1">
                                      <a:latin typeface="Cambria Math"/>
                                    </a:rPr>
                                    <m:t>2</m:t>
                                  </m:r>
                                </m:sup>
                              </m:sSup>
                              <m:r>
                                <a:rPr lang="en-US" sz="1600" b="0" i="1">
                                  <a:latin typeface="Cambria Math"/>
                                </a:rPr>
                                <m:t>∗</m:t>
                              </m:r>
                              <m:r>
                                <a:rPr lang="en-US" sz="1600" b="0" i="1">
                                  <a:latin typeface="Cambria Math"/>
                                </a:rPr>
                                <m:t>𝑒𝑥𝑝</m:t>
                              </m:r>
                              <m:d>
                                <m:dPr>
                                  <m:ctrlPr>
                                    <a:rPr lang="en-US" sz="1600" b="0" i="1">
                                      <a:latin typeface="Cambria Math" panose="02040503050406030204" pitchFamily="18" charset="0"/>
                                    </a:rPr>
                                  </m:ctrlPr>
                                </m:dPr>
                                <m:e>
                                  <m:sSubSup>
                                    <m:sSubSupPr>
                                      <m:ctrlPr>
                                        <a:rPr lang="en-US" sz="1600" i="1">
                                          <a:latin typeface="Cambria Math" panose="02040503050406030204" pitchFamily="18" charset="0"/>
                                        </a:rPr>
                                      </m:ctrlPr>
                                    </m:sSubSupPr>
                                    <m:e>
                                      <m:r>
                                        <a:rPr lang="en-US" sz="1600" i="1">
                                          <a:latin typeface="Cambria Math"/>
                                          <a:ea typeface="Cambria Math"/>
                                        </a:rPr>
                                        <m:t>𝜎</m:t>
                                      </m:r>
                                    </m:e>
                                    <m:sub>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𝑖</m:t>
                                          </m:r>
                                        </m:sub>
                                      </m:sSub>
                                    </m:sub>
                                    <m:sup>
                                      <m:r>
                                        <a:rPr lang="en-US" sz="1600" i="1">
                                          <a:latin typeface="Cambria Math"/>
                                        </a:rPr>
                                        <m:t>2</m:t>
                                      </m:r>
                                    </m:sup>
                                  </m:sSubSup>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𝑇</m:t>
                                      </m:r>
                                    </m:e>
                                    <m:sub>
                                      <m:r>
                                        <a:rPr lang="en-US" sz="1600" i="1">
                                          <a:latin typeface="Cambria Math"/>
                                        </a:rPr>
                                        <m:t>𝑖</m:t>
                                      </m:r>
                                    </m:sub>
                                  </m:sSub>
                                  <m:r>
                                    <a:rPr lang="en-US" sz="1600" i="1">
                                      <a:latin typeface="Cambria Math"/>
                                    </a:rPr>
                                    <m:t>−</m:t>
                                  </m:r>
                                  <m:r>
                                    <a:rPr lang="en-US" sz="1600" i="1">
                                      <a:latin typeface="Cambria Math"/>
                                    </a:rPr>
                                    <m:t>𝑡</m:t>
                                  </m:r>
                                  <m:r>
                                    <a:rPr lang="en-US" sz="1600" i="1">
                                      <a:latin typeface="Cambria Math"/>
                                    </a:rPr>
                                    <m:t>)</m:t>
                                  </m:r>
                                </m:e>
                              </m:d>
                            </m:e>
                          </m:d>
                        </m:e>
                      </m:nary>
                      <m:r>
                        <a:rPr lang="en-US" sz="1600" b="0" i="1">
                          <a:latin typeface="Cambria Math"/>
                        </a:rPr>
                        <m:t>−</m:t>
                      </m:r>
                      <m:r>
                        <a:rPr lang="en-US" sz="1600" b="0" i="1">
                          <a:latin typeface="Cambria Math"/>
                        </a:rPr>
                        <m:t>𝑁</m:t>
                      </m:r>
                      <m:r>
                        <a:rPr lang="en-US" sz="1600" b="0" i="1">
                          <a:latin typeface="Cambria Math"/>
                        </a:rPr>
                        <m:t>∗</m:t>
                      </m:r>
                      <m:nary>
                        <m:naryPr>
                          <m:chr m:val="∑"/>
                          <m:ctrlPr>
                            <a:rPr lang="en-US" sz="1600" b="0" i="1">
                              <a:latin typeface="Cambria Math" panose="02040503050406030204" pitchFamily="18" charset="0"/>
                            </a:rPr>
                          </m:ctrlPr>
                        </m:naryPr>
                        <m:sub>
                          <m:r>
                            <m:rPr>
                              <m:brk m:alnAt="23"/>
                            </m:rPr>
                            <a:rPr lang="en-US" sz="1600" b="0" i="1">
                              <a:latin typeface="Cambria Math"/>
                            </a:rPr>
                            <m:t>𝑖</m:t>
                          </m:r>
                          <m:r>
                            <a:rPr lang="en-US" sz="1600" b="0" i="1">
                              <a:latin typeface="Cambria Math"/>
                            </a:rPr>
                            <m:t>=1</m:t>
                          </m:r>
                        </m:sub>
                        <m:sup>
                          <m:r>
                            <a:rPr lang="en-US" sz="1600" b="0" i="1">
                              <a:latin typeface="Cambria Math"/>
                            </a:rPr>
                            <m:t>𝑁</m:t>
                          </m:r>
                        </m:sup>
                        <m:e>
                          <m:r>
                            <a:rPr lang="fr-FR" sz="1600" b="0" i="1" smtClean="0">
                              <a:latin typeface="Cambria Math" panose="02040503050406030204" pitchFamily="18" charset="0"/>
                            </a:rPr>
                            <m:t>𝑍𝐶</m:t>
                          </m:r>
                          <m:d>
                            <m:dPr>
                              <m:ctrlPr>
                                <a:rPr lang="en-US" sz="1600" b="0" i="1">
                                  <a:latin typeface="Cambria Math" panose="02040503050406030204" pitchFamily="18" charset="0"/>
                                </a:rPr>
                              </m:ctrlPr>
                            </m:dPr>
                            <m:e>
                              <m:r>
                                <a:rPr lang="en-US" sz="1600" b="0" i="1">
                                  <a:latin typeface="Cambria Math"/>
                                </a:rPr>
                                <m:t>𝑡</m:t>
                              </m:r>
                              <m:r>
                                <a:rPr lang="en-US" sz="1600" b="0" i="1">
                                  <a:latin typeface="Cambria Math"/>
                                </a:rPr>
                                <m:t>,</m:t>
                              </m:r>
                              <m:sSub>
                                <m:sSubPr>
                                  <m:ctrlPr>
                                    <a:rPr lang="en-US" sz="1600" b="0" i="1">
                                      <a:latin typeface="Cambria Math" panose="02040503050406030204" pitchFamily="18" charset="0"/>
                                    </a:rPr>
                                  </m:ctrlPr>
                                </m:sSubPr>
                                <m:e>
                                  <m:r>
                                    <a:rPr lang="en-US" sz="1600" b="0" i="1">
                                      <a:latin typeface="Cambria Math"/>
                                    </a:rPr>
                                    <m:t>𝑇</m:t>
                                  </m:r>
                                </m:e>
                                <m:sub>
                                  <m:r>
                                    <a:rPr lang="en-US" sz="1600" b="0" i="1">
                                      <a:latin typeface="Cambria Math"/>
                                    </a:rPr>
                                    <m:t>𝑖</m:t>
                                  </m:r>
                                </m:sub>
                              </m:sSub>
                            </m:e>
                          </m:d>
                          <m:r>
                            <a:rPr lang="en-US" sz="1600" b="0" i="1">
                              <a:latin typeface="Cambria Math"/>
                              <a:ea typeface="Cambria Math"/>
                            </a:rPr>
                            <m:t>∗</m:t>
                          </m:r>
                          <m:d>
                            <m:dPr>
                              <m:ctrlPr>
                                <a:rPr lang="en-US" sz="1600" b="0" i="1">
                                  <a:latin typeface="Cambria Math" panose="02040503050406030204" pitchFamily="18" charset="0"/>
                                </a:rPr>
                              </m:ctrlPr>
                            </m:dPr>
                            <m:e>
                              <m:r>
                                <a:rPr lang="en-US" sz="1600" b="0" i="1">
                                  <a:latin typeface="Cambria Math"/>
                                </a:rPr>
                                <m:t>1+</m:t>
                              </m:r>
                              <m:r>
                                <a:rPr lang="en-US" sz="1600" b="0" i="1">
                                  <a:latin typeface="Cambria Math"/>
                                  <a:ea typeface="Cambria Math"/>
                                </a:rPr>
                                <m:t>𝛿</m:t>
                              </m:r>
                              <m:d>
                                <m:dPr>
                                  <m:ctrlPr>
                                    <a:rPr lang="en-US" sz="1600" b="0" i="1">
                                      <a:latin typeface="Cambria Math" panose="02040503050406030204" pitchFamily="18" charset="0"/>
                                      <a:ea typeface="Cambria Math"/>
                                    </a:rPr>
                                  </m:ctrlPr>
                                </m:dPr>
                                <m:e>
                                  <m:sSub>
                                    <m:sSubPr>
                                      <m:ctrlPr>
                                        <a:rPr lang="en-US" sz="1600" b="0" i="1">
                                          <a:latin typeface="Cambria Math" panose="02040503050406030204" pitchFamily="18" charset="0"/>
                                        </a:rPr>
                                      </m:ctrlPr>
                                    </m:sSubPr>
                                    <m:e>
                                      <m:r>
                                        <a:rPr lang="en-US" sz="1600" b="0" i="1">
                                          <a:latin typeface="Cambria Math"/>
                                        </a:rPr>
                                        <m:t>𝑇</m:t>
                                      </m:r>
                                    </m:e>
                                    <m:sub>
                                      <m:r>
                                        <a:rPr lang="en-US" sz="1600" b="0" i="1">
                                          <a:latin typeface="Cambria Math"/>
                                        </a:rPr>
                                        <m:t>𝑖</m:t>
                                      </m:r>
                                    </m:sub>
                                  </m:sSub>
                                  <m:r>
                                    <a:rPr lang="en-US" sz="1600" b="0" i="1">
                                      <a:latin typeface="Cambria Math"/>
                                      <a:ea typeface="Cambria Math"/>
                                    </a:rPr>
                                    <m:t>,</m:t>
                                  </m:r>
                                  <m:sSub>
                                    <m:sSubPr>
                                      <m:ctrlPr>
                                        <a:rPr lang="en-US" sz="1600" b="0" i="1">
                                          <a:latin typeface="Cambria Math" panose="02040503050406030204" pitchFamily="18" charset="0"/>
                                        </a:rPr>
                                      </m:ctrlPr>
                                    </m:sSubPr>
                                    <m:e>
                                      <m:r>
                                        <a:rPr lang="en-US" sz="1600" b="0" i="1">
                                          <a:latin typeface="Cambria Math"/>
                                        </a:rPr>
                                        <m:t>𝑇</m:t>
                                      </m:r>
                                    </m:e>
                                    <m:sub>
                                      <m:r>
                                        <a:rPr lang="en-US" sz="1600" b="0" i="1">
                                          <a:latin typeface="Cambria Math"/>
                                        </a:rPr>
                                        <m:t>𝑖</m:t>
                                      </m:r>
                                      <m:r>
                                        <a:rPr lang="en-US" sz="1600" b="0" i="1">
                                          <a:latin typeface="Cambria Math"/>
                                        </a:rPr>
                                        <m:t>+1</m:t>
                                      </m:r>
                                    </m:sub>
                                  </m:sSub>
                                </m:e>
                              </m:d>
                              <m:r>
                                <a:rPr lang="en-US" sz="1600" b="0" i="1">
                                  <a:latin typeface="Cambria Math"/>
                                </a:rPr>
                                <m:t>∗</m:t>
                              </m:r>
                              <m:r>
                                <a:rPr lang="en-US" sz="1600" b="0" i="1">
                                  <a:latin typeface="Cambria Math"/>
                                </a:rPr>
                                <m:t>𝐾</m:t>
                              </m:r>
                            </m:e>
                          </m:d>
                        </m:e>
                      </m:nary>
                    </m:oMath>
                  </m:oMathPara>
                </a14:m>
                <a:endParaRPr lang="en-US" sz="1600" dirty="0"/>
              </a:p>
              <a:p>
                <a:r>
                  <a:rPr lang="en-US" sz="2000" dirty="0"/>
                  <a:t>Remarks:</a:t>
                </a:r>
              </a:p>
              <a:p>
                <a:pPr lvl="1"/>
                <a:r>
                  <a:rPr lang="en-US" sz="1500" dirty="0"/>
                  <a:t>To get to this formula, we made the assumption of log-normal forward Libor rate under a good probability measure : the </a:t>
                </a:r>
                <a14:m>
                  <m:oMath xmlns:m="http://schemas.openxmlformats.org/officeDocument/2006/math">
                    <m:sSub>
                      <m:sSubPr>
                        <m:ctrlPr>
                          <a:rPr lang="en-US" sz="1500" i="1">
                            <a:latin typeface="Cambria Math" panose="02040503050406030204" pitchFamily="18" charset="0"/>
                          </a:rPr>
                        </m:ctrlPr>
                      </m:sSubPr>
                      <m:e>
                        <m:r>
                          <a:rPr lang="en-US" sz="1500">
                            <a:latin typeface="Cambria Math"/>
                          </a:rPr>
                          <m:t>𝑇</m:t>
                        </m:r>
                      </m:e>
                      <m:sub>
                        <m:r>
                          <a:rPr lang="en-US" sz="1500">
                            <a:latin typeface="Cambria Math"/>
                          </a:rPr>
                          <m:t>𝑖</m:t>
                        </m:r>
                        <m:r>
                          <a:rPr lang="en-US" sz="1500">
                            <a:latin typeface="Cambria Math"/>
                          </a:rPr>
                          <m:t>+1</m:t>
                        </m:r>
                      </m:sub>
                    </m:sSub>
                  </m:oMath>
                </a14:m>
                <a:r>
                  <a:rPr lang="en-US" sz="1500" dirty="0"/>
                  <a:t>-forward probability measure (for each </a:t>
                </a:r>
                <a:r>
                  <a:rPr lang="en-US" sz="1500" i="1" dirty="0" err="1"/>
                  <a:t>i</a:t>
                </a:r>
                <a:r>
                  <a:rPr lang="en-US" sz="1500" dirty="0"/>
                  <a:t>)</a:t>
                </a:r>
              </a:p>
              <a:p>
                <a:pPr lvl="1"/>
                <a:r>
                  <a:rPr lang="en-US" sz="1500" dirty="0"/>
                  <a:t>Contrary to swap standard, In-Arrears swap price depends on volatility of Libor Rate</a:t>
                </a:r>
              </a:p>
              <a:p>
                <a:pPr lvl="1"/>
                <a:r>
                  <a:rPr lang="en-US" sz="1500" dirty="0"/>
                  <a:t>Finally, it is possible to get this price from Caplet (</a:t>
                </a:r>
                <a:r>
                  <a:rPr lang="en-US" sz="1500" i="1" dirty="0"/>
                  <a:t>L</a:t>
                </a:r>
                <a:r>
                  <a:rPr lang="en-US" sz="1500" dirty="0"/>
                  <a:t> is the Libor and </a:t>
                </a:r>
                <a:r>
                  <a:rPr lang="en-US" sz="1500" i="1" dirty="0"/>
                  <a:t>K</a:t>
                </a:r>
                <a:r>
                  <a:rPr lang="en-US" sz="1500" dirty="0"/>
                  <a:t> is the strike) prices as:</a:t>
                </a:r>
              </a:p>
              <a:p>
                <a:pPr lvl="1"/>
                <a:endParaRPr lang="en-US" sz="1500" dirty="0"/>
              </a:p>
              <a:p>
                <a:pPr marL="288925" lvl="1" indent="0">
                  <a:buNone/>
                </a:pPr>
                <a14:m>
                  <m:oMathPara xmlns:m="http://schemas.openxmlformats.org/officeDocument/2006/math">
                    <m:oMathParaPr>
                      <m:jc m:val="centerGroup"/>
                    </m:oMathParaPr>
                    <m:oMath xmlns:m="http://schemas.openxmlformats.org/officeDocument/2006/math">
                      <m:sSup>
                        <m:sSupPr>
                          <m:ctrlPr>
                            <a:rPr lang="fr-FR" sz="2000" b="0" i="1" smtClean="0">
                              <a:latin typeface="Cambria Math" panose="02040503050406030204" pitchFamily="18" charset="0"/>
                            </a:rPr>
                          </m:ctrlPr>
                        </m:sSupPr>
                        <m:e>
                          <m:r>
                            <a:rPr lang="fr-FR" sz="2000" i="1">
                              <a:latin typeface="Cambria Math"/>
                            </a:rPr>
                            <m:t>𝐿</m:t>
                          </m:r>
                        </m:e>
                        <m:sup>
                          <m:r>
                            <a:rPr lang="fr-FR" sz="2000" b="0" i="1" smtClean="0">
                              <a:latin typeface="Cambria Math"/>
                            </a:rPr>
                            <m:t>2</m:t>
                          </m:r>
                        </m:sup>
                      </m:sSup>
                      <m:r>
                        <a:rPr lang="fr-FR" sz="2000" b="0" i="1" smtClean="0">
                          <a:latin typeface="Cambria Math"/>
                        </a:rPr>
                        <m:t>=2</m:t>
                      </m:r>
                      <m:nary>
                        <m:naryPr>
                          <m:ctrlPr>
                            <a:rPr lang="fr-FR" sz="2000" b="0" i="1" smtClean="0">
                              <a:latin typeface="Cambria Math" panose="02040503050406030204" pitchFamily="18" charset="0"/>
                            </a:rPr>
                          </m:ctrlPr>
                        </m:naryPr>
                        <m:sub>
                          <m:r>
                            <m:rPr>
                              <m:brk m:alnAt="23"/>
                            </m:rPr>
                            <a:rPr lang="fr-FR" sz="2000" b="0" i="1" smtClean="0">
                              <a:latin typeface="Cambria Math"/>
                            </a:rPr>
                            <m:t>0</m:t>
                          </m:r>
                        </m:sub>
                        <m:sup>
                          <m:r>
                            <a:rPr lang="fr-FR" sz="2000" b="0" i="1" smtClean="0">
                              <a:latin typeface="Cambria Math"/>
                            </a:rPr>
                            <m:t>+</m:t>
                          </m:r>
                          <m:r>
                            <a:rPr lang="fr-FR" sz="2000" b="0" i="1" smtClean="0">
                              <a:latin typeface="Cambria Math"/>
                              <a:ea typeface="Cambria Math"/>
                            </a:rPr>
                            <m:t>∞</m:t>
                          </m:r>
                        </m:sup>
                        <m:e>
                          <m:r>
                            <a:rPr lang="fr-FR" sz="2000" b="0" i="1" smtClean="0">
                              <a:latin typeface="Cambria Math"/>
                            </a:rPr>
                            <m:t>𝑚𝑎𝑥</m:t>
                          </m:r>
                          <m:d>
                            <m:dPr>
                              <m:ctrlPr>
                                <a:rPr lang="fr-FR" sz="2000" b="0" i="1" smtClean="0">
                                  <a:latin typeface="Cambria Math" panose="02040503050406030204" pitchFamily="18" charset="0"/>
                                </a:rPr>
                              </m:ctrlPr>
                            </m:dPr>
                            <m:e>
                              <m:r>
                                <a:rPr lang="fr-FR" sz="2000" b="0" i="1" smtClean="0">
                                  <a:latin typeface="Cambria Math"/>
                                </a:rPr>
                                <m:t>𝐿</m:t>
                              </m:r>
                              <m:r>
                                <a:rPr lang="fr-FR" sz="2000" b="0" i="1" smtClean="0">
                                  <a:latin typeface="Cambria Math"/>
                                </a:rPr>
                                <m:t>−</m:t>
                              </m:r>
                              <m:r>
                                <a:rPr lang="fr-FR" sz="2000" b="0" i="1" smtClean="0">
                                  <a:latin typeface="Cambria Math"/>
                                </a:rPr>
                                <m:t>𝐾</m:t>
                              </m:r>
                              <m:r>
                                <a:rPr lang="fr-FR" sz="2000" b="0" i="1" smtClean="0">
                                  <a:latin typeface="Cambria Math"/>
                                </a:rPr>
                                <m:t>,0</m:t>
                              </m:r>
                            </m:e>
                          </m:d>
                          <m:r>
                            <a:rPr lang="fr-FR" sz="2000" b="0" i="1" smtClean="0">
                              <a:latin typeface="Cambria Math"/>
                            </a:rPr>
                            <m:t>.</m:t>
                          </m:r>
                          <m:r>
                            <a:rPr lang="fr-FR" sz="2000" b="0" i="1" smtClean="0">
                              <a:latin typeface="Cambria Math"/>
                            </a:rPr>
                            <m:t>𝑑𝐾</m:t>
                          </m:r>
                        </m:e>
                      </m:nary>
                    </m:oMath>
                  </m:oMathPara>
                </a14:m>
                <a:endParaRPr lang="en-US" sz="2000" dirty="0"/>
              </a:p>
              <a:p>
                <a:pPr lvl="1"/>
                <a:endParaRPr lang="en-US" sz="1500" dirty="0"/>
              </a:p>
              <a:p>
                <a:pPr marL="288925" lvl="1" indent="0">
                  <a:buNone/>
                </a:pPr>
                <a:endParaRPr lang="en-US" sz="1500" dirty="0"/>
              </a:p>
              <a:p>
                <a:pPr lvl="1"/>
                <a:r>
                  <a:rPr lang="en-US" sz="1500" dirty="0"/>
                  <a:t>Hint : take the expectation under the appropriate probability</a:t>
                </a:r>
              </a:p>
              <a:p>
                <a:pPr lvl="1"/>
                <a:endParaRPr lang="en-US" sz="1500" dirty="0"/>
              </a:p>
            </p:txBody>
          </p:sp>
        </mc:Choice>
        <mc:Fallback xmlns="">
          <p:sp>
            <p:nvSpPr>
              <p:cNvPr id="200707" name="Rectangle 3"/>
              <p:cNvSpPr>
                <a:spLocks noGrp="1" noRot="1" noChangeAspect="1" noMove="1" noResize="1" noEditPoints="1" noAdjustHandles="1" noChangeArrowheads="1" noChangeShapeType="1" noTextEdit="1"/>
              </p:cNvSpPr>
              <p:nvPr>
                <p:ph type="body" sz="half" idx="1"/>
              </p:nvPr>
            </p:nvSpPr>
            <p:spPr>
              <a:xfrm>
                <a:off x="251520" y="1295400"/>
                <a:ext cx="8892480" cy="5373688"/>
              </a:xfrm>
              <a:blipFill>
                <a:blip r:embed="rId2"/>
                <a:stretch>
                  <a:fillRect l="-1302" t="-1362"/>
                </a:stretch>
              </a:blipFill>
            </p:spPr>
            <p:txBody>
              <a:bodyPr/>
              <a:lstStyle/>
              <a:p>
                <a:r>
                  <a:rPr lang="fr-FR">
                    <a:noFill/>
                  </a:rPr>
                  <a:t> </a:t>
                </a:r>
              </a:p>
            </p:txBody>
          </p:sp>
        </mc:Fallback>
      </mc:AlternateContent>
    </p:spTree>
    <p:extLst>
      <p:ext uri="{BB962C8B-B14F-4D97-AF65-F5344CB8AC3E}">
        <p14:creationId xmlns:p14="http://schemas.microsoft.com/office/powerpoint/2010/main" val="31979101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BF51AC-AC7A-4056-A206-081C9421CA21}" type="slidenum">
              <a:rPr kumimoji="0" lang="fr-FR" sz="1000" b="0" i="0" u="none" strike="noStrike" kern="1200" cap="none" spc="0" normalizeH="0" baseline="0" noProof="0" smtClean="0">
                <a:ln>
                  <a:noFill/>
                </a:ln>
                <a:solidFill>
                  <a:srgbClr val="103184"/>
                </a:solidFill>
                <a:effectLst/>
                <a:uLnTx/>
                <a:uFillTx/>
                <a:latin typeface="Arial"/>
                <a:ea typeface="Arial Unicode MS"/>
                <a:cs typeface="Arial Unicode MS"/>
              </a:rPr>
              <a:pPr marL="0" marR="0" lvl="0" indent="0" algn="l" defTabSz="914400" rtl="0" eaLnBrk="1" fontAlgn="auto" latinLnBrk="0" hangingPunct="1">
                <a:lnSpc>
                  <a:spcPct val="100000"/>
                </a:lnSpc>
                <a:spcBef>
                  <a:spcPts val="0"/>
                </a:spcBef>
                <a:spcAft>
                  <a:spcPts val="0"/>
                </a:spcAft>
                <a:buClrTx/>
                <a:buSzTx/>
                <a:buFontTx/>
                <a:buNone/>
                <a:tabLst/>
                <a:defRPr/>
              </a:pPr>
              <a:t>67</a:t>
            </a:fld>
            <a:endParaRPr kumimoji="0" lang="fr-FR" sz="1000" b="0" i="0" u="none" strike="noStrike" kern="1200" cap="none" spc="0" normalizeH="0" baseline="0" noProof="0">
              <a:ln>
                <a:noFill/>
              </a:ln>
              <a:solidFill>
                <a:srgbClr val="103184"/>
              </a:solidFill>
              <a:effectLst/>
              <a:uLnTx/>
              <a:uFillTx/>
              <a:latin typeface="Arial"/>
              <a:ea typeface="Arial Unicode MS"/>
              <a:cs typeface="Arial Unicode MS"/>
            </a:endParaRPr>
          </a:p>
        </p:txBody>
      </p:sp>
      <p:sp>
        <p:nvSpPr>
          <p:cNvPr id="6" name="Rectangle 2"/>
          <p:cNvSpPr txBox="1">
            <a:spLocks noChangeArrowheads="1"/>
          </p:cNvSpPr>
          <p:nvPr/>
        </p:nvSpPr>
        <p:spPr bwMode="gray">
          <a:xfrm>
            <a:off x="2279080" y="2997498"/>
            <a:ext cx="4537075" cy="115158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fontAlgn="base">
              <a:spcBef>
                <a:spcPct val="0"/>
              </a:spcBef>
              <a:spcAft>
                <a:spcPct val="0"/>
              </a:spcAft>
              <a:defRPr sz="3000" b="1">
                <a:solidFill>
                  <a:srgbClr val="FFFFFF"/>
                </a:solidFill>
                <a:latin typeface="+mj-lt"/>
                <a:ea typeface="+mj-ea"/>
                <a:cs typeface="+mj-cs"/>
              </a:defRPr>
            </a:lvl1pPr>
            <a:lvl2pPr algn="l" rtl="0" fontAlgn="base">
              <a:spcBef>
                <a:spcPct val="0"/>
              </a:spcBef>
              <a:spcAft>
                <a:spcPct val="0"/>
              </a:spcAft>
              <a:defRPr sz="3000" b="1">
                <a:solidFill>
                  <a:srgbClr val="FFFFFF"/>
                </a:solidFill>
                <a:latin typeface="Arial" charset="0"/>
                <a:ea typeface="ＭＳ Ｐゴシック" pitchFamily="-64" charset="-128"/>
              </a:defRPr>
            </a:lvl2pPr>
            <a:lvl3pPr algn="l" rtl="0" fontAlgn="base">
              <a:spcBef>
                <a:spcPct val="0"/>
              </a:spcBef>
              <a:spcAft>
                <a:spcPct val="0"/>
              </a:spcAft>
              <a:defRPr sz="3000" b="1">
                <a:solidFill>
                  <a:srgbClr val="FFFFFF"/>
                </a:solidFill>
                <a:latin typeface="Arial" charset="0"/>
                <a:ea typeface="ＭＳ Ｐゴシック" pitchFamily="-64" charset="-128"/>
              </a:defRPr>
            </a:lvl3pPr>
            <a:lvl4pPr algn="l" rtl="0" fontAlgn="base">
              <a:spcBef>
                <a:spcPct val="0"/>
              </a:spcBef>
              <a:spcAft>
                <a:spcPct val="0"/>
              </a:spcAft>
              <a:defRPr sz="3000" b="1">
                <a:solidFill>
                  <a:srgbClr val="FFFFFF"/>
                </a:solidFill>
                <a:latin typeface="Arial" charset="0"/>
                <a:ea typeface="ＭＳ Ｐゴシック" pitchFamily="-64" charset="-128"/>
              </a:defRPr>
            </a:lvl4pPr>
            <a:lvl5pPr algn="l" rtl="0" fontAlgn="base">
              <a:spcBef>
                <a:spcPct val="0"/>
              </a:spcBef>
              <a:spcAft>
                <a:spcPct val="0"/>
              </a:spcAft>
              <a:defRPr sz="3000" b="1">
                <a:solidFill>
                  <a:srgbClr val="FFFFFF"/>
                </a:solidFill>
                <a:latin typeface="Arial" charset="0"/>
                <a:ea typeface="ＭＳ Ｐゴシック" pitchFamily="-64" charset="-128"/>
              </a:defRPr>
            </a:lvl5pPr>
            <a:lvl6pPr marL="457200" algn="l" rtl="0" fontAlgn="base">
              <a:spcBef>
                <a:spcPct val="0"/>
              </a:spcBef>
              <a:spcAft>
                <a:spcPct val="0"/>
              </a:spcAft>
              <a:defRPr sz="3000" b="1">
                <a:solidFill>
                  <a:srgbClr val="FFFFFF"/>
                </a:solidFill>
                <a:latin typeface="Arial" charset="0"/>
                <a:ea typeface="ＭＳ Ｐゴシック" pitchFamily="-64" charset="-128"/>
              </a:defRPr>
            </a:lvl6pPr>
            <a:lvl7pPr marL="914400" algn="l" rtl="0" fontAlgn="base">
              <a:spcBef>
                <a:spcPct val="0"/>
              </a:spcBef>
              <a:spcAft>
                <a:spcPct val="0"/>
              </a:spcAft>
              <a:defRPr sz="3000" b="1">
                <a:solidFill>
                  <a:srgbClr val="FFFFFF"/>
                </a:solidFill>
                <a:latin typeface="Arial" charset="0"/>
                <a:ea typeface="ＭＳ Ｐゴシック" pitchFamily="-64" charset="-128"/>
              </a:defRPr>
            </a:lvl7pPr>
            <a:lvl8pPr marL="1371600" algn="l" rtl="0" fontAlgn="base">
              <a:spcBef>
                <a:spcPct val="0"/>
              </a:spcBef>
              <a:spcAft>
                <a:spcPct val="0"/>
              </a:spcAft>
              <a:defRPr sz="3000" b="1">
                <a:solidFill>
                  <a:srgbClr val="FFFFFF"/>
                </a:solidFill>
                <a:latin typeface="Arial" charset="0"/>
                <a:ea typeface="ＭＳ Ｐゴシック" pitchFamily="-64" charset="-128"/>
              </a:defRPr>
            </a:lvl8pPr>
            <a:lvl9pPr marL="1828800" algn="l" rtl="0" fontAlgn="base">
              <a:spcBef>
                <a:spcPct val="0"/>
              </a:spcBef>
              <a:spcAft>
                <a:spcPct val="0"/>
              </a:spcAft>
              <a:defRPr sz="3000" b="1">
                <a:solidFill>
                  <a:srgbClr val="FFFFFF"/>
                </a:solidFill>
                <a:latin typeface="Arial" charset="0"/>
                <a:ea typeface="ＭＳ Ｐゴシック" pitchFamily="-6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2600" b="1" i="0" u="none" strike="noStrike" kern="1200" cap="none" spc="0" normalizeH="0" baseline="0" noProof="0" dirty="0">
                <a:ln>
                  <a:noFill/>
                </a:ln>
                <a:solidFill>
                  <a:srgbClr val="103184"/>
                </a:solidFill>
                <a:effectLst/>
                <a:uLnTx/>
                <a:uFillTx/>
                <a:latin typeface="Arial"/>
                <a:ea typeface="Arial Unicode MS"/>
                <a:cs typeface="Arial Unicode MS"/>
              </a:rPr>
              <a:t>Example of short rate model</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2600" b="1" i="0" u="none" strike="noStrike" kern="1200" cap="none" spc="0" normalizeH="0" baseline="0" noProof="0" dirty="0" err="1">
                <a:ln>
                  <a:noFill/>
                </a:ln>
                <a:solidFill>
                  <a:srgbClr val="103184"/>
                </a:solidFill>
                <a:effectLst/>
                <a:uLnTx/>
                <a:uFillTx/>
                <a:latin typeface="Arial"/>
                <a:ea typeface="Arial Unicode MS"/>
                <a:cs typeface="Arial Unicode MS"/>
              </a:rPr>
              <a:t>Vasicek</a:t>
            </a:r>
            <a:r>
              <a:rPr kumimoji="0" lang="en-GB" sz="2600" b="1" i="0" u="none" strike="noStrike" kern="1200" cap="none" spc="0" normalizeH="0" baseline="0" noProof="0" dirty="0">
                <a:ln>
                  <a:noFill/>
                </a:ln>
                <a:solidFill>
                  <a:srgbClr val="103184"/>
                </a:solidFill>
                <a:effectLst/>
                <a:uLnTx/>
                <a:uFillTx/>
                <a:latin typeface="Arial"/>
                <a:ea typeface="Arial Unicode MS"/>
                <a:cs typeface="Arial Unicode MS"/>
              </a:rPr>
              <a:t> Model</a:t>
            </a:r>
          </a:p>
        </p:txBody>
      </p:sp>
    </p:spTree>
    <p:extLst>
      <p:ext uri="{BB962C8B-B14F-4D97-AF65-F5344CB8AC3E}">
        <p14:creationId xmlns:p14="http://schemas.microsoft.com/office/powerpoint/2010/main" val="37311733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23A01C1-B172-4F81-AF61-E1E73DD04875}" type="slidenum">
              <a:rPr kumimoji="0" lang="fr-FR" sz="1000" b="0" i="0" u="none" strike="noStrike" kern="1200" cap="none" spc="0" normalizeH="0" baseline="0" noProof="0">
                <a:ln>
                  <a:noFill/>
                </a:ln>
                <a:solidFill>
                  <a:srgbClr val="103184"/>
                </a:solidFill>
                <a:effectLst/>
                <a:uLnTx/>
                <a:uFillTx/>
                <a:latin typeface="Arial"/>
                <a:ea typeface="Arial Unicode MS"/>
                <a:cs typeface="Arial Unicode MS"/>
              </a:rPr>
              <a:pPr marL="0" marR="0" lvl="0" indent="0" algn="l" defTabSz="914400" rtl="0" eaLnBrk="1" fontAlgn="auto" latinLnBrk="0" hangingPunct="1">
                <a:lnSpc>
                  <a:spcPct val="100000"/>
                </a:lnSpc>
                <a:spcBef>
                  <a:spcPts val="0"/>
                </a:spcBef>
                <a:spcAft>
                  <a:spcPts val="0"/>
                </a:spcAft>
                <a:buClrTx/>
                <a:buSzTx/>
                <a:buFontTx/>
                <a:buNone/>
                <a:tabLst/>
                <a:defRPr/>
              </a:pPr>
              <a:t>68</a:t>
            </a:fld>
            <a:endParaRPr kumimoji="0" lang="fr-FR" sz="1000" b="0" i="0" u="none" strike="noStrike" kern="1200" cap="none" spc="0" normalizeH="0" baseline="0" noProof="0">
              <a:ln>
                <a:noFill/>
              </a:ln>
              <a:solidFill>
                <a:srgbClr val="103184"/>
              </a:solidFill>
              <a:effectLst/>
              <a:uLnTx/>
              <a:uFillTx/>
              <a:latin typeface="Arial"/>
              <a:ea typeface="Arial Unicode MS"/>
              <a:cs typeface="Arial Unicode MS"/>
            </a:endParaRPr>
          </a:p>
        </p:txBody>
      </p:sp>
      <p:sp>
        <p:nvSpPr>
          <p:cNvPr id="200706" name="Rectangle 2"/>
          <p:cNvSpPr>
            <a:spLocks noGrp="1" noChangeArrowheads="1"/>
          </p:cNvSpPr>
          <p:nvPr>
            <p:ph type="title"/>
          </p:nvPr>
        </p:nvSpPr>
        <p:spPr/>
        <p:txBody>
          <a:bodyPr/>
          <a:lstStyle/>
          <a:p>
            <a:r>
              <a:rPr lang="fr-FR" dirty="0" err="1"/>
              <a:t>Vasicek</a:t>
            </a:r>
            <a:r>
              <a:rPr lang="fr-FR" dirty="0"/>
              <a:t> </a:t>
            </a:r>
            <a:r>
              <a:rPr lang="fr-FR" dirty="0" err="1"/>
              <a:t>Interest</a:t>
            </a:r>
            <a:r>
              <a:rPr lang="fr-FR" dirty="0"/>
              <a:t> Rate model - 1</a:t>
            </a:r>
          </a:p>
        </p:txBody>
      </p:sp>
      <mc:AlternateContent xmlns:mc="http://schemas.openxmlformats.org/markup-compatibility/2006" xmlns:a14="http://schemas.microsoft.com/office/drawing/2010/main">
        <mc:Choice Requires="a14">
          <p:sp>
            <p:nvSpPr>
              <p:cNvPr id="200707" name="Rectangle 3"/>
              <p:cNvSpPr>
                <a:spLocks noGrp="1" noChangeArrowheads="1"/>
              </p:cNvSpPr>
              <p:nvPr>
                <p:ph type="body" sz="half" idx="1"/>
              </p:nvPr>
            </p:nvSpPr>
            <p:spPr>
              <a:xfrm>
                <a:off x="533400" y="1295400"/>
                <a:ext cx="8215313" cy="5373688"/>
              </a:xfrm>
            </p:spPr>
            <p:txBody>
              <a:bodyPr/>
              <a:lstStyle/>
              <a:p>
                <a:endParaRPr lang="en-US" sz="1400" dirty="0"/>
              </a:p>
              <a:p>
                <a:r>
                  <a:rPr lang="en-US" sz="1400" dirty="0"/>
                  <a:t>In 1977, </a:t>
                </a:r>
                <a:r>
                  <a:rPr lang="en-US" sz="1400" dirty="0" err="1"/>
                  <a:t>Vasicek</a:t>
                </a:r>
                <a:r>
                  <a:rPr lang="en-US" sz="1400" dirty="0"/>
                  <a:t> assumed that under the risk neutral probability the instantaneous spot rate follows the SDE:</a:t>
                </a:r>
              </a:p>
              <a:p>
                <a:endParaRPr lang="en-US" sz="1400" dirty="0"/>
              </a:p>
              <a:p>
                <a:pPr marL="0" indent="0">
                  <a:buNone/>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a:latin typeface="Cambria Math"/>
                            </a:rPr>
                            <m:t>𝑑𝑟</m:t>
                          </m:r>
                        </m:e>
                        <m:sub>
                          <m:r>
                            <a:rPr lang="en-US" sz="1600" b="0" i="1" smtClean="0">
                              <a:latin typeface="Cambria Math"/>
                            </a:rPr>
                            <m:t>𝑡</m:t>
                          </m:r>
                        </m:sub>
                      </m:sSub>
                      <m:r>
                        <a:rPr lang="en-US" sz="1600" b="0" i="1" smtClean="0">
                          <a:latin typeface="Cambria Math"/>
                        </a:rPr>
                        <m:t>=</m:t>
                      </m:r>
                      <m:r>
                        <a:rPr lang="en-US" sz="1600" b="0" i="1" smtClean="0">
                          <a:latin typeface="Cambria Math"/>
                        </a:rPr>
                        <m:t>𝑘</m:t>
                      </m:r>
                      <m:d>
                        <m:dPr>
                          <m:ctrlPr>
                            <a:rPr lang="en-US" sz="1600" b="0" i="1" smtClean="0">
                              <a:latin typeface="Cambria Math" panose="02040503050406030204" pitchFamily="18" charset="0"/>
                            </a:rPr>
                          </m:ctrlPr>
                        </m:dPr>
                        <m:e>
                          <m:r>
                            <a:rPr lang="en-US" sz="1600" b="0" i="1" smtClean="0">
                              <a:latin typeface="Cambria Math"/>
                              <a:ea typeface="Cambria Math"/>
                            </a:rPr>
                            <m:t>𝜃</m:t>
                          </m:r>
                          <m:r>
                            <a:rPr lang="en-US" sz="1600" b="0" i="1" smtClean="0">
                              <a:latin typeface="Cambria Math"/>
                              <a:ea typeface="Cambria Math"/>
                            </a:rPr>
                            <m:t>−</m:t>
                          </m:r>
                          <m:sSub>
                            <m:sSubPr>
                              <m:ctrlPr>
                                <a:rPr lang="en-US" sz="1600" b="0" i="1" smtClean="0">
                                  <a:latin typeface="Cambria Math" panose="02040503050406030204" pitchFamily="18" charset="0"/>
                                  <a:ea typeface="Cambria Math"/>
                                </a:rPr>
                              </m:ctrlPr>
                            </m:sSubPr>
                            <m:e>
                              <m:r>
                                <a:rPr lang="en-US" sz="1600" b="0" i="1" smtClean="0">
                                  <a:latin typeface="Cambria Math"/>
                                  <a:ea typeface="Cambria Math"/>
                                </a:rPr>
                                <m:t>𝑟</m:t>
                              </m:r>
                            </m:e>
                            <m:sub>
                              <m:r>
                                <a:rPr lang="en-US" sz="1600" b="0" i="1" smtClean="0">
                                  <a:latin typeface="Cambria Math"/>
                                  <a:ea typeface="Cambria Math"/>
                                </a:rPr>
                                <m:t>𝑡</m:t>
                              </m:r>
                            </m:sub>
                          </m:sSub>
                        </m:e>
                      </m:d>
                      <m:r>
                        <a:rPr lang="en-US" sz="1600" b="0" i="1" smtClean="0">
                          <a:latin typeface="Cambria Math"/>
                          <a:ea typeface="Cambria Math"/>
                        </a:rPr>
                        <m:t>.</m:t>
                      </m:r>
                      <m:r>
                        <a:rPr lang="en-US" sz="1600" b="0" i="1" smtClean="0">
                          <a:latin typeface="Cambria Math"/>
                          <a:ea typeface="Cambria Math"/>
                        </a:rPr>
                        <m:t>𝑑𝑡</m:t>
                      </m:r>
                      <m:r>
                        <a:rPr lang="en-US" sz="1600" b="0" i="1" smtClean="0">
                          <a:latin typeface="Cambria Math"/>
                          <a:ea typeface="Cambria Math"/>
                        </a:rPr>
                        <m:t>+</m:t>
                      </m:r>
                      <m:r>
                        <a:rPr lang="en-US" sz="1600" b="0" i="1" smtClean="0">
                          <a:latin typeface="Cambria Math"/>
                          <a:ea typeface="Cambria Math"/>
                        </a:rPr>
                        <m:t>𝜎</m:t>
                      </m:r>
                      <m:r>
                        <a:rPr lang="en-US" sz="1600" b="0" i="1" smtClean="0">
                          <a:latin typeface="Cambria Math"/>
                          <a:ea typeface="Cambria Math"/>
                        </a:rPr>
                        <m:t>𝑑</m:t>
                      </m:r>
                      <m:sSub>
                        <m:sSubPr>
                          <m:ctrlPr>
                            <a:rPr lang="en-US" sz="1600" b="0" i="1" smtClean="0">
                              <a:latin typeface="Cambria Math" panose="02040503050406030204" pitchFamily="18" charset="0"/>
                              <a:ea typeface="Cambria Math"/>
                            </a:rPr>
                          </m:ctrlPr>
                        </m:sSubPr>
                        <m:e>
                          <m:r>
                            <a:rPr lang="en-US" sz="1600" b="0" i="1">
                              <a:latin typeface="Cambria Math"/>
                              <a:ea typeface="Cambria Math"/>
                            </a:rPr>
                            <m:t>𝑊</m:t>
                          </m:r>
                        </m:e>
                        <m:sub>
                          <m:r>
                            <a:rPr lang="en-US" sz="1600" b="0" i="1" smtClean="0">
                              <a:latin typeface="Cambria Math"/>
                              <a:ea typeface="Cambria Math"/>
                            </a:rPr>
                            <m:t>𝑡</m:t>
                          </m:r>
                        </m:sub>
                      </m:sSub>
                      <m:r>
                        <a:rPr lang="en-US" sz="1600" b="1" i="0" smtClean="0">
                          <a:latin typeface="Cambria Math"/>
                          <a:ea typeface="Cambria Math"/>
                        </a:rPr>
                        <m:t> </m:t>
                      </m:r>
                      <m:r>
                        <m:rPr>
                          <m:sty m:val="p"/>
                        </m:rPr>
                        <a:rPr lang="en-US" sz="1600" b="0" i="0" smtClean="0">
                          <a:latin typeface="Cambria Math"/>
                          <a:ea typeface="Cambria Math"/>
                        </a:rPr>
                        <m:t>and</m:t>
                      </m:r>
                      <m:r>
                        <a:rPr lang="en-US" sz="1600" b="1" i="0" smtClean="0">
                          <a:latin typeface="Cambria Math"/>
                          <a:ea typeface="Cambria Math"/>
                        </a:rPr>
                        <m:t> </m:t>
                      </m:r>
                      <m:sSub>
                        <m:sSubPr>
                          <m:ctrlPr>
                            <a:rPr lang="en-US" sz="1600" b="0" i="1" smtClean="0">
                              <a:latin typeface="Cambria Math" panose="02040503050406030204" pitchFamily="18" charset="0"/>
                            </a:rPr>
                          </m:ctrlPr>
                        </m:sSubPr>
                        <m:e>
                          <m:r>
                            <a:rPr lang="en-US" sz="1600" b="0" i="1" smtClean="0">
                              <a:latin typeface="Cambria Math"/>
                            </a:rPr>
                            <m:t>𝑟</m:t>
                          </m:r>
                        </m:e>
                        <m:sub>
                          <m:r>
                            <a:rPr lang="en-US" sz="1600" b="0" i="1" smtClean="0">
                              <a:latin typeface="Cambria Math"/>
                            </a:rPr>
                            <m:t>0</m:t>
                          </m:r>
                        </m:sub>
                      </m:sSub>
                      <m:r>
                        <a:rPr lang="en-US" sz="1600" b="0" i="1" smtClean="0">
                          <a:latin typeface="Cambria Math"/>
                        </a:rPr>
                        <m:t>=</m:t>
                      </m:r>
                      <m:r>
                        <a:rPr lang="en-US" sz="1600" b="0" i="1" smtClean="0">
                          <a:latin typeface="Cambria Math"/>
                        </a:rPr>
                        <m:t>𝑟</m:t>
                      </m:r>
                    </m:oMath>
                  </m:oMathPara>
                </a14:m>
                <a:endParaRPr lang="en-US" sz="1600" dirty="0"/>
              </a:p>
              <a:p>
                <a:pPr marL="0" indent="0">
                  <a:buNone/>
                </a:pPr>
                <a:r>
                  <a:rPr lang="en-US" sz="1400" dirty="0"/>
                  <a:t>	</a:t>
                </a:r>
              </a:p>
              <a:p>
                <a:r>
                  <a:rPr lang="en-US" sz="1400" dirty="0"/>
                  <a:t>Where all the constants are positive</a:t>
                </a:r>
              </a:p>
              <a:p>
                <a:endParaRPr lang="en-US" sz="1400" dirty="0"/>
              </a:p>
              <a:p>
                <a:r>
                  <a:rPr lang="en-US" sz="1400" dirty="0"/>
                  <a:t>Solving this equation will lead to:</a:t>
                </a:r>
              </a:p>
              <a:p>
                <a:endParaRPr lang="en-US" sz="1400" dirty="0"/>
              </a:p>
              <a:p>
                <a:pPr marL="0" indent="0">
                  <a:buNone/>
                </a:pPr>
                <a14:m>
                  <m:oMathPara xmlns:m="http://schemas.openxmlformats.org/officeDocument/2006/math">
                    <m:oMathParaPr>
                      <m:jc m:val="centerGroup"/>
                    </m:oMathParaPr>
                    <m:oMath xmlns:m="http://schemas.openxmlformats.org/officeDocument/2006/math">
                      <m:sSub>
                        <m:sSubPr>
                          <m:ctrlPr>
                            <a:rPr lang="en-US" sz="1600" b="0" i="1">
                              <a:latin typeface="Cambria Math" panose="02040503050406030204" pitchFamily="18" charset="0"/>
                            </a:rPr>
                          </m:ctrlPr>
                        </m:sSubPr>
                        <m:e>
                          <m:r>
                            <a:rPr lang="en-US" sz="1600" b="0" i="1">
                              <a:latin typeface="Cambria Math"/>
                            </a:rPr>
                            <m:t>𝑟</m:t>
                          </m:r>
                        </m:e>
                        <m:sub>
                          <m:r>
                            <a:rPr lang="en-US" sz="1600" b="0" i="1">
                              <a:latin typeface="Cambria Math"/>
                            </a:rPr>
                            <m:t>𝑡</m:t>
                          </m:r>
                        </m:sub>
                      </m:sSub>
                      <m:r>
                        <a:rPr lang="en-US" sz="1600" b="0" i="1">
                          <a:latin typeface="Cambria Math"/>
                        </a:rPr>
                        <m:t>=</m:t>
                      </m:r>
                      <m:sSub>
                        <m:sSubPr>
                          <m:ctrlPr>
                            <a:rPr lang="en-US" sz="1600" b="0" i="1">
                              <a:latin typeface="Cambria Math" panose="02040503050406030204" pitchFamily="18" charset="0"/>
                            </a:rPr>
                          </m:ctrlPr>
                        </m:sSubPr>
                        <m:e>
                          <m:r>
                            <a:rPr lang="en-US" sz="1600" b="0" i="1">
                              <a:latin typeface="Cambria Math"/>
                            </a:rPr>
                            <m:t>𝑟</m:t>
                          </m:r>
                        </m:e>
                        <m:sub>
                          <m:r>
                            <a:rPr lang="en-US" sz="1600" b="0" i="1" smtClean="0">
                              <a:latin typeface="Cambria Math"/>
                            </a:rPr>
                            <m:t>𝑠</m:t>
                          </m:r>
                        </m:sub>
                      </m:sSub>
                      <m:r>
                        <a:rPr lang="en-US" sz="1600" b="0" i="1" smtClean="0">
                          <a:latin typeface="Cambria Math"/>
                        </a:rPr>
                        <m:t>.</m:t>
                      </m:r>
                      <m:sSup>
                        <m:sSupPr>
                          <m:ctrlPr>
                            <a:rPr lang="en-US" sz="1600" b="0" i="1" smtClean="0">
                              <a:latin typeface="Cambria Math" panose="02040503050406030204" pitchFamily="18" charset="0"/>
                            </a:rPr>
                          </m:ctrlPr>
                        </m:sSupPr>
                        <m:e>
                          <m:r>
                            <a:rPr lang="en-US" sz="1600" b="0" i="1" smtClean="0">
                              <a:latin typeface="Cambria Math"/>
                            </a:rPr>
                            <m:t>𝑒</m:t>
                          </m:r>
                        </m:e>
                        <m:sup>
                          <m:r>
                            <a:rPr lang="en-US" sz="1600" b="0" i="1" smtClean="0">
                              <a:latin typeface="Cambria Math"/>
                            </a:rPr>
                            <m:t>−</m:t>
                          </m:r>
                          <m:r>
                            <a:rPr lang="en-US" sz="1600" b="0" i="1" smtClean="0">
                              <a:latin typeface="Cambria Math"/>
                            </a:rPr>
                            <m:t>𝑘</m:t>
                          </m:r>
                          <m:r>
                            <a:rPr lang="en-US" sz="1600" b="0" i="1" smtClean="0">
                              <a:latin typeface="Cambria Math"/>
                            </a:rPr>
                            <m:t>(</m:t>
                          </m:r>
                          <m:r>
                            <a:rPr lang="en-US" sz="1600" b="0" i="1" smtClean="0">
                              <a:latin typeface="Cambria Math"/>
                            </a:rPr>
                            <m:t>𝑡</m:t>
                          </m:r>
                          <m:r>
                            <a:rPr lang="en-US" sz="1600" b="0" i="1" smtClean="0">
                              <a:latin typeface="Cambria Math"/>
                            </a:rPr>
                            <m:t>−</m:t>
                          </m:r>
                          <m:r>
                            <a:rPr lang="en-US" sz="1600" b="0" i="1" smtClean="0">
                              <a:latin typeface="Cambria Math"/>
                            </a:rPr>
                            <m:t>𝑠</m:t>
                          </m:r>
                          <m:r>
                            <a:rPr lang="en-US" sz="1600" b="0" i="1" smtClean="0">
                              <a:latin typeface="Cambria Math"/>
                            </a:rPr>
                            <m:t>)</m:t>
                          </m:r>
                        </m:sup>
                      </m:sSup>
                      <m:r>
                        <a:rPr lang="en-US" sz="1600" b="0" i="1" smtClean="0">
                          <a:latin typeface="Cambria Math"/>
                        </a:rPr>
                        <m:t>+</m:t>
                      </m:r>
                      <m:r>
                        <a:rPr lang="en-US" sz="1600" b="0" i="1">
                          <a:latin typeface="Cambria Math"/>
                          <a:ea typeface="Cambria Math"/>
                        </a:rPr>
                        <m:t>𝜃</m:t>
                      </m:r>
                      <m:r>
                        <a:rPr lang="en-US" sz="1600" b="0" i="1">
                          <a:latin typeface="Cambria Math"/>
                          <a:ea typeface="Cambria Math"/>
                        </a:rPr>
                        <m:t>.</m:t>
                      </m:r>
                      <m:d>
                        <m:dPr>
                          <m:ctrlPr>
                            <a:rPr lang="en-US" sz="1600" b="0" i="1" smtClean="0">
                              <a:latin typeface="Cambria Math" panose="02040503050406030204" pitchFamily="18" charset="0"/>
                              <a:ea typeface="Cambria Math"/>
                            </a:rPr>
                          </m:ctrlPr>
                        </m:dPr>
                        <m:e>
                          <m:r>
                            <a:rPr lang="en-US" sz="1600" b="0" i="1" smtClean="0">
                              <a:latin typeface="Cambria Math"/>
                              <a:ea typeface="Cambria Math"/>
                            </a:rPr>
                            <m:t>1−</m:t>
                          </m:r>
                          <m:sSup>
                            <m:sSupPr>
                              <m:ctrlPr>
                                <a:rPr lang="en-US" sz="1600" b="0" i="1">
                                  <a:latin typeface="Cambria Math" panose="02040503050406030204" pitchFamily="18" charset="0"/>
                                </a:rPr>
                              </m:ctrlPr>
                            </m:sSupPr>
                            <m:e>
                              <m:r>
                                <a:rPr lang="en-US" sz="1600" b="0" i="1">
                                  <a:latin typeface="Cambria Math"/>
                                </a:rPr>
                                <m:t>𝑒</m:t>
                              </m:r>
                            </m:e>
                            <m:sup>
                              <m:r>
                                <a:rPr lang="en-US" sz="1600" b="0" i="1">
                                  <a:latin typeface="Cambria Math"/>
                                </a:rPr>
                                <m:t>−</m:t>
                              </m:r>
                              <m:r>
                                <a:rPr lang="en-US" sz="1600" b="0" i="1">
                                  <a:latin typeface="Cambria Math"/>
                                </a:rPr>
                                <m:t>𝑘</m:t>
                              </m:r>
                              <m:r>
                                <a:rPr lang="en-US" sz="1600" b="0" i="1">
                                  <a:latin typeface="Cambria Math"/>
                                </a:rPr>
                                <m:t>(</m:t>
                              </m:r>
                              <m:r>
                                <a:rPr lang="en-US" sz="1600" b="0" i="1">
                                  <a:latin typeface="Cambria Math"/>
                                </a:rPr>
                                <m:t>𝑡</m:t>
                              </m:r>
                              <m:r>
                                <a:rPr lang="en-US" sz="1600" b="0" i="1">
                                  <a:latin typeface="Cambria Math"/>
                                </a:rPr>
                                <m:t>−</m:t>
                              </m:r>
                              <m:r>
                                <a:rPr lang="en-US" sz="1600" b="0" i="1">
                                  <a:latin typeface="Cambria Math"/>
                                </a:rPr>
                                <m:t>𝑠</m:t>
                              </m:r>
                              <m:r>
                                <a:rPr lang="en-US" sz="1600" b="0" i="1">
                                  <a:latin typeface="Cambria Math"/>
                                </a:rPr>
                                <m:t>)</m:t>
                              </m:r>
                            </m:sup>
                          </m:sSup>
                        </m:e>
                      </m:d>
                      <m:r>
                        <a:rPr lang="en-US" sz="1600" b="0" i="1">
                          <a:latin typeface="Cambria Math"/>
                          <a:ea typeface="Cambria Math"/>
                        </a:rPr>
                        <m:t>+</m:t>
                      </m:r>
                      <m:r>
                        <a:rPr lang="en-US" sz="1600" b="0" i="1">
                          <a:latin typeface="Cambria Math"/>
                          <a:ea typeface="Cambria Math"/>
                        </a:rPr>
                        <m:t>𝜎</m:t>
                      </m:r>
                      <m:nary>
                        <m:naryPr>
                          <m:ctrlPr>
                            <a:rPr lang="en-US" sz="1600" b="0" i="1" smtClean="0">
                              <a:latin typeface="Cambria Math" panose="02040503050406030204" pitchFamily="18" charset="0"/>
                              <a:ea typeface="Cambria Math"/>
                            </a:rPr>
                          </m:ctrlPr>
                        </m:naryPr>
                        <m:sub>
                          <m:r>
                            <m:rPr>
                              <m:brk m:alnAt="23"/>
                            </m:rPr>
                            <a:rPr lang="en-US" sz="1600" b="0" i="1" smtClean="0">
                              <a:latin typeface="Cambria Math"/>
                              <a:ea typeface="Cambria Math"/>
                            </a:rPr>
                            <m:t>𝑠</m:t>
                          </m:r>
                        </m:sub>
                        <m:sup>
                          <m:r>
                            <a:rPr lang="en-US" sz="1600" b="0" i="1" smtClean="0">
                              <a:latin typeface="Cambria Math"/>
                              <a:ea typeface="Cambria Math"/>
                            </a:rPr>
                            <m:t>𝑡</m:t>
                          </m:r>
                        </m:sup>
                        <m:e>
                          <m:sSup>
                            <m:sSupPr>
                              <m:ctrlPr>
                                <a:rPr lang="en-US" sz="1600" b="0" i="1">
                                  <a:latin typeface="Cambria Math" panose="02040503050406030204" pitchFamily="18" charset="0"/>
                                </a:rPr>
                              </m:ctrlPr>
                            </m:sSupPr>
                            <m:e>
                              <m:r>
                                <a:rPr lang="en-US" sz="1600" b="0" i="1">
                                  <a:latin typeface="Cambria Math"/>
                                </a:rPr>
                                <m:t>𝑒</m:t>
                              </m:r>
                            </m:e>
                            <m:sup>
                              <m:r>
                                <a:rPr lang="en-US" sz="1600" b="0" i="1">
                                  <a:latin typeface="Cambria Math"/>
                                </a:rPr>
                                <m:t>−</m:t>
                              </m:r>
                              <m:r>
                                <a:rPr lang="en-US" sz="1600" b="0" i="1">
                                  <a:latin typeface="Cambria Math"/>
                                </a:rPr>
                                <m:t>𝑘</m:t>
                              </m:r>
                              <m:r>
                                <a:rPr lang="en-US" sz="1600" b="0" i="1">
                                  <a:latin typeface="Cambria Math"/>
                                </a:rPr>
                                <m:t>(</m:t>
                              </m:r>
                              <m:r>
                                <a:rPr lang="en-US" sz="1600" b="0" i="1">
                                  <a:latin typeface="Cambria Math"/>
                                </a:rPr>
                                <m:t>𝑡</m:t>
                              </m:r>
                              <m:r>
                                <a:rPr lang="en-US" sz="1600" b="0" i="1">
                                  <a:latin typeface="Cambria Math"/>
                                </a:rPr>
                                <m:t>−</m:t>
                              </m:r>
                              <m:r>
                                <a:rPr lang="en-US" sz="1600" b="0" i="1" smtClean="0">
                                  <a:latin typeface="Cambria Math"/>
                                </a:rPr>
                                <m:t>𝑢</m:t>
                              </m:r>
                              <m:r>
                                <a:rPr lang="en-US" sz="1600" b="0" i="1">
                                  <a:latin typeface="Cambria Math"/>
                                </a:rPr>
                                <m:t>)</m:t>
                              </m:r>
                            </m:sup>
                          </m:sSup>
                          <m:r>
                            <a:rPr lang="en-US" sz="1600" b="0" i="1" smtClean="0">
                              <a:latin typeface="Cambria Math"/>
                            </a:rPr>
                            <m:t>.</m:t>
                          </m:r>
                          <m:r>
                            <a:rPr lang="en-US" sz="1600" b="0" i="1">
                              <a:latin typeface="Cambria Math"/>
                              <a:ea typeface="Cambria Math"/>
                            </a:rPr>
                            <m:t>𝑑</m:t>
                          </m:r>
                          <m:sSub>
                            <m:sSubPr>
                              <m:ctrlPr>
                                <a:rPr lang="en-US" sz="1600" b="0" i="1" smtClean="0">
                                  <a:latin typeface="Cambria Math" panose="02040503050406030204" pitchFamily="18" charset="0"/>
                                  <a:ea typeface="Cambria Math"/>
                                </a:rPr>
                              </m:ctrlPr>
                            </m:sSubPr>
                            <m:e>
                              <m:r>
                                <a:rPr lang="en-US" sz="1600" b="0" i="1">
                                  <a:latin typeface="Cambria Math"/>
                                  <a:ea typeface="Cambria Math"/>
                                </a:rPr>
                                <m:t>𝑊</m:t>
                              </m:r>
                            </m:e>
                            <m:sub>
                              <m:r>
                                <a:rPr lang="en-US" sz="1600" b="0" i="1" smtClean="0">
                                  <a:latin typeface="Cambria Math"/>
                                  <a:ea typeface="Cambria Math"/>
                                </a:rPr>
                                <m:t>𝑢</m:t>
                              </m:r>
                            </m:sub>
                          </m:sSub>
                        </m:e>
                      </m:nary>
                      <m:r>
                        <a:rPr lang="en-US" sz="1600" b="0" i="1" smtClean="0">
                          <a:latin typeface="Cambria Math"/>
                          <a:ea typeface="Cambria Math"/>
                        </a:rPr>
                        <m:t>   , </m:t>
                      </m:r>
                      <m:r>
                        <a:rPr lang="en-US" sz="1600" b="0" i="1" smtClean="0">
                          <a:latin typeface="Cambria Math"/>
                          <a:ea typeface="Cambria Math"/>
                        </a:rPr>
                        <m:t>𝑓𝑜𝑟</m:t>
                      </m:r>
                      <m:r>
                        <a:rPr lang="en-US" sz="1600" b="0" i="1" smtClean="0">
                          <a:latin typeface="Cambria Math"/>
                          <a:ea typeface="Cambria Math"/>
                        </a:rPr>
                        <m:t> </m:t>
                      </m:r>
                      <m:r>
                        <a:rPr lang="en-US" sz="1600" b="0" i="1" smtClean="0">
                          <a:latin typeface="Cambria Math"/>
                          <a:ea typeface="Cambria Math"/>
                        </a:rPr>
                        <m:t>𝑒𝑎𝑐h</m:t>
                      </m:r>
                      <m:r>
                        <a:rPr lang="en-US" sz="1600" b="0" i="1" smtClean="0">
                          <a:latin typeface="Cambria Math"/>
                          <a:ea typeface="Cambria Math"/>
                        </a:rPr>
                        <m:t>   </m:t>
                      </m:r>
                      <m:r>
                        <a:rPr lang="en-US" sz="1600" b="0" i="1" smtClean="0">
                          <a:latin typeface="Cambria Math"/>
                          <a:ea typeface="Cambria Math"/>
                        </a:rPr>
                        <m:t>𝑠</m:t>
                      </m:r>
                      <m:r>
                        <a:rPr lang="en-US" sz="1600" b="0" i="1" smtClean="0">
                          <a:latin typeface="Cambria Math"/>
                          <a:ea typeface="Cambria Math"/>
                        </a:rPr>
                        <m:t>≤</m:t>
                      </m:r>
                      <m:r>
                        <a:rPr lang="en-US" sz="1600" b="0" i="1" smtClean="0">
                          <a:latin typeface="Cambria Math"/>
                          <a:ea typeface="Cambria Math"/>
                        </a:rPr>
                        <m:t>𝑡</m:t>
                      </m:r>
                      <m:r>
                        <a:rPr lang="en-US" sz="1600">
                          <a:latin typeface="Cambria Math"/>
                          <a:ea typeface="Cambria Math"/>
                        </a:rPr>
                        <m:t> </m:t>
                      </m:r>
                    </m:oMath>
                  </m:oMathPara>
                </a14:m>
                <a:endParaRPr lang="en-US" sz="1600" dirty="0"/>
              </a:p>
              <a:p>
                <a:endParaRPr lang="en-US" sz="1400" dirty="0"/>
              </a:p>
              <a:p>
                <a:r>
                  <a:rPr lang="en-US" sz="1400" dirty="0"/>
                  <a:t>Then, </a:t>
                </a:r>
                <a14:m>
                  <m:oMath xmlns:m="http://schemas.openxmlformats.org/officeDocument/2006/math">
                    <m:sSub>
                      <m:sSubPr>
                        <m:ctrlPr>
                          <a:rPr lang="en-US" sz="1400" b="0" i="1">
                            <a:latin typeface="Cambria Math" panose="02040503050406030204" pitchFamily="18" charset="0"/>
                          </a:rPr>
                        </m:ctrlPr>
                      </m:sSubPr>
                      <m:e>
                        <m:r>
                          <a:rPr lang="en-US" sz="1400" b="0" i="1">
                            <a:latin typeface="Cambria Math"/>
                          </a:rPr>
                          <m:t>𝑟</m:t>
                        </m:r>
                      </m:e>
                      <m:sub>
                        <m:r>
                          <a:rPr lang="en-US" sz="1400" b="0" i="1">
                            <a:latin typeface="Cambria Math"/>
                          </a:rPr>
                          <m:t>𝑡</m:t>
                        </m:r>
                      </m:sub>
                    </m:sSub>
                  </m:oMath>
                </a14:m>
                <a:r>
                  <a:rPr lang="en-US" sz="1400" dirty="0"/>
                  <a:t> conditional on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a:rPr>
                          <m:t>𝐹</m:t>
                        </m:r>
                      </m:e>
                      <m:sub>
                        <m:r>
                          <a:rPr lang="en-US" sz="1400" b="0" i="1" smtClean="0">
                            <a:latin typeface="Cambria Math"/>
                          </a:rPr>
                          <m:t>𝑠</m:t>
                        </m:r>
                      </m:sub>
                    </m:sSub>
                  </m:oMath>
                </a14:m>
                <a:r>
                  <a:rPr lang="en-US" sz="1400" dirty="0"/>
                  <a:t> - the past of the process till time s - is normally distributed. This feature will allows us to price easily zero-coupon bond as:</a:t>
                </a:r>
              </a:p>
              <a:p>
                <a:endParaRPr lang="en-US" sz="1400" dirty="0"/>
              </a:p>
              <a:p>
                <a:endParaRPr lang="en-US" sz="1400" dirty="0"/>
              </a:p>
              <a:p>
                <a:pPr marL="0" indent="0">
                  <a:buNone/>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rPr>
                        <m:t>𝑍𝐶</m:t>
                      </m:r>
                      <m:d>
                        <m:dPr>
                          <m:ctrlPr>
                            <a:rPr lang="en-US" sz="2000" b="0" i="1" smtClean="0">
                              <a:latin typeface="Cambria Math" panose="02040503050406030204" pitchFamily="18" charset="0"/>
                            </a:rPr>
                          </m:ctrlPr>
                        </m:dPr>
                        <m:e>
                          <m:r>
                            <a:rPr lang="en-US" sz="2000" b="0" i="1" smtClean="0">
                              <a:latin typeface="Cambria Math"/>
                            </a:rPr>
                            <m:t>𝑡</m:t>
                          </m:r>
                          <m:r>
                            <a:rPr lang="en-US" sz="2000" b="0" i="1" smtClean="0">
                              <a:latin typeface="Cambria Math"/>
                            </a:rPr>
                            <m:t>,</m:t>
                          </m:r>
                          <m:r>
                            <a:rPr lang="en-US" sz="2000" b="0" i="1" smtClean="0">
                              <a:latin typeface="Cambria Math"/>
                            </a:rPr>
                            <m:t>𝑇</m:t>
                          </m:r>
                        </m:e>
                      </m:d>
                      <m:r>
                        <a:rPr lang="en-US" sz="2000" b="0" i="1" smtClean="0">
                          <a:latin typeface="Cambria Math"/>
                        </a:rPr>
                        <m:t>=</m:t>
                      </m:r>
                      <m:sSubSup>
                        <m:sSubSupPr>
                          <m:ctrlPr>
                            <a:rPr lang="en-US" sz="2000" b="0" i="1">
                              <a:latin typeface="Cambria Math" panose="02040503050406030204" pitchFamily="18" charset="0"/>
                            </a:rPr>
                          </m:ctrlPr>
                        </m:sSubSupPr>
                        <m:e>
                          <m:r>
                            <a:rPr lang="en-US" sz="2000" b="0" i="1">
                              <a:latin typeface="Cambria Math"/>
                              <a:ea typeface="Cambria Math"/>
                            </a:rPr>
                            <m:t>𝔼</m:t>
                          </m:r>
                        </m:e>
                        <m:sub>
                          <m:r>
                            <a:rPr lang="en-US" sz="2000" b="0" i="1">
                              <a:latin typeface="Cambria Math"/>
                            </a:rPr>
                            <m:t>𝑡</m:t>
                          </m:r>
                        </m:sub>
                        <m:sup>
                          <m:r>
                            <a:rPr lang="en-US" sz="2000" b="0" i="1">
                              <a:latin typeface="Cambria Math"/>
                            </a:rPr>
                            <m:t>𝑄</m:t>
                          </m:r>
                        </m:sup>
                      </m:sSubSup>
                      <m:d>
                        <m:dPr>
                          <m:begChr m:val="["/>
                          <m:endChr m:val="]"/>
                          <m:ctrlPr>
                            <a:rPr lang="en-US" sz="2000" b="0" i="1">
                              <a:latin typeface="Cambria Math" panose="02040503050406030204" pitchFamily="18" charset="0"/>
                            </a:rPr>
                          </m:ctrlPr>
                        </m:dPr>
                        <m:e>
                          <m:r>
                            <a:rPr lang="en-US" sz="2000" b="0" i="1" smtClean="0">
                              <a:latin typeface="Cambria Math"/>
                            </a:rPr>
                            <m:t>𝑒𝑥𝑝</m:t>
                          </m:r>
                          <m:r>
                            <a:rPr lang="en-US" sz="2000" b="0" i="1" smtClean="0">
                              <a:latin typeface="Cambria Math"/>
                            </a:rPr>
                            <m:t>⁡(−</m:t>
                          </m:r>
                          <m:nary>
                            <m:naryPr>
                              <m:ctrlPr>
                                <a:rPr lang="en-US" sz="2000" b="0" i="1">
                                  <a:latin typeface="Cambria Math" panose="02040503050406030204" pitchFamily="18" charset="0"/>
                                </a:rPr>
                              </m:ctrlPr>
                            </m:naryPr>
                            <m:sub>
                              <m:r>
                                <m:rPr>
                                  <m:brk m:alnAt="23"/>
                                </m:rPr>
                                <a:rPr lang="en-US" sz="2000" b="0" i="1">
                                  <a:latin typeface="Cambria Math"/>
                                </a:rPr>
                                <m:t>𝑡</m:t>
                              </m:r>
                            </m:sub>
                            <m:sup>
                              <m:r>
                                <a:rPr lang="en-US" sz="2000" b="0" i="1">
                                  <a:latin typeface="Cambria Math"/>
                                </a:rPr>
                                <m:t>𝑇</m:t>
                              </m:r>
                            </m:sup>
                            <m:e>
                              <m:sSub>
                                <m:sSubPr>
                                  <m:ctrlPr>
                                    <a:rPr lang="en-US" sz="2000" b="0" i="1">
                                      <a:latin typeface="Cambria Math" panose="02040503050406030204" pitchFamily="18" charset="0"/>
                                    </a:rPr>
                                  </m:ctrlPr>
                                </m:sSubPr>
                                <m:e>
                                  <m:r>
                                    <a:rPr lang="en-US" sz="2000" b="0" i="1">
                                      <a:latin typeface="Cambria Math"/>
                                    </a:rPr>
                                    <m:t>𝑟</m:t>
                                  </m:r>
                                </m:e>
                                <m:sub>
                                  <m:r>
                                    <a:rPr lang="en-US" sz="2000" b="0" i="1">
                                      <a:latin typeface="Cambria Math"/>
                                    </a:rPr>
                                    <m:t>𝑠</m:t>
                                  </m:r>
                                </m:sub>
                              </m:sSub>
                              <m:r>
                                <a:rPr lang="en-US" sz="2000" b="0" i="1">
                                  <a:latin typeface="Cambria Math"/>
                                </a:rPr>
                                <m:t>𝑑𝑠</m:t>
                              </m:r>
                            </m:e>
                          </m:nary>
                          <m:r>
                            <a:rPr lang="en-US" sz="2000" b="0" i="1" smtClean="0">
                              <a:latin typeface="Cambria Math"/>
                            </a:rPr>
                            <m:t>)</m:t>
                          </m:r>
                        </m:e>
                      </m:d>
                      <m:r>
                        <a:rPr lang="en-US" sz="2000" b="0" i="1" smtClean="0">
                          <a:latin typeface="Cambria Math"/>
                        </a:rPr>
                        <m:t>=</m:t>
                      </m:r>
                      <m:sSubSup>
                        <m:sSubSupPr>
                          <m:ctrlPr>
                            <a:rPr lang="en-US" sz="2000" b="0" i="1">
                              <a:latin typeface="Cambria Math" panose="02040503050406030204" pitchFamily="18" charset="0"/>
                            </a:rPr>
                          </m:ctrlPr>
                        </m:sSubSupPr>
                        <m:e>
                          <m:r>
                            <a:rPr lang="en-US" sz="2000" b="0" i="1">
                              <a:latin typeface="Cambria Math"/>
                              <a:ea typeface="Cambria Math"/>
                            </a:rPr>
                            <m:t>𝔼</m:t>
                          </m:r>
                        </m:e>
                        <m:sub>
                          <m:r>
                            <a:rPr lang="en-US" sz="2000" b="0" i="1">
                              <a:latin typeface="Cambria Math"/>
                            </a:rPr>
                            <m:t>𝑡</m:t>
                          </m:r>
                        </m:sub>
                        <m:sup>
                          <m:r>
                            <a:rPr lang="en-US" sz="2000" b="0" i="1">
                              <a:latin typeface="Cambria Math"/>
                            </a:rPr>
                            <m:t>𝑄</m:t>
                          </m:r>
                        </m:sup>
                      </m:sSubSup>
                      <m:d>
                        <m:dPr>
                          <m:begChr m:val="["/>
                          <m:endChr m:val="]"/>
                          <m:ctrlPr>
                            <a:rPr lang="en-US" sz="2000" b="0" i="1">
                              <a:latin typeface="Cambria Math" panose="02040503050406030204" pitchFamily="18" charset="0"/>
                            </a:rPr>
                          </m:ctrlPr>
                        </m:dPr>
                        <m:e>
                          <m:r>
                            <a:rPr lang="en-US" sz="2000" b="0" i="1" smtClean="0">
                              <a:latin typeface="Cambria Math"/>
                            </a:rPr>
                            <m:t>𝐷𝐹</m:t>
                          </m:r>
                          <m:r>
                            <a:rPr lang="en-US" sz="2000" b="0" i="1" smtClean="0">
                              <a:latin typeface="Cambria Math"/>
                            </a:rPr>
                            <m:t>(</m:t>
                          </m:r>
                          <m:r>
                            <a:rPr lang="en-US" sz="2000" b="0" i="1" smtClean="0">
                              <a:latin typeface="Cambria Math"/>
                            </a:rPr>
                            <m:t>𝑡</m:t>
                          </m:r>
                          <m:r>
                            <a:rPr lang="en-US" sz="2000" b="0" i="1" smtClean="0">
                              <a:latin typeface="Cambria Math"/>
                            </a:rPr>
                            <m:t>,</m:t>
                          </m:r>
                          <m:r>
                            <a:rPr lang="en-US" sz="2000" b="0" i="1" smtClean="0">
                              <a:latin typeface="Cambria Math"/>
                            </a:rPr>
                            <m:t>𝑇</m:t>
                          </m:r>
                          <m:r>
                            <a:rPr lang="en-US" sz="2000" b="0" i="1" smtClean="0">
                              <a:latin typeface="Cambria Math"/>
                            </a:rPr>
                            <m:t>)</m:t>
                          </m:r>
                        </m:e>
                      </m:d>
                    </m:oMath>
                  </m:oMathPara>
                </a14:m>
                <a:endParaRPr lang="en-US" sz="2000" dirty="0"/>
              </a:p>
            </p:txBody>
          </p:sp>
        </mc:Choice>
        <mc:Fallback xmlns="">
          <p:sp>
            <p:nvSpPr>
              <p:cNvPr id="200707" name="Rectangle 3"/>
              <p:cNvSpPr>
                <a:spLocks noGrp="1" noRot="1" noChangeAspect="1" noMove="1" noResize="1" noEditPoints="1" noAdjustHandles="1" noChangeArrowheads="1" noChangeShapeType="1" noTextEdit="1"/>
              </p:cNvSpPr>
              <p:nvPr>
                <p:ph type="body" sz="half" idx="1"/>
              </p:nvPr>
            </p:nvSpPr>
            <p:spPr>
              <a:xfrm>
                <a:off x="533400" y="1295400"/>
                <a:ext cx="8215313" cy="5373688"/>
              </a:xfrm>
              <a:blipFill>
                <a:blip r:embed="rId2"/>
                <a:stretch>
                  <a:fillRect l="-1039"/>
                </a:stretch>
              </a:blipFill>
            </p:spPr>
            <p:txBody>
              <a:bodyPr/>
              <a:lstStyle/>
              <a:p>
                <a:r>
                  <a:rPr lang="fr-FR">
                    <a:noFill/>
                  </a:rPr>
                  <a:t> </a:t>
                </a:r>
              </a:p>
            </p:txBody>
          </p:sp>
        </mc:Fallback>
      </mc:AlternateContent>
    </p:spTree>
    <p:extLst>
      <p:ext uri="{BB962C8B-B14F-4D97-AF65-F5344CB8AC3E}">
        <p14:creationId xmlns:p14="http://schemas.microsoft.com/office/powerpoint/2010/main" val="23545105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23A01C1-B172-4F81-AF61-E1E73DD04875}" type="slidenum">
              <a:rPr kumimoji="0" lang="fr-FR" sz="1000" b="0" i="0" u="none" strike="noStrike" kern="1200" cap="none" spc="0" normalizeH="0" baseline="0" noProof="0">
                <a:ln>
                  <a:noFill/>
                </a:ln>
                <a:solidFill>
                  <a:srgbClr val="103184"/>
                </a:solidFill>
                <a:effectLst/>
                <a:uLnTx/>
                <a:uFillTx/>
                <a:latin typeface="Arial"/>
                <a:ea typeface="Arial Unicode MS"/>
                <a:cs typeface="Arial Unicode MS"/>
              </a:rPr>
              <a:pPr marL="0" marR="0" lvl="0" indent="0" algn="l" defTabSz="914400" rtl="0" eaLnBrk="1" fontAlgn="auto" latinLnBrk="0" hangingPunct="1">
                <a:lnSpc>
                  <a:spcPct val="100000"/>
                </a:lnSpc>
                <a:spcBef>
                  <a:spcPts val="0"/>
                </a:spcBef>
                <a:spcAft>
                  <a:spcPts val="0"/>
                </a:spcAft>
                <a:buClrTx/>
                <a:buSzTx/>
                <a:buFontTx/>
                <a:buNone/>
                <a:tabLst/>
                <a:defRPr/>
              </a:pPr>
              <a:t>69</a:t>
            </a:fld>
            <a:endParaRPr kumimoji="0" lang="fr-FR" sz="1000" b="0" i="0" u="none" strike="noStrike" kern="1200" cap="none" spc="0" normalizeH="0" baseline="0" noProof="0">
              <a:ln>
                <a:noFill/>
              </a:ln>
              <a:solidFill>
                <a:srgbClr val="103184"/>
              </a:solidFill>
              <a:effectLst/>
              <a:uLnTx/>
              <a:uFillTx/>
              <a:latin typeface="Arial"/>
              <a:ea typeface="Arial Unicode MS"/>
              <a:cs typeface="Arial Unicode MS"/>
            </a:endParaRPr>
          </a:p>
        </p:txBody>
      </p:sp>
      <p:sp>
        <p:nvSpPr>
          <p:cNvPr id="200706" name="Rectangle 2"/>
          <p:cNvSpPr>
            <a:spLocks noGrp="1" noChangeArrowheads="1"/>
          </p:cNvSpPr>
          <p:nvPr>
            <p:ph type="title"/>
          </p:nvPr>
        </p:nvSpPr>
        <p:spPr/>
        <p:txBody>
          <a:bodyPr/>
          <a:lstStyle/>
          <a:p>
            <a:r>
              <a:rPr lang="fr-FR" dirty="0" err="1"/>
              <a:t>Vasicek</a:t>
            </a:r>
            <a:r>
              <a:rPr lang="fr-FR" dirty="0"/>
              <a:t> </a:t>
            </a:r>
            <a:r>
              <a:rPr lang="fr-FR" dirty="0" err="1"/>
              <a:t>Interest</a:t>
            </a:r>
            <a:r>
              <a:rPr lang="fr-FR" dirty="0"/>
              <a:t> Rate model - 2</a:t>
            </a:r>
          </a:p>
        </p:txBody>
      </p:sp>
      <mc:AlternateContent xmlns:mc="http://schemas.openxmlformats.org/markup-compatibility/2006" xmlns:a14="http://schemas.microsoft.com/office/drawing/2010/main">
        <mc:Choice Requires="a14">
          <p:sp>
            <p:nvSpPr>
              <p:cNvPr id="200707" name="Rectangle 3"/>
              <p:cNvSpPr>
                <a:spLocks noGrp="1" noChangeArrowheads="1"/>
              </p:cNvSpPr>
              <p:nvPr>
                <p:ph type="body" sz="half" idx="1"/>
              </p:nvPr>
            </p:nvSpPr>
            <p:spPr>
              <a:xfrm>
                <a:off x="533400" y="1295400"/>
                <a:ext cx="8215313" cy="5373688"/>
              </a:xfrm>
            </p:spPr>
            <p:txBody>
              <a:bodyPr/>
              <a:lstStyle/>
              <a:p>
                <a:endParaRPr lang="en-US" sz="1400" dirty="0"/>
              </a:p>
              <a:p>
                <a:r>
                  <a:rPr lang="en-US" sz="1400" dirty="0"/>
                  <a:t>Recalling:</a:t>
                </a:r>
              </a:p>
              <a:p>
                <a:pPr marL="0" indent="0">
                  <a:buNone/>
                </a:pPr>
                <a14:m>
                  <m:oMathPara xmlns:m="http://schemas.openxmlformats.org/officeDocument/2006/math">
                    <m:oMathParaPr>
                      <m:jc m:val="centerGroup"/>
                    </m:oMathParaPr>
                    <m:oMath xmlns:m="http://schemas.openxmlformats.org/officeDocument/2006/math">
                      <m:r>
                        <a:rPr lang="fr-FR" sz="1600" b="0" i="1" smtClean="0">
                          <a:latin typeface="Cambria Math" panose="02040503050406030204" pitchFamily="18" charset="0"/>
                        </a:rPr>
                        <m:t>𝑍𝐶</m:t>
                      </m:r>
                      <m:d>
                        <m:dPr>
                          <m:ctrlPr>
                            <a:rPr lang="en-US" sz="1600" b="0" i="1" smtClean="0">
                              <a:latin typeface="Cambria Math" panose="02040503050406030204" pitchFamily="18" charset="0"/>
                            </a:rPr>
                          </m:ctrlPr>
                        </m:dPr>
                        <m:e>
                          <m:r>
                            <a:rPr lang="en-US" sz="1600" b="0" i="1" smtClean="0">
                              <a:latin typeface="Cambria Math"/>
                            </a:rPr>
                            <m:t>𝑡</m:t>
                          </m:r>
                          <m:r>
                            <a:rPr lang="en-US" sz="1600" b="0" i="1" smtClean="0">
                              <a:latin typeface="Cambria Math"/>
                            </a:rPr>
                            <m:t>,</m:t>
                          </m:r>
                          <m:r>
                            <a:rPr lang="en-US" sz="1600" b="0" i="1" smtClean="0">
                              <a:latin typeface="Cambria Math"/>
                            </a:rPr>
                            <m:t>𝑇</m:t>
                          </m:r>
                        </m:e>
                      </m:d>
                      <m:r>
                        <a:rPr lang="en-US" sz="1600" b="0" i="1" smtClean="0">
                          <a:latin typeface="Cambria Math"/>
                        </a:rPr>
                        <m:t>=</m:t>
                      </m:r>
                      <m:sSubSup>
                        <m:sSubSupPr>
                          <m:ctrlPr>
                            <a:rPr lang="en-US" sz="1600" b="0" i="1">
                              <a:latin typeface="Cambria Math" panose="02040503050406030204" pitchFamily="18" charset="0"/>
                            </a:rPr>
                          </m:ctrlPr>
                        </m:sSubSupPr>
                        <m:e>
                          <m:r>
                            <a:rPr lang="en-US" sz="1600" b="0" i="1">
                              <a:latin typeface="Cambria Math"/>
                              <a:ea typeface="Cambria Math"/>
                            </a:rPr>
                            <m:t>𝔼</m:t>
                          </m:r>
                        </m:e>
                        <m:sub>
                          <m:r>
                            <a:rPr lang="en-US" sz="1600" b="0" i="1">
                              <a:latin typeface="Cambria Math"/>
                            </a:rPr>
                            <m:t>𝑡</m:t>
                          </m:r>
                        </m:sub>
                        <m:sup>
                          <m:r>
                            <a:rPr lang="en-US" sz="1600" b="0" i="1">
                              <a:latin typeface="Cambria Math"/>
                            </a:rPr>
                            <m:t>𝑄</m:t>
                          </m:r>
                        </m:sup>
                      </m:sSubSup>
                      <m:d>
                        <m:dPr>
                          <m:begChr m:val="["/>
                          <m:endChr m:val="]"/>
                          <m:ctrlPr>
                            <a:rPr lang="en-US" sz="1600" b="0" i="1">
                              <a:latin typeface="Cambria Math" panose="02040503050406030204" pitchFamily="18" charset="0"/>
                            </a:rPr>
                          </m:ctrlPr>
                        </m:dPr>
                        <m:e>
                          <m:r>
                            <a:rPr lang="en-US" sz="1600" b="0" i="1" smtClean="0">
                              <a:latin typeface="Cambria Math"/>
                            </a:rPr>
                            <m:t>𝑒𝑥𝑝</m:t>
                          </m:r>
                          <m:r>
                            <a:rPr lang="en-US" sz="1600" b="0" i="1" smtClean="0">
                              <a:latin typeface="Cambria Math"/>
                            </a:rPr>
                            <m:t>⁡(−</m:t>
                          </m:r>
                          <m:nary>
                            <m:naryPr>
                              <m:ctrlPr>
                                <a:rPr lang="en-US" sz="1600" b="0" i="1">
                                  <a:latin typeface="Cambria Math" panose="02040503050406030204" pitchFamily="18" charset="0"/>
                                </a:rPr>
                              </m:ctrlPr>
                            </m:naryPr>
                            <m:sub>
                              <m:r>
                                <m:rPr>
                                  <m:brk m:alnAt="23"/>
                                </m:rPr>
                                <a:rPr lang="en-US" sz="1600" b="0" i="1">
                                  <a:latin typeface="Cambria Math"/>
                                </a:rPr>
                                <m:t>𝑡</m:t>
                              </m:r>
                            </m:sub>
                            <m:sup>
                              <m:r>
                                <a:rPr lang="en-US" sz="1600" b="0" i="1">
                                  <a:latin typeface="Cambria Math"/>
                                </a:rPr>
                                <m:t>𝑇</m:t>
                              </m:r>
                            </m:sup>
                            <m:e>
                              <m:sSub>
                                <m:sSubPr>
                                  <m:ctrlPr>
                                    <a:rPr lang="en-US" sz="1600" b="0" i="1">
                                      <a:latin typeface="Cambria Math" panose="02040503050406030204" pitchFamily="18" charset="0"/>
                                    </a:rPr>
                                  </m:ctrlPr>
                                </m:sSubPr>
                                <m:e>
                                  <m:r>
                                    <a:rPr lang="en-US" sz="1600" b="0" i="1">
                                      <a:latin typeface="Cambria Math"/>
                                    </a:rPr>
                                    <m:t>𝑟</m:t>
                                  </m:r>
                                </m:e>
                                <m:sub>
                                  <m:r>
                                    <a:rPr lang="en-US" sz="1600" b="0" i="1">
                                      <a:latin typeface="Cambria Math"/>
                                    </a:rPr>
                                    <m:t>𝑠</m:t>
                                  </m:r>
                                </m:sub>
                              </m:sSub>
                              <m:r>
                                <a:rPr lang="en-US" sz="1600" b="0" i="1">
                                  <a:latin typeface="Cambria Math"/>
                                </a:rPr>
                                <m:t>𝑑𝑠</m:t>
                              </m:r>
                            </m:e>
                          </m:nary>
                          <m:r>
                            <a:rPr lang="en-US" sz="1600" b="0" i="1" smtClean="0">
                              <a:latin typeface="Cambria Math"/>
                            </a:rPr>
                            <m:t>)</m:t>
                          </m:r>
                        </m:e>
                      </m:d>
                      <m:r>
                        <a:rPr lang="en-US" sz="1600" b="0" i="1" smtClean="0">
                          <a:latin typeface="Cambria Math"/>
                        </a:rPr>
                        <m:t>=</m:t>
                      </m:r>
                      <m:sSubSup>
                        <m:sSubSupPr>
                          <m:ctrlPr>
                            <a:rPr lang="en-US" sz="1600" b="0" i="1">
                              <a:latin typeface="Cambria Math" panose="02040503050406030204" pitchFamily="18" charset="0"/>
                            </a:rPr>
                          </m:ctrlPr>
                        </m:sSubSupPr>
                        <m:e>
                          <m:r>
                            <a:rPr lang="en-US" sz="1600" b="0" i="1">
                              <a:latin typeface="Cambria Math"/>
                              <a:ea typeface="Cambria Math"/>
                            </a:rPr>
                            <m:t>𝔼</m:t>
                          </m:r>
                        </m:e>
                        <m:sub>
                          <m:r>
                            <a:rPr lang="en-US" sz="1600" b="0" i="1">
                              <a:latin typeface="Cambria Math"/>
                            </a:rPr>
                            <m:t>𝑡</m:t>
                          </m:r>
                        </m:sub>
                        <m:sup>
                          <m:r>
                            <a:rPr lang="en-US" sz="1600" b="0" i="1">
                              <a:latin typeface="Cambria Math"/>
                            </a:rPr>
                            <m:t>𝑄</m:t>
                          </m:r>
                        </m:sup>
                      </m:sSubSup>
                      <m:d>
                        <m:dPr>
                          <m:begChr m:val="["/>
                          <m:endChr m:val="]"/>
                          <m:ctrlPr>
                            <a:rPr lang="en-US" sz="1600" b="0" i="1">
                              <a:latin typeface="Cambria Math" panose="02040503050406030204" pitchFamily="18" charset="0"/>
                            </a:rPr>
                          </m:ctrlPr>
                        </m:dPr>
                        <m:e>
                          <m:r>
                            <a:rPr lang="en-US" sz="1600" b="0" i="1" smtClean="0">
                              <a:latin typeface="Cambria Math"/>
                            </a:rPr>
                            <m:t>𝐷𝐹</m:t>
                          </m:r>
                          <m:r>
                            <a:rPr lang="en-US" sz="1600" b="0" i="1" smtClean="0">
                              <a:latin typeface="Cambria Math"/>
                            </a:rPr>
                            <m:t>(</m:t>
                          </m:r>
                          <m:r>
                            <a:rPr lang="en-US" sz="1600" b="0" i="1" smtClean="0">
                              <a:latin typeface="Cambria Math"/>
                            </a:rPr>
                            <m:t>𝑡</m:t>
                          </m:r>
                          <m:r>
                            <a:rPr lang="en-US" sz="1600" b="0" i="1" smtClean="0">
                              <a:latin typeface="Cambria Math"/>
                            </a:rPr>
                            <m:t>,</m:t>
                          </m:r>
                          <m:r>
                            <a:rPr lang="en-US" sz="1600" b="0" i="1" smtClean="0">
                              <a:latin typeface="Cambria Math"/>
                            </a:rPr>
                            <m:t>𝑇</m:t>
                          </m:r>
                          <m:r>
                            <a:rPr lang="en-US" sz="1600" b="0" i="1" smtClean="0">
                              <a:latin typeface="Cambria Math"/>
                            </a:rPr>
                            <m:t>)</m:t>
                          </m:r>
                        </m:e>
                      </m:d>
                    </m:oMath>
                  </m:oMathPara>
                </a14:m>
                <a:endParaRPr lang="en-US" sz="1600" b="0" dirty="0"/>
              </a:p>
              <a:p>
                <a:pPr marL="0" indent="0">
                  <a:buNone/>
                </a:pPr>
                <a:r>
                  <a:rPr lang="en-US" sz="2000" dirty="0"/>
                  <a:t>	</a:t>
                </a:r>
                <a:endParaRPr lang="en-US" sz="1400" dirty="0"/>
              </a:p>
              <a:p>
                <a:r>
                  <a:rPr lang="en-US" sz="1400" dirty="0"/>
                  <a:t>After some algebra, we finally obtain:</a:t>
                </a:r>
              </a:p>
              <a:p>
                <a:pPr lvl="1"/>
                <a:endParaRPr lang="en-US" sz="900" dirty="0"/>
              </a:p>
              <a:p>
                <a:pPr marL="0" indent="0">
                  <a:buNone/>
                </a:pPr>
                <a14:m>
                  <m:oMathPara xmlns:m="http://schemas.openxmlformats.org/officeDocument/2006/math">
                    <m:oMathParaPr>
                      <m:jc m:val="centerGroup"/>
                    </m:oMathParaPr>
                    <m:oMath xmlns:m="http://schemas.openxmlformats.org/officeDocument/2006/math">
                      <m:r>
                        <a:rPr lang="fr-FR" sz="1600" b="0" i="1" smtClean="0">
                          <a:latin typeface="Cambria Math" panose="02040503050406030204" pitchFamily="18" charset="0"/>
                        </a:rPr>
                        <m:t>𝑍𝐶</m:t>
                      </m:r>
                      <m:d>
                        <m:dPr>
                          <m:ctrlPr>
                            <a:rPr lang="en-US" sz="1600" b="0" i="1">
                              <a:latin typeface="Cambria Math" panose="02040503050406030204" pitchFamily="18" charset="0"/>
                            </a:rPr>
                          </m:ctrlPr>
                        </m:dPr>
                        <m:e>
                          <m:r>
                            <a:rPr lang="en-US" sz="1600" b="0" i="1">
                              <a:latin typeface="Cambria Math"/>
                            </a:rPr>
                            <m:t>𝑡</m:t>
                          </m:r>
                          <m:r>
                            <a:rPr lang="en-US" sz="1600" b="0" i="1">
                              <a:latin typeface="Cambria Math"/>
                            </a:rPr>
                            <m:t>,</m:t>
                          </m:r>
                          <m:r>
                            <a:rPr lang="en-US" sz="1600" b="0" i="1">
                              <a:latin typeface="Cambria Math"/>
                            </a:rPr>
                            <m:t>𝑇</m:t>
                          </m:r>
                        </m:e>
                      </m:d>
                      <m:r>
                        <a:rPr lang="en-US" sz="1600" b="0" i="1">
                          <a:latin typeface="Cambria Math"/>
                        </a:rPr>
                        <m:t>=</m:t>
                      </m:r>
                      <m:r>
                        <a:rPr lang="en-US" sz="1600" b="0" i="1" smtClean="0">
                          <a:latin typeface="Cambria Math"/>
                        </a:rPr>
                        <m:t>𝐴</m:t>
                      </m:r>
                      <m:d>
                        <m:dPr>
                          <m:ctrlPr>
                            <a:rPr lang="en-US" sz="1600" b="0" i="1" smtClean="0">
                              <a:latin typeface="Cambria Math" panose="02040503050406030204" pitchFamily="18" charset="0"/>
                            </a:rPr>
                          </m:ctrlPr>
                        </m:dPr>
                        <m:e>
                          <m:r>
                            <a:rPr lang="en-US" sz="1600" b="0" i="1" smtClean="0">
                              <a:latin typeface="Cambria Math"/>
                            </a:rPr>
                            <m:t>𝑡</m:t>
                          </m:r>
                          <m:r>
                            <a:rPr lang="en-US" sz="1600" b="0" i="1" smtClean="0">
                              <a:latin typeface="Cambria Math"/>
                            </a:rPr>
                            <m:t>,</m:t>
                          </m:r>
                          <m:r>
                            <a:rPr lang="en-US" sz="1600" b="0" i="1" smtClean="0">
                              <a:latin typeface="Cambria Math"/>
                            </a:rPr>
                            <m:t>𝑇</m:t>
                          </m:r>
                        </m:e>
                      </m:d>
                      <m:r>
                        <a:rPr lang="en-US" sz="1600" b="0" i="1" smtClean="0">
                          <a:latin typeface="Cambria Math"/>
                        </a:rPr>
                        <m:t>.</m:t>
                      </m:r>
                      <m:r>
                        <m:rPr>
                          <m:sty m:val="p"/>
                        </m:rPr>
                        <a:rPr lang="en-US" sz="1600" b="0" i="0" smtClean="0">
                          <a:latin typeface="Cambria Math"/>
                        </a:rPr>
                        <m:t>exp</m:t>
                      </m:r>
                      <m:r>
                        <a:rPr lang="en-US" sz="1600" b="0" i="1" smtClean="0">
                          <a:latin typeface="Cambria Math"/>
                        </a:rPr>
                        <m:t>⁡(−</m:t>
                      </m:r>
                      <m:r>
                        <a:rPr lang="fr-FR" sz="1600" b="0" i="1" smtClean="0">
                          <a:latin typeface="Cambria Math" panose="02040503050406030204" pitchFamily="18" charset="0"/>
                        </a:rPr>
                        <m:t>𝐵</m:t>
                      </m:r>
                      <m:d>
                        <m:dPr>
                          <m:ctrlPr>
                            <a:rPr lang="en-US" sz="1600" b="0" i="1" smtClean="0">
                              <a:latin typeface="Cambria Math" panose="02040503050406030204" pitchFamily="18" charset="0"/>
                            </a:rPr>
                          </m:ctrlPr>
                        </m:dPr>
                        <m:e>
                          <m:r>
                            <a:rPr lang="en-US" sz="1600" b="0" i="1" smtClean="0">
                              <a:latin typeface="Cambria Math"/>
                            </a:rPr>
                            <m:t>𝑡</m:t>
                          </m:r>
                          <m:r>
                            <a:rPr lang="en-US" sz="1600" b="0" i="1" smtClean="0">
                              <a:latin typeface="Cambria Math"/>
                            </a:rPr>
                            <m:t>,</m:t>
                          </m:r>
                          <m:r>
                            <a:rPr lang="en-US" sz="1600" b="0" i="1" smtClean="0">
                              <a:latin typeface="Cambria Math"/>
                            </a:rPr>
                            <m:t>𝑇</m:t>
                          </m:r>
                        </m:e>
                      </m:d>
                      <m:r>
                        <a:rPr lang="en-US" sz="1600" b="0" i="1" smtClean="0">
                          <a:latin typeface="Cambria Math"/>
                        </a:rPr>
                        <m:t>.</m:t>
                      </m:r>
                      <m:sSub>
                        <m:sSubPr>
                          <m:ctrlPr>
                            <a:rPr lang="en-US" sz="1600" b="0" i="1">
                              <a:latin typeface="Cambria Math" panose="02040503050406030204" pitchFamily="18" charset="0"/>
                            </a:rPr>
                          </m:ctrlPr>
                        </m:sSubPr>
                        <m:e>
                          <m:r>
                            <a:rPr lang="en-US" sz="1600" b="0" i="1">
                              <a:latin typeface="Cambria Math"/>
                            </a:rPr>
                            <m:t>𝑟</m:t>
                          </m:r>
                        </m:e>
                        <m:sub>
                          <m:r>
                            <a:rPr lang="en-US" sz="1600" b="0" i="1">
                              <a:latin typeface="Cambria Math"/>
                            </a:rPr>
                            <m:t>𝑡</m:t>
                          </m:r>
                        </m:sub>
                      </m:sSub>
                      <m:r>
                        <a:rPr lang="en-US" sz="1600" b="0" i="1" smtClean="0">
                          <a:latin typeface="Cambria Math"/>
                        </a:rPr>
                        <m:t>)</m:t>
                      </m:r>
                    </m:oMath>
                  </m:oMathPara>
                </a14:m>
                <a:endParaRPr lang="en-US" sz="1600" dirty="0"/>
              </a:p>
              <a:p>
                <a:pPr marL="0" indent="0">
                  <a:buNone/>
                </a:pPr>
                <a:endParaRPr lang="en-US" sz="1400" dirty="0"/>
              </a:p>
              <a:p>
                <a:r>
                  <a:rPr lang="en-US" sz="1400" dirty="0"/>
                  <a:t>With:</a:t>
                </a:r>
              </a:p>
              <a:p>
                <a:endParaRPr lang="en-US" sz="1400" dirty="0"/>
              </a:p>
              <a:p>
                <a:pPr marL="0" indent="0">
                  <a:buNone/>
                </a:pPr>
                <a14:m>
                  <m:oMathPara xmlns:m="http://schemas.openxmlformats.org/officeDocument/2006/math">
                    <m:oMathParaPr>
                      <m:jc m:val="centerGroup"/>
                    </m:oMathParaPr>
                    <m:oMath xmlns:m="http://schemas.openxmlformats.org/officeDocument/2006/math">
                      <m:r>
                        <a:rPr lang="en-US" sz="1600" b="0" i="1">
                          <a:latin typeface="Cambria Math"/>
                        </a:rPr>
                        <m:t>𝐴</m:t>
                      </m:r>
                      <m:d>
                        <m:dPr>
                          <m:ctrlPr>
                            <a:rPr lang="en-US" sz="1600" b="0" i="1">
                              <a:latin typeface="Cambria Math" panose="02040503050406030204" pitchFamily="18" charset="0"/>
                            </a:rPr>
                          </m:ctrlPr>
                        </m:dPr>
                        <m:e>
                          <m:r>
                            <a:rPr lang="en-US" sz="1600" b="0" i="1">
                              <a:latin typeface="Cambria Math"/>
                            </a:rPr>
                            <m:t>𝑡</m:t>
                          </m:r>
                          <m:r>
                            <a:rPr lang="en-US" sz="1600" b="0" i="1">
                              <a:latin typeface="Cambria Math"/>
                            </a:rPr>
                            <m:t>,</m:t>
                          </m:r>
                          <m:r>
                            <a:rPr lang="en-US" sz="1600" b="0" i="1">
                              <a:latin typeface="Cambria Math"/>
                            </a:rPr>
                            <m:t>𝑇</m:t>
                          </m:r>
                        </m:e>
                      </m:d>
                      <m:r>
                        <a:rPr lang="en-US" sz="1600" b="0" i="1" smtClean="0">
                          <a:latin typeface="Cambria Math"/>
                        </a:rPr>
                        <m:t>=</m:t>
                      </m:r>
                      <m:r>
                        <a:rPr lang="en-US" sz="1600" b="0" i="1" smtClean="0">
                          <a:latin typeface="Cambria Math"/>
                        </a:rPr>
                        <m:t>𝑒𝑥𝑝</m:t>
                      </m:r>
                      <m:d>
                        <m:dPr>
                          <m:begChr m:val="{"/>
                          <m:endChr m:val="}"/>
                          <m:ctrlPr>
                            <a:rPr lang="en-US" sz="1600" b="0" i="1" smtClean="0">
                              <a:latin typeface="Cambria Math" panose="02040503050406030204" pitchFamily="18" charset="0"/>
                            </a:rPr>
                          </m:ctrlPr>
                        </m:dPr>
                        <m:e>
                          <m:d>
                            <m:dPr>
                              <m:ctrlPr>
                                <a:rPr lang="en-US" sz="1600" b="0" i="1">
                                  <a:latin typeface="Cambria Math" panose="02040503050406030204" pitchFamily="18" charset="0"/>
                                </a:rPr>
                              </m:ctrlPr>
                            </m:dPr>
                            <m:e>
                              <m:r>
                                <a:rPr lang="en-US" sz="1600" b="0" i="1">
                                  <a:latin typeface="Cambria Math"/>
                                  <a:ea typeface="Cambria Math"/>
                                </a:rPr>
                                <m:t>𝜃</m:t>
                              </m:r>
                              <m:r>
                                <a:rPr lang="en-US" sz="1600" b="0" i="1" smtClean="0">
                                  <a:latin typeface="Cambria Math"/>
                                  <a:ea typeface="Cambria Math"/>
                                </a:rPr>
                                <m:t>−</m:t>
                              </m:r>
                              <m:f>
                                <m:fPr>
                                  <m:ctrlPr>
                                    <a:rPr lang="en-US" sz="1600" b="0" i="1" smtClean="0">
                                      <a:latin typeface="Cambria Math" panose="02040503050406030204" pitchFamily="18" charset="0"/>
                                      <a:ea typeface="Cambria Math"/>
                                    </a:rPr>
                                  </m:ctrlPr>
                                </m:fPr>
                                <m:num>
                                  <m:sSup>
                                    <m:sSupPr>
                                      <m:ctrlPr>
                                        <a:rPr lang="en-US" sz="1600" b="0" i="1" smtClean="0">
                                          <a:latin typeface="Cambria Math" panose="02040503050406030204" pitchFamily="18" charset="0"/>
                                          <a:ea typeface="Cambria Math"/>
                                        </a:rPr>
                                      </m:ctrlPr>
                                    </m:sSupPr>
                                    <m:e>
                                      <m:r>
                                        <a:rPr lang="en-US" sz="1600" b="0" i="1">
                                          <a:latin typeface="Cambria Math"/>
                                          <a:ea typeface="Cambria Math"/>
                                        </a:rPr>
                                        <m:t>𝜎</m:t>
                                      </m:r>
                                    </m:e>
                                    <m:sup>
                                      <m:r>
                                        <a:rPr lang="en-US" sz="1600" b="0" i="1" smtClean="0">
                                          <a:latin typeface="Cambria Math"/>
                                          <a:ea typeface="Cambria Math"/>
                                        </a:rPr>
                                        <m:t>2</m:t>
                                      </m:r>
                                    </m:sup>
                                  </m:sSup>
                                </m:num>
                                <m:den>
                                  <m:r>
                                    <a:rPr lang="en-US" sz="1600" b="0" i="1" smtClean="0">
                                      <a:latin typeface="Cambria Math"/>
                                      <a:ea typeface="Cambria Math"/>
                                    </a:rPr>
                                    <m:t>2</m:t>
                                  </m:r>
                                  <m:sSup>
                                    <m:sSupPr>
                                      <m:ctrlPr>
                                        <a:rPr lang="en-US" sz="1600" b="0" i="1" smtClean="0">
                                          <a:latin typeface="Cambria Math" panose="02040503050406030204" pitchFamily="18" charset="0"/>
                                          <a:ea typeface="Cambria Math"/>
                                        </a:rPr>
                                      </m:ctrlPr>
                                    </m:sSupPr>
                                    <m:e>
                                      <m:r>
                                        <a:rPr lang="en-US" sz="1600" b="0" i="1" smtClean="0">
                                          <a:latin typeface="Cambria Math"/>
                                          <a:ea typeface="Cambria Math"/>
                                        </a:rPr>
                                        <m:t>𝑘</m:t>
                                      </m:r>
                                    </m:e>
                                    <m:sup>
                                      <m:r>
                                        <a:rPr lang="en-US" sz="1600" b="0" i="1" smtClean="0">
                                          <a:latin typeface="Cambria Math"/>
                                          <a:ea typeface="Cambria Math"/>
                                        </a:rPr>
                                        <m:t>2</m:t>
                                      </m:r>
                                    </m:sup>
                                  </m:sSup>
                                </m:den>
                              </m:f>
                            </m:e>
                          </m:d>
                          <m:r>
                            <a:rPr lang="en-US" sz="1600" b="0" i="1" smtClean="0">
                              <a:latin typeface="Cambria Math"/>
                            </a:rPr>
                            <m:t>.</m:t>
                          </m:r>
                          <m:d>
                            <m:dPr>
                              <m:ctrlPr>
                                <a:rPr lang="en-US" sz="1600" b="0" i="1" smtClean="0">
                                  <a:latin typeface="Cambria Math" panose="02040503050406030204" pitchFamily="18" charset="0"/>
                                </a:rPr>
                              </m:ctrlPr>
                            </m:dPr>
                            <m:e>
                              <m:r>
                                <a:rPr lang="fr-FR" sz="1600" b="0" i="1" smtClean="0">
                                  <a:latin typeface="Cambria Math" panose="02040503050406030204" pitchFamily="18" charset="0"/>
                                </a:rPr>
                                <m:t>𝐵</m:t>
                              </m:r>
                              <m:d>
                                <m:dPr>
                                  <m:ctrlPr>
                                    <a:rPr lang="en-US" sz="1600" b="0" i="1">
                                      <a:latin typeface="Cambria Math" panose="02040503050406030204" pitchFamily="18" charset="0"/>
                                    </a:rPr>
                                  </m:ctrlPr>
                                </m:dPr>
                                <m:e>
                                  <m:r>
                                    <a:rPr lang="en-US" sz="1600" b="0" i="1">
                                      <a:latin typeface="Cambria Math"/>
                                    </a:rPr>
                                    <m:t>𝑡</m:t>
                                  </m:r>
                                  <m:r>
                                    <a:rPr lang="en-US" sz="1600" b="0" i="1">
                                      <a:latin typeface="Cambria Math"/>
                                    </a:rPr>
                                    <m:t>,</m:t>
                                  </m:r>
                                  <m:r>
                                    <a:rPr lang="en-US" sz="1600" b="0" i="1">
                                      <a:latin typeface="Cambria Math"/>
                                    </a:rPr>
                                    <m:t>𝑇</m:t>
                                  </m:r>
                                </m:e>
                              </m:d>
                              <m:r>
                                <a:rPr lang="en-US" sz="1600" b="0" i="1">
                                  <a:latin typeface="Cambria Math"/>
                                </a:rPr>
                                <m:t>−</m:t>
                              </m:r>
                              <m:r>
                                <a:rPr lang="en-US" sz="1600" b="0" i="1">
                                  <a:latin typeface="Cambria Math"/>
                                </a:rPr>
                                <m:t>𝑇</m:t>
                              </m:r>
                              <m:r>
                                <a:rPr lang="en-US" sz="1600" b="0" i="1">
                                  <a:latin typeface="Cambria Math"/>
                                </a:rPr>
                                <m:t>+</m:t>
                              </m:r>
                              <m:r>
                                <a:rPr lang="en-US" sz="1600" b="0" i="1">
                                  <a:latin typeface="Cambria Math"/>
                                </a:rPr>
                                <m:t>𝑡</m:t>
                              </m:r>
                            </m:e>
                          </m:d>
                          <m:r>
                            <a:rPr lang="en-US" sz="1600" b="0" i="1" smtClean="0">
                              <a:latin typeface="Cambria Math"/>
                            </a:rPr>
                            <m:t>−</m:t>
                          </m:r>
                          <m:f>
                            <m:fPr>
                              <m:ctrlPr>
                                <a:rPr lang="en-US" sz="1600" b="0" i="1">
                                  <a:latin typeface="Cambria Math" panose="02040503050406030204" pitchFamily="18" charset="0"/>
                                  <a:ea typeface="Cambria Math"/>
                                </a:rPr>
                              </m:ctrlPr>
                            </m:fPr>
                            <m:num>
                              <m:sSup>
                                <m:sSupPr>
                                  <m:ctrlPr>
                                    <a:rPr lang="en-US" sz="1600" b="0" i="1">
                                      <a:latin typeface="Cambria Math" panose="02040503050406030204" pitchFamily="18" charset="0"/>
                                      <a:ea typeface="Cambria Math"/>
                                    </a:rPr>
                                  </m:ctrlPr>
                                </m:sSupPr>
                                <m:e>
                                  <m:r>
                                    <a:rPr lang="en-US" sz="1600" b="0" i="1">
                                      <a:latin typeface="Cambria Math"/>
                                      <a:ea typeface="Cambria Math"/>
                                    </a:rPr>
                                    <m:t>𝜎</m:t>
                                  </m:r>
                                </m:e>
                                <m:sup>
                                  <m:r>
                                    <a:rPr lang="en-US" sz="1600" b="0" i="1">
                                      <a:latin typeface="Cambria Math"/>
                                      <a:ea typeface="Cambria Math"/>
                                    </a:rPr>
                                    <m:t>2</m:t>
                                  </m:r>
                                </m:sup>
                              </m:sSup>
                            </m:num>
                            <m:den>
                              <m:r>
                                <a:rPr lang="en-US" sz="1600" b="0" i="1" smtClean="0">
                                  <a:latin typeface="Cambria Math"/>
                                  <a:ea typeface="Cambria Math"/>
                                </a:rPr>
                                <m:t>4</m:t>
                              </m:r>
                              <m:r>
                                <a:rPr lang="en-US" sz="1600" b="0" i="1">
                                  <a:latin typeface="Cambria Math"/>
                                  <a:ea typeface="Cambria Math"/>
                                </a:rPr>
                                <m:t>𝑘</m:t>
                              </m:r>
                            </m:den>
                          </m:f>
                          <m:sSup>
                            <m:sSupPr>
                              <m:ctrlPr>
                                <a:rPr lang="en-US" sz="1600" b="0" i="1" smtClean="0">
                                  <a:latin typeface="Cambria Math" panose="02040503050406030204" pitchFamily="18" charset="0"/>
                                  <a:ea typeface="Cambria Math"/>
                                </a:rPr>
                              </m:ctrlPr>
                            </m:sSupPr>
                            <m:e>
                              <m:r>
                                <a:rPr lang="fr-FR" sz="1600" b="0" i="1" smtClean="0">
                                  <a:latin typeface="Cambria Math" panose="02040503050406030204" pitchFamily="18" charset="0"/>
                                  <a:ea typeface="Cambria Math"/>
                                </a:rPr>
                                <m:t>𝐵</m:t>
                              </m:r>
                              <m:d>
                                <m:dPr>
                                  <m:ctrlPr>
                                    <a:rPr lang="en-US" sz="1600" b="0" i="1">
                                      <a:latin typeface="Cambria Math" panose="02040503050406030204" pitchFamily="18" charset="0"/>
                                    </a:rPr>
                                  </m:ctrlPr>
                                </m:dPr>
                                <m:e>
                                  <m:r>
                                    <a:rPr lang="en-US" sz="1600" b="0" i="1">
                                      <a:latin typeface="Cambria Math"/>
                                    </a:rPr>
                                    <m:t>𝑡</m:t>
                                  </m:r>
                                  <m:r>
                                    <a:rPr lang="en-US" sz="1600" b="0" i="1">
                                      <a:latin typeface="Cambria Math"/>
                                    </a:rPr>
                                    <m:t>,</m:t>
                                  </m:r>
                                  <m:r>
                                    <a:rPr lang="en-US" sz="1600" b="0" i="1">
                                      <a:latin typeface="Cambria Math"/>
                                    </a:rPr>
                                    <m:t>𝑇</m:t>
                                  </m:r>
                                </m:e>
                              </m:d>
                            </m:e>
                            <m:sup>
                              <m:r>
                                <a:rPr lang="en-US" sz="1600" b="0" i="1" smtClean="0">
                                  <a:latin typeface="Cambria Math"/>
                                  <a:ea typeface="Cambria Math"/>
                                </a:rPr>
                                <m:t>2</m:t>
                              </m:r>
                            </m:sup>
                          </m:sSup>
                        </m:e>
                      </m:d>
                      <m:r>
                        <a:rPr lang="en-US" sz="1600" b="0" i="1" smtClean="0">
                          <a:latin typeface="Cambria Math"/>
                        </a:rPr>
                        <m:t>⁡</m:t>
                      </m:r>
                    </m:oMath>
                  </m:oMathPara>
                </a14:m>
                <a:endParaRPr lang="en-US" sz="1600" dirty="0"/>
              </a:p>
              <a:p>
                <a:pPr marL="0" indent="0">
                  <a:buNone/>
                </a:pPr>
                <a:endParaRPr lang="en-US" sz="1600" dirty="0"/>
              </a:p>
              <a:p>
                <a:pPr marL="0" indent="0">
                  <a:buNone/>
                </a:pPr>
                <a:r>
                  <a:rPr lang="en-US" sz="1600" dirty="0"/>
                  <a:t>		</a:t>
                </a:r>
                <a14:m>
                  <m:oMath xmlns:m="http://schemas.openxmlformats.org/officeDocument/2006/math">
                    <m:r>
                      <a:rPr lang="fr-FR" sz="1600" b="0" i="1" smtClean="0">
                        <a:latin typeface="Cambria Math" panose="02040503050406030204" pitchFamily="18" charset="0"/>
                        <a:ea typeface="Cambria Math"/>
                      </a:rPr>
                      <m:t>𝐵</m:t>
                    </m:r>
                    <m:d>
                      <m:dPr>
                        <m:ctrlPr>
                          <a:rPr lang="en-US" sz="1600" b="0" i="1">
                            <a:latin typeface="Cambria Math" panose="02040503050406030204" pitchFamily="18" charset="0"/>
                          </a:rPr>
                        </m:ctrlPr>
                      </m:dPr>
                      <m:e>
                        <m:r>
                          <a:rPr lang="en-US" sz="1600" b="0" i="1">
                            <a:latin typeface="Cambria Math"/>
                          </a:rPr>
                          <m:t>𝑡</m:t>
                        </m:r>
                        <m:r>
                          <a:rPr lang="en-US" sz="1600" b="0" i="1">
                            <a:latin typeface="Cambria Math"/>
                          </a:rPr>
                          <m:t>,</m:t>
                        </m:r>
                        <m:r>
                          <a:rPr lang="en-US" sz="1600" b="0" i="1">
                            <a:latin typeface="Cambria Math"/>
                          </a:rPr>
                          <m:t>𝑇</m:t>
                        </m:r>
                      </m:e>
                    </m:d>
                    <m:r>
                      <a:rPr lang="en-US" sz="1600" b="0" i="1" smtClean="0">
                        <a:latin typeface="Cambria Math"/>
                      </a:rPr>
                      <m:t>=</m:t>
                    </m:r>
                    <m:f>
                      <m:fPr>
                        <m:ctrlPr>
                          <a:rPr lang="en-US" sz="1600" b="0" i="1" smtClean="0">
                            <a:latin typeface="Cambria Math" panose="02040503050406030204" pitchFamily="18" charset="0"/>
                          </a:rPr>
                        </m:ctrlPr>
                      </m:fPr>
                      <m:num>
                        <m:r>
                          <a:rPr lang="en-US" sz="1600" b="0" i="1" smtClean="0">
                            <a:latin typeface="Cambria Math"/>
                          </a:rPr>
                          <m:t>1</m:t>
                        </m:r>
                      </m:num>
                      <m:den>
                        <m:r>
                          <a:rPr lang="en-US" sz="1600" b="0" i="1" smtClean="0">
                            <a:latin typeface="Cambria Math"/>
                          </a:rPr>
                          <m:t>𝑘</m:t>
                        </m:r>
                      </m:den>
                    </m:f>
                    <m:d>
                      <m:dPr>
                        <m:begChr m:val="["/>
                        <m:endChr m:val="]"/>
                        <m:ctrlPr>
                          <a:rPr lang="en-US" sz="1600" b="0" i="1" smtClean="0">
                            <a:latin typeface="Cambria Math" panose="02040503050406030204" pitchFamily="18" charset="0"/>
                          </a:rPr>
                        </m:ctrlPr>
                      </m:dPr>
                      <m:e>
                        <m:r>
                          <a:rPr lang="en-US" sz="1600" b="0" i="1" smtClean="0">
                            <a:latin typeface="Cambria Math"/>
                          </a:rPr>
                          <m:t>1−</m:t>
                        </m:r>
                        <m:r>
                          <a:rPr lang="en-US" sz="1600" b="0" i="1" smtClean="0">
                            <a:latin typeface="Cambria Math"/>
                          </a:rPr>
                          <m:t>𝑒𝑥𝑝</m:t>
                        </m:r>
                        <m:r>
                          <a:rPr lang="en-US" sz="1600" b="0" i="1" smtClean="0">
                            <a:latin typeface="Cambria Math"/>
                          </a:rPr>
                          <m:t>⁡(−</m:t>
                        </m:r>
                        <m:r>
                          <a:rPr lang="en-US" sz="1600" b="0" i="1" smtClean="0">
                            <a:latin typeface="Cambria Math"/>
                          </a:rPr>
                          <m:t>𝑘</m:t>
                        </m:r>
                        <m:d>
                          <m:dPr>
                            <m:ctrlPr>
                              <a:rPr lang="en-US" sz="1600" b="0" i="1" smtClean="0">
                                <a:latin typeface="Cambria Math" panose="02040503050406030204" pitchFamily="18" charset="0"/>
                              </a:rPr>
                            </m:ctrlPr>
                          </m:dPr>
                          <m:e>
                            <m:r>
                              <a:rPr lang="en-US" sz="1600" b="0" i="1" smtClean="0">
                                <a:latin typeface="Cambria Math"/>
                              </a:rPr>
                              <m:t>𝑇</m:t>
                            </m:r>
                            <m:r>
                              <a:rPr lang="en-US" sz="1600" b="0" i="1" smtClean="0">
                                <a:latin typeface="Cambria Math"/>
                              </a:rPr>
                              <m:t>−</m:t>
                            </m:r>
                            <m:r>
                              <a:rPr lang="en-US" sz="1600" b="0" i="1" smtClean="0">
                                <a:latin typeface="Cambria Math"/>
                              </a:rPr>
                              <m:t>𝑡</m:t>
                            </m:r>
                          </m:e>
                        </m:d>
                        <m:r>
                          <a:rPr lang="en-US" sz="1600" b="0" i="1" smtClean="0">
                            <a:latin typeface="Cambria Math"/>
                          </a:rPr>
                          <m:t>)</m:t>
                        </m:r>
                      </m:e>
                    </m:d>
                  </m:oMath>
                </a14:m>
                <a:endParaRPr lang="en-US" sz="1600" dirty="0"/>
              </a:p>
              <a:p>
                <a:pPr marL="0" indent="0">
                  <a:buNone/>
                </a:pPr>
                <a:endParaRPr lang="en-US" sz="1600" dirty="0"/>
              </a:p>
              <a:p>
                <a:r>
                  <a:rPr lang="en-US" sz="1400" dirty="0"/>
                  <a:t>This formula will allow us to calibrate the model on existing Zero Coupon Bond (extracted from a set of rate instruments) observed on the Market at time </a:t>
                </a:r>
                <a:r>
                  <a:rPr lang="en-US" sz="1400" b="0" i="1" dirty="0"/>
                  <a:t>t=0</a:t>
                </a:r>
              </a:p>
              <a:p>
                <a:pPr marL="0" indent="0">
                  <a:buNone/>
                </a:pPr>
                <a:endParaRPr lang="en-US" sz="1400" b="0" i="1" dirty="0"/>
              </a:p>
              <a:p>
                <a:pPr marL="0" indent="0">
                  <a:buNone/>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fr-FR" sz="1400" b="0" i="1" smtClean="0">
                              <a:latin typeface="Cambria Math" panose="02040503050406030204" pitchFamily="18" charset="0"/>
                            </a:rPr>
                            <m:t>𝑍𝐶</m:t>
                          </m:r>
                        </m:e>
                        <m:sup>
                          <m:r>
                            <a:rPr lang="en-US" sz="1400" b="0" i="1" smtClean="0">
                              <a:latin typeface="Cambria Math"/>
                            </a:rPr>
                            <m:t>𝑀𝑘𝑡</m:t>
                          </m:r>
                        </m:sup>
                      </m:sSup>
                      <m:d>
                        <m:dPr>
                          <m:ctrlPr>
                            <a:rPr lang="en-US" sz="1400" b="0" i="1">
                              <a:latin typeface="Cambria Math" panose="02040503050406030204" pitchFamily="18" charset="0"/>
                            </a:rPr>
                          </m:ctrlPr>
                        </m:dPr>
                        <m:e>
                          <m:r>
                            <a:rPr lang="en-US" sz="1400" b="0" i="1" smtClean="0">
                              <a:latin typeface="Cambria Math"/>
                            </a:rPr>
                            <m:t>0</m:t>
                          </m:r>
                          <m:r>
                            <a:rPr lang="en-US" sz="1400" b="0" i="1">
                              <a:latin typeface="Cambria Math"/>
                            </a:rPr>
                            <m:t>,</m:t>
                          </m:r>
                          <m:r>
                            <a:rPr lang="en-US" sz="1400" b="0" i="1">
                              <a:latin typeface="Cambria Math"/>
                            </a:rPr>
                            <m:t>𝑇</m:t>
                          </m:r>
                        </m:e>
                      </m:d>
                      <m:r>
                        <a:rPr lang="en-US" sz="1400" b="0" i="1">
                          <a:latin typeface="Cambria Math"/>
                        </a:rPr>
                        <m:t>=</m:t>
                      </m:r>
                      <m:r>
                        <a:rPr lang="en-US" sz="1400" b="0" i="1">
                          <a:latin typeface="Cambria Math"/>
                        </a:rPr>
                        <m:t>𝐴</m:t>
                      </m:r>
                      <m:d>
                        <m:dPr>
                          <m:ctrlPr>
                            <a:rPr lang="en-US" sz="1400" b="0" i="1">
                              <a:latin typeface="Cambria Math" panose="02040503050406030204" pitchFamily="18" charset="0"/>
                            </a:rPr>
                          </m:ctrlPr>
                        </m:dPr>
                        <m:e>
                          <m:r>
                            <a:rPr lang="en-US" sz="1400" b="0" i="1" smtClean="0">
                              <a:latin typeface="Cambria Math"/>
                            </a:rPr>
                            <m:t>0</m:t>
                          </m:r>
                          <m:r>
                            <a:rPr lang="en-US" sz="1400" b="0" i="1">
                              <a:latin typeface="Cambria Math"/>
                            </a:rPr>
                            <m:t>,</m:t>
                          </m:r>
                          <m:r>
                            <a:rPr lang="en-US" sz="1400" b="0" i="1">
                              <a:latin typeface="Cambria Math"/>
                            </a:rPr>
                            <m:t>𝑇</m:t>
                          </m:r>
                        </m:e>
                      </m:d>
                      <m:r>
                        <a:rPr lang="en-US" sz="1400" b="0" i="1">
                          <a:latin typeface="Cambria Math"/>
                        </a:rPr>
                        <m:t>.</m:t>
                      </m:r>
                      <m:r>
                        <m:rPr>
                          <m:sty m:val="p"/>
                        </m:rPr>
                        <a:rPr lang="en-US" sz="1400" b="0">
                          <a:latin typeface="Cambria Math"/>
                        </a:rPr>
                        <m:t>exp</m:t>
                      </m:r>
                      <m:r>
                        <a:rPr lang="en-US" sz="1400" b="0" i="1">
                          <a:latin typeface="Cambria Math"/>
                        </a:rPr>
                        <m:t>⁡(−</m:t>
                      </m:r>
                      <m:r>
                        <a:rPr lang="fr-FR" sz="1400" b="0" i="1" smtClean="0">
                          <a:latin typeface="Cambria Math" panose="02040503050406030204" pitchFamily="18" charset="0"/>
                        </a:rPr>
                        <m:t>𝐵</m:t>
                      </m:r>
                      <m:d>
                        <m:dPr>
                          <m:ctrlPr>
                            <a:rPr lang="en-US" sz="1400" b="0" i="1">
                              <a:latin typeface="Cambria Math" panose="02040503050406030204" pitchFamily="18" charset="0"/>
                            </a:rPr>
                          </m:ctrlPr>
                        </m:dPr>
                        <m:e>
                          <m:r>
                            <a:rPr lang="en-US" sz="1400" b="0" i="1" smtClean="0">
                              <a:latin typeface="Cambria Math"/>
                            </a:rPr>
                            <m:t>0</m:t>
                          </m:r>
                          <m:r>
                            <a:rPr lang="en-US" sz="1400" b="0" i="1">
                              <a:latin typeface="Cambria Math"/>
                            </a:rPr>
                            <m:t>,</m:t>
                          </m:r>
                          <m:r>
                            <a:rPr lang="en-US" sz="1400" b="0" i="1">
                              <a:latin typeface="Cambria Math"/>
                            </a:rPr>
                            <m:t>𝑇</m:t>
                          </m:r>
                        </m:e>
                      </m:d>
                      <m:r>
                        <a:rPr lang="en-US" sz="1400" b="0" i="1">
                          <a:latin typeface="Cambria Math"/>
                        </a:rPr>
                        <m:t>.</m:t>
                      </m:r>
                      <m:r>
                        <a:rPr lang="en-US" sz="1400" b="0" i="1" smtClean="0">
                          <a:latin typeface="Cambria Math"/>
                        </a:rPr>
                        <m:t>𝑟</m:t>
                      </m:r>
                      <m:r>
                        <a:rPr lang="en-US" sz="1400" b="0" i="1">
                          <a:latin typeface="Cambria Math"/>
                        </a:rPr>
                        <m:t>)</m:t>
                      </m:r>
                    </m:oMath>
                  </m:oMathPara>
                </a14:m>
                <a:endParaRPr lang="en-US" sz="1400" dirty="0"/>
              </a:p>
              <a:p>
                <a:endParaRPr lang="en-US" sz="1400" dirty="0"/>
              </a:p>
            </p:txBody>
          </p:sp>
        </mc:Choice>
        <mc:Fallback xmlns="">
          <p:sp>
            <p:nvSpPr>
              <p:cNvPr id="200707" name="Rectangle 3"/>
              <p:cNvSpPr>
                <a:spLocks noGrp="1" noRot="1" noChangeAspect="1" noMove="1" noResize="1" noEditPoints="1" noAdjustHandles="1" noChangeArrowheads="1" noChangeShapeType="1" noTextEdit="1"/>
              </p:cNvSpPr>
              <p:nvPr>
                <p:ph type="body" sz="half" idx="1"/>
              </p:nvPr>
            </p:nvSpPr>
            <p:spPr>
              <a:xfrm>
                <a:off x="533400" y="1295400"/>
                <a:ext cx="8215313" cy="5373688"/>
              </a:xfrm>
              <a:blipFill>
                <a:blip r:embed="rId2"/>
                <a:stretch>
                  <a:fillRect l="-1039"/>
                </a:stretch>
              </a:blipFill>
            </p:spPr>
            <p:txBody>
              <a:bodyPr/>
              <a:lstStyle/>
              <a:p>
                <a:r>
                  <a:rPr lang="fr-FR">
                    <a:noFill/>
                  </a:rPr>
                  <a:t> </a:t>
                </a:r>
              </a:p>
            </p:txBody>
          </p:sp>
        </mc:Fallback>
      </mc:AlternateContent>
    </p:spTree>
    <p:extLst>
      <p:ext uri="{BB962C8B-B14F-4D97-AF65-F5344CB8AC3E}">
        <p14:creationId xmlns:p14="http://schemas.microsoft.com/office/powerpoint/2010/main" val="997473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Interest Rate</a:t>
            </a:r>
            <a:br>
              <a:rPr lang="en-US" sz="2600" dirty="0"/>
            </a:br>
            <a:r>
              <a:rPr lang="en-US" sz="1800" b="0" i="1" dirty="0"/>
              <a:t>Interests Computation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1520" y="1220688"/>
                <a:ext cx="8640960" cy="5016624"/>
              </a:xfrm>
            </p:spPr>
            <p:txBody>
              <a:bodyPr/>
              <a:lstStyle/>
              <a:p>
                <a:pPr marL="0" indent="0">
                  <a:buNone/>
                </a:pPr>
                <a:r>
                  <a:rPr lang="en-US" sz="1400" b="0" dirty="0"/>
                  <a:t>There exist </a:t>
                </a:r>
                <a:r>
                  <a:rPr lang="en-US" sz="1400" dirty="0"/>
                  <a:t>several ways to compute interests</a:t>
                </a:r>
                <a:r>
                  <a:rPr lang="en-US" sz="1400" b="0" dirty="0"/>
                  <a:t>. In particular, simple/linear interest is used for short term maturities while compounded interest is used for long term maturity. </a:t>
                </a:r>
                <a:r>
                  <a:rPr lang="en-US" sz="1400" dirty="0"/>
                  <a:t>On standard market, rates are always expressed on an annual basis</a:t>
                </a:r>
              </a:p>
              <a:p>
                <a:pPr marL="0" indent="0">
                  <a:buNone/>
                </a:pPr>
                <a:endParaRPr lang="en-US" sz="1400" dirty="0"/>
              </a:p>
              <a:p>
                <a:pPr marL="0" indent="0">
                  <a:buNone/>
                </a:pPr>
                <a:r>
                  <a:rPr lang="en-US" sz="1400" u="sng" dirty="0"/>
                  <a:t>Simple/Linear Interest (for maturity T &lt; 1 year)</a:t>
                </a:r>
                <a:endParaRPr lang="en-US" sz="1400" dirty="0"/>
              </a:p>
              <a:p>
                <a:r>
                  <a:rPr lang="en-US" sz="1400" b="0" dirty="0"/>
                  <a:t>The interests are computed linearly such that:</a:t>
                </a:r>
              </a:p>
              <a:p>
                <a:endParaRPr lang="en-US" sz="1400" b="0" dirty="0"/>
              </a:p>
              <a:p>
                <a:pPr marL="0" indent="0">
                  <a:buNone/>
                </a:pPr>
                <a14:m>
                  <m:oMathPara xmlns:m="http://schemas.openxmlformats.org/officeDocument/2006/math">
                    <m:oMathParaPr>
                      <m:jc m:val="centerGroup"/>
                    </m:oMathParaPr>
                    <m:oMath xmlns:m="http://schemas.openxmlformats.org/officeDocument/2006/math">
                      <m:r>
                        <a:rPr lang="en-US" sz="1400" b="1" i="1" smtClean="0">
                          <a:latin typeface="Cambria Math"/>
                        </a:rPr>
                        <m:t>𝑽𝒂𝒍𝒖</m:t>
                      </m:r>
                      <m:sSub>
                        <m:sSubPr>
                          <m:ctrlPr>
                            <a:rPr lang="en-US" sz="1400" b="1" i="1" smtClean="0">
                              <a:latin typeface="Cambria Math" panose="02040503050406030204" pitchFamily="18" charset="0"/>
                            </a:rPr>
                          </m:ctrlPr>
                        </m:sSubPr>
                        <m:e>
                          <m:r>
                            <a:rPr lang="en-US" sz="1400" b="1" i="1" smtClean="0">
                              <a:latin typeface="Cambria Math"/>
                            </a:rPr>
                            <m:t>𝒆</m:t>
                          </m:r>
                        </m:e>
                        <m:sub>
                          <m:r>
                            <a:rPr lang="en-US" sz="1400" b="1" i="1" smtClean="0">
                              <a:latin typeface="Cambria Math"/>
                            </a:rPr>
                            <m:t>𝑻</m:t>
                          </m:r>
                        </m:sub>
                      </m:sSub>
                      <m:r>
                        <a:rPr lang="en-US" sz="1400" b="1" i="1" smtClean="0">
                          <a:latin typeface="Cambria Math"/>
                        </a:rPr>
                        <m:t>=</m:t>
                      </m:r>
                      <m:r>
                        <a:rPr lang="en-US" sz="1400" b="1" i="1" smtClean="0">
                          <a:latin typeface="Cambria Math"/>
                        </a:rPr>
                        <m:t>𝑽𝒂𝒍𝒖</m:t>
                      </m:r>
                      <m:sSub>
                        <m:sSubPr>
                          <m:ctrlPr>
                            <a:rPr lang="en-US" sz="1400" b="1" i="1" smtClean="0">
                              <a:latin typeface="Cambria Math" panose="02040503050406030204" pitchFamily="18" charset="0"/>
                            </a:rPr>
                          </m:ctrlPr>
                        </m:sSubPr>
                        <m:e>
                          <m:r>
                            <a:rPr lang="en-US" sz="1400" b="1" i="1" smtClean="0">
                              <a:latin typeface="Cambria Math"/>
                            </a:rPr>
                            <m:t>𝒆</m:t>
                          </m:r>
                        </m:e>
                        <m:sub>
                          <m:r>
                            <a:rPr lang="en-US" sz="1400" b="1" i="1" smtClean="0">
                              <a:latin typeface="Cambria Math"/>
                            </a:rPr>
                            <m:t>𝟎</m:t>
                          </m:r>
                        </m:sub>
                      </m:sSub>
                      <m:r>
                        <a:rPr lang="en-US" sz="1400" b="1" i="1" smtClean="0">
                          <a:latin typeface="Cambria Math"/>
                          <a:ea typeface="Cambria Math"/>
                        </a:rPr>
                        <m:t>×(</m:t>
                      </m:r>
                      <m:r>
                        <a:rPr lang="en-US" sz="1400" b="1" i="1" smtClean="0">
                          <a:latin typeface="Cambria Math"/>
                          <a:ea typeface="Cambria Math"/>
                        </a:rPr>
                        <m:t>𝟏</m:t>
                      </m:r>
                      <m:r>
                        <a:rPr lang="en-US" sz="1400" b="1" i="1" smtClean="0">
                          <a:latin typeface="Cambria Math"/>
                          <a:ea typeface="Cambria Math"/>
                        </a:rPr>
                        <m:t>+</m:t>
                      </m:r>
                      <m:r>
                        <a:rPr lang="en-US" sz="1400" b="1" i="1" smtClean="0">
                          <a:latin typeface="Cambria Math"/>
                          <a:ea typeface="Cambria Math"/>
                        </a:rPr>
                        <m:t>𝒓</m:t>
                      </m:r>
                      <m:d>
                        <m:dPr>
                          <m:ctrlPr>
                            <a:rPr lang="fr-FR" sz="1400" b="1" i="1" smtClean="0">
                              <a:latin typeface="Cambria Math" panose="02040503050406030204" pitchFamily="18" charset="0"/>
                              <a:ea typeface="Cambria Math"/>
                            </a:rPr>
                          </m:ctrlPr>
                        </m:dPr>
                        <m:e>
                          <m:r>
                            <a:rPr lang="fr-FR" sz="1400" b="1" i="1" smtClean="0">
                              <a:latin typeface="Cambria Math" panose="02040503050406030204" pitchFamily="18" charset="0"/>
                              <a:ea typeface="Cambria Math"/>
                            </a:rPr>
                            <m:t>𝟎</m:t>
                          </m:r>
                          <m:r>
                            <a:rPr lang="fr-FR" sz="1400" b="1" i="1" smtClean="0">
                              <a:latin typeface="Cambria Math" panose="02040503050406030204" pitchFamily="18" charset="0"/>
                              <a:ea typeface="Cambria Math"/>
                            </a:rPr>
                            <m:t>,</m:t>
                          </m:r>
                          <m:r>
                            <a:rPr lang="fr-FR" sz="1400" b="1" i="1" smtClean="0">
                              <a:latin typeface="Cambria Math" panose="02040503050406030204" pitchFamily="18" charset="0"/>
                              <a:ea typeface="Cambria Math"/>
                            </a:rPr>
                            <m:t>𝑻</m:t>
                          </m:r>
                        </m:e>
                      </m:d>
                      <m:r>
                        <a:rPr lang="fr-FR" sz="1400" b="1" i="1" smtClean="0">
                          <a:latin typeface="Cambria Math" panose="02040503050406030204" pitchFamily="18" charset="0"/>
                          <a:ea typeface="Cambria Math"/>
                        </a:rPr>
                        <m:t>∗</m:t>
                      </m:r>
                      <m:r>
                        <a:rPr lang="en-US" sz="1400" b="1" i="1" smtClean="0">
                          <a:latin typeface="Cambria Math"/>
                          <a:ea typeface="Cambria Math"/>
                        </a:rPr>
                        <m:t>𝑻</m:t>
                      </m:r>
                      <m:r>
                        <a:rPr lang="en-US" sz="1400" b="1" i="1" smtClean="0">
                          <a:latin typeface="Cambria Math"/>
                          <a:ea typeface="Cambria Math"/>
                        </a:rPr>
                        <m:t>)</m:t>
                      </m:r>
                    </m:oMath>
                  </m:oMathPara>
                </a14:m>
                <a:endParaRPr lang="en-US" sz="1400" dirty="0"/>
              </a:p>
              <a:p>
                <a:endParaRPr lang="en-US" sz="1400" b="0" dirty="0"/>
              </a:p>
              <a:p>
                <a:r>
                  <a:rPr lang="en-US" sz="1400" b="0" dirty="0"/>
                  <a:t>The corresponding ZC Bond is therefore:</a:t>
                </a:r>
              </a:p>
              <a:p>
                <a:endParaRPr lang="en-US" sz="1400" b="0" dirty="0"/>
              </a:p>
              <a:p>
                <a:pPr marL="0" indent="0">
                  <a:buNone/>
                </a:pPr>
                <a14:m>
                  <m:oMathPara xmlns:m="http://schemas.openxmlformats.org/officeDocument/2006/math">
                    <m:oMathParaPr>
                      <m:jc m:val="centerGroup"/>
                    </m:oMathParaPr>
                    <m:oMath xmlns:m="http://schemas.openxmlformats.org/officeDocument/2006/math">
                      <m:r>
                        <a:rPr lang="en-US" sz="1400" b="1" i="1" smtClean="0">
                          <a:latin typeface="Cambria Math"/>
                        </a:rPr>
                        <m:t>𝒁𝑪</m:t>
                      </m:r>
                      <m:d>
                        <m:dPr>
                          <m:ctrlPr>
                            <a:rPr lang="en-US" sz="1400" b="1" i="1" smtClean="0">
                              <a:latin typeface="Cambria Math" panose="02040503050406030204" pitchFamily="18" charset="0"/>
                            </a:rPr>
                          </m:ctrlPr>
                        </m:dPr>
                        <m:e>
                          <m:r>
                            <a:rPr lang="en-US" sz="1400" b="1" i="1" smtClean="0">
                              <a:latin typeface="Cambria Math"/>
                            </a:rPr>
                            <m:t>𝟎</m:t>
                          </m:r>
                          <m:r>
                            <a:rPr lang="en-US" sz="1400" b="1" i="1" smtClean="0">
                              <a:latin typeface="Cambria Math"/>
                            </a:rPr>
                            <m:t>,</m:t>
                          </m:r>
                          <m:r>
                            <a:rPr lang="en-US" sz="1400" b="1" i="1" smtClean="0">
                              <a:latin typeface="Cambria Math"/>
                            </a:rPr>
                            <m:t>𝑻</m:t>
                          </m:r>
                        </m:e>
                      </m:d>
                      <m:r>
                        <a:rPr lang="en-US" sz="1400" b="1" i="1" smtClean="0">
                          <a:latin typeface="Cambria Math"/>
                        </a:rPr>
                        <m:t>=</m:t>
                      </m:r>
                      <m:f>
                        <m:fPr>
                          <m:ctrlPr>
                            <a:rPr lang="en-US" sz="1400" b="1" i="1" smtClean="0">
                              <a:latin typeface="Cambria Math" panose="02040503050406030204" pitchFamily="18" charset="0"/>
                            </a:rPr>
                          </m:ctrlPr>
                        </m:fPr>
                        <m:num>
                          <m:r>
                            <a:rPr lang="en-US" sz="1400" b="1" i="1" smtClean="0">
                              <a:latin typeface="Cambria Math"/>
                            </a:rPr>
                            <m:t>𝟏</m:t>
                          </m:r>
                        </m:num>
                        <m:den>
                          <m:r>
                            <a:rPr lang="en-US" sz="1400" b="1" i="1" smtClean="0">
                              <a:latin typeface="Cambria Math"/>
                            </a:rPr>
                            <m:t>𝟏</m:t>
                          </m:r>
                          <m:r>
                            <a:rPr lang="en-US" sz="1400" b="1" i="1" smtClean="0">
                              <a:latin typeface="Cambria Math"/>
                            </a:rPr>
                            <m:t>+</m:t>
                          </m:r>
                          <m:r>
                            <a:rPr lang="en-US" sz="1400" b="1" i="1" smtClean="0">
                              <a:latin typeface="Cambria Math"/>
                            </a:rPr>
                            <m:t>𝒓</m:t>
                          </m:r>
                          <m:d>
                            <m:dPr>
                              <m:ctrlPr>
                                <a:rPr lang="fr-FR" sz="1400" b="1" i="1" smtClean="0">
                                  <a:latin typeface="Cambria Math" panose="02040503050406030204" pitchFamily="18" charset="0"/>
                                </a:rPr>
                              </m:ctrlPr>
                            </m:dPr>
                            <m:e>
                              <m:r>
                                <a:rPr lang="fr-FR" sz="1400" b="1" i="1" smtClean="0">
                                  <a:latin typeface="Cambria Math" panose="02040503050406030204" pitchFamily="18" charset="0"/>
                                </a:rPr>
                                <m:t>𝟎</m:t>
                              </m:r>
                              <m:r>
                                <a:rPr lang="fr-FR" sz="1400" b="1" i="1" smtClean="0">
                                  <a:latin typeface="Cambria Math" panose="02040503050406030204" pitchFamily="18" charset="0"/>
                                </a:rPr>
                                <m:t>,</m:t>
                              </m:r>
                              <m:r>
                                <a:rPr lang="fr-FR" sz="1400" b="1" i="1" smtClean="0">
                                  <a:latin typeface="Cambria Math" panose="02040503050406030204" pitchFamily="18" charset="0"/>
                                </a:rPr>
                                <m:t>𝑻</m:t>
                              </m:r>
                            </m:e>
                          </m:d>
                          <m:r>
                            <a:rPr lang="fr-FR" sz="1400" b="1" i="1" smtClean="0">
                              <a:latin typeface="Cambria Math" panose="02040503050406030204" pitchFamily="18" charset="0"/>
                            </a:rPr>
                            <m:t>∗</m:t>
                          </m:r>
                          <m:r>
                            <a:rPr lang="en-US" sz="1400" b="1" i="1" smtClean="0">
                              <a:latin typeface="Cambria Math"/>
                            </a:rPr>
                            <m:t>𝑻</m:t>
                          </m:r>
                        </m:den>
                      </m:f>
                    </m:oMath>
                  </m:oMathPara>
                </a14:m>
                <a:endParaRPr lang="en-US" sz="1400" dirty="0"/>
              </a:p>
              <a:p>
                <a:pPr marL="0" indent="0">
                  <a:buNone/>
                </a:pPr>
                <a:endParaRPr lang="en-US" sz="1400" dirty="0"/>
              </a:p>
              <a:p>
                <a:pPr marL="0" indent="0">
                  <a:buNone/>
                </a:pPr>
                <a:r>
                  <a:rPr lang="en-US" sz="1400" u="sng" dirty="0"/>
                  <a:t>Compounded Interest (for maturity T &gt; 1 year)</a:t>
                </a:r>
                <a:endParaRPr lang="en-US" sz="1400" dirty="0"/>
              </a:p>
              <a:p>
                <a:r>
                  <a:rPr lang="en-US" sz="1400" b="0" dirty="0"/>
                  <a:t>The interests and the ZC Bond are computed as:</a:t>
                </a:r>
              </a:p>
              <a:p>
                <a:endParaRPr lang="en-US" sz="1400" u="sng" dirty="0"/>
              </a:p>
              <a:p>
                <a:pPr marL="0" indent="0" algn="ctr">
                  <a:buNone/>
                </a:pPr>
                <a14:m>
                  <m:oMath xmlns:m="http://schemas.openxmlformats.org/officeDocument/2006/math">
                    <m:r>
                      <a:rPr lang="en-US" sz="1400" i="1">
                        <a:latin typeface="Cambria Math"/>
                      </a:rPr>
                      <m:t>𝑽𝒂𝒍𝒖</m:t>
                    </m:r>
                    <m:sSub>
                      <m:sSubPr>
                        <m:ctrlPr>
                          <a:rPr lang="en-US" sz="1400" i="1">
                            <a:latin typeface="Cambria Math" panose="02040503050406030204" pitchFamily="18" charset="0"/>
                          </a:rPr>
                        </m:ctrlPr>
                      </m:sSubPr>
                      <m:e>
                        <m:r>
                          <a:rPr lang="en-US" sz="1400" i="1">
                            <a:latin typeface="Cambria Math"/>
                          </a:rPr>
                          <m:t>𝒆</m:t>
                        </m:r>
                      </m:e>
                      <m:sub>
                        <m:r>
                          <a:rPr lang="en-US" sz="1400" i="1">
                            <a:latin typeface="Cambria Math"/>
                          </a:rPr>
                          <m:t>𝑻</m:t>
                        </m:r>
                      </m:sub>
                    </m:sSub>
                    <m:r>
                      <a:rPr lang="en-US" sz="1400" i="1">
                        <a:latin typeface="Cambria Math"/>
                      </a:rPr>
                      <m:t>=</m:t>
                    </m:r>
                    <m:r>
                      <a:rPr lang="en-US" sz="1400" i="1">
                        <a:latin typeface="Cambria Math"/>
                      </a:rPr>
                      <m:t>𝑽𝒂𝒍𝒖</m:t>
                    </m:r>
                    <m:sSub>
                      <m:sSubPr>
                        <m:ctrlPr>
                          <a:rPr lang="en-US" sz="1400" i="1">
                            <a:latin typeface="Cambria Math" panose="02040503050406030204" pitchFamily="18" charset="0"/>
                          </a:rPr>
                        </m:ctrlPr>
                      </m:sSubPr>
                      <m:e>
                        <m:r>
                          <a:rPr lang="en-US" sz="1400" i="1">
                            <a:latin typeface="Cambria Math"/>
                          </a:rPr>
                          <m:t>𝒆</m:t>
                        </m:r>
                      </m:e>
                      <m:sub>
                        <m:r>
                          <a:rPr lang="en-US" sz="1400" i="1">
                            <a:latin typeface="Cambria Math"/>
                          </a:rPr>
                          <m:t>𝟎</m:t>
                        </m:r>
                      </m:sub>
                    </m:sSub>
                    <m:r>
                      <a:rPr lang="en-US" sz="1400" i="1">
                        <a:latin typeface="Cambria Math"/>
                        <a:ea typeface="Cambria Math"/>
                      </a:rPr>
                      <m:t>×</m:t>
                    </m:r>
                    <m:sSup>
                      <m:sSupPr>
                        <m:ctrlPr>
                          <a:rPr lang="en-US" sz="1400" b="1" i="1" smtClean="0">
                            <a:latin typeface="Cambria Math" panose="02040503050406030204" pitchFamily="18" charset="0"/>
                            <a:ea typeface="Cambria Math"/>
                          </a:rPr>
                        </m:ctrlPr>
                      </m:sSupPr>
                      <m:e>
                        <m:d>
                          <m:dPr>
                            <m:ctrlPr>
                              <a:rPr lang="en-US" sz="1400" i="1">
                                <a:latin typeface="Cambria Math" panose="02040503050406030204" pitchFamily="18" charset="0"/>
                                <a:ea typeface="Cambria Math"/>
                              </a:rPr>
                            </m:ctrlPr>
                          </m:dPr>
                          <m:e>
                            <m:r>
                              <a:rPr lang="en-US" sz="1400" i="1">
                                <a:latin typeface="Cambria Math"/>
                                <a:ea typeface="Cambria Math"/>
                              </a:rPr>
                              <m:t>𝟏</m:t>
                            </m:r>
                            <m:r>
                              <a:rPr lang="en-US" sz="1400" i="1">
                                <a:latin typeface="Cambria Math"/>
                                <a:ea typeface="Cambria Math"/>
                              </a:rPr>
                              <m:t>+</m:t>
                            </m:r>
                            <m:r>
                              <a:rPr lang="en-US" sz="1400" i="1">
                                <a:latin typeface="Cambria Math"/>
                                <a:ea typeface="Cambria Math"/>
                              </a:rPr>
                              <m:t>𝒓</m:t>
                            </m:r>
                            <m:r>
                              <a:rPr lang="fr-FR" sz="1400" b="1" i="1" smtClean="0">
                                <a:latin typeface="Cambria Math" panose="02040503050406030204" pitchFamily="18" charset="0"/>
                                <a:ea typeface="Cambria Math"/>
                              </a:rPr>
                              <m:t>(</m:t>
                            </m:r>
                            <m:r>
                              <a:rPr lang="fr-FR" sz="1400" b="1" i="1" smtClean="0">
                                <a:latin typeface="Cambria Math" panose="02040503050406030204" pitchFamily="18" charset="0"/>
                                <a:ea typeface="Cambria Math"/>
                              </a:rPr>
                              <m:t>𝟎</m:t>
                            </m:r>
                            <m:r>
                              <a:rPr lang="fr-FR" sz="1400" b="1" i="1" smtClean="0">
                                <a:latin typeface="Cambria Math" panose="02040503050406030204" pitchFamily="18" charset="0"/>
                                <a:ea typeface="Cambria Math"/>
                              </a:rPr>
                              <m:t>,</m:t>
                            </m:r>
                            <m:r>
                              <a:rPr lang="fr-FR" sz="1400" b="1" i="1" smtClean="0">
                                <a:latin typeface="Cambria Math" panose="02040503050406030204" pitchFamily="18" charset="0"/>
                                <a:ea typeface="Cambria Math"/>
                              </a:rPr>
                              <m:t>𝑻</m:t>
                            </m:r>
                            <m:r>
                              <a:rPr lang="fr-FR" sz="1400" b="1" i="1" smtClean="0">
                                <a:latin typeface="Cambria Math" panose="02040503050406030204" pitchFamily="18" charset="0"/>
                                <a:ea typeface="Cambria Math"/>
                              </a:rPr>
                              <m:t>)</m:t>
                            </m:r>
                          </m:e>
                        </m:d>
                      </m:e>
                      <m:sup>
                        <m:r>
                          <a:rPr lang="en-US" sz="1400" b="1" i="1" smtClean="0">
                            <a:latin typeface="Cambria Math"/>
                            <a:ea typeface="Cambria Math"/>
                          </a:rPr>
                          <m:t>𝑻</m:t>
                        </m:r>
                      </m:sup>
                    </m:sSup>
                  </m:oMath>
                </a14:m>
                <a:r>
                  <a:rPr lang="en-US" sz="1400" b="0" dirty="0"/>
                  <a:t> and </a:t>
                </a:r>
                <a14:m>
                  <m:oMath xmlns:m="http://schemas.openxmlformats.org/officeDocument/2006/math">
                    <m:r>
                      <a:rPr lang="en-US" sz="1400" i="1">
                        <a:latin typeface="Cambria Math"/>
                      </a:rPr>
                      <m:t>𝒁𝑪</m:t>
                    </m:r>
                    <m:d>
                      <m:dPr>
                        <m:ctrlPr>
                          <a:rPr lang="en-US" sz="1400" i="1">
                            <a:latin typeface="Cambria Math" panose="02040503050406030204" pitchFamily="18" charset="0"/>
                          </a:rPr>
                        </m:ctrlPr>
                      </m:dPr>
                      <m:e>
                        <m:r>
                          <a:rPr lang="en-US" sz="1400" i="1">
                            <a:latin typeface="Cambria Math"/>
                          </a:rPr>
                          <m:t>𝟎</m:t>
                        </m:r>
                        <m:r>
                          <a:rPr lang="en-US" sz="1400" i="1">
                            <a:latin typeface="Cambria Math"/>
                          </a:rPr>
                          <m:t>,</m:t>
                        </m:r>
                        <m:r>
                          <a:rPr lang="en-US" sz="1400" i="1">
                            <a:latin typeface="Cambria Math"/>
                          </a:rPr>
                          <m:t>𝑻</m:t>
                        </m:r>
                      </m:e>
                    </m:d>
                    <m:r>
                      <a:rPr lang="en-US" sz="1400" i="1">
                        <a:latin typeface="Cambria Math"/>
                      </a:rPr>
                      <m:t>=</m:t>
                    </m:r>
                    <m:f>
                      <m:fPr>
                        <m:ctrlPr>
                          <a:rPr lang="en-US" sz="1400" i="1">
                            <a:latin typeface="Cambria Math" panose="02040503050406030204" pitchFamily="18" charset="0"/>
                          </a:rPr>
                        </m:ctrlPr>
                      </m:fPr>
                      <m:num>
                        <m:r>
                          <a:rPr lang="en-US" sz="1400" i="1">
                            <a:latin typeface="Cambria Math"/>
                          </a:rPr>
                          <m:t>𝟏</m:t>
                        </m:r>
                      </m:num>
                      <m:den>
                        <m:sSup>
                          <m:sSupPr>
                            <m:ctrlPr>
                              <a:rPr lang="en-US" sz="1400" b="1" i="1" smtClean="0">
                                <a:latin typeface="Cambria Math" panose="02040503050406030204" pitchFamily="18" charset="0"/>
                              </a:rPr>
                            </m:ctrlPr>
                          </m:sSupPr>
                          <m:e>
                            <m:d>
                              <m:dPr>
                                <m:ctrlPr>
                                  <a:rPr lang="en-US" sz="1400" b="1" i="1" smtClean="0">
                                    <a:latin typeface="Cambria Math" panose="02040503050406030204" pitchFamily="18" charset="0"/>
                                  </a:rPr>
                                </m:ctrlPr>
                              </m:dPr>
                              <m:e>
                                <m:r>
                                  <a:rPr lang="en-US" sz="1400" b="1" i="1" smtClean="0">
                                    <a:latin typeface="Cambria Math"/>
                                  </a:rPr>
                                  <m:t>𝟏</m:t>
                                </m:r>
                                <m:r>
                                  <a:rPr lang="en-US" sz="1400" b="1" i="1" smtClean="0">
                                    <a:latin typeface="Cambria Math"/>
                                  </a:rPr>
                                  <m:t>+</m:t>
                                </m:r>
                                <m:r>
                                  <a:rPr lang="en-US" sz="1400" b="1" i="1" smtClean="0">
                                    <a:latin typeface="Cambria Math"/>
                                  </a:rPr>
                                  <m:t>𝒓</m:t>
                                </m:r>
                                <m:r>
                                  <a:rPr lang="fr-FR" sz="1400" b="1" i="1" smtClean="0">
                                    <a:latin typeface="Cambria Math" panose="02040503050406030204" pitchFamily="18" charset="0"/>
                                  </a:rPr>
                                  <m:t>(</m:t>
                                </m:r>
                                <m:r>
                                  <a:rPr lang="fr-FR" sz="1400" b="1" i="1" smtClean="0">
                                    <a:latin typeface="Cambria Math" panose="02040503050406030204" pitchFamily="18" charset="0"/>
                                  </a:rPr>
                                  <m:t>𝟎</m:t>
                                </m:r>
                                <m:r>
                                  <a:rPr lang="fr-FR" sz="1400" b="1" i="1" smtClean="0">
                                    <a:latin typeface="Cambria Math" panose="02040503050406030204" pitchFamily="18" charset="0"/>
                                  </a:rPr>
                                  <m:t>,</m:t>
                                </m:r>
                                <m:r>
                                  <a:rPr lang="fr-FR" sz="1400" b="1" i="1" smtClean="0">
                                    <a:latin typeface="Cambria Math" panose="02040503050406030204" pitchFamily="18" charset="0"/>
                                  </a:rPr>
                                  <m:t>𝑻</m:t>
                                </m:r>
                                <m:r>
                                  <a:rPr lang="fr-FR" sz="1400" b="1" i="1" smtClean="0">
                                    <a:latin typeface="Cambria Math" panose="02040503050406030204" pitchFamily="18" charset="0"/>
                                  </a:rPr>
                                  <m:t>)</m:t>
                                </m:r>
                              </m:e>
                            </m:d>
                          </m:e>
                          <m:sup>
                            <m:r>
                              <a:rPr lang="en-US" sz="1400" b="1" i="1" smtClean="0">
                                <a:latin typeface="Cambria Math"/>
                              </a:rPr>
                              <m:t>𝑻</m:t>
                            </m:r>
                          </m:sup>
                        </m:sSup>
                      </m:den>
                    </m:f>
                  </m:oMath>
                </a14:m>
                <a:endParaRPr lang="en-US" sz="1400" b="0" dirty="0"/>
              </a:p>
              <a:p>
                <a:pPr marL="0" indent="0">
                  <a:buNone/>
                </a:pPr>
                <a:endParaRPr lang="en-US" sz="1400" u="sng" dirty="0"/>
              </a:p>
              <a:p>
                <a:pPr marL="0" indent="0">
                  <a:buNone/>
                </a:pPr>
                <a:r>
                  <a:rPr lang="en-US" sz="1400" u="sng" dirty="0"/>
                  <a:t>Continuously Compounded Interest (for IR mathematical and theoretical models, e.g. Black &amp; Scholes)</a:t>
                </a:r>
                <a:endParaRPr lang="en-US" sz="1400" dirty="0"/>
              </a:p>
              <a:p>
                <a:r>
                  <a:rPr lang="en-US" sz="1400" b="0" dirty="0"/>
                  <a:t>The interests and the ZC Bond are computed as:</a:t>
                </a:r>
                <a:br>
                  <a:rPr lang="en-US" sz="1400" u="sng" dirty="0"/>
                </a:br>
                <a:endParaRPr lang="en-US" sz="1400" u="sng" dirty="0"/>
              </a:p>
              <a:p>
                <a:pPr marL="0" indent="0" algn="ctr">
                  <a:buNone/>
                </a:pPr>
                <a14:m>
                  <m:oMath xmlns:m="http://schemas.openxmlformats.org/officeDocument/2006/math">
                    <m:r>
                      <a:rPr lang="en-US" sz="1400" i="1">
                        <a:latin typeface="Cambria Math"/>
                      </a:rPr>
                      <m:t>𝑽𝒂𝒍𝒖</m:t>
                    </m:r>
                    <m:sSub>
                      <m:sSubPr>
                        <m:ctrlPr>
                          <a:rPr lang="en-US" sz="1400" i="1">
                            <a:latin typeface="Cambria Math" panose="02040503050406030204" pitchFamily="18" charset="0"/>
                          </a:rPr>
                        </m:ctrlPr>
                      </m:sSubPr>
                      <m:e>
                        <m:r>
                          <a:rPr lang="en-US" sz="1400" i="1">
                            <a:latin typeface="Cambria Math"/>
                          </a:rPr>
                          <m:t>𝒆</m:t>
                        </m:r>
                      </m:e>
                      <m:sub>
                        <m:r>
                          <a:rPr lang="en-US" sz="1400" i="1">
                            <a:latin typeface="Cambria Math"/>
                          </a:rPr>
                          <m:t>𝑻</m:t>
                        </m:r>
                      </m:sub>
                    </m:sSub>
                    <m:r>
                      <a:rPr lang="en-US" sz="1400" i="1">
                        <a:latin typeface="Cambria Math"/>
                      </a:rPr>
                      <m:t>=</m:t>
                    </m:r>
                    <m:r>
                      <a:rPr lang="en-US" sz="1400" i="1">
                        <a:latin typeface="Cambria Math"/>
                      </a:rPr>
                      <m:t>𝑽𝒂𝒍𝒖</m:t>
                    </m:r>
                    <m:sSub>
                      <m:sSubPr>
                        <m:ctrlPr>
                          <a:rPr lang="en-US" sz="1400" i="1">
                            <a:latin typeface="Cambria Math" panose="02040503050406030204" pitchFamily="18" charset="0"/>
                          </a:rPr>
                        </m:ctrlPr>
                      </m:sSubPr>
                      <m:e>
                        <m:r>
                          <a:rPr lang="en-US" sz="1400" i="1">
                            <a:latin typeface="Cambria Math"/>
                          </a:rPr>
                          <m:t>𝒆</m:t>
                        </m:r>
                      </m:e>
                      <m:sub>
                        <m:r>
                          <a:rPr lang="en-US" sz="1400" i="1">
                            <a:latin typeface="Cambria Math"/>
                          </a:rPr>
                          <m:t>𝟎</m:t>
                        </m:r>
                      </m:sub>
                    </m:sSub>
                    <m:r>
                      <a:rPr lang="en-US" sz="1400" i="1">
                        <a:latin typeface="Cambria Math"/>
                        <a:ea typeface="Cambria Math"/>
                      </a:rPr>
                      <m:t>×</m:t>
                    </m:r>
                    <m:r>
                      <a:rPr lang="en-US" sz="1400" b="1" i="1" smtClean="0">
                        <a:latin typeface="Cambria Math"/>
                        <a:ea typeface="Cambria Math"/>
                      </a:rPr>
                      <m:t>𝒆𝒙𝒑</m:t>
                    </m:r>
                    <m:r>
                      <a:rPr lang="en-US" sz="1400" b="1" i="1" smtClean="0">
                        <a:latin typeface="Cambria Math"/>
                        <a:ea typeface="Cambria Math"/>
                      </a:rPr>
                      <m:t>(</m:t>
                    </m:r>
                    <m:r>
                      <a:rPr lang="en-US" sz="1400" b="1" i="1" smtClean="0">
                        <a:latin typeface="Cambria Math"/>
                        <a:ea typeface="Cambria Math"/>
                      </a:rPr>
                      <m:t>𝒓𝑻</m:t>
                    </m:r>
                    <m:r>
                      <a:rPr lang="en-US" sz="1400" b="1" i="1" smtClean="0">
                        <a:latin typeface="Cambria Math"/>
                        <a:ea typeface="Cambria Math"/>
                      </a:rPr>
                      <m:t>)</m:t>
                    </m:r>
                  </m:oMath>
                </a14:m>
                <a:r>
                  <a:rPr lang="en-US" sz="1400" dirty="0"/>
                  <a:t> </a:t>
                </a:r>
                <a:r>
                  <a:rPr lang="en-US" sz="1400" b="0" dirty="0"/>
                  <a:t>and</a:t>
                </a:r>
                <a:r>
                  <a:rPr lang="en-US" sz="1400" dirty="0"/>
                  <a:t> </a:t>
                </a:r>
                <a14:m>
                  <m:oMath xmlns:m="http://schemas.openxmlformats.org/officeDocument/2006/math">
                    <m:r>
                      <a:rPr lang="en-US" sz="1400" i="1">
                        <a:latin typeface="Cambria Math"/>
                      </a:rPr>
                      <m:t>𝒁𝑪</m:t>
                    </m:r>
                    <m:d>
                      <m:dPr>
                        <m:ctrlPr>
                          <a:rPr lang="en-US" sz="1400" i="1">
                            <a:latin typeface="Cambria Math" panose="02040503050406030204" pitchFamily="18" charset="0"/>
                          </a:rPr>
                        </m:ctrlPr>
                      </m:dPr>
                      <m:e>
                        <m:r>
                          <a:rPr lang="en-US" sz="1400" i="1">
                            <a:latin typeface="Cambria Math"/>
                          </a:rPr>
                          <m:t>𝟎</m:t>
                        </m:r>
                        <m:r>
                          <a:rPr lang="en-US" sz="1400" i="1">
                            <a:latin typeface="Cambria Math"/>
                          </a:rPr>
                          <m:t>,</m:t>
                        </m:r>
                        <m:r>
                          <a:rPr lang="en-US" sz="1400" i="1">
                            <a:latin typeface="Cambria Math"/>
                          </a:rPr>
                          <m:t>𝑻</m:t>
                        </m:r>
                      </m:e>
                    </m:d>
                    <m:r>
                      <a:rPr lang="en-US" sz="1400" i="1">
                        <a:latin typeface="Cambria Math"/>
                      </a:rPr>
                      <m:t>=</m:t>
                    </m:r>
                    <m:r>
                      <a:rPr lang="en-US" sz="1400" b="1" i="1" smtClean="0">
                        <a:latin typeface="Cambria Math"/>
                      </a:rPr>
                      <m:t>𝒆𝒙𝒑</m:t>
                    </m:r>
                    <m:r>
                      <a:rPr lang="en-US" sz="1400" b="1" i="1" smtClean="0">
                        <a:latin typeface="Cambria Math"/>
                      </a:rPr>
                      <m:t>(−</m:t>
                    </m:r>
                    <m:r>
                      <a:rPr lang="en-US" sz="1400" b="1" i="1" smtClean="0">
                        <a:latin typeface="Cambria Math"/>
                      </a:rPr>
                      <m:t>𝒓𝑻</m:t>
                    </m:r>
                    <m:r>
                      <a:rPr lang="en-US" sz="1400" b="1" i="1" smtClean="0">
                        <a:latin typeface="Cambria Math"/>
                      </a:rPr>
                      <m:t>)</m:t>
                    </m:r>
                  </m:oMath>
                </a14:m>
                <a:endParaRPr lang="en-US"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1520" y="1220688"/>
                <a:ext cx="8640960" cy="5016624"/>
              </a:xfrm>
              <a:blipFill>
                <a:blip r:embed="rId2"/>
                <a:stretch>
                  <a:fillRect l="-1269" t="-1094" r="-1128" b="-2552"/>
                </a:stretch>
              </a:blipFill>
            </p:spPr>
            <p:txBody>
              <a:bodyPr/>
              <a:lstStyle/>
              <a:p>
                <a:r>
                  <a:rPr lang="fr-FR">
                    <a:noFill/>
                  </a:rPr>
                  <a:t> </a:t>
                </a:r>
              </a:p>
            </p:txBody>
          </p:sp>
        </mc:Fallback>
      </mc:AlternateContent>
      <p:sp>
        <p:nvSpPr>
          <p:cNvPr id="4" name="Slide Number Placeholder 3"/>
          <p:cNvSpPr>
            <a:spLocks noGrp="1"/>
          </p:cNvSpPr>
          <p:nvPr>
            <p:ph type="sldNum" sz="quarter" idx="10"/>
          </p:nvPr>
        </p:nvSpPr>
        <p:spPr/>
        <p:txBody>
          <a:bodyPr/>
          <a:lstStyle/>
          <a:p>
            <a:fld id="{76BF51AC-AC7A-4056-A206-081C9421CA21}" type="slidenum">
              <a:rPr lang="en-US" smtClean="0"/>
              <a:pPr/>
              <a:t>7</a:t>
            </a:fld>
            <a:endParaRPr lang="en-US" dirty="0"/>
          </a:p>
        </p:txBody>
      </p:sp>
    </p:spTree>
    <p:extLst>
      <p:ext uri="{BB962C8B-B14F-4D97-AF65-F5344CB8AC3E}">
        <p14:creationId xmlns:p14="http://schemas.microsoft.com/office/powerpoint/2010/main" val="3045385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23A01C1-B172-4F81-AF61-E1E73DD04875}" type="slidenum">
              <a:rPr kumimoji="0" lang="fr-FR" sz="1000" b="0" i="0" u="none" strike="noStrike" kern="1200" cap="none" spc="0" normalizeH="0" baseline="0" noProof="0">
                <a:ln>
                  <a:noFill/>
                </a:ln>
                <a:solidFill>
                  <a:srgbClr val="103184"/>
                </a:solidFill>
                <a:effectLst/>
                <a:uLnTx/>
                <a:uFillTx/>
                <a:latin typeface="Arial"/>
                <a:ea typeface="Arial Unicode MS"/>
                <a:cs typeface="Arial Unicode MS"/>
              </a:rPr>
              <a:pPr marL="0" marR="0" lvl="0" indent="0" algn="l" defTabSz="914400" rtl="0" eaLnBrk="1" fontAlgn="auto" latinLnBrk="0" hangingPunct="1">
                <a:lnSpc>
                  <a:spcPct val="100000"/>
                </a:lnSpc>
                <a:spcBef>
                  <a:spcPts val="0"/>
                </a:spcBef>
                <a:spcAft>
                  <a:spcPts val="0"/>
                </a:spcAft>
                <a:buClrTx/>
                <a:buSzTx/>
                <a:buFontTx/>
                <a:buNone/>
                <a:tabLst/>
                <a:defRPr/>
              </a:pPr>
              <a:t>70</a:t>
            </a:fld>
            <a:endParaRPr kumimoji="0" lang="fr-FR" sz="1000" b="0" i="0" u="none" strike="noStrike" kern="1200" cap="none" spc="0" normalizeH="0" baseline="0" noProof="0">
              <a:ln>
                <a:noFill/>
              </a:ln>
              <a:solidFill>
                <a:srgbClr val="103184"/>
              </a:solidFill>
              <a:effectLst/>
              <a:uLnTx/>
              <a:uFillTx/>
              <a:latin typeface="Arial"/>
              <a:ea typeface="Arial Unicode MS"/>
              <a:cs typeface="Arial Unicode MS"/>
            </a:endParaRPr>
          </a:p>
        </p:txBody>
      </p:sp>
      <p:sp>
        <p:nvSpPr>
          <p:cNvPr id="200706" name="Rectangle 2"/>
          <p:cNvSpPr>
            <a:spLocks noGrp="1" noChangeArrowheads="1"/>
          </p:cNvSpPr>
          <p:nvPr>
            <p:ph type="title"/>
          </p:nvPr>
        </p:nvSpPr>
        <p:spPr/>
        <p:txBody>
          <a:bodyPr/>
          <a:lstStyle/>
          <a:p>
            <a:r>
              <a:rPr lang="fr-FR" dirty="0" err="1"/>
              <a:t>Vasicek</a:t>
            </a:r>
            <a:r>
              <a:rPr lang="fr-FR" dirty="0"/>
              <a:t> </a:t>
            </a:r>
            <a:r>
              <a:rPr lang="fr-FR" dirty="0" err="1"/>
              <a:t>Interest</a:t>
            </a:r>
            <a:r>
              <a:rPr lang="fr-FR" dirty="0"/>
              <a:t> Rate model - 3</a:t>
            </a:r>
          </a:p>
        </p:txBody>
      </p:sp>
      <mc:AlternateContent xmlns:mc="http://schemas.openxmlformats.org/markup-compatibility/2006" xmlns:a14="http://schemas.microsoft.com/office/drawing/2010/main">
        <mc:Choice Requires="a14">
          <p:sp>
            <p:nvSpPr>
              <p:cNvPr id="200707" name="Rectangle 3"/>
              <p:cNvSpPr>
                <a:spLocks noGrp="1" noChangeArrowheads="1"/>
              </p:cNvSpPr>
              <p:nvPr>
                <p:ph type="body" sz="half" idx="1"/>
              </p:nvPr>
            </p:nvSpPr>
            <p:spPr>
              <a:xfrm>
                <a:off x="533400" y="1295400"/>
                <a:ext cx="8215313" cy="5373688"/>
              </a:xfrm>
            </p:spPr>
            <p:txBody>
              <a:bodyPr/>
              <a:lstStyle/>
              <a:p>
                <a:endParaRPr lang="en-US" sz="1400" dirty="0"/>
              </a:p>
              <a:p>
                <a:r>
                  <a:rPr lang="en-US" sz="1400" dirty="0"/>
                  <a:t>Remarks:</a:t>
                </a:r>
              </a:p>
              <a:p>
                <a:pPr lvl="1"/>
                <a:endParaRPr lang="en-US" sz="900" dirty="0"/>
              </a:p>
              <a:p>
                <a:pPr lvl="1"/>
                <a:r>
                  <a:rPr lang="en-US" sz="1400" dirty="0" err="1"/>
                  <a:t>Vasicek</a:t>
                </a:r>
                <a:r>
                  <a:rPr lang="en-US" sz="1400" dirty="0"/>
                  <a:t> Model do not allow to fully recreate the ZC rate curve at time zero. Some extensions like the Hull and White model solve this issue.</a:t>
                </a:r>
              </a:p>
              <a:p>
                <a:pPr lvl="1"/>
                <a:endParaRPr lang="en-US" sz="1400" dirty="0"/>
              </a:p>
              <a:p>
                <a:pPr lvl="1"/>
                <a:r>
                  <a:rPr lang="en-US" sz="1400" dirty="0"/>
                  <a:t>More generally, HJM models allow to fully recreate market ZC rate curve at time zero (Hull &amp; White is a HJM consistent model in particular)</a:t>
                </a:r>
              </a:p>
              <a:p>
                <a:pPr lvl="1"/>
                <a:endParaRPr lang="en-US" sz="1400" dirty="0"/>
              </a:p>
              <a:p>
                <a:pPr lvl="1"/>
                <a:r>
                  <a:rPr lang="en-US" sz="1400" dirty="0"/>
                  <a:t>For a complete mathematical overview of IR model, see D. </a:t>
                </a:r>
                <a:r>
                  <a:rPr lang="en-US" sz="1400" dirty="0" err="1"/>
                  <a:t>Brigo</a:t>
                </a:r>
                <a:r>
                  <a:rPr lang="en-US" sz="1400" dirty="0"/>
                  <a:t> and F. </a:t>
                </a:r>
                <a:r>
                  <a:rPr lang="en-US" sz="1400" dirty="0" err="1"/>
                  <a:t>Mercurio</a:t>
                </a:r>
                <a:r>
                  <a:rPr lang="en-US" sz="1400" dirty="0"/>
                  <a:t> « Interest Rate Models – Theory and Practice »</a:t>
                </a:r>
              </a:p>
              <a:p>
                <a:pPr lvl="1"/>
                <a:endParaRPr lang="en-US" sz="1400" dirty="0"/>
              </a:p>
              <a:p>
                <a:pPr lvl="1"/>
                <a:r>
                  <a:rPr lang="en-US" sz="1400" dirty="0"/>
                  <a:t>It is possible to change the probability measure from risk-neutral to forward neutral easily in this model by changing the drift. </a:t>
                </a:r>
              </a:p>
              <a:p>
                <a:pPr lvl="1"/>
                <a:endParaRPr lang="en-US" sz="1400" dirty="0"/>
              </a:p>
              <a:p>
                <a:pPr marL="288925" lvl="1" indent="0">
                  <a:buNone/>
                </a:pPr>
                <a14:m>
                  <m:oMathPara xmlns:m="http://schemas.openxmlformats.org/officeDocument/2006/math">
                    <m:oMathParaPr>
                      <m:jc m:val="centerGroup"/>
                    </m:oMathParaPr>
                    <m:oMath xmlns:m="http://schemas.openxmlformats.org/officeDocument/2006/math">
                      <m:sSubSup>
                        <m:sSubSupPr>
                          <m:ctrlPr>
                            <a:rPr lang="en-US" sz="1400" i="1">
                              <a:latin typeface="Cambria Math" panose="02040503050406030204" pitchFamily="18" charset="0"/>
                            </a:rPr>
                          </m:ctrlPr>
                        </m:sSubSupPr>
                        <m:e>
                          <m:r>
                            <a:rPr lang="en-US" sz="1400" i="1">
                              <a:latin typeface="Cambria Math"/>
                              <a:ea typeface="Cambria Math"/>
                            </a:rPr>
                            <m:t>𝔼</m:t>
                          </m:r>
                        </m:e>
                        <m:sub>
                          <m:r>
                            <a:rPr lang="en-US" sz="1400" i="1">
                              <a:latin typeface="Cambria Math"/>
                            </a:rPr>
                            <m:t>𝑡</m:t>
                          </m:r>
                        </m:sub>
                        <m:sup>
                          <m:r>
                            <a:rPr lang="en-US" sz="1400" i="1">
                              <a:latin typeface="Cambria Math"/>
                            </a:rPr>
                            <m:t>𝑄</m:t>
                          </m:r>
                        </m:sup>
                      </m:sSubSup>
                      <m:d>
                        <m:dPr>
                          <m:begChr m:val="["/>
                          <m:endChr m:val="]"/>
                          <m:ctrlPr>
                            <a:rPr lang="en-US" sz="1400" i="1">
                              <a:latin typeface="Cambria Math" panose="02040503050406030204" pitchFamily="18" charset="0"/>
                            </a:rPr>
                          </m:ctrlPr>
                        </m:dPr>
                        <m:e>
                          <m:r>
                            <a:rPr lang="en-US" sz="1400" i="1">
                              <a:latin typeface="Cambria Math"/>
                            </a:rPr>
                            <m:t>𝐷𝐹</m:t>
                          </m:r>
                          <m:d>
                            <m:dPr>
                              <m:ctrlPr>
                                <a:rPr lang="en-US" sz="1400" i="1">
                                  <a:latin typeface="Cambria Math" panose="02040503050406030204" pitchFamily="18" charset="0"/>
                                </a:rPr>
                              </m:ctrlPr>
                            </m:dPr>
                            <m:e>
                              <m:r>
                                <a:rPr lang="en-US" sz="1400" i="1">
                                  <a:latin typeface="Cambria Math"/>
                                </a:rPr>
                                <m:t>𝑡</m:t>
                              </m:r>
                              <m:r>
                                <a:rPr lang="en-US" sz="1400" i="1">
                                  <a:latin typeface="Cambria Math"/>
                                </a:rPr>
                                <m:t>,</m:t>
                              </m:r>
                              <m:r>
                                <a:rPr lang="en-US" sz="1400" i="1">
                                  <a:latin typeface="Cambria Math"/>
                                </a:rPr>
                                <m:t>𝑇</m:t>
                              </m:r>
                            </m:e>
                          </m:d>
                          <m:r>
                            <a:rPr lang="en-US" sz="1400" b="0" i="1" smtClean="0">
                              <a:latin typeface="Cambria Math"/>
                            </a:rPr>
                            <m:t>.</m:t>
                          </m:r>
                          <m:sSub>
                            <m:sSubPr>
                              <m:ctrlPr>
                                <a:rPr lang="en-US" sz="1400" b="0" i="1" smtClean="0">
                                  <a:latin typeface="Cambria Math" panose="02040503050406030204" pitchFamily="18" charset="0"/>
                                </a:rPr>
                              </m:ctrlPr>
                            </m:sSubPr>
                            <m:e>
                              <m:r>
                                <a:rPr lang="en-US" sz="1400" i="1">
                                  <a:latin typeface="Cambria Math"/>
                                </a:rPr>
                                <m:t>𝑋</m:t>
                              </m:r>
                            </m:e>
                            <m:sub>
                              <m:r>
                                <a:rPr lang="en-US" sz="1400" b="0" i="1" smtClean="0">
                                  <a:latin typeface="Cambria Math"/>
                                </a:rPr>
                                <m:t>𝑇</m:t>
                              </m:r>
                            </m:sub>
                          </m:sSub>
                        </m:e>
                      </m:d>
                      <m:r>
                        <a:rPr lang="en-US" sz="1400" b="0" i="1" smtClean="0">
                          <a:latin typeface="Cambria Math"/>
                        </a:rPr>
                        <m:t>=</m:t>
                      </m:r>
                      <m:r>
                        <a:rPr lang="fr-FR" sz="1400" b="0" i="1" smtClean="0">
                          <a:latin typeface="Cambria Math" panose="02040503050406030204" pitchFamily="18" charset="0"/>
                        </a:rPr>
                        <m:t>𝑍𝐶</m:t>
                      </m:r>
                      <m:r>
                        <a:rPr lang="en-US" sz="1400" b="0" i="1" smtClean="0">
                          <a:latin typeface="Cambria Math"/>
                        </a:rPr>
                        <m:t>(</m:t>
                      </m:r>
                      <m:r>
                        <a:rPr lang="en-US" sz="1400" b="0" i="1" smtClean="0">
                          <a:latin typeface="Cambria Math"/>
                        </a:rPr>
                        <m:t>𝑡</m:t>
                      </m:r>
                      <m:r>
                        <a:rPr lang="en-US" sz="1400" b="0" i="1" smtClean="0">
                          <a:latin typeface="Cambria Math"/>
                        </a:rPr>
                        <m:t>,</m:t>
                      </m:r>
                      <m:r>
                        <a:rPr lang="en-US" sz="1400" b="0" i="1" smtClean="0">
                          <a:latin typeface="Cambria Math"/>
                        </a:rPr>
                        <m:t>𝑇</m:t>
                      </m:r>
                      <m:r>
                        <a:rPr lang="en-US" sz="1400" b="0" i="1" smtClean="0">
                          <a:latin typeface="Cambria Math"/>
                        </a:rPr>
                        <m:t>)</m:t>
                      </m:r>
                      <m:sSubSup>
                        <m:sSubSupPr>
                          <m:ctrlPr>
                            <a:rPr lang="en-US" sz="1400" i="1">
                              <a:latin typeface="Cambria Math" panose="02040503050406030204" pitchFamily="18" charset="0"/>
                            </a:rPr>
                          </m:ctrlPr>
                        </m:sSubSupPr>
                        <m:e>
                          <m:r>
                            <a:rPr lang="en-US" sz="1400" b="0" i="1" smtClean="0">
                              <a:latin typeface="Cambria Math"/>
                            </a:rPr>
                            <m:t>.</m:t>
                          </m:r>
                          <m:r>
                            <a:rPr lang="en-US" sz="1400" i="1">
                              <a:latin typeface="Cambria Math"/>
                              <a:ea typeface="Cambria Math"/>
                            </a:rPr>
                            <m:t>𝔼</m:t>
                          </m:r>
                        </m:e>
                        <m:sub>
                          <m:r>
                            <a:rPr lang="en-US" sz="1400" i="1">
                              <a:latin typeface="Cambria Math"/>
                            </a:rPr>
                            <m:t>𝑡</m:t>
                          </m:r>
                        </m:sub>
                        <m:sup>
                          <m:sSup>
                            <m:sSupPr>
                              <m:ctrlPr>
                                <a:rPr lang="en-US" sz="1400" i="1" smtClean="0">
                                  <a:latin typeface="Cambria Math" panose="02040503050406030204" pitchFamily="18" charset="0"/>
                                </a:rPr>
                              </m:ctrlPr>
                            </m:sSupPr>
                            <m:e>
                              <m:r>
                                <a:rPr lang="en-US" sz="1400" i="1">
                                  <a:latin typeface="Cambria Math"/>
                                </a:rPr>
                                <m:t>𝑄</m:t>
                              </m:r>
                            </m:e>
                            <m:sup>
                              <m:r>
                                <a:rPr lang="en-US" sz="1400" b="0" i="1" smtClean="0">
                                  <a:latin typeface="Cambria Math"/>
                                </a:rPr>
                                <m:t>𝑇</m:t>
                              </m:r>
                            </m:sup>
                          </m:sSup>
                        </m:sup>
                      </m:sSubSup>
                      <m:d>
                        <m:dPr>
                          <m:begChr m:val="["/>
                          <m:endChr m:val="]"/>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a:rPr>
                                <m:t>𝑋</m:t>
                              </m:r>
                            </m:e>
                            <m:sub>
                              <m:r>
                                <a:rPr lang="en-US" sz="1400" i="1">
                                  <a:latin typeface="Cambria Math"/>
                                </a:rPr>
                                <m:t>𝑇</m:t>
                              </m:r>
                            </m:sub>
                          </m:sSub>
                        </m:e>
                      </m:d>
                    </m:oMath>
                  </m:oMathPara>
                </a14:m>
                <a:endParaRPr lang="en-US" sz="1400" dirty="0"/>
              </a:p>
              <a:p>
                <a:pPr lvl="1"/>
                <a:endParaRPr lang="en-US" sz="1400" dirty="0"/>
              </a:p>
              <a:p>
                <a:pPr lvl="1"/>
                <a:r>
                  <a:rPr lang="en-US" sz="1400" dirty="0"/>
                  <a:t>This change of probability measure will (most of the time) ease the calculus and probably reduce the standard error of Monte Carlo estimators (based on correl. b/w </a:t>
                </a:r>
                <a14:m>
                  <m:oMath xmlns:m="http://schemas.openxmlformats.org/officeDocument/2006/math">
                    <m:r>
                      <a:rPr lang="en-US" sz="1400" i="1">
                        <a:latin typeface="Cambria Math"/>
                      </a:rPr>
                      <m:t>𝐷𝐹</m:t>
                    </m:r>
                    <m:d>
                      <m:dPr>
                        <m:ctrlPr>
                          <a:rPr lang="en-US" sz="1400" i="1">
                            <a:latin typeface="Cambria Math" panose="02040503050406030204" pitchFamily="18" charset="0"/>
                          </a:rPr>
                        </m:ctrlPr>
                      </m:dPr>
                      <m:e>
                        <m:r>
                          <a:rPr lang="en-US" sz="1400" i="1">
                            <a:latin typeface="Cambria Math"/>
                          </a:rPr>
                          <m:t>𝑡</m:t>
                        </m:r>
                        <m:r>
                          <a:rPr lang="en-US" sz="1400" i="1">
                            <a:latin typeface="Cambria Math"/>
                          </a:rPr>
                          <m:t>,</m:t>
                        </m:r>
                        <m:r>
                          <a:rPr lang="en-US" sz="1400" i="1">
                            <a:latin typeface="Cambria Math"/>
                          </a:rPr>
                          <m:t>𝑇</m:t>
                        </m:r>
                      </m:e>
                    </m:d>
                  </m:oMath>
                </a14:m>
                <a:r>
                  <a:rPr lang="en-US" sz="1400" dirty="0"/>
                  <a:t>and </a:t>
                </a:r>
                <a14:m>
                  <m:oMath xmlns:m="http://schemas.openxmlformats.org/officeDocument/2006/math">
                    <m:sSub>
                      <m:sSubPr>
                        <m:ctrlPr>
                          <a:rPr lang="en-US" sz="1400" i="1">
                            <a:latin typeface="Cambria Math" panose="02040503050406030204" pitchFamily="18" charset="0"/>
                          </a:rPr>
                        </m:ctrlPr>
                      </m:sSubPr>
                      <m:e>
                        <m:r>
                          <a:rPr lang="en-US" sz="1400" i="1">
                            <a:latin typeface="Cambria Math"/>
                          </a:rPr>
                          <m:t>𝑋</m:t>
                        </m:r>
                      </m:e>
                      <m:sub>
                        <m:r>
                          <a:rPr lang="en-US" sz="1400" i="1">
                            <a:latin typeface="Cambria Math"/>
                          </a:rPr>
                          <m:t>𝑇</m:t>
                        </m:r>
                      </m:sub>
                    </m:sSub>
                  </m:oMath>
                </a14:m>
                <a:r>
                  <a:rPr lang="en-US" sz="1400" dirty="0"/>
                  <a:t>)</a:t>
                </a:r>
              </a:p>
            </p:txBody>
          </p:sp>
        </mc:Choice>
        <mc:Fallback xmlns="">
          <p:sp>
            <p:nvSpPr>
              <p:cNvPr id="200707" name="Rectangle 3"/>
              <p:cNvSpPr>
                <a:spLocks noGrp="1" noRot="1" noChangeAspect="1" noMove="1" noResize="1" noEditPoints="1" noAdjustHandles="1" noChangeArrowheads="1" noChangeShapeType="1" noTextEdit="1"/>
              </p:cNvSpPr>
              <p:nvPr>
                <p:ph type="body" sz="half" idx="1"/>
              </p:nvPr>
            </p:nvSpPr>
            <p:spPr>
              <a:xfrm>
                <a:off x="533400" y="1295400"/>
                <a:ext cx="8215313" cy="5373688"/>
              </a:xfrm>
              <a:blipFill>
                <a:blip r:embed="rId2"/>
                <a:stretch>
                  <a:fillRect l="-1039" r="-742"/>
                </a:stretch>
              </a:blipFill>
            </p:spPr>
            <p:txBody>
              <a:bodyPr/>
              <a:lstStyle/>
              <a:p>
                <a:r>
                  <a:rPr lang="fr-FR">
                    <a:noFill/>
                  </a:rPr>
                  <a:t> </a:t>
                </a:r>
              </a:p>
            </p:txBody>
          </p:sp>
        </mc:Fallback>
      </mc:AlternateContent>
    </p:spTree>
    <p:extLst>
      <p:ext uri="{BB962C8B-B14F-4D97-AF65-F5344CB8AC3E}">
        <p14:creationId xmlns:p14="http://schemas.microsoft.com/office/powerpoint/2010/main" val="2776714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6BF51AC-AC7A-4056-A206-081C9421CA21}" type="slidenum">
              <a:rPr lang="fr-FR" smtClean="0"/>
              <a:pPr/>
              <a:t>8</a:t>
            </a:fld>
            <a:endParaRPr lang="fr-FR"/>
          </a:p>
        </p:txBody>
      </p:sp>
      <p:sp>
        <p:nvSpPr>
          <p:cNvPr id="6" name="Rectangle 2"/>
          <p:cNvSpPr txBox="1">
            <a:spLocks noChangeArrowheads="1"/>
          </p:cNvSpPr>
          <p:nvPr/>
        </p:nvSpPr>
        <p:spPr bwMode="gray">
          <a:xfrm>
            <a:off x="2300784" y="2997498"/>
            <a:ext cx="4537075" cy="115158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fontAlgn="base">
              <a:spcBef>
                <a:spcPct val="0"/>
              </a:spcBef>
              <a:spcAft>
                <a:spcPct val="0"/>
              </a:spcAft>
              <a:defRPr sz="3000" b="1">
                <a:solidFill>
                  <a:srgbClr val="FFFFFF"/>
                </a:solidFill>
                <a:latin typeface="+mj-lt"/>
                <a:ea typeface="+mj-ea"/>
                <a:cs typeface="+mj-cs"/>
              </a:defRPr>
            </a:lvl1pPr>
            <a:lvl2pPr algn="l" rtl="0" fontAlgn="base">
              <a:spcBef>
                <a:spcPct val="0"/>
              </a:spcBef>
              <a:spcAft>
                <a:spcPct val="0"/>
              </a:spcAft>
              <a:defRPr sz="3000" b="1">
                <a:solidFill>
                  <a:srgbClr val="FFFFFF"/>
                </a:solidFill>
                <a:latin typeface="Arial" charset="0"/>
                <a:ea typeface="ＭＳ Ｐゴシック" pitchFamily="-64" charset="-128"/>
              </a:defRPr>
            </a:lvl2pPr>
            <a:lvl3pPr algn="l" rtl="0" fontAlgn="base">
              <a:spcBef>
                <a:spcPct val="0"/>
              </a:spcBef>
              <a:spcAft>
                <a:spcPct val="0"/>
              </a:spcAft>
              <a:defRPr sz="3000" b="1">
                <a:solidFill>
                  <a:srgbClr val="FFFFFF"/>
                </a:solidFill>
                <a:latin typeface="Arial" charset="0"/>
                <a:ea typeface="ＭＳ Ｐゴシック" pitchFamily="-64" charset="-128"/>
              </a:defRPr>
            </a:lvl3pPr>
            <a:lvl4pPr algn="l" rtl="0" fontAlgn="base">
              <a:spcBef>
                <a:spcPct val="0"/>
              </a:spcBef>
              <a:spcAft>
                <a:spcPct val="0"/>
              </a:spcAft>
              <a:defRPr sz="3000" b="1">
                <a:solidFill>
                  <a:srgbClr val="FFFFFF"/>
                </a:solidFill>
                <a:latin typeface="Arial" charset="0"/>
                <a:ea typeface="ＭＳ Ｐゴシック" pitchFamily="-64" charset="-128"/>
              </a:defRPr>
            </a:lvl4pPr>
            <a:lvl5pPr algn="l" rtl="0" fontAlgn="base">
              <a:spcBef>
                <a:spcPct val="0"/>
              </a:spcBef>
              <a:spcAft>
                <a:spcPct val="0"/>
              </a:spcAft>
              <a:defRPr sz="3000" b="1">
                <a:solidFill>
                  <a:srgbClr val="FFFFFF"/>
                </a:solidFill>
                <a:latin typeface="Arial" charset="0"/>
                <a:ea typeface="ＭＳ Ｐゴシック" pitchFamily="-64" charset="-128"/>
              </a:defRPr>
            </a:lvl5pPr>
            <a:lvl6pPr marL="457200" algn="l" rtl="0" fontAlgn="base">
              <a:spcBef>
                <a:spcPct val="0"/>
              </a:spcBef>
              <a:spcAft>
                <a:spcPct val="0"/>
              </a:spcAft>
              <a:defRPr sz="3000" b="1">
                <a:solidFill>
                  <a:srgbClr val="FFFFFF"/>
                </a:solidFill>
                <a:latin typeface="Arial" charset="0"/>
                <a:ea typeface="ＭＳ Ｐゴシック" pitchFamily="-64" charset="-128"/>
              </a:defRPr>
            </a:lvl6pPr>
            <a:lvl7pPr marL="914400" algn="l" rtl="0" fontAlgn="base">
              <a:spcBef>
                <a:spcPct val="0"/>
              </a:spcBef>
              <a:spcAft>
                <a:spcPct val="0"/>
              </a:spcAft>
              <a:defRPr sz="3000" b="1">
                <a:solidFill>
                  <a:srgbClr val="FFFFFF"/>
                </a:solidFill>
                <a:latin typeface="Arial" charset="0"/>
                <a:ea typeface="ＭＳ Ｐゴシック" pitchFamily="-64" charset="-128"/>
              </a:defRPr>
            </a:lvl7pPr>
            <a:lvl8pPr marL="1371600" algn="l" rtl="0" fontAlgn="base">
              <a:spcBef>
                <a:spcPct val="0"/>
              </a:spcBef>
              <a:spcAft>
                <a:spcPct val="0"/>
              </a:spcAft>
              <a:defRPr sz="3000" b="1">
                <a:solidFill>
                  <a:srgbClr val="FFFFFF"/>
                </a:solidFill>
                <a:latin typeface="Arial" charset="0"/>
                <a:ea typeface="ＭＳ Ｐゴシック" pitchFamily="-64" charset="-128"/>
              </a:defRPr>
            </a:lvl8pPr>
            <a:lvl9pPr marL="1828800" algn="l" rtl="0" fontAlgn="base">
              <a:spcBef>
                <a:spcPct val="0"/>
              </a:spcBef>
              <a:spcAft>
                <a:spcPct val="0"/>
              </a:spcAft>
              <a:defRPr sz="3000" b="1">
                <a:solidFill>
                  <a:srgbClr val="FFFFFF"/>
                </a:solidFill>
                <a:latin typeface="Arial" charset="0"/>
                <a:ea typeface="ＭＳ Ｐゴシック" pitchFamily="-64" charset="-128"/>
              </a:defRPr>
            </a:lvl9pPr>
          </a:lstStyle>
          <a:p>
            <a:pPr algn="ctr"/>
            <a:r>
              <a:rPr lang="en-GB" sz="2600" dirty="0">
                <a:solidFill>
                  <a:srgbClr val="103184"/>
                </a:solidFill>
              </a:rPr>
              <a:t>IR Curves and Markets</a:t>
            </a:r>
          </a:p>
        </p:txBody>
      </p:sp>
    </p:spTree>
    <p:extLst>
      <p:ext uri="{BB962C8B-B14F-4D97-AF65-F5344CB8AC3E}">
        <p14:creationId xmlns:p14="http://schemas.microsoft.com/office/powerpoint/2010/main" val="831455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5FD90A8-0C7E-4FF6-8CD2-73BBFD48EF0C}" type="slidenum">
              <a:rPr lang="fr-FR"/>
              <a:pPr/>
              <a:t>9</a:t>
            </a:fld>
            <a:endParaRPr lang="fr-FR"/>
          </a:p>
        </p:txBody>
      </p:sp>
      <p:sp>
        <p:nvSpPr>
          <p:cNvPr id="35842" name="Rectangle 2"/>
          <p:cNvSpPr>
            <a:spLocks noGrp="1" noChangeArrowheads="1"/>
          </p:cNvSpPr>
          <p:nvPr>
            <p:ph type="title"/>
          </p:nvPr>
        </p:nvSpPr>
        <p:spPr>
          <a:xfrm>
            <a:off x="533400" y="228600"/>
            <a:ext cx="8215064" cy="914400"/>
          </a:xfrm>
        </p:spPr>
        <p:txBody>
          <a:bodyPr/>
          <a:lstStyle/>
          <a:p>
            <a:r>
              <a:rPr lang="en-US" dirty="0"/>
              <a:t>Interest rate curves &amp; markets</a:t>
            </a:r>
          </a:p>
        </p:txBody>
      </p:sp>
      <p:sp>
        <p:nvSpPr>
          <p:cNvPr id="35843" name="Rectangle 3"/>
          <p:cNvSpPr>
            <a:spLocks noGrp="1" noChangeArrowheads="1"/>
          </p:cNvSpPr>
          <p:nvPr>
            <p:ph type="body" idx="1"/>
          </p:nvPr>
        </p:nvSpPr>
        <p:spPr>
          <a:xfrm>
            <a:off x="533400" y="1700808"/>
            <a:ext cx="8382000" cy="4680942"/>
          </a:xfrm>
        </p:spPr>
        <p:txBody>
          <a:bodyPr/>
          <a:lstStyle/>
          <a:p>
            <a:pPr algn="just">
              <a:lnSpc>
                <a:spcPct val="90000"/>
              </a:lnSpc>
            </a:pPr>
            <a:r>
              <a:rPr lang="en-US" sz="2000" b="0" dirty="0">
                <a:solidFill>
                  <a:srgbClr val="140185"/>
                </a:solidFill>
              </a:rPr>
              <a:t>An interest rate curve (or term structure of interest rate) is the function mapping each maturity to the interest rate of the same maturity</a:t>
            </a:r>
          </a:p>
          <a:p>
            <a:pPr marL="0" indent="0" algn="just">
              <a:lnSpc>
                <a:spcPct val="90000"/>
              </a:lnSpc>
              <a:buNone/>
            </a:pPr>
            <a:endParaRPr lang="en-US" sz="2000" b="0" dirty="0">
              <a:solidFill>
                <a:srgbClr val="140185"/>
              </a:solidFill>
            </a:endParaRPr>
          </a:p>
          <a:p>
            <a:pPr algn="just">
              <a:lnSpc>
                <a:spcPct val="90000"/>
              </a:lnSpc>
            </a:pPr>
            <a:r>
              <a:rPr lang="en-US" sz="2000" b="0" dirty="0">
                <a:solidFill>
                  <a:srgbClr val="140185"/>
                </a:solidFill>
              </a:rPr>
              <a:t>At a given date, in a given country (or in a common-currency area), there exist several interest rate curves. For instance, in the Euro zone, IR curves of Germany, France and PIIGS are different.</a:t>
            </a:r>
          </a:p>
          <a:p>
            <a:pPr lvl="1">
              <a:lnSpc>
                <a:spcPct val="90000"/>
              </a:lnSpc>
              <a:buFont typeface="Wingdings" pitchFamily="2" charset="2"/>
              <a:buNone/>
            </a:pPr>
            <a:endParaRPr lang="en-US" sz="2000" b="1" dirty="0">
              <a:solidFill>
                <a:srgbClr val="140185"/>
              </a:solidFill>
            </a:endParaRPr>
          </a:p>
          <a:p>
            <a:pPr>
              <a:lnSpc>
                <a:spcPct val="90000"/>
              </a:lnSpc>
            </a:pPr>
            <a:r>
              <a:rPr lang="en-US" sz="2000" b="0" dirty="0">
                <a:solidFill>
                  <a:srgbClr val="140185"/>
                </a:solidFill>
              </a:rPr>
              <a:t>3 main «Markets» for IR curve:</a:t>
            </a:r>
            <a:endParaRPr lang="en-US" sz="1500" dirty="0">
              <a:solidFill>
                <a:srgbClr val="140185"/>
              </a:solidFill>
            </a:endParaRPr>
          </a:p>
          <a:p>
            <a:pPr lvl="1">
              <a:lnSpc>
                <a:spcPct val="90000"/>
              </a:lnSpc>
            </a:pPr>
            <a:r>
              <a:rPr lang="en-US" sz="1500" dirty="0">
                <a:solidFill>
                  <a:srgbClr val="140185"/>
                </a:solidFill>
              </a:rPr>
              <a:t>Sovereign or Government curves</a:t>
            </a:r>
          </a:p>
          <a:p>
            <a:pPr lvl="1">
              <a:lnSpc>
                <a:spcPct val="90000"/>
              </a:lnSpc>
            </a:pPr>
            <a:r>
              <a:rPr lang="en-US" sz="1500" dirty="0">
                <a:solidFill>
                  <a:srgbClr val="140185"/>
                </a:solidFill>
              </a:rPr>
              <a:t>Corporate curves</a:t>
            </a:r>
          </a:p>
          <a:p>
            <a:pPr lvl="1">
              <a:lnSpc>
                <a:spcPct val="90000"/>
              </a:lnSpc>
            </a:pPr>
            <a:r>
              <a:rPr lang="en-US" sz="1500" dirty="0">
                <a:solidFill>
                  <a:srgbClr val="140185"/>
                </a:solidFill>
              </a:rPr>
              <a:t>Interbank curves</a:t>
            </a:r>
          </a:p>
          <a:p>
            <a:pPr lvl="1">
              <a:lnSpc>
                <a:spcPct val="90000"/>
              </a:lnSpc>
              <a:buFont typeface="Wingdings" pitchFamily="2" charset="2"/>
              <a:buNone/>
            </a:pPr>
            <a:endParaRPr lang="en-US" sz="1500" dirty="0">
              <a:solidFill>
                <a:srgbClr val="140185"/>
              </a:solidFill>
            </a:endParaRPr>
          </a:p>
          <a:p>
            <a:pPr algn="just">
              <a:lnSpc>
                <a:spcPct val="90000"/>
              </a:lnSpc>
            </a:pPr>
            <a:r>
              <a:rPr lang="en-US" sz="2000" b="0" dirty="0">
                <a:solidFill>
                  <a:srgbClr val="140185"/>
                </a:solidFill>
              </a:rPr>
              <a:t>On each of those Markets, there are : </a:t>
            </a:r>
          </a:p>
          <a:p>
            <a:pPr lvl="1" algn="just">
              <a:lnSpc>
                <a:spcPct val="90000"/>
              </a:lnSpc>
            </a:pPr>
            <a:r>
              <a:rPr lang="en-US" sz="1500" b="1" dirty="0">
                <a:solidFill>
                  <a:srgbClr val="140185"/>
                </a:solidFill>
              </a:rPr>
              <a:t>Market curves</a:t>
            </a:r>
            <a:r>
              <a:rPr lang="en-US" sz="1500" dirty="0">
                <a:solidFill>
                  <a:srgbClr val="140185"/>
                </a:solidFill>
              </a:rPr>
              <a:t> : directly built from quotations of market instruments like Sovereign Bonds or Swaps</a:t>
            </a:r>
          </a:p>
          <a:p>
            <a:pPr lvl="1" algn="just">
              <a:lnSpc>
                <a:spcPct val="90000"/>
              </a:lnSpc>
            </a:pPr>
            <a:r>
              <a:rPr lang="en-US" sz="1500" b="1" dirty="0">
                <a:solidFill>
                  <a:srgbClr val="140185"/>
                </a:solidFill>
              </a:rPr>
              <a:t>Implied curves</a:t>
            </a:r>
            <a:r>
              <a:rPr lang="en-US" sz="1500" dirty="0">
                <a:solidFill>
                  <a:srgbClr val="140185"/>
                </a:solidFill>
              </a:rPr>
              <a:t> : constructed from market quotations, transforming quotations by applying more or less complex formulas</a:t>
            </a:r>
          </a:p>
          <a:p>
            <a:pPr lvl="1" algn="just">
              <a:lnSpc>
                <a:spcPct val="90000"/>
              </a:lnSpc>
            </a:pPr>
            <a:endParaRPr lang="en-US" sz="1500" dirty="0">
              <a:solidFill>
                <a:srgbClr val="140185"/>
              </a:solidFill>
            </a:endParaRPr>
          </a:p>
          <a:p>
            <a:pPr>
              <a:lnSpc>
                <a:spcPct val="90000"/>
              </a:lnSpc>
            </a:pPr>
            <a:endParaRPr lang="en-US" sz="2000" b="0" dirty="0">
              <a:solidFill>
                <a:srgbClr val="140185"/>
              </a:solidFill>
            </a:endParaRPr>
          </a:p>
        </p:txBody>
      </p:sp>
    </p:spTree>
    <p:extLst>
      <p:ext uri="{BB962C8B-B14F-4D97-AF65-F5344CB8AC3E}">
        <p14:creationId xmlns:p14="http://schemas.microsoft.com/office/powerpoint/2010/main" val="13086528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Nouvelle présentation">
  <a:themeElements>
    <a:clrScheme name="Nouvelle présentation 1">
      <a:dk1>
        <a:srgbClr val="8C5AA5"/>
      </a:dk1>
      <a:lt1>
        <a:srgbClr val="91C8EB"/>
      </a:lt1>
      <a:dk2>
        <a:srgbClr val="4B91CD"/>
      </a:dk2>
      <a:lt2>
        <a:srgbClr val="F04123"/>
      </a:lt2>
      <a:accent1>
        <a:srgbClr val="FA961E"/>
      </a:accent1>
      <a:accent2>
        <a:srgbClr val="556496"/>
      </a:accent2>
      <a:accent3>
        <a:srgbClr val="B1C7E3"/>
      </a:accent3>
      <a:accent4>
        <a:srgbClr val="7BAAC9"/>
      </a:accent4>
      <a:accent5>
        <a:srgbClr val="FCC9AB"/>
      </a:accent5>
      <a:accent6>
        <a:srgbClr val="4C5A87"/>
      </a:accent6>
      <a:hlink>
        <a:srgbClr val="A0D278"/>
      </a:hlink>
      <a:folHlink>
        <a:srgbClr val="877D19"/>
      </a:folHlink>
    </a:clrScheme>
    <a:fontScheme name="Nouvelle présentatio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charset="0"/>
          </a:defRPr>
        </a:defPPr>
      </a:lstStyle>
    </a:lnDef>
  </a:objectDefaults>
  <a:extraClrSchemeLst>
    <a:extraClrScheme>
      <a:clrScheme name="Nouvelle présentation 1">
        <a:dk1>
          <a:srgbClr val="8C5AA5"/>
        </a:dk1>
        <a:lt1>
          <a:srgbClr val="91C8EB"/>
        </a:lt1>
        <a:dk2>
          <a:srgbClr val="4B91CD"/>
        </a:dk2>
        <a:lt2>
          <a:srgbClr val="F04123"/>
        </a:lt2>
        <a:accent1>
          <a:srgbClr val="FA961E"/>
        </a:accent1>
        <a:accent2>
          <a:srgbClr val="556496"/>
        </a:accent2>
        <a:accent3>
          <a:srgbClr val="B1C7E3"/>
        </a:accent3>
        <a:accent4>
          <a:srgbClr val="7BAAC9"/>
        </a:accent4>
        <a:accent5>
          <a:srgbClr val="FCC9AB"/>
        </a:accent5>
        <a:accent6>
          <a:srgbClr val="4C5A87"/>
        </a:accent6>
        <a:hlink>
          <a:srgbClr val="A0D278"/>
        </a:hlink>
        <a:folHlink>
          <a:srgbClr val="877D1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Nouvelle présentation">
  <a:themeElements>
    <a:clrScheme name="Nouvelle présentation 1">
      <a:dk1>
        <a:srgbClr val="8C5AA5"/>
      </a:dk1>
      <a:lt1>
        <a:srgbClr val="91C8EB"/>
      </a:lt1>
      <a:dk2>
        <a:srgbClr val="4B91CD"/>
      </a:dk2>
      <a:lt2>
        <a:srgbClr val="F04123"/>
      </a:lt2>
      <a:accent1>
        <a:srgbClr val="FA961E"/>
      </a:accent1>
      <a:accent2>
        <a:srgbClr val="556496"/>
      </a:accent2>
      <a:accent3>
        <a:srgbClr val="B1C7E3"/>
      </a:accent3>
      <a:accent4>
        <a:srgbClr val="7BAAC9"/>
      </a:accent4>
      <a:accent5>
        <a:srgbClr val="FCC9AB"/>
      </a:accent5>
      <a:accent6>
        <a:srgbClr val="4C5A87"/>
      </a:accent6>
      <a:hlink>
        <a:srgbClr val="A0D278"/>
      </a:hlink>
      <a:folHlink>
        <a:srgbClr val="877D19"/>
      </a:folHlink>
    </a:clrScheme>
    <a:fontScheme name="Nouvelle présentatio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charset="0"/>
          </a:defRPr>
        </a:defPPr>
      </a:lstStyle>
    </a:lnDef>
  </a:objectDefaults>
  <a:extraClrSchemeLst>
    <a:extraClrScheme>
      <a:clrScheme name="Nouvelle présentation 1">
        <a:dk1>
          <a:srgbClr val="8C5AA5"/>
        </a:dk1>
        <a:lt1>
          <a:srgbClr val="91C8EB"/>
        </a:lt1>
        <a:dk2>
          <a:srgbClr val="4B91CD"/>
        </a:dk2>
        <a:lt2>
          <a:srgbClr val="F04123"/>
        </a:lt2>
        <a:accent1>
          <a:srgbClr val="FA961E"/>
        </a:accent1>
        <a:accent2>
          <a:srgbClr val="556496"/>
        </a:accent2>
        <a:accent3>
          <a:srgbClr val="B1C7E3"/>
        </a:accent3>
        <a:accent4>
          <a:srgbClr val="7BAAC9"/>
        </a:accent4>
        <a:accent5>
          <a:srgbClr val="FCC9AB"/>
        </a:accent5>
        <a:accent6>
          <a:srgbClr val="4C5A87"/>
        </a:accent6>
        <a:hlink>
          <a:srgbClr val="A0D278"/>
        </a:hlink>
        <a:folHlink>
          <a:srgbClr val="877D19"/>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Nouvelle présentation">
  <a:themeElements>
    <a:clrScheme name="1_Nouvelle présentation 1">
      <a:dk1>
        <a:srgbClr val="8C5AA5"/>
      </a:dk1>
      <a:lt1>
        <a:srgbClr val="91C8EB"/>
      </a:lt1>
      <a:dk2>
        <a:srgbClr val="4B91CD"/>
      </a:dk2>
      <a:lt2>
        <a:srgbClr val="F04123"/>
      </a:lt2>
      <a:accent1>
        <a:srgbClr val="FA961E"/>
      </a:accent1>
      <a:accent2>
        <a:srgbClr val="556496"/>
      </a:accent2>
      <a:accent3>
        <a:srgbClr val="B1C7E3"/>
      </a:accent3>
      <a:accent4>
        <a:srgbClr val="7BAAC9"/>
      </a:accent4>
      <a:accent5>
        <a:srgbClr val="FCC9AB"/>
      </a:accent5>
      <a:accent6>
        <a:srgbClr val="4C5A87"/>
      </a:accent6>
      <a:hlink>
        <a:srgbClr val="A0D278"/>
      </a:hlink>
      <a:folHlink>
        <a:srgbClr val="877D19"/>
      </a:folHlink>
    </a:clrScheme>
    <a:fontScheme name="1_Nouvelle présentatio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charset="0"/>
          </a:defRPr>
        </a:defPPr>
      </a:lstStyle>
    </a:lnDef>
  </a:objectDefaults>
  <a:extraClrSchemeLst>
    <a:extraClrScheme>
      <a:clrScheme name="1_Nouvelle présentation 1">
        <a:dk1>
          <a:srgbClr val="8C5AA5"/>
        </a:dk1>
        <a:lt1>
          <a:srgbClr val="91C8EB"/>
        </a:lt1>
        <a:dk2>
          <a:srgbClr val="4B91CD"/>
        </a:dk2>
        <a:lt2>
          <a:srgbClr val="F04123"/>
        </a:lt2>
        <a:accent1>
          <a:srgbClr val="FA961E"/>
        </a:accent1>
        <a:accent2>
          <a:srgbClr val="556496"/>
        </a:accent2>
        <a:accent3>
          <a:srgbClr val="B1C7E3"/>
        </a:accent3>
        <a:accent4>
          <a:srgbClr val="7BAAC9"/>
        </a:accent4>
        <a:accent5>
          <a:srgbClr val="FCC9AB"/>
        </a:accent5>
        <a:accent6>
          <a:srgbClr val="4C5A87"/>
        </a:accent6>
        <a:hlink>
          <a:srgbClr val="A0D278"/>
        </a:hlink>
        <a:folHlink>
          <a:srgbClr val="877D19"/>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Nouvelle présentation">
  <a:themeElements>
    <a:clrScheme name="Nouvelle présentation 1">
      <a:dk1>
        <a:srgbClr val="8C5AA5"/>
      </a:dk1>
      <a:lt1>
        <a:srgbClr val="91C8EB"/>
      </a:lt1>
      <a:dk2>
        <a:srgbClr val="4B91CD"/>
      </a:dk2>
      <a:lt2>
        <a:srgbClr val="F04123"/>
      </a:lt2>
      <a:accent1>
        <a:srgbClr val="FA961E"/>
      </a:accent1>
      <a:accent2>
        <a:srgbClr val="556496"/>
      </a:accent2>
      <a:accent3>
        <a:srgbClr val="B1C7E3"/>
      </a:accent3>
      <a:accent4>
        <a:srgbClr val="7BAAC9"/>
      </a:accent4>
      <a:accent5>
        <a:srgbClr val="FCC9AB"/>
      </a:accent5>
      <a:accent6>
        <a:srgbClr val="4C5A87"/>
      </a:accent6>
      <a:hlink>
        <a:srgbClr val="A0D278"/>
      </a:hlink>
      <a:folHlink>
        <a:srgbClr val="877D19"/>
      </a:folHlink>
    </a:clrScheme>
    <a:fontScheme name="Nouvelle présentation">
      <a:majorFont>
        <a:latin typeface="Arial"/>
        <a:ea typeface="ＭＳ Ｐゴシック"/>
        <a:cs typeface=""/>
      </a:majorFont>
      <a:minorFont>
        <a:latin typeface="Arial"/>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ＭＳ Ｐゴシック" pitchFamily="-6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ＭＳ Ｐゴシック" pitchFamily="-64" charset="-128"/>
          </a:defRPr>
        </a:defPPr>
      </a:lstStyle>
    </a:lnDef>
  </a:objectDefaults>
  <a:extraClrSchemeLst>
    <a:extraClrScheme>
      <a:clrScheme name="Nouvelle présentation 1">
        <a:dk1>
          <a:srgbClr val="8C5AA5"/>
        </a:dk1>
        <a:lt1>
          <a:srgbClr val="91C8EB"/>
        </a:lt1>
        <a:dk2>
          <a:srgbClr val="4B91CD"/>
        </a:dk2>
        <a:lt2>
          <a:srgbClr val="F04123"/>
        </a:lt2>
        <a:accent1>
          <a:srgbClr val="FA961E"/>
        </a:accent1>
        <a:accent2>
          <a:srgbClr val="556496"/>
        </a:accent2>
        <a:accent3>
          <a:srgbClr val="B1C7E3"/>
        </a:accent3>
        <a:accent4>
          <a:srgbClr val="7BAAC9"/>
        </a:accent4>
        <a:accent5>
          <a:srgbClr val="FCC9AB"/>
        </a:accent5>
        <a:accent6>
          <a:srgbClr val="4C5A87"/>
        </a:accent6>
        <a:hlink>
          <a:srgbClr val="A0D278"/>
        </a:hlink>
        <a:folHlink>
          <a:srgbClr val="877D19"/>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733</TotalTime>
  <Words>5584</Words>
  <Application>Microsoft Office PowerPoint</Application>
  <PresentationFormat>Affichage à l'écran (4:3)</PresentationFormat>
  <Paragraphs>831</Paragraphs>
  <Slides>70</Slides>
  <Notes>3</Notes>
  <HiddenSlides>0</HiddenSlides>
  <MMClips>0</MMClips>
  <ScaleCrop>false</ScaleCrop>
  <HeadingPairs>
    <vt:vector size="8" baseType="variant">
      <vt:variant>
        <vt:lpstr>Polices utilisées</vt:lpstr>
      </vt:variant>
      <vt:variant>
        <vt:i4>4</vt:i4>
      </vt:variant>
      <vt:variant>
        <vt:lpstr>Thème</vt:lpstr>
      </vt:variant>
      <vt:variant>
        <vt:i4>4</vt:i4>
      </vt:variant>
      <vt:variant>
        <vt:lpstr>Serveurs OLE incorporés</vt:lpstr>
      </vt:variant>
      <vt:variant>
        <vt:i4>3</vt:i4>
      </vt:variant>
      <vt:variant>
        <vt:lpstr>Titres des diapositives</vt:lpstr>
      </vt:variant>
      <vt:variant>
        <vt:i4>70</vt:i4>
      </vt:variant>
    </vt:vector>
  </HeadingPairs>
  <TitlesOfParts>
    <vt:vector size="81" baseType="lpstr">
      <vt:lpstr>Arial</vt:lpstr>
      <vt:lpstr>Calibri</vt:lpstr>
      <vt:lpstr>Cambria Math</vt:lpstr>
      <vt:lpstr>Wingdings</vt:lpstr>
      <vt:lpstr>1_Nouvelle présentation</vt:lpstr>
      <vt:lpstr>2_Nouvelle présentation</vt:lpstr>
      <vt:lpstr>3_Nouvelle présentation</vt:lpstr>
      <vt:lpstr>4_Nouvelle présentation</vt:lpstr>
      <vt:lpstr>Diapositive think-cell</vt:lpstr>
      <vt:lpstr>Équation</vt:lpstr>
      <vt:lpstr>Image Photo Editor</vt:lpstr>
      <vt:lpstr>Interest Rate Derivatives Pricing  </vt:lpstr>
      <vt:lpstr>Présentation PowerPoint</vt:lpstr>
      <vt:lpstr>Pricing: process</vt:lpstr>
      <vt:lpstr>Présentation PowerPoint</vt:lpstr>
      <vt:lpstr>Zero Coupon (ZC) Bonds</vt:lpstr>
      <vt:lpstr>Présentation PowerPoint</vt:lpstr>
      <vt:lpstr>Interest Rate Interests Computation </vt:lpstr>
      <vt:lpstr>Présentation PowerPoint</vt:lpstr>
      <vt:lpstr>Interest rate curves &amp; markets</vt:lpstr>
      <vt:lpstr>US Zero-Coupon rates vs. Yield-to-Maturity</vt:lpstr>
      <vt:lpstr>Some general comments about rate markets</vt:lpstr>
      <vt:lpstr>Yield-To-Maturity rates (Germany vs. France)</vt:lpstr>
      <vt:lpstr>Euro and US Swap Curves</vt:lpstr>
      <vt:lpstr>Présentation PowerPoint</vt:lpstr>
      <vt:lpstr>Interbank Market Interbank rate: Euribor &amp; Eonia/€STR for EUR currency</vt:lpstr>
      <vt:lpstr>Interbank Market Interbank rate: Euribor &amp; Eonia for EUR currency</vt:lpstr>
      <vt:lpstr>Présentation PowerPoint</vt:lpstr>
      <vt:lpstr>Swaps - Introduction</vt:lpstr>
      <vt:lpstr>Swaps - Introduction (2)</vt:lpstr>
      <vt:lpstr>Swaps – Introduction (3)</vt:lpstr>
      <vt:lpstr>Présentation PowerPoint</vt:lpstr>
      <vt:lpstr>Swaps – Introduction (4)</vt:lpstr>
      <vt:lpstr>Terminology and conventions</vt:lpstr>
      <vt:lpstr>Terminology and conventions</vt:lpstr>
      <vt:lpstr>Terminology and conventions</vt:lpstr>
      <vt:lpstr>Terminology and conventions</vt:lpstr>
      <vt:lpstr>Terminology and conventions</vt:lpstr>
      <vt:lpstr>Quotations of swaps - Euro zone</vt:lpstr>
      <vt:lpstr>Quotations of swaps - Euro zone</vt:lpstr>
      <vt:lpstr>Quotations of swaps - US</vt:lpstr>
      <vt:lpstr>Quotations/Pricing of swaps: example</vt:lpstr>
      <vt:lpstr>Uses and pricing of standard swaps</vt:lpstr>
      <vt:lpstr>Pricing of standard swaps</vt:lpstr>
      <vt:lpstr>Illustration</vt:lpstr>
      <vt:lpstr>Pricing of standard swaps (2)</vt:lpstr>
      <vt:lpstr>Pricing of standard swaps (3)</vt:lpstr>
      <vt:lpstr>Pricing of standard swaps (4)</vt:lpstr>
      <vt:lpstr>A very simple example to understand the formula (FRA)</vt:lpstr>
      <vt:lpstr>Pricing of standard swaps: Important remarks</vt:lpstr>
      <vt:lpstr>Pricing of standard swaps:  Example 1</vt:lpstr>
      <vt:lpstr>Pricing of standard swaps:  Example 2</vt:lpstr>
      <vt:lpstr>Non-standard swaps (1)</vt:lpstr>
      <vt:lpstr>Non-standard swaps (2)</vt:lpstr>
      <vt:lpstr>Non-standard swaps (3)</vt:lpstr>
      <vt:lpstr>Présentation PowerPoint</vt:lpstr>
      <vt:lpstr>Extracting ZC from a Swap Curve The stripping method </vt:lpstr>
      <vt:lpstr>Extracting ZC from a Swap Curve The stripping method </vt:lpstr>
      <vt:lpstr>Présentation PowerPoint</vt:lpstr>
      <vt:lpstr>Example Pricing of a IR Payer Swap at Swap Rate + M bps</vt:lpstr>
      <vt:lpstr>Présentation PowerPoint</vt:lpstr>
      <vt:lpstr>Présentation PowerPoint</vt:lpstr>
      <vt:lpstr>Example Pricing of Swaption</vt:lpstr>
      <vt:lpstr>Example Pricing of Swaption</vt:lpstr>
      <vt:lpstr>Example Pricing of Swaption</vt:lpstr>
      <vt:lpstr>Example Pricing of Swaption</vt:lpstr>
      <vt:lpstr>Swaptions – Quotations (US)  Ex : swaption 10 mat. x10 tenor</vt:lpstr>
      <vt:lpstr>Swaptions – Quotations (US)  Ex : swaption 10 mat. x10 tenor</vt:lpstr>
      <vt:lpstr>Swaptions – Quotations (US)  Ex : Implied Vol. Surface (ATM)</vt:lpstr>
      <vt:lpstr>Présentation PowerPoint</vt:lpstr>
      <vt:lpstr>In-Arrears Swap</vt:lpstr>
      <vt:lpstr>In-Arrears Swaps (2)</vt:lpstr>
      <vt:lpstr>In-Arrears Swaps (3)</vt:lpstr>
      <vt:lpstr>In-Arrears Swaps (4)</vt:lpstr>
      <vt:lpstr>In-Arrears Swaps (5)</vt:lpstr>
      <vt:lpstr>In-Arrears Swaps (6)</vt:lpstr>
      <vt:lpstr>In-Arrears Swaps (7)</vt:lpstr>
      <vt:lpstr>Présentation PowerPoint</vt:lpstr>
      <vt:lpstr>Vasicek Interest Rate model - 1</vt:lpstr>
      <vt:lpstr>Vasicek Interest Rate model - 2</vt:lpstr>
      <vt:lpstr>Vasicek Interest Rate model - 3</vt:lpstr>
    </vt:vector>
  </TitlesOfParts>
  <Company>AXA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BONNEFOY Jeremie</dc:creator>
  <cp:lastModifiedBy>BONNEFOY Jeremie</cp:lastModifiedBy>
  <cp:revision>39</cp:revision>
  <dcterms:created xsi:type="dcterms:W3CDTF">2014-03-02T14:22:41Z</dcterms:created>
  <dcterms:modified xsi:type="dcterms:W3CDTF">2023-02-14T17:29:38Z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24780b5-9b6f-48c0-bacb-de7ed96313a2_Enabled">
    <vt:lpwstr>True</vt:lpwstr>
  </property>
  <property fmtid="{D5CDD505-2E9C-101B-9397-08002B2CF9AE}" pid="3" name="MSIP_Label_724780b5-9b6f-48c0-bacb-de7ed96313a2_SiteId">
    <vt:lpwstr>396b38cc-aa65-492b-bb0e-3d94ed25a97b</vt:lpwstr>
  </property>
  <property fmtid="{D5CDD505-2E9C-101B-9397-08002B2CF9AE}" pid="4" name="MSIP_Label_724780b5-9b6f-48c0-bacb-de7ed96313a2_Owner">
    <vt:lpwstr>jeremie.bonnefoy@axa.com</vt:lpwstr>
  </property>
  <property fmtid="{D5CDD505-2E9C-101B-9397-08002B2CF9AE}" pid="5" name="MSIP_Label_724780b5-9b6f-48c0-bacb-de7ed96313a2_SetDate">
    <vt:lpwstr>2020-04-29T16:52:21.2676822Z</vt:lpwstr>
  </property>
  <property fmtid="{D5CDD505-2E9C-101B-9397-08002B2CF9AE}" pid="6" name="MSIP_Label_724780b5-9b6f-48c0-bacb-de7ed96313a2_Name">
    <vt:lpwstr>GIE_AXA_Internal</vt:lpwstr>
  </property>
  <property fmtid="{D5CDD505-2E9C-101B-9397-08002B2CF9AE}" pid="7" name="MSIP_Label_724780b5-9b6f-48c0-bacb-de7ed96313a2_Application">
    <vt:lpwstr>Microsoft Azure Information Protection</vt:lpwstr>
  </property>
  <property fmtid="{D5CDD505-2E9C-101B-9397-08002B2CF9AE}" pid="8" name="MSIP_Label_724780b5-9b6f-48c0-bacb-de7ed96313a2_Extended_MSFT_Method">
    <vt:lpwstr>Automatic</vt:lpwstr>
  </property>
  <property fmtid="{D5CDD505-2E9C-101B-9397-08002B2CF9AE}" pid="9" name="Sensitivity">
    <vt:lpwstr>GIE_AXA_Internal</vt:lpwstr>
  </property>
</Properties>
</file>