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324" y="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3/24/2025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3/24/2025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37938" y="1278048"/>
            <a:ext cx="11454062" cy="5078313"/>
          </a:xfrm>
          <a:prstGeom prst="rect">
            <a:avLst/>
          </a:prstGeom>
        </p:spPr>
        <p:txBody>
          <a:bodyPr wrap="square">
            <a:spAutoFit/>
          </a:bodyPr>
          <a:lstStyle/>
          <a:p>
            <a:r>
              <a:rPr lang="en-US" b="1" u="sng" dirty="0">
                <a:latin typeface="Helvetica" panose="020B0604020202020204" pitchFamily="34" charset="0"/>
                <a:cs typeface="Helvetica" panose="020B0604020202020204" pitchFamily="34" charset="0"/>
              </a:rPr>
              <a:t>Problem Definition:</a:t>
            </a:r>
          </a:p>
          <a:p>
            <a:r>
              <a:rPr lang="en-US" dirty="0">
                <a:latin typeface="Helvetica" panose="020B0604020202020204" pitchFamily="34" charset="0"/>
                <a:cs typeface="Helvetica" panose="020B0604020202020204" pitchFamily="34" charset="0"/>
              </a:rPr>
              <a:t>The adoption of manual booking systems creates operational problems for hotels because reception staff experience overbooking along with poor record management and inadequate service tracking systems and billing errors. An automated Hotel Management System development project addresses operations streamlining through its implementation of PL/SQL technology.</a:t>
            </a:r>
          </a:p>
          <a:p>
            <a:r>
              <a:rPr lang="en-US" b="1" u="sng" dirty="0">
                <a:latin typeface="Helvetica" panose="020B0604020202020204" pitchFamily="34" charset="0"/>
                <a:cs typeface="Helvetica" panose="020B0604020202020204" pitchFamily="34" charset="0"/>
              </a:rPr>
              <a:t>Context:</a:t>
            </a:r>
          </a:p>
          <a:p>
            <a:r>
              <a:rPr lang="en-US" dirty="0">
                <a:latin typeface="Helvetica" panose="020B0604020202020204" pitchFamily="34" charset="0"/>
                <a:cs typeface="Helvetica" panose="020B0604020202020204" pitchFamily="34" charset="0"/>
              </a:rPr>
              <a:t>The system operates in hotels along with resorts and guesthouses to handle reservations and room availability together with billing processes and customer record management.</a:t>
            </a:r>
          </a:p>
          <a:p>
            <a:r>
              <a:rPr lang="en-US" b="1" u="sng" dirty="0">
                <a:latin typeface="Helvetica" panose="020B0604020202020204" pitchFamily="34" charset="0"/>
                <a:cs typeface="Helvetica" panose="020B0604020202020204" pitchFamily="34" charset="0"/>
              </a:rPr>
              <a:t>Target Users:</a:t>
            </a:r>
          </a:p>
          <a:p>
            <a:pPr marL="285750" indent="-285750">
              <a:buFont typeface="Arial" panose="020B0604020202020204" pitchFamily="34" charset="0"/>
              <a:buChar char="•"/>
            </a:pPr>
            <a:r>
              <a:rPr lang="en-US" dirty="0">
                <a:latin typeface="Helvetica" panose="020B0604020202020204" pitchFamily="34" charset="0"/>
                <a:cs typeface="Helvetica" panose="020B0604020202020204" pitchFamily="34" charset="0"/>
              </a:rPr>
              <a:t>The Hotel Managers will be responsible for both overseeing operations while they monitor reports.</a:t>
            </a:r>
          </a:p>
          <a:p>
            <a:pPr marL="285750" indent="-285750">
              <a:buFont typeface="Arial" panose="020B0604020202020204" pitchFamily="34" charset="0"/>
              <a:buChar char="•"/>
            </a:pPr>
            <a:r>
              <a:rPr lang="en-US" dirty="0">
                <a:latin typeface="Helvetica" panose="020B0604020202020204" pitchFamily="34" charset="0"/>
                <a:cs typeface="Helvetica" panose="020B0604020202020204" pitchFamily="34" charset="0"/>
              </a:rPr>
              <a:t>Receptionists – Manage reservations, check-ins, and check-outs.</a:t>
            </a:r>
          </a:p>
          <a:p>
            <a:pPr marL="285750" indent="-285750">
              <a:buFont typeface="Arial" panose="020B0604020202020204" pitchFamily="34" charset="0"/>
              <a:buChar char="•"/>
            </a:pPr>
            <a:r>
              <a:rPr lang="en-US" dirty="0">
                <a:latin typeface="Helvetica" panose="020B0604020202020204" pitchFamily="34" charset="0"/>
                <a:cs typeface="Helvetica" panose="020B0604020202020204" pitchFamily="34" charset="0"/>
              </a:rPr>
              <a:t>Hotel guests can perform bookings and request hotel services together with payment transactions.</a:t>
            </a:r>
          </a:p>
          <a:p>
            <a:pPr marL="285750" indent="-285750">
              <a:buFont typeface="Arial" panose="020B0604020202020204" pitchFamily="34" charset="0"/>
              <a:buChar char="•"/>
            </a:pPr>
            <a:r>
              <a:rPr lang="en-US" dirty="0">
                <a:latin typeface="Helvetica" panose="020B0604020202020204" pitchFamily="34" charset="0"/>
                <a:cs typeface="Helvetica" panose="020B0604020202020204" pitchFamily="34" charset="0"/>
              </a:rPr>
              <a:t>Financial management staff uses their skills to maintain transaction and financial record sections.</a:t>
            </a:r>
          </a:p>
          <a:p>
            <a:r>
              <a:rPr lang="en-US" b="1" u="sng" dirty="0">
                <a:latin typeface="Helvetica" panose="020B0604020202020204" pitchFamily="34" charset="0"/>
                <a:cs typeface="Helvetica" panose="020B0604020202020204" pitchFamily="34" charset="0"/>
              </a:rPr>
              <a:t>Project Goals:</a:t>
            </a:r>
          </a:p>
          <a:p>
            <a:pPr marL="285750" indent="-285750">
              <a:buFont typeface="Arial" panose="020B0604020202020204" pitchFamily="34" charset="0"/>
              <a:buChar char="•"/>
            </a:pPr>
            <a:r>
              <a:rPr lang="en-US" dirty="0">
                <a:latin typeface="Helvetica" panose="020B0604020202020204" pitchFamily="34" charset="0"/>
                <a:cs typeface="Helvetica" panose="020B0604020202020204" pitchFamily="34" charset="0"/>
              </a:rPr>
              <a:t>A system should automate all aspects of hotel bookings together with front-desk procedures.</a:t>
            </a:r>
          </a:p>
          <a:p>
            <a:pPr marL="285750" indent="-285750">
              <a:buFont typeface="Arial" panose="020B0604020202020204" pitchFamily="34" charset="0"/>
              <a:buChar char="•"/>
            </a:pPr>
            <a:r>
              <a:rPr lang="en-US" dirty="0">
                <a:latin typeface="Helvetica" panose="020B0604020202020204" pitchFamily="34" charset="0"/>
                <a:cs typeface="Helvetica" panose="020B0604020202020204" pitchFamily="34" charset="0"/>
              </a:rPr>
              <a:t>The system helps to remove mistakes from bills as it increases billing precision.</a:t>
            </a:r>
          </a:p>
          <a:p>
            <a:pPr marL="285750" indent="-285750">
              <a:buFont typeface="Arial" panose="020B0604020202020204" pitchFamily="34" charset="0"/>
              <a:buChar char="•"/>
            </a:pPr>
            <a:r>
              <a:rPr lang="en-US" dirty="0">
                <a:latin typeface="Helvetica" panose="020B0604020202020204" pitchFamily="34" charset="0"/>
                <a:cs typeface="Helvetica" panose="020B0604020202020204" pitchFamily="34" charset="0"/>
              </a:rPr>
              <a:t>The system enables secure storage of customer and staff member files alongside payment information.</a:t>
            </a:r>
          </a:p>
          <a:p>
            <a:pPr marL="285750" indent="-285750">
              <a:buFont typeface="Arial" panose="020B0604020202020204" pitchFamily="34" charset="0"/>
              <a:buChar char="•"/>
            </a:pPr>
            <a:r>
              <a:rPr lang="en-US" dirty="0">
                <a:latin typeface="Helvetica" panose="020B0604020202020204" pitchFamily="34" charset="0"/>
                <a:cs typeface="Helvetica" panose="020B0604020202020204" pitchFamily="34" charset="0"/>
              </a:rPr>
              <a:t>The hotel operating system must work smother to increase effectiveness.</a:t>
            </a:r>
          </a:p>
        </p:txBody>
      </p:sp>
      <p:sp>
        <p:nvSpPr>
          <p:cNvPr id="8" name="TextBox 7"/>
          <p:cNvSpPr txBox="1"/>
          <p:nvPr/>
        </p:nvSpPr>
        <p:spPr>
          <a:xfrm>
            <a:off x="2502568" y="497305"/>
            <a:ext cx="7620000" cy="830997"/>
          </a:xfrm>
          <a:prstGeom prst="rect">
            <a:avLst/>
          </a:prstGeom>
          <a:noFill/>
        </p:spPr>
        <p:txBody>
          <a:bodyPr wrap="square" rtlCol="0">
            <a:spAutoFit/>
          </a:bodyPr>
          <a:lstStyle/>
          <a:p>
            <a:pPr algn="ctr"/>
            <a:r>
              <a:rPr lang="en-US" sz="2400" b="1" u="sng" dirty="0" smtClean="0">
                <a:latin typeface="Helvetica" panose="020B0604020202020204" pitchFamily="34" charset="0"/>
                <a:cs typeface="Helvetica" panose="020B0604020202020204" pitchFamily="34" charset="0"/>
              </a:rPr>
              <a:t> </a:t>
            </a:r>
            <a:r>
              <a:rPr lang="en-US" sz="2400" b="1" u="sng" dirty="0">
                <a:latin typeface="Helvetica" panose="020B0604020202020204" pitchFamily="34" charset="0"/>
                <a:cs typeface="Helvetica" panose="020B0604020202020204" pitchFamily="34" charset="0"/>
              </a:rPr>
              <a:t>Hotel Management System – PL/SQL Project</a:t>
            </a:r>
          </a:p>
          <a:p>
            <a:pPr algn="ctr"/>
            <a:endParaRPr lang="en-US" sz="2400" b="1" u="sng"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997642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64204" y="736372"/>
            <a:ext cx="11627796" cy="6186309"/>
          </a:xfrm>
          <a:prstGeom prst="rect">
            <a:avLst/>
          </a:prstGeom>
        </p:spPr>
        <p:txBody>
          <a:bodyPr wrap="square">
            <a:spAutoFit/>
          </a:bodyPr>
          <a:lstStyle/>
          <a:p>
            <a:r>
              <a:rPr lang="en-US" sz="2200" dirty="0">
                <a:latin typeface="Helvetica" panose="020B0604020202020204" pitchFamily="34" charset="0"/>
                <a:cs typeface="Helvetica" panose="020B0604020202020204" pitchFamily="34" charset="0"/>
              </a:rPr>
              <a:t>The system will use a </a:t>
            </a:r>
            <a:r>
              <a:rPr lang="en-US" sz="2200" b="1" dirty="0">
                <a:latin typeface="Helvetica" panose="020B0604020202020204" pitchFamily="34" charset="0"/>
                <a:cs typeface="Helvetica" panose="020B0604020202020204" pitchFamily="34" charset="0"/>
              </a:rPr>
              <a:t>relational database model</a:t>
            </a:r>
            <a:r>
              <a:rPr lang="en-US" sz="2200" dirty="0">
                <a:latin typeface="Helvetica" panose="020B0604020202020204" pitchFamily="34" charset="0"/>
                <a:cs typeface="Helvetica" panose="020B0604020202020204" pitchFamily="34" charset="0"/>
              </a:rPr>
              <a:t> with multiple entities and relationships.</a:t>
            </a:r>
          </a:p>
          <a:p>
            <a:r>
              <a:rPr lang="en-US" sz="2200" b="1" u="sng" dirty="0">
                <a:latin typeface="Helvetica" panose="020B0604020202020204" pitchFamily="34" charset="0"/>
                <a:cs typeface="Helvetica" panose="020B0604020202020204" pitchFamily="34" charset="0"/>
              </a:rPr>
              <a:t>Main Database Tables:</a:t>
            </a:r>
          </a:p>
          <a:p>
            <a:pPr marL="342900" indent="-342900">
              <a:buFont typeface="Arial" panose="020B0604020202020204" pitchFamily="34" charset="0"/>
              <a:buChar char="•"/>
            </a:pPr>
            <a:r>
              <a:rPr lang="en-US" sz="2200" b="1" dirty="0">
                <a:latin typeface="Helvetica" panose="020B0604020202020204" pitchFamily="34" charset="0"/>
                <a:cs typeface="Helvetica" panose="020B0604020202020204" pitchFamily="34" charset="0"/>
              </a:rPr>
              <a:t>Guests</a:t>
            </a:r>
            <a:r>
              <a:rPr lang="en-US" sz="2200" dirty="0">
                <a:latin typeface="Helvetica" panose="020B0604020202020204" pitchFamily="34" charset="0"/>
                <a:cs typeface="Helvetica" panose="020B0604020202020204" pitchFamily="34" charset="0"/>
              </a:rPr>
              <a:t> – Stores customer details (Guest ID, Name, Contact, Email).</a:t>
            </a:r>
          </a:p>
          <a:p>
            <a:pPr marL="342900" indent="-342900">
              <a:buFont typeface="Arial" panose="020B0604020202020204" pitchFamily="34" charset="0"/>
              <a:buChar char="•"/>
            </a:pPr>
            <a:r>
              <a:rPr lang="en-US" sz="2200" b="1" dirty="0">
                <a:latin typeface="Helvetica" panose="020B0604020202020204" pitchFamily="34" charset="0"/>
                <a:cs typeface="Helvetica" panose="020B0604020202020204" pitchFamily="34" charset="0"/>
              </a:rPr>
              <a:t>Rooms</a:t>
            </a:r>
            <a:r>
              <a:rPr lang="en-US" sz="2200" dirty="0">
                <a:latin typeface="Helvetica" panose="020B0604020202020204" pitchFamily="34" charset="0"/>
                <a:cs typeface="Helvetica" panose="020B0604020202020204" pitchFamily="34" charset="0"/>
              </a:rPr>
              <a:t> – Manages room details (Room ID, Type, Price, Status).</a:t>
            </a:r>
          </a:p>
          <a:p>
            <a:pPr marL="342900" indent="-342900">
              <a:buFont typeface="Arial" panose="020B0604020202020204" pitchFamily="34" charset="0"/>
              <a:buChar char="•"/>
            </a:pPr>
            <a:r>
              <a:rPr lang="en-US" sz="2200" b="1" dirty="0">
                <a:latin typeface="Helvetica" panose="020B0604020202020204" pitchFamily="34" charset="0"/>
                <a:cs typeface="Helvetica" panose="020B0604020202020204" pitchFamily="34" charset="0"/>
              </a:rPr>
              <a:t>Bookings</a:t>
            </a:r>
            <a:r>
              <a:rPr lang="en-US" sz="2200" dirty="0">
                <a:latin typeface="Helvetica" panose="020B0604020202020204" pitchFamily="34" charset="0"/>
                <a:cs typeface="Helvetica" panose="020B0604020202020204" pitchFamily="34" charset="0"/>
              </a:rPr>
              <a:t> – Tracks reservations (Booking ID, Guest ID, Room ID, Check-in &amp; Check-out Date).</a:t>
            </a:r>
          </a:p>
          <a:p>
            <a:pPr marL="342900" indent="-342900">
              <a:buFont typeface="Arial" panose="020B0604020202020204" pitchFamily="34" charset="0"/>
              <a:buChar char="•"/>
            </a:pPr>
            <a:r>
              <a:rPr lang="en-US" sz="2200" b="1" dirty="0">
                <a:latin typeface="Helvetica" panose="020B0604020202020204" pitchFamily="34" charset="0"/>
                <a:cs typeface="Helvetica" panose="020B0604020202020204" pitchFamily="34" charset="0"/>
              </a:rPr>
              <a:t>Payments</a:t>
            </a:r>
            <a:r>
              <a:rPr lang="en-US" sz="2200" dirty="0">
                <a:latin typeface="Helvetica" panose="020B0604020202020204" pitchFamily="34" charset="0"/>
                <a:cs typeface="Helvetica" panose="020B0604020202020204" pitchFamily="34" charset="0"/>
              </a:rPr>
              <a:t> – Handles financial transactions (Payment ID, Booking ID, Amount, Date, Payment Method).</a:t>
            </a:r>
          </a:p>
          <a:p>
            <a:pPr marL="342900" indent="-342900">
              <a:buFont typeface="Arial" panose="020B0604020202020204" pitchFamily="34" charset="0"/>
              <a:buChar char="•"/>
            </a:pPr>
            <a:r>
              <a:rPr lang="en-US" sz="2200" b="1" dirty="0">
                <a:latin typeface="Helvetica" panose="020B0604020202020204" pitchFamily="34" charset="0"/>
                <a:cs typeface="Helvetica" panose="020B0604020202020204" pitchFamily="34" charset="0"/>
              </a:rPr>
              <a:t>Employees</a:t>
            </a:r>
            <a:r>
              <a:rPr lang="en-US" sz="2200" dirty="0">
                <a:latin typeface="Helvetica" panose="020B0604020202020204" pitchFamily="34" charset="0"/>
                <a:cs typeface="Helvetica" panose="020B0604020202020204" pitchFamily="34" charset="0"/>
              </a:rPr>
              <a:t> – Manages hotel staff (Employee ID, Name, Role, Contact, Salary).</a:t>
            </a:r>
          </a:p>
          <a:p>
            <a:pPr marL="342900" indent="-342900">
              <a:buFont typeface="Arial" panose="020B0604020202020204" pitchFamily="34" charset="0"/>
              <a:buChar char="•"/>
            </a:pPr>
            <a:r>
              <a:rPr lang="en-US" sz="2200" b="1" dirty="0">
                <a:latin typeface="Helvetica" panose="020B0604020202020204" pitchFamily="34" charset="0"/>
                <a:cs typeface="Helvetica" panose="020B0604020202020204" pitchFamily="34" charset="0"/>
              </a:rPr>
              <a:t>Services</a:t>
            </a:r>
            <a:r>
              <a:rPr lang="en-US" sz="2200" dirty="0">
                <a:latin typeface="Helvetica" panose="020B0604020202020204" pitchFamily="34" charset="0"/>
                <a:cs typeface="Helvetica" panose="020B0604020202020204" pitchFamily="34" charset="0"/>
              </a:rPr>
              <a:t> – Additional hotel services (Service ID, Service Type, Cost).</a:t>
            </a:r>
          </a:p>
          <a:p>
            <a:pPr marL="342900" indent="-342900">
              <a:buFont typeface="Arial" panose="020B0604020202020204" pitchFamily="34" charset="0"/>
              <a:buChar char="•"/>
            </a:pPr>
            <a:r>
              <a:rPr lang="en-US" sz="2200" b="1" dirty="0">
                <a:latin typeface="Helvetica" panose="020B0604020202020204" pitchFamily="34" charset="0"/>
                <a:cs typeface="Helvetica" panose="020B0604020202020204" pitchFamily="34" charset="0"/>
              </a:rPr>
              <a:t>Service Requests</a:t>
            </a:r>
            <a:r>
              <a:rPr lang="en-US" sz="2200" dirty="0">
                <a:latin typeface="Helvetica" panose="020B0604020202020204" pitchFamily="34" charset="0"/>
                <a:cs typeface="Helvetica" panose="020B0604020202020204" pitchFamily="34" charset="0"/>
              </a:rPr>
              <a:t> – Tracks guest service requests (Request ID, Guest ID, Service ID, Request Date).</a:t>
            </a:r>
          </a:p>
          <a:p>
            <a:r>
              <a:rPr lang="en-US" sz="2200" b="1" u="sng" dirty="0">
                <a:latin typeface="Helvetica" panose="020B0604020202020204" pitchFamily="34" charset="0"/>
                <a:cs typeface="Helvetica" panose="020B0604020202020204" pitchFamily="34" charset="0"/>
              </a:rPr>
              <a:t>Relationships:</a:t>
            </a:r>
          </a:p>
          <a:p>
            <a:pPr marL="342900" indent="-342900">
              <a:buFont typeface="Arial" panose="020B0604020202020204" pitchFamily="34" charset="0"/>
              <a:buChar char="•"/>
            </a:pPr>
            <a:r>
              <a:rPr lang="en-US" sz="2200" dirty="0">
                <a:latin typeface="Helvetica" panose="020B0604020202020204" pitchFamily="34" charset="0"/>
                <a:cs typeface="Helvetica" panose="020B0604020202020204" pitchFamily="34" charset="0"/>
              </a:rPr>
              <a:t>A </a:t>
            </a:r>
            <a:r>
              <a:rPr lang="en-US" sz="2200" b="1" dirty="0">
                <a:latin typeface="Helvetica" panose="020B0604020202020204" pitchFamily="34" charset="0"/>
                <a:cs typeface="Helvetica" panose="020B0604020202020204" pitchFamily="34" charset="0"/>
              </a:rPr>
              <a:t>Guest</a:t>
            </a:r>
            <a:r>
              <a:rPr lang="en-US" sz="2200" dirty="0">
                <a:latin typeface="Helvetica" panose="020B0604020202020204" pitchFamily="34" charset="0"/>
                <a:cs typeface="Helvetica" panose="020B0604020202020204" pitchFamily="34" charset="0"/>
              </a:rPr>
              <a:t> can make multiple </a:t>
            </a:r>
            <a:r>
              <a:rPr lang="en-US" sz="2200" b="1" dirty="0">
                <a:latin typeface="Helvetica" panose="020B0604020202020204" pitchFamily="34" charset="0"/>
                <a:cs typeface="Helvetica" panose="020B0604020202020204" pitchFamily="34" charset="0"/>
              </a:rPr>
              <a:t>Bookings</a:t>
            </a:r>
            <a:r>
              <a:rPr lang="en-US" sz="2200" dirty="0">
                <a:latin typeface="Helvetica" panose="020B0604020202020204" pitchFamily="34" charset="0"/>
                <a:cs typeface="Helvetica" panose="020B0604020202020204" pitchFamily="34" charset="0"/>
              </a:rPr>
              <a:t>.</a:t>
            </a:r>
          </a:p>
          <a:p>
            <a:pPr marL="342900" indent="-342900">
              <a:buFont typeface="Arial" panose="020B0604020202020204" pitchFamily="34" charset="0"/>
              <a:buChar char="•"/>
            </a:pPr>
            <a:r>
              <a:rPr lang="en-US" sz="2200" dirty="0">
                <a:latin typeface="Helvetica" panose="020B0604020202020204" pitchFamily="34" charset="0"/>
                <a:cs typeface="Helvetica" panose="020B0604020202020204" pitchFamily="34" charset="0"/>
              </a:rPr>
              <a:t>A </a:t>
            </a:r>
            <a:r>
              <a:rPr lang="en-US" sz="2200" b="1" dirty="0">
                <a:latin typeface="Helvetica" panose="020B0604020202020204" pitchFamily="34" charset="0"/>
                <a:cs typeface="Helvetica" panose="020B0604020202020204" pitchFamily="34" charset="0"/>
              </a:rPr>
              <a:t>Booking</a:t>
            </a:r>
            <a:r>
              <a:rPr lang="en-US" sz="2200" dirty="0">
                <a:latin typeface="Helvetica" panose="020B0604020202020204" pitchFamily="34" charset="0"/>
                <a:cs typeface="Helvetica" panose="020B0604020202020204" pitchFamily="34" charset="0"/>
              </a:rPr>
              <a:t> is associated with one </a:t>
            </a:r>
            <a:r>
              <a:rPr lang="en-US" sz="2200" b="1" dirty="0">
                <a:latin typeface="Helvetica" panose="020B0604020202020204" pitchFamily="34" charset="0"/>
                <a:cs typeface="Helvetica" panose="020B0604020202020204" pitchFamily="34" charset="0"/>
              </a:rPr>
              <a:t>Room</a:t>
            </a:r>
            <a:r>
              <a:rPr lang="en-US" sz="2200" dirty="0">
                <a:latin typeface="Helvetica" panose="020B0604020202020204" pitchFamily="34" charset="0"/>
                <a:cs typeface="Helvetica" panose="020B0604020202020204" pitchFamily="34" charset="0"/>
              </a:rPr>
              <a:t>.</a:t>
            </a:r>
          </a:p>
          <a:p>
            <a:pPr marL="342900" indent="-342900">
              <a:buFont typeface="Arial" panose="020B0604020202020204" pitchFamily="34" charset="0"/>
              <a:buChar char="•"/>
            </a:pPr>
            <a:r>
              <a:rPr lang="en-US" sz="2200" dirty="0" smtClean="0">
                <a:latin typeface="Helvetica" panose="020B0604020202020204" pitchFamily="34" charset="0"/>
                <a:cs typeface="Helvetica" panose="020B0604020202020204" pitchFamily="34" charset="0"/>
              </a:rPr>
              <a:t>A </a:t>
            </a:r>
            <a:r>
              <a:rPr lang="en-US" sz="2200" b="1" dirty="0">
                <a:latin typeface="Helvetica" panose="020B0604020202020204" pitchFamily="34" charset="0"/>
                <a:cs typeface="Helvetica" panose="020B0604020202020204" pitchFamily="34" charset="0"/>
              </a:rPr>
              <a:t>Guest</a:t>
            </a:r>
            <a:r>
              <a:rPr lang="en-US" sz="2200" dirty="0">
                <a:latin typeface="Helvetica" panose="020B0604020202020204" pitchFamily="34" charset="0"/>
                <a:cs typeface="Helvetica" panose="020B0604020202020204" pitchFamily="34" charset="0"/>
              </a:rPr>
              <a:t> makes </a:t>
            </a:r>
            <a:r>
              <a:rPr lang="en-US" sz="2200" b="1" dirty="0">
                <a:latin typeface="Helvetica" panose="020B0604020202020204" pitchFamily="34" charset="0"/>
                <a:cs typeface="Helvetica" panose="020B0604020202020204" pitchFamily="34" charset="0"/>
              </a:rPr>
              <a:t>Payments</a:t>
            </a:r>
            <a:r>
              <a:rPr lang="en-US" sz="2200" dirty="0">
                <a:latin typeface="Helvetica" panose="020B0604020202020204" pitchFamily="34" charset="0"/>
                <a:cs typeface="Helvetica" panose="020B0604020202020204" pitchFamily="34" charset="0"/>
              </a:rPr>
              <a:t> for bookings.</a:t>
            </a:r>
          </a:p>
          <a:p>
            <a:pPr marL="342900" indent="-342900">
              <a:buFont typeface="Arial" panose="020B0604020202020204" pitchFamily="34" charset="0"/>
              <a:buChar char="•"/>
            </a:pPr>
            <a:r>
              <a:rPr lang="en-US" sz="2200" dirty="0">
                <a:latin typeface="Helvetica" panose="020B0604020202020204" pitchFamily="34" charset="0"/>
                <a:cs typeface="Helvetica" panose="020B0604020202020204" pitchFamily="34" charset="0"/>
              </a:rPr>
              <a:t>An </a:t>
            </a:r>
            <a:r>
              <a:rPr lang="en-US" sz="2200" b="1" dirty="0">
                <a:latin typeface="Helvetica" panose="020B0604020202020204" pitchFamily="34" charset="0"/>
                <a:cs typeface="Helvetica" panose="020B0604020202020204" pitchFamily="34" charset="0"/>
              </a:rPr>
              <a:t>Employee</a:t>
            </a:r>
            <a:r>
              <a:rPr lang="en-US" sz="2200" dirty="0">
                <a:latin typeface="Helvetica" panose="020B0604020202020204" pitchFamily="34" charset="0"/>
                <a:cs typeface="Helvetica" panose="020B0604020202020204" pitchFamily="34" charset="0"/>
              </a:rPr>
              <a:t> handles multiple </a:t>
            </a:r>
            <a:r>
              <a:rPr lang="en-US" sz="2200" b="1" dirty="0">
                <a:latin typeface="Helvetica" panose="020B0604020202020204" pitchFamily="34" charset="0"/>
                <a:cs typeface="Helvetica" panose="020B0604020202020204" pitchFamily="34" charset="0"/>
              </a:rPr>
              <a:t>Bookings</a:t>
            </a:r>
            <a:r>
              <a:rPr lang="en-US" sz="2200" dirty="0">
                <a:latin typeface="Helvetica" panose="020B0604020202020204" pitchFamily="34" charset="0"/>
                <a:cs typeface="Helvetica" panose="020B0604020202020204" pitchFamily="34" charset="0"/>
              </a:rPr>
              <a:t> and </a:t>
            </a:r>
            <a:r>
              <a:rPr lang="en-US" sz="2200" b="1" dirty="0">
                <a:latin typeface="Helvetica" panose="020B0604020202020204" pitchFamily="34" charset="0"/>
                <a:cs typeface="Helvetica" panose="020B0604020202020204" pitchFamily="34" charset="0"/>
              </a:rPr>
              <a:t>Service Requests</a:t>
            </a:r>
            <a:r>
              <a:rPr lang="en-US" sz="2200" dirty="0">
                <a:latin typeface="Helvetica" panose="020B0604020202020204" pitchFamily="34" charset="0"/>
                <a:cs typeface="Helvetica" panose="020B0604020202020204" pitchFamily="34" charset="0"/>
              </a:rPr>
              <a:t>.</a:t>
            </a:r>
          </a:p>
          <a:p>
            <a:pPr marL="342900" indent="-342900">
              <a:buFont typeface="Arial" panose="020B0604020202020204" pitchFamily="34" charset="0"/>
              <a:buChar char="•"/>
            </a:pPr>
            <a:r>
              <a:rPr lang="en-US" sz="2200" dirty="0">
                <a:latin typeface="Helvetica" panose="020B0604020202020204" pitchFamily="34" charset="0"/>
                <a:cs typeface="Helvetica" panose="020B0604020202020204" pitchFamily="34" charset="0"/>
              </a:rPr>
              <a:t>Guests can request multiple </a:t>
            </a:r>
            <a:r>
              <a:rPr lang="en-US" sz="2200" b="1" dirty="0">
                <a:latin typeface="Helvetica" panose="020B0604020202020204" pitchFamily="34" charset="0"/>
                <a:cs typeface="Helvetica" panose="020B0604020202020204" pitchFamily="34" charset="0"/>
              </a:rPr>
              <a:t>Services</a:t>
            </a:r>
            <a:r>
              <a:rPr lang="en-US" sz="2200" dirty="0">
                <a:latin typeface="Helvetica" panose="020B0604020202020204" pitchFamily="34" charset="0"/>
                <a:cs typeface="Helvetica" panose="020B0604020202020204" pitchFamily="34" charset="0"/>
              </a:rPr>
              <a:t> during their stay.</a:t>
            </a:r>
          </a:p>
        </p:txBody>
      </p:sp>
      <p:sp>
        <p:nvSpPr>
          <p:cNvPr id="6" name="Rectangle 5"/>
          <p:cNvSpPr/>
          <p:nvPr/>
        </p:nvSpPr>
        <p:spPr>
          <a:xfrm>
            <a:off x="3872968" y="267032"/>
            <a:ext cx="4355680" cy="461665"/>
          </a:xfrm>
          <a:prstGeom prst="rect">
            <a:avLst/>
          </a:prstGeom>
        </p:spPr>
        <p:txBody>
          <a:bodyPr wrap="none">
            <a:spAutoFit/>
          </a:bodyPr>
          <a:lstStyle/>
          <a:p>
            <a:r>
              <a:rPr lang="en-US" sz="2400" b="1" u="sng" dirty="0">
                <a:latin typeface="Helvetica" panose="020B0604020202020204" pitchFamily="34" charset="0"/>
                <a:cs typeface="Helvetica" panose="020B0604020202020204" pitchFamily="34" charset="0"/>
              </a:rPr>
              <a:t>Key Entities &amp; Relationships</a:t>
            </a:r>
          </a:p>
        </p:txBody>
      </p:sp>
    </p:spTree>
    <p:extLst>
      <p:ext uri="{BB962C8B-B14F-4D97-AF65-F5344CB8AC3E}">
        <p14:creationId xmlns:p14="http://schemas.microsoft.com/office/powerpoint/2010/main" val="2070625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872919" y="960778"/>
            <a:ext cx="4319080" cy="5909310"/>
          </a:xfrm>
          <a:prstGeom prst="rect">
            <a:avLst/>
          </a:prstGeom>
        </p:spPr>
        <p:txBody>
          <a:bodyPr wrap="square">
            <a:spAutoFit/>
          </a:bodyPr>
          <a:lstStyle/>
          <a:p>
            <a:pPr lvl="1"/>
            <a:r>
              <a:rPr lang="en-US" b="1" u="sng" dirty="0" smtClean="0">
                <a:latin typeface="Helvetica" panose="020B0604020202020204" pitchFamily="34" charset="0"/>
                <a:cs typeface="Helvetica" panose="020B0604020202020204" pitchFamily="34" charset="0"/>
              </a:rPr>
              <a:t>Expected </a:t>
            </a:r>
            <a:r>
              <a:rPr lang="en-US" b="1" u="sng" dirty="0">
                <a:latin typeface="Helvetica" panose="020B0604020202020204" pitchFamily="34" charset="0"/>
                <a:cs typeface="Helvetica" panose="020B0604020202020204" pitchFamily="34" charset="0"/>
              </a:rPr>
              <a:t>Benefits:</a:t>
            </a:r>
          </a:p>
          <a:p>
            <a:pPr marL="742950" lvl="1" indent="-285750">
              <a:buFont typeface="Arial" panose="020B0604020202020204" pitchFamily="34" charset="0"/>
              <a:buChar char="•"/>
            </a:pPr>
            <a:r>
              <a:rPr lang="en-US" b="1" dirty="0" smtClean="0">
                <a:latin typeface="Helvetica" panose="020B0604020202020204" pitchFamily="34" charset="0"/>
                <a:cs typeface="Helvetica" panose="020B0604020202020204" pitchFamily="34" charset="0"/>
              </a:rPr>
              <a:t>Automates </a:t>
            </a:r>
            <a:r>
              <a:rPr lang="en-US" b="1" dirty="0">
                <a:latin typeface="Helvetica" panose="020B0604020202020204" pitchFamily="34" charset="0"/>
                <a:cs typeface="Helvetica" panose="020B0604020202020204" pitchFamily="34" charset="0"/>
              </a:rPr>
              <a:t>reservations</a:t>
            </a:r>
            <a:r>
              <a:rPr lang="en-US" dirty="0">
                <a:latin typeface="Helvetica" panose="020B0604020202020204" pitchFamily="34" charset="0"/>
                <a:cs typeface="Helvetica" panose="020B0604020202020204" pitchFamily="34" charset="0"/>
              </a:rPr>
              <a:t> – </a:t>
            </a:r>
            <a:r>
              <a:rPr lang="en-US" dirty="0" smtClean="0">
                <a:latin typeface="Helvetica" panose="020B0604020202020204" pitchFamily="34" charset="0"/>
                <a:cs typeface="Helvetica" panose="020B0604020202020204" pitchFamily="34" charset="0"/>
              </a:rPr>
              <a:t>Prevents </a:t>
            </a:r>
            <a:r>
              <a:rPr lang="en-US" dirty="0">
                <a:latin typeface="Helvetica" panose="020B0604020202020204" pitchFamily="34" charset="0"/>
                <a:cs typeface="Helvetica" panose="020B0604020202020204" pitchFamily="34" charset="0"/>
              </a:rPr>
              <a:t>double bookings and ensures accurate room allocation.</a:t>
            </a:r>
          </a:p>
          <a:p>
            <a:pPr marL="742950" lvl="1" indent="-285750">
              <a:buFont typeface="Arial" panose="020B0604020202020204" pitchFamily="34" charset="0"/>
              <a:buChar char="•"/>
            </a:pPr>
            <a:r>
              <a:rPr lang="en-US" b="1" dirty="0" smtClean="0">
                <a:latin typeface="Helvetica" panose="020B0604020202020204" pitchFamily="34" charset="0"/>
                <a:cs typeface="Helvetica" panose="020B0604020202020204" pitchFamily="34" charset="0"/>
              </a:rPr>
              <a:t> Improves </a:t>
            </a:r>
            <a:r>
              <a:rPr lang="en-US" b="1" dirty="0">
                <a:latin typeface="Helvetica" panose="020B0604020202020204" pitchFamily="34" charset="0"/>
                <a:cs typeface="Helvetica" panose="020B0604020202020204" pitchFamily="34" charset="0"/>
              </a:rPr>
              <a:t>billing accuracy</a:t>
            </a:r>
            <a:r>
              <a:rPr lang="en-US" dirty="0">
                <a:latin typeface="Helvetica" panose="020B0604020202020204" pitchFamily="34" charset="0"/>
                <a:cs typeface="Helvetica" panose="020B0604020202020204" pitchFamily="34" charset="0"/>
              </a:rPr>
              <a:t> – Generates invoices automatically and links payments to bookings.</a:t>
            </a:r>
          </a:p>
          <a:p>
            <a:pPr marL="742950" lvl="1" indent="-285750">
              <a:buFont typeface="Arial" panose="020B0604020202020204" pitchFamily="34" charset="0"/>
              <a:buChar char="•"/>
            </a:pPr>
            <a:r>
              <a:rPr lang="en-US" b="1" dirty="0" smtClean="0">
                <a:latin typeface="Helvetica" panose="020B0604020202020204" pitchFamily="34" charset="0"/>
                <a:cs typeface="Helvetica" panose="020B0604020202020204" pitchFamily="34" charset="0"/>
              </a:rPr>
              <a:t> Enhances </a:t>
            </a:r>
            <a:r>
              <a:rPr lang="en-US" b="1" dirty="0">
                <a:latin typeface="Helvetica" panose="020B0604020202020204" pitchFamily="34" charset="0"/>
                <a:cs typeface="Helvetica" panose="020B0604020202020204" pitchFamily="34" charset="0"/>
              </a:rPr>
              <a:t>customer experience</a:t>
            </a:r>
            <a:r>
              <a:rPr lang="en-US" dirty="0">
                <a:latin typeface="Helvetica" panose="020B0604020202020204" pitchFamily="34" charset="0"/>
                <a:cs typeface="Helvetica" panose="020B0604020202020204" pitchFamily="34" charset="0"/>
              </a:rPr>
              <a:t> – Allows guests to book rooms and services seamlessly.</a:t>
            </a:r>
          </a:p>
          <a:p>
            <a:pPr marL="742950" lvl="1" indent="-285750">
              <a:buFont typeface="Arial" panose="020B0604020202020204" pitchFamily="34" charset="0"/>
              <a:buChar char="•"/>
            </a:pPr>
            <a:r>
              <a:rPr lang="en-US" b="1" dirty="0" smtClean="0">
                <a:latin typeface="Helvetica" panose="020B0604020202020204" pitchFamily="34" charset="0"/>
                <a:cs typeface="Helvetica" panose="020B0604020202020204" pitchFamily="34" charset="0"/>
              </a:rPr>
              <a:t> Ensures </a:t>
            </a:r>
            <a:r>
              <a:rPr lang="en-US" b="1" dirty="0">
                <a:latin typeface="Helvetica" panose="020B0604020202020204" pitchFamily="34" charset="0"/>
                <a:cs typeface="Helvetica" panose="020B0604020202020204" pitchFamily="34" charset="0"/>
              </a:rPr>
              <a:t>data security</a:t>
            </a:r>
            <a:r>
              <a:rPr lang="en-US" dirty="0">
                <a:latin typeface="Helvetica" panose="020B0604020202020204" pitchFamily="34" charset="0"/>
                <a:cs typeface="Helvetica" panose="020B0604020202020204" pitchFamily="34" charset="0"/>
              </a:rPr>
              <a:t> – Uses role-based access control for different user levels.</a:t>
            </a:r>
          </a:p>
          <a:p>
            <a:pPr marL="742950" lvl="1" indent="-285750">
              <a:buFont typeface="Arial" panose="020B0604020202020204" pitchFamily="34" charset="0"/>
              <a:buChar char="•"/>
            </a:pPr>
            <a:r>
              <a:rPr lang="en-US" b="1" dirty="0" smtClean="0">
                <a:latin typeface="Helvetica" panose="020B0604020202020204" pitchFamily="34" charset="0"/>
                <a:cs typeface="Helvetica" panose="020B0604020202020204" pitchFamily="34" charset="0"/>
              </a:rPr>
              <a:t> Reduces </a:t>
            </a:r>
            <a:r>
              <a:rPr lang="en-US" b="1" dirty="0">
                <a:latin typeface="Helvetica" panose="020B0604020202020204" pitchFamily="34" charset="0"/>
                <a:cs typeface="Helvetica" panose="020B0604020202020204" pitchFamily="34" charset="0"/>
              </a:rPr>
              <a:t>manual workload</a:t>
            </a:r>
            <a:r>
              <a:rPr lang="en-US" dirty="0">
                <a:latin typeface="Helvetica" panose="020B0604020202020204" pitchFamily="34" charset="0"/>
                <a:cs typeface="Helvetica" panose="020B0604020202020204" pitchFamily="34" charset="0"/>
              </a:rPr>
              <a:t> – Employees can focus on service rather than paperwork.</a:t>
            </a:r>
          </a:p>
          <a:p>
            <a:pPr marL="742950" lvl="1" indent="-285750">
              <a:buFont typeface="Arial" panose="020B0604020202020204" pitchFamily="34" charset="0"/>
              <a:buChar char="•"/>
            </a:pPr>
            <a:r>
              <a:rPr lang="en-US" b="1" dirty="0" smtClean="0">
                <a:latin typeface="Helvetica" panose="020B0604020202020204" pitchFamily="34" charset="0"/>
                <a:cs typeface="Helvetica" panose="020B0604020202020204" pitchFamily="34" charset="0"/>
              </a:rPr>
              <a:t> Provides </a:t>
            </a:r>
            <a:r>
              <a:rPr lang="en-US" b="1" dirty="0">
                <a:latin typeface="Helvetica" panose="020B0604020202020204" pitchFamily="34" charset="0"/>
                <a:cs typeface="Helvetica" panose="020B0604020202020204" pitchFamily="34" charset="0"/>
              </a:rPr>
              <a:t>reports and insights</a:t>
            </a:r>
            <a:r>
              <a:rPr lang="en-US" dirty="0">
                <a:latin typeface="Helvetica" panose="020B0604020202020204" pitchFamily="34" charset="0"/>
                <a:cs typeface="Helvetica" panose="020B0604020202020204" pitchFamily="34" charset="0"/>
              </a:rPr>
              <a:t> – Managers can track occupancy rates, revenue, and performance</a:t>
            </a:r>
            <a:r>
              <a:rPr lang="en-US" dirty="0" smtClean="0">
                <a:latin typeface="Helvetica" panose="020B0604020202020204" pitchFamily="34" charset="0"/>
                <a:cs typeface="Helvetica" panose="020B0604020202020204" pitchFamily="34" charset="0"/>
              </a:rPr>
              <a:t>.</a:t>
            </a:r>
            <a:endParaRPr lang="en-US" dirty="0">
              <a:latin typeface="Helvetica" panose="020B0604020202020204" pitchFamily="34" charset="0"/>
              <a:cs typeface="Helvetica" panose="020B0604020202020204" pitchFamily="34" charset="0"/>
            </a:endParaRPr>
          </a:p>
        </p:txBody>
      </p:sp>
      <p:sp>
        <p:nvSpPr>
          <p:cNvPr id="7" name="Rectangle 6"/>
          <p:cNvSpPr/>
          <p:nvPr/>
        </p:nvSpPr>
        <p:spPr>
          <a:xfrm>
            <a:off x="7872919" y="389107"/>
            <a:ext cx="4319081" cy="461665"/>
          </a:xfrm>
          <a:prstGeom prst="rect">
            <a:avLst/>
          </a:prstGeom>
        </p:spPr>
        <p:txBody>
          <a:bodyPr wrap="square">
            <a:spAutoFit/>
          </a:bodyPr>
          <a:lstStyle/>
          <a:p>
            <a:pPr lvl="1"/>
            <a:r>
              <a:rPr lang="en-US" sz="2400" b="1" u="sng" dirty="0">
                <a:latin typeface="Helvetica" panose="020B0604020202020204" pitchFamily="34" charset="0"/>
                <a:cs typeface="Helvetica" panose="020B0604020202020204" pitchFamily="34" charset="0"/>
              </a:rPr>
              <a:t>Expected </a:t>
            </a:r>
            <a:r>
              <a:rPr lang="en-US" sz="2400" b="1" u="sng" dirty="0" smtClean="0">
                <a:latin typeface="Helvetica" panose="020B0604020202020204" pitchFamily="34" charset="0"/>
                <a:cs typeface="Helvetica" panose="020B0604020202020204" pitchFamily="34" charset="0"/>
              </a:rPr>
              <a:t>Benefits </a:t>
            </a:r>
            <a:endParaRPr lang="en-US" sz="2400" b="1" u="sng" dirty="0">
              <a:latin typeface="Helvetica" panose="020B0604020202020204" pitchFamily="34" charset="0"/>
              <a:cs typeface="Helvetica" panose="020B0604020202020204"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872919" cy="6858000"/>
          </a:xfrm>
          <a:prstGeom prst="rect">
            <a:avLst/>
          </a:prstGeom>
        </p:spPr>
      </p:pic>
    </p:spTree>
    <p:extLst>
      <p:ext uri="{BB962C8B-B14F-4D97-AF65-F5344CB8AC3E}">
        <p14:creationId xmlns:p14="http://schemas.microsoft.com/office/powerpoint/2010/main" val="40358330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62</TotalTime>
  <Words>470</Words>
  <Application>Microsoft Office PowerPoint</Application>
  <PresentationFormat>Widescreen</PresentationFormat>
  <Paragraphs>39</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Helvetica</vt:lpstr>
      <vt:lpstr>Celestial</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pc</cp:lastModifiedBy>
  <cp:revision>6</cp:revision>
  <dcterms:created xsi:type="dcterms:W3CDTF">2025-03-24T12:06:13Z</dcterms:created>
  <dcterms:modified xsi:type="dcterms:W3CDTF">2025-03-24T13:08:31Z</dcterms:modified>
</cp:coreProperties>
</file>