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59" r:id="rId6"/>
    <p:sldId id="267" r:id="rId7"/>
    <p:sldId id="266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41070A-D833-428E-80FE-5AA7AC4D8B7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37089A-6BB7-4208-A11F-24B75B87EEA3}">
      <dgm:prSet/>
      <dgm:spPr/>
      <dgm:t>
        <a:bodyPr/>
        <a:lstStyle/>
        <a:p>
          <a:r>
            <a:rPr lang="en-US"/>
            <a:t>Pros:</a:t>
          </a:r>
        </a:p>
      </dgm:t>
    </dgm:pt>
    <dgm:pt modelId="{46F8B582-2073-45E4-8D8D-49E947FBF264}" type="parTrans" cxnId="{5F9DEE48-B8CB-4B27-9D9F-3084B0A412EE}">
      <dgm:prSet/>
      <dgm:spPr/>
      <dgm:t>
        <a:bodyPr/>
        <a:lstStyle/>
        <a:p>
          <a:endParaRPr lang="en-US"/>
        </a:p>
      </dgm:t>
    </dgm:pt>
    <dgm:pt modelId="{5BD78483-E163-47B5-979C-4890CEFDC97C}" type="sibTrans" cxnId="{5F9DEE48-B8CB-4B27-9D9F-3084B0A412EE}">
      <dgm:prSet/>
      <dgm:spPr/>
      <dgm:t>
        <a:bodyPr/>
        <a:lstStyle/>
        <a:p>
          <a:endParaRPr lang="en-US"/>
        </a:p>
      </dgm:t>
    </dgm:pt>
    <dgm:pt modelId="{C16B51F1-360D-4430-8A9C-821F26891FA0}">
      <dgm:prSet/>
      <dgm:spPr/>
      <dgm:t>
        <a:bodyPr/>
        <a:lstStyle/>
        <a:p>
          <a:r>
            <a:rPr lang="en-US" dirty="0"/>
            <a:t>Accomplished core objective (high accuracy)</a:t>
          </a:r>
        </a:p>
      </dgm:t>
    </dgm:pt>
    <dgm:pt modelId="{5A6839B6-92D5-4D83-B409-EF17F67C72E5}" type="parTrans" cxnId="{E0BB654B-CABC-4E71-8F76-41A181CCDF35}">
      <dgm:prSet/>
      <dgm:spPr/>
      <dgm:t>
        <a:bodyPr/>
        <a:lstStyle/>
        <a:p>
          <a:endParaRPr lang="en-US"/>
        </a:p>
      </dgm:t>
    </dgm:pt>
    <dgm:pt modelId="{09A67E47-926B-40EF-A041-957BC6B9842B}" type="sibTrans" cxnId="{E0BB654B-CABC-4E71-8F76-41A181CCDF35}">
      <dgm:prSet/>
      <dgm:spPr/>
      <dgm:t>
        <a:bodyPr/>
        <a:lstStyle/>
        <a:p>
          <a:endParaRPr lang="en-US"/>
        </a:p>
      </dgm:t>
    </dgm:pt>
    <dgm:pt modelId="{6FCCACE9-FFAE-400D-A267-60CDF9BD8998}">
      <dgm:prSet/>
      <dgm:spPr/>
      <dgm:t>
        <a:bodyPr/>
        <a:lstStyle/>
        <a:p>
          <a:r>
            <a:rPr lang="en-US"/>
            <a:t>Simplicity (no complicated libraries to learn)</a:t>
          </a:r>
        </a:p>
      </dgm:t>
    </dgm:pt>
    <dgm:pt modelId="{205F7BEE-7F95-4345-AE6E-158C07C6299B}" type="parTrans" cxnId="{43D43484-C05D-4BB7-B70D-B2D1FC942B76}">
      <dgm:prSet/>
      <dgm:spPr/>
      <dgm:t>
        <a:bodyPr/>
        <a:lstStyle/>
        <a:p>
          <a:endParaRPr lang="en-US"/>
        </a:p>
      </dgm:t>
    </dgm:pt>
    <dgm:pt modelId="{2BB8CCA5-185D-4898-9C03-EC8422CCACDB}" type="sibTrans" cxnId="{43D43484-C05D-4BB7-B70D-B2D1FC942B76}">
      <dgm:prSet/>
      <dgm:spPr/>
      <dgm:t>
        <a:bodyPr/>
        <a:lstStyle/>
        <a:p>
          <a:endParaRPr lang="en-US"/>
        </a:p>
      </dgm:t>
    </dgm:pt>
    <dgm:pt modelId="{DE0C9BEE-1266-422A-940C-07E182E67EE8}">
      <dgm:prSet/>
      <dgm:spPr/>
      <dgm:t>
        <a:bodyPr/>
        <a:lstStyle/>
        <a:p>
          <a:r>
            <a:rPr lang="en-US"/>
            <a:t>Speedy (less than a second to compile)</a:t>
          </a:r>
        </a:p>
      </dgm:t>
    </dgm:pt>
    <dgm:pt modelId="{F30434F4-5659-4D75-ABAC-3E0F77813CD6}" type="parTrans" cxnId="{BA2A7C41-F1A1-4045-A666-7234E0710CEE}">
      <dgm:prSet/>
      <dgm:spPr/>
      <dgm:t>
        <a:bodyPr/>
        <a:lstStyle/>
        <a:p>
          <a:endParaRPr lang="en-US"/>
        </a:p>
      </dgm:t>
    </dgm:pt>
    <dgm:pt modelId="{549EBA93-3A40-4132-AF59-BB6EA168611A}" type="sibTrans" cxnId="{BA2A7C41-F1A1-4045-A666-7234E0710CEE}">
      <dgm:prSet/>
      <dgm:spPr/>
      <dgm:t>
        <a:bodyPr/>
        <a:lstStyle/>
        <a:p>
          <a:endParaRPr lang="en-US"/>
        </a:p>
      </dgm:t>
    </dgm:pt>
    <dgm:pt modelId="{941A1CD5-6930-46EB-A7A7-5AB79434D697}">
      <dgm:prSet/>
      <dgm:spPr/>
      <dgm:t>
        <a:bodyPr/>
        <a:lstStyle/>
        <a:p>
          <a:r>
            <a:rPr lang="en-US"/>
            <a:t>Cons</a:t>
          </a:r>
        </a:p>
      </dgm:t>
    </dgm:pt>
    <dgm:pt modelId="{A9CC1D02-C2DE-453C-BE68-4203C25E470D}" type="parTrans" cxnId="{E5688F1E-3179-44FF-9813-ABE76131A42D}">
      <dgm:prSet/>
      <dgm:spPr/>
      <dgm:t>
        <a:bodyPr/>
        <a:lstStyle/>
        <a:p>
          <a:endParaRPr lang="en-US"/>
        </a:p>
      </dgm:t>
    </dgm:pt>
    <dgm:pt modelId="{E24AC411-42C0-4AB7-925E-05588D17C1BA}" type="sibTrans" cxnId="{E5688F1E-3179-44FF-9813-ABE76131A42D}">
      <dgm:prSet/>
      <dgm:spPr/>
      <dgm:t>
        <a:bodyPr/>
        <a:lstStyle/>
        <a:p>
          <a:endParaRPr lang="en-US"/>
        </a:p>
      </dgm:t>
    </dgm:pt>
    <dgm:pt modelId="{6C6DF43A-2056-458A-8AA6-5C4CB7D62C3F}">
      <dgm:prSet/>
      <dgm:spPr/>
      <dgm:t>
        <a:bodyPr/>
        <a:lstStyle/>
        <a:p>
          <a:r>
            <a:rPr lang="en-US"/>
            <a:t>May not compile as fast on lower end computer specs</a:t>
          </a:r>
        </a:p>
      </dgm:t>
    </dgm:pt>
    <dgm:pt modelId="{3746525C-9B74-4B96-AF8A-D6958459C8BA}" type="parTrans" cxnId="{BA5566E5-69A7-4FC4-9B5E-905E9FA15B66}">
      <dgm:prSet/>
      <dgm:spPr/>
      <dgm:t>
        <a:bodyPr/>
        <a:lstStyle/>
        <a:p>
          <a:endParaRPr lang="en-US"/>
        </a:p>
      </dgm:t>
    </dgm:pt>
    <dgm:pt modelId="{17DB9CC8-81C5-498D-9612-F0F490632A65}" type="sibTrans" cxnId="{BA5566E5-69A7-4FC4-9B5E-905E9FA15B66}">
      <dgm:prSet/>
      <dgm:spPr/>
      <dgm:t>
        <a:bodyPr/>
        <a:lstStyle/>
        <a:p>
          <a:endParaRPr lang="en-US"/>
        </a:p>
      </dgm:t>
    </dgm:pt>
    <dgm:pt modelId="{6029F424-DDC8-4CD8-9041-AB565CC8A4DD}">
      <dgm:prSet/>
      <dgm:spPr/>
      <dgm:t>
        <a:bodyPr/>
        <a:lstStyle/>
        <a:p>
          <a:r>
            <a:rPr lang="en-US"/>
            <a:t>Some parts were hard coded</a:t>
          </a:r>
        </a:p>
      </dgm:t>
    </dgm:pt>
    <dgm:pt modelId="{F2AE159F-FDD6-436F-9159-1660E62F78B6}" type="parTrans" cxnId="{FAF83A94-53AB-4C9F-B579-DC1621F7C815}">
      <dgm:prSet/>
      <dgm:spPr/>
      <dgm:t>
        <a:bodyPr/>
        <a:lstStyle/>
        <a:p>
          <a:endParaRPr lang="en-US"/>
        </a:p>
      </dgm:t>
    </dgm:pt>
    <dgm:pt modelId="{4318CAA1-AF9B-4A46-90E3-06C65459D7BA}" type="sibTrans" cxnId="{FAF83A94-53AB-4C9F-B579-DC1621F7C815}">
      <dgm:prSet/>
      <dgm:spPr/>
      <dgm:t>
        <a:bodyPr/>
        <a:lstStyle/>
        <a:p>
          <a:endParaRPr lang="en-US"/>
        </a:p>
      </dgm:t>
    </dgm:pt>
    <dgm:pt modelId="{731144B1-CFFB-4000-B958-BA0131D8DA96}">
      <dgm:prSet/>
      <dgm:spPr/>
      <dgm:t>
        <a:bodyPr/>
        <a:lstStyle/>
        <a:p>
          <a:r>
            <a:rPr lang="en-US"/>
            <a:t>Can only work with provided Human.csv file</a:t>
          </a:r>
        </a:p>
      </dgm:t>
    </dgm:pt>
    <dgm:pt modelId="{2855587C-2C06-4B6E-A306-B730378A79F9}" type="parTrans" cxnId="{D350AB42-4A28-4023-9136-76E51CFBE966}">
      <dgm:prSet/>
      <dgm:spPr/>
      <dgm:t>
        <a:bodyPr/>
        <a:lstStyle/>
        <a:p>
          <a:endParaRPr lang="en-US"/>
        </a:p>
      </dgm:t>
    </dgm:pt>
    <dgm:pt modelId="{F0F670A6-0061-4B9E-8621-5BF98F46AA9D}" type="sibTrans" cxnId="{D350AB42-4A28-4023-9136-76E51CFBE966}">
      <dgm:prSet/>
      <dgm:spPr/>
      <dgm:t>
        <a:bodyPr/>
        <a:lstStyle/>
        <a:p>
          <a:endParaRPr lang="en-US"/>
        </a:p>
      </dgm:t>
    </dgm:pt>
    <dgm:pt modelId="{2B7FAC20-7CD3-4973-BB3C-B91AFB53355E}" type="pres">
      <dgm:prSet presAssocID="{3941070A-D833-428E-80FE-5AA7AC4D8B71}" presName="Name0" presStyleCnt="0">
        <dgm:presLayoutVars>
          <dgm:dir/>
          <dgm:animLvl val="lvl"/>
          <dgm:resizeHandles val="exact"/>
        </dgm:presLayoutVars>
      </dgm:prSet>
      <dgm:spPr/>
    </dgm:pt>
    <dgm:pt modelId="{C379254C-5B19-4145-8BFE-FEFD7536A082}" type="pres">
      <dgm:prSet presAssocID="{B637089A-6BB7-4208-A11F-24B75B87EEA3}" presName="composite" presStyleCnt="0"/>
      <dgm:spPr/>
    </dgm:pt>
    <dgm:pt modelId="{5B7DD772-B4AA-4A26-80B6-60E30C6452BD}" type="pres">
      <dgm:prSet presAssocID="{B637089A-6BB7-4208-A11F-24B75B87EEA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3AE6684-E234-44A0-80D0-8BDE40C41798}" type="pres">
      <dgm:prSet presAssocID="{B637089A-6BB7-4208-A11F-24B75B87EEA3}" presName="desTx" presStyleLbl="alignAccFollowNode1" presStyleIdx="0" presStyleCnt="2">
        <dgm:presLayoutVars>
          <dgm:bulletEnabled val="1"/>
        </dgm:presLayoutVars>
      </dgm:prSet>
      <dgm:spPr/>
    </dgm:pt>
    <dgm:pt modelId="{5917D0F3-8E76-4AE2-806A-5FA73DFA547E}" type="pres">
      <dgm:prSet presAssocID="{5BD78483-E163-47B5-979C-4890CEFDC97C}" presName="space" presStyleCnt="0"/>
      <dgm:spPr/>
    </dgm:pt>
    <dgm:pt modelId="{D65A6594-6369-47A0-AB6C-B0ED9BE45EDA}" type="pres">
      <dgm:prSet presAssocID="{941A1CD5-6930-46EB-A7A7-5AB79434D697}" presName="composite" presStyleCnt="0"/>
      <dgm:spPr/>
    </dgm:pt>
    <dgm:pt modelId="{7B3288BF-F6E3-465E-8F2A-DB8F6E972541}" type="pres">
      <dgm:prSet presAssocID="{941A1CD5-6930-46EB-A7A7-5AB79434D69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4CD0D04-5C92-4B99-8EB7-534457E8A2E3}" type="pres">
      <dgm:prSet presAssocID="{941A1CD5-6930-46EB-A7A7-5AB79434D69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5688F1E-3179-44FF-9813-ABE76131A42D}" srcId="{3941070A-D833-428E-80FE-5AA7AC4D8B71}" destId="{941A1CD5-6930-46EB-A7A7-5AB79434D697}" srcOrd="1" destOrd="0" parTransId="{A9CC1D02-C2DE-453C-BE68-4203C25E470D}" sibTransId="{E24AC411-42C0-4AB7-925E-05588D17C1BA}"/>
    <dgm:cxn modelId="{3A1F1531-7245-4D21-A3E7-4AE5BBA8AAD8}" type="presOf" srcId="{941A1CD5-6930-46EB-A7A7-5AB79434D697}" destId="{7B3288BF-F6E3-465E-8F2A-DB8F6E972541}" srcOrd="0" destOrd="0" presId="urn:microsoft.com/office/officeart/2005/8/layout/hList1"/>
    <dgm:cxn modelId="{BA2A7C41-F1A1-4045-A666-7234E0710CEE}" srcId="{B637089A-6BB7-4208-A11F-24B75B87EEA3}" destId="{DE0C9BEE-1266-422A-940C-07E182E67EE8}" srcOrd="2" destOrd="0" parTransId="{F30434F4-5659-4D75-ABAC-3E0F77813CD6}" sibTransId="{549EBA93-3A40-4132-AF59-BB6EA168611A}"/>
    <dgm:cxn modelId="{E71D8F62-92E5-4AA3-AEFF-B958B2D172D3}" type="presOf" srcId="{6029F424-DDC8-4CD8-9041-AB565CC8A4DD}" destId="{04CD0D04-5C92-4B99-8EB7-534457E8A2E3}" srcOrd="0" destOrd="1" presId="urn:microsoft.com/office/officeart/2005/8/layout/hList1"/>
    <dgm:cxn modelId="{D350AB42-4A28-4023-9136-76E51CFBE966}" srcId="{6029F424-DDC8-4CD8-9041-AB565CC8A4DD}" destId="{731144B1-CFFB-4000-B958-BA0131D8DA96}" srcOrd="0" destOrd="0" parTransId="{2855587C-2C06-4B6E-A306-B730378A79F9}" sibTransId="{F0F670A6-0061-4B9E-8621-5BF98F46AA9D}"/>
    <dgm:cxn modelId="{5F9DEE48-B8CB-4B27-9D9F-3084B0A412EE}" srcId="{3941070A-D833-428E-80FE-5AA7AC4D8B71}" destId="{B637089A-6BB7-4208-A11F-24B75B87EEA3}" srcOrd="0" destOrd="0" parTransId="{46F8B582-2073-45E4-8D8D-49E947FBF264}" sibTransId="{5BD78483-E163-47B5-979C-4890CEFDC97C}"/>
    <dgm:cxn modelId="{0EFCDE4A-E8C9-4EB2-910B-1DCB07D55BD6}" type="presOf" srcId="{3941070A-D833-428E-80FE-5AA7AC4D8B71}" destId="{2B7FAC20-7CD3-4973-BB3C-B91AFB53355E}" srcOrd="0" destOrd="0" presId="urn:microsoft.com/office/officeart/2005/8/layout/hList1"/>
    <dgm:cxn modelId="{E0BB654B-CABC-4E71-8F76-41A181CCDF35}" srcId="{B637089A-6BB7-4208-A11F-24B75B87EEA3}" destId="{C16B51F1-360D-4430-8A9C-821F26891FA0}" srcOrd="0" destOrd="0" parTransId="{5A6839B6-92D5-4D83-B409-EF17F67C72E5}" sibTransId="{09A67E47-926B-40EF-A041-957BC6B9842B}"/>
    <dgm:cxn modelId="{DCD8EA6D-0D2B-4325-B69C-063C05E872D5}" type="presOf" srcId="{DE0C9BEE-1266-422A-940C-07E182E67EE8}" destId="{83AE6684-E234-44A0-80D0-8BDE40C41798}" srcOrd="0" destOrd="2" presId="urn:microsoft.com/office/officeart/2005/8/layout/hList1"/>
    <dgm:cxn modelId="{5CE2AB4E-8CA6-425A-861F-C5D8BC6792DC}" type="presOf" srcId="{C16B51F1-360D-4430-8A9C-821F26891FA0}" destId="{83AE6684-E234-44A0-80D0-8BDE40C41798}" srcOrd="0" destOrd="0" presId="urn:microsoft.com/office/officeart/2005/8/layout/hList1"/>
    <dgm:cxn modelId="{C17F0853-4C4D-43CE-A7A4-7870FC5E4B9B}" type="presOf" srcId="{B637089A-6BB7-4208-A11F-24B75B87EEA3}" destId="{5B7DD772-B4AA-4A26-80B6-60E30C6452BD}" srcOrd="0" destOrd="0" presId="urn:microsoft.com/office/officeart/2005/8/layout/hList1"/>
    <dgm:cxn modelId="{43D43484-C05D-4BB7-B70D-B2D1FC942B76}" srcId="{B637089A-6BB7-4208-A11F-24B75B87EEA3}" destId="{6FCCACE9-FFAE-400D-A267-60CDF9BD8998}" srcOrd="1" destOrd="0" parTransId="{205F7BEE-7F95-4345-AE6E-158C07C6299B}" sibTransId="{2BB8CCA5-185D-4898-9C03-EC8422CCACDB}"/>
    <dgm:cxn modelId="{FAF83A94-53AB-4C9F-B579-DC1621F7C815}" srcId="{941A1CD5-6930-46EB-A7A7-5AB79434D697}" destId="{6029F424-DDC8-4CD8-9041-AB565CC8A4DD}" srcOrd="1" destOrd="0" parTransId="{F2AE159F-FDD6-436F-9159-1660E62F78B6}" sibTransId="{4318CAA1-AF9B-4A46-90E3-06C65459D7BA}"/>
    <dgm:cxn modelId="{74A0E2A6-0D44-484F-AB38-CF41131A8B68}" type="presOf" srcId="{731144B1-CFFB-4000-B958-BA0131D8DA96}" destId="{04CD0D04-5C92-4B99-8EB7-534457E8A2E3}" srcOrd="0" destOrd="2" presId="urn:microsoft.com/office/officeart/2005/8/layout/hList1"/>
    <dgm:cxn modelId="{BA5566E5-69A7-4FC4-9B5E-905E9FA15B66}" srcId="{941A1CD5-6930-46EB-A7A7-5AB79434D697}" destId="{6C6DF43A-2056-458A-8AA6-5C4CB7D62C3F}" srcOrd="0" destOrd="0" parTransId="{3746525C-9B74-4B96-AF8A-D6958459C8BA}" sibTransId="{17DB9CC8-81C5-498D-9612-F0F490632A65}"/>
    <dgm:cxn modelId="{58B23CF9-00B0-47A3-B7B1-42541B741338}" type="presOf" srcId="{6FCCACE9-FFAE-400D-A267-60CDF9BD8998}" destId="{83AE6684-E234-44A0-80D0-8BDE40C41798}" srcOrd="0" destOrd="1" presId="urn:microsoft.com/office/officeart/2005/8/layout/hList1"/>
    <dgm:cxn modelId="{6CD42EFE-B905-472B-95FB-9D27591B4965}" type="presOf" srcId="{6C6DF43A-2056-458A-8AA6-5C4CB7D62C3F}" destId="{04CD0D04-5C92-4B99-8EB7-534457E8A2E3}" srcOrd="0" destOrd="0" presId="urn:microsoft.com/office/officeart/2005/8/layout/hList1"/>
    <dgm:cxn modelId="{7B377060-ABC5-496F-9970-706F4C7D5184}" type="presParOf" srcId="{2B7FAC20-7CD3-4973-BB3C-B91AFB53355E}" destId="{C379254C-5B19-4145-8BFE-FEFD7536A082}" srcOrd="0" destOrd="0" presId="urn:microsoft.com/office/officeart/2005/8/layout/hList1"/>
    <dgm:cxn modelId="{FDCE9E2C-C42B-421B-B85A-3AB398C1BCBC}" type="presParOf" srcId="{C379254C-5B19-4145-8BFE-FEFD7536A082}" destId="{5B7DD772-B4AA-4A26-80B6-60E30C6452BD}" srcOrd="0" destOrd="0" presId="urn:microsoft.com/office/officeart/2005/8/layout/hList1"/>
    <dgm:cxn modelId="{82BE4D21-6334-4D9C-8A56-5369939EFDBB}" type="presParOf" srcId="{C379254C-5B19-4145-8BFE-FEFD7536A082}" destId="{83AE6684-E234-44A0-80D0-8BDE40C41798}" srcOrd="1" destOrd="0" presId="urn:microsoft.com/office/officeart/2005/8/layout/hList1"/>
    <dgm:cxn modelId="{8A54335E-AF69-4926-940B-42AF47BAA2B8}" type="presParOf" srcId="{2B7FAC20-7CD3-4973-BB3C-B91AFB53355E}" destId="{5917D0F3-8E76-4AE2-806A-5FA73DFA547E}" srcOrd="1" destOrd="0" presId="urn:microsoft.com/office/officeart/2005/8/layout/hList1"/>
    <dgm:cxn modelId="{32FE8FFC-1DBF-41BE-A135-BB2B9361240B}" type="presParOf" srcId="{2B7FAC20-7CD3-4973-BB3C-B91AFB53355E}" destId="{D65A6594-6369-47A0-AB6C-B0ED9BE45EDA}" srcOrd="2" destOrd="0" presId="urn:microsoft.com/office/officeart/2005/8/layout/hList1"/>
    <dgm:cxn modelId="{85F72420-04F8-4E12-920A-57B49579AC6D}" type="presParOf" srcId="{D65A6594-6369-47A0-AB6C-B0ED9BE45EDA}" destId="{7B3288BF-F6E3-465E-8F2A-DB8F6E972541}" srcOrd="0" destOrd="0" presId="urn:microsoft.com/office/officeart/2005/8/layout/hList1"/>
    <dgm:cxn modelId="{15C5AE4D-F190-4E13-871C-CC4233388884}" type="presParOf" srcId="{D65A6594-6369-47A0-AB6C-B0ED9BE45EDA}" destId="{04CD0D04-5C92-4B99-8EB7-534457E8A2E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7DD772-B4AA-4A26-80B6-60E30C6452BD}">
      <dsp:nvSpPr>
        <dsp:cNvPr id="0" name=""/>
        <dsp:cNvSpPr/>
      </dsp:nvSpPr>
      <dsp:spPr>
        <a:xfrm>
          <a:off x="50" y="242695"/>
          <a:ext cx="4838159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Pros:</a:t>
          </a:r>
        </a:p>
      </dsp:txBody>
      <dsp:txXfrm>
        <a:off x="50" y="242695"/>
        <a:ext cx="4838159" cy="806400"/>
      </dsp:txXfrm>
    </dsp:sp>
    <dsp:sp modelId="{83AE6684-E234-44A0-80D0-8BDE40C41798}">
      <dsp:nvSpPr>
        <dsp:cNvPr id="0" name=""/>
        <dsp:cNvSpPr/>
      </dsp:nvSpPr>
      <dsp:spPr>
        <a:xfrm>
          <a:off x="50" y="1049095"/>
          <a:ext cx="4838159" cy="27669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Accomplished core objective (high accuracy)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Simplicity (no complicated libraries to learn)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Speedy (less than a second to compile)</a:t>
          </a:r>
        </a:p>
      </dsp:txBody>
      <dsp:txXfrm>
        <a:off x="50" y="1049095"/>
        <a:ext cx="4838159" cy="2766959"/>
      </dsp:txXfrm>
    </dsp:sp>
    <dsp:sp modelId="{7B3288BF-F6E3-465E-8F2A-DB8F6E972541}">
      <dsp:nvSpPr>
        <dsp:cNvPr id="0" name=""/>
        <dsp:cNvSpPr/>
      </dsp:nvSpPr>
      <dsp:spPr>
        <a:xfrm>
          <a:off x="5515552" y="242695"/>
          <a:ext cx="4838159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Cons</a:t>
          </a:r>
        </a:p>
      </dsp:txBody>
      <dsp:txXfrm>
        <a:off x="5515552" y="242695"/>
        <a:ext cx="4838159" cy="806400"/>
      </dsp:txXfrm>
    </dsp:sp>
    <dsp:sp modelId="{04CD0D04-5C92-4B99-8EB7-534457E8A2E3}">
      <dsp:nvSpPr>
        <dsp:cNvPr id="0" name=""/>
        <dsp:cNvSpPr/>
      </dsp:nvSpPr>
      <dsp:spPr>
        <a:xfrm>
          <a:off x="5515552" y="1049095"/>
          <a:ext cx="4838159" cy="27669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May not compile as fast on lower end computer specs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Some parts were hard coded</a:t>
          </a: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Can only work with provided Human.csv file</a:t>
          </a:r>
        </a:p>
      </dsp:txBody>
      <dsp:txXfrm>
        <a:off x="5515552" y="1049095"/>
        <a:ext cx="4838159" cy="27669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9D7C1-D350-4176-994B-229D5A11E7F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9ECDB-81D5-4D93-BBF6-F58678F60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5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9ECDB-81D5-4D93-BBF6-F58678F603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3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7C48-2732-487D-9579-2E4A3EA7D82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9FE8-9FCF-4C49-B07D-A31B0D2E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3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7C48-2732-487D-9579-2E4A3EA7D82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9FE8-9FCF-4C49-B07D-A31B0D2E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1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7C48-2732-487D-9579-2E4A3EA7D82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9FE8-9FCF-4C49-B07D-A31B0D2E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45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7C48-2732-487D-9579-2E4A3EA7D82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9FE8-9FCF-4C49-B07D-A31B0D2E932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0172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7C48-2732-487D-9579-2E4A3EA7D82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9FE8-9FCF-4C49-B07D-A31B0D2E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30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7C48-2732-487D-9579-2E4A3EA7D82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9FE8-9FCF-4C49-B07D-A31B0D2E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48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7C48-2732-487D-9579-2E4A3EA7D82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9FE8-9FCF-4C49-B07D-A31B0D2E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99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7C48-2732-487D-9579-2E4A3EA7D82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9FE8-9FCF-4C49-B07D-A31B0D2E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16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7C48-2732-487D-9579-2E4A3EA7D82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9FE8-9FCF-4C49-B07D-A31B0D2E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1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7C48-2732-487D-9579-2E4A3EA7D82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9FE8-9FCF-4C49-B07D-A31B0D2E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7C48-2732-487D-9579-2E4A3EA7D82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9FE8-9FCF-4C49-B07D-A31B0D2E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4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7C48-2732-487D-9579-2E4A3EA7D82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9FE8-9FCF-4C49-B07D-A31B0D2E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0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7C48-2732-487D-9579-2E4A3EA7D82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9FE8-9FCF-4C49-B07D-A31B0D2E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8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7C48-2732-487D-9579-2E4A3EA7D82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9FE8-9FCF-4C49-B07D-A31B0D2E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3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7C48-2732-487D-9579-2E4A3EA7D82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9FE8-9FCF-4C49-B07D-A31B0D2E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0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7C48-2732-487D-9579-2E4A3EA7D82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9FE8-9FCF-4C49-B07D-A31B0D2E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3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7C48-2732-487D-9579-2E4A3EA7D82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9FE8-9FCF-4C49-B07D-A31B0D2E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D947C48-2732-487D-9579-2E4A3EA7D82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8A49FE8-9FCF-4C49-B07D-A31B0D2E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417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7E3C-57F5-0E2A-A609-62467F7099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Human Computer Interaction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EA1D0-3CFA-EED6-22D5-909055DC7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816221"/>
            <a:ext cx="9440034" cy="2593910"/>
          </a:xfrm>
        </p:spPr>
        <p:txBody>
          <a:bodyPr>
            <a:normAutofit/>
          </a:bodyPr>
          <a:lstStyle/>
          <a:p>
            <a:r>
              <a:rPr lang="en-US" sz="2400" b="1" dirty="0"/>
              <a:t>Group Members:</a:t>
            </a:r>
          </a:p>
          <a:p>
            <a:r>
              <a:rPr lang="en-US" sz="2400" dirty="0"/>
              <a:t>William Torres</a:t>
            </a:r>
          </a:p>
          <a:p>
            <a:r>
              <a:rPr lang="en-US" sz="2400" dirty="0"/>
              <a:t>Ben Koutsoumbaris</a:t>
            </a:r>
          </a:p>
          <a:p>
            <a:r>
              <a:rPr lang="en-US" sz="2400" dirty="0"/>
              <a:t>Steven Valdez</a:t>
            </a:r>
          </a:p>
        </p:txBody>
      </p:sp>
    </p:spTree>
    <p:extLst>
      <p:ext uri="{BB962C8B-B14F-4D97-AF65-F5344CB8AC3E}">
        <p14:creationId xmlns:p14="http://schemas.microsoft.com/office/powerpoint/2010/main" val="1254571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C0DAA-8CF4-E04A-9B8C-162A32C9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D45E1-EF4F-25EC-4E97-5C5F13F10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data splitting:</a:t>
            </a:r>
          </a:p>
          <a:p>
            <a:endParaRPr lang="en-US" dirty="0"/>
          </a:p>
          <a:p>
            <a:r>
              <a:rPr lang="en-US" dirty="0"/>
              <a:t>Example probabilities generated: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Results of 70% split and 30% split testing:</a:t>
            </a:r>
          </a:p>
          <a:p>
            <a:pPr lvl="1"/>
            <a:r>
              <a:rPr lang="en-US" dirty="0"/>
              <a:t>Entropy accuracy value and percentage (accuracy between 73%-77%)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817D3B-0120-C0F9-7BA7-D0E4773A2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541" y="1802308"/>
            <a:ext cx="3771576" cy="855094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AECDC9-24C3-D943-AE81-235CCE231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415" y="2727261"/>
            <a:ext cx="4524375" cy="1257300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A8510A-0183-F3CB-2AFF-BE38BBC13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462" y="4842976"/>
            <a:ext cx="4642158" cy="1405424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3349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4FA0-BC3E-1BCC-2FE4-C3A27E63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Pros/Cons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DDD7EB-B7AB-F960-C516-648CF4C674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332862"/>
              </p:ext>
            </p:extLst>
          </p:nvPr>
        </p:nvGraphicFramePr>
        <p:xfrm>
          <a:off x="913795" y="1732449"/>
          <a:ext cx="1035376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3523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2F55081D-3248-2E52-A920-C57C15D31C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7" r="40219"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C3E82B-2A90-EBB3-BA61-84C75447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28A07-6673-DA06-3179-4A3683C67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1800" dirty="0"/>
              <a:t>Allowing/changing code for use on any .csv file</a:t>
            </a:r>
          </a:p>
          <a:p>
            <a:r>
              <a:rPr lang="en-US" sz="1800" dirty="0"/>
              <a:t>Slight improvements to UI</a:t>
            </a:r>
          </a:p>
          <a:p>
            <a:pPr lvl="1"/>
            <a:r>
              <a:rPr lang="en-US" dirty="0"/>
              <a:t>Custom UI rather than Terminal-based</a:t>
            </a:r>
          </a:p>
          <a:p>
            <a:r>
              <a:rPr lang="en-US" sz="1800" dirty="0"/>
              <a:t>Further improve code efficiency</a:t>
            </a:r>
          </a:p>
          <a:p>
            <a:pPr lvl="1"/>
            <a:r>
              <a:rPr lang="en-US" dirty="0"/>
              <a:t>Take into account larger amounts of data</a:t>
            </a:r>
          </a:p>
          <a:p>
            <a:r>
              <a:rPr lang="en-US" sz="1800" dirty="0"/>
              <a:t>More probability calculation options besides MLE and Entropy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3984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7D8730-B350-864A-9896-102A9A224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77814"/>
            <a:ext cx="9440034" cy="10170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Questions?</a:t>
            </a:r>
          </a:p>
        </p:txBody>
      </p:sp>
      <p:pic>
        <p:nvPicPr>
          <p:cNvPr id="8" name="Graphic 7" descr="Question mark">
            <a:extLst>
              <a:ext uri="{FF2B5EF4-FFF2-40B4-BE49-F238E27FC236}">
                <a16:creationId xmlns:a16="http://schemas.microsoft.com/office/drawing/2014/main" id="{103CF4AB-683A-3974-34DC-2482E2484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93378" y="1064806"/>
            <a:ext cx="2782808" cy="278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3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2AA5-CE10-0385-E72D-7080093F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33586-A30C-B782-6F9B-C4FF30A1C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4058751"/>
          </a:xfrm>
        </p:spPr>
        <p:txBody>
          <a:bodyPr/>
          <a:lstStyle/>
          <a:p>
            <a:r>
              <a:rPr lang="en-US" dirty="0"/>
              <a:t>C++ was used for this project</a:t>
            </a:r>
          </a:p>
          <a:p>
            <a:pPr lvl="1"/>
            <a:r>
              <a:rPr lang="en-US" dirty="0"/>
              <a:t>Considered Python but…</a:t>
            </a:r>
          </a:p>
          <a:p>
            <a:pPr lvl="2"/>
            <a:r>
              <a:rPr lang="en-US" dirty="0"/>
              <a:t>Lack of experience</a:t>
            </a:r>
          </a:p>
          <a:p>
            <a:pPr lvl="2"/>
            <a:r>
              <a:rPr lang="en-US" dirty="0"/>
              <a:t>Found better libraries in C++</a:t>
            </a:r>
          </a:p>
          <a:p>
            <a:r>
              <a:rPr lang="en-US" dirty="0"/>
              <a:t>Problems to go over:</a:t>
            </a:r>
          </a:p>
          <a:p>
            <a:pPr lvl="1"/>
            <a:r>
              <a:rPr lang="en-US" dirty="0"/>
              <a:t>Removing ‘?’ Rows</a:t>
            </a:r>
          </a:p>
          <a:p>
            <a:pPr lvl="1"/>
            <a:r>
              <a:rPr lang="en-US" dirty="0"/>
              <a:t>Splitting the data</a:t>
            </a:r>
          </a:p>
          <a:p>
            <a:pPr lvl="1"/>
            <a:r>
              <a:rPr lang="en-US" dirty="0"/>
              <a:t>Working with the 70% and 30% set</a:t>
            </a:r>
          </a:p>
          <a:p>
            <a:pPr lvl="1"/>
            <a:r>
              <a:rPr lang="en-US" dirty="0"/>
              <a:t>Results, Improvements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A64938-3F0F-B4EF-9643-19DD7C170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712" y="2148235"/>
            <a:ext cx="4216845" cy="322717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115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8FAE8-BEEB-9B13-0BEB-489106CC8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348A7-F19B-4FD4-B373-51D4F8288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84659" cy="4058751"/>
          </a:xfrm>
        </p:spPr>
        <p:txBody>
          <a:bodyPr/>
          <a:lstStyle/>
          <a:p>
            <a:r>
              <a:rPr lang="en-US" b="1" dirty="0"/>
              <a:t>For the 70%</a:t>
            </a:r>
          </a:p>
          <a:p>
            <a:pPr lvl="1"/>
            <a:r>
              <a:rPr lang="en-US" dirty="0"/>
              <a:t>Max Likelihood Estimation (MLE)</a:t>
            </a:r>
          </a:p>
          <a:p>
            <a:r>
              <a:rPr lang="en-US" b="1" dirty="0"/>
              <a:t>For the 30%</a:t>
            </a:r>
            <a:endParaRPr lang="en-US" dirty="0"/>
          </a:p>
          <a:p>
            <a:pPr lvl="1"/>
            <a:r>
              <a:rPr lang="en-US" dirty="0"/>
              <a:t>Corpus Cross Entropy</a:t>
            </a:r>
          </a:p>
          <a:p>
            <a:pPr lvl="1"/>
            <a:r>
              <a:rPr lang="en-US" dirty="0"/>
              <a:t>Formula we followed: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9EA937-8E54-2928-EC80-3DB57AD4E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301" y="3887553"/>
            <a:ext cx="8892678" cy="19761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963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ABE15-E98E-29F3-DFCA-BD656EFD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Training: Implementing the Data Set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127B2-001F-8754-ADEE-C820B33F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4058751"/>
          </a:xfrm>
        </p:spPr>
        <p:txBody>
          <a:bodyPr/>
          <a:lstStyle/>
          <a:p>
            <a:r>
              <a:rPr lang="en-US" dirty="0"/>
              <a:t>Open the file, and make sure to skip the first row since it only contains the column headers</a:t>
            </a:r>
          </a:p>
          <a:p>
            <a:r>
              <a:rPr lang="en-US" dirty="0"/>
              <a:t>Line is done if a newline character is hit</a:t>
            </a:r>
          </a:p>
          <a:p>
            <a:r>
              <a:rPr lang="en-US" dirty="0"/>
              <a:t>Using </a:t>
            </a:r>
            <a:r>
              <a:rPr lang="en-US" dirty="0" err="1"/>
              <a:t>dataAdd</a:t>
            </a:r>
            <a:r>
              <a:rPr lang="en-US" dirty="0"/>
              <a:t>() function, converts the input into arbitrary numbers (discussed later)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A3850F-EB44-B369-969E-BD57EDF03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541" y="1732449"/>
            <a:ext cx="3586650" cy="4860414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4114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3551-2841-8ACC-0109-014419B4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Training: Removing the ‘?’s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07C9E-3C27-90AD-3318-46857F2FA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7526" y="1741780"/>
            <a:ext cx="8691844" cy="4058751"/>
          </a:xfrm>
        </p:spPr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dataAdd</a:t>
            </a:r>
            <a:r>
              <a:rPr lang="en-US" dirty="0"/>
              <a:t>() function…</a:t>
            </a:r>
          </a:p>
          <a:p>
            <a:pPr lvl="1"/>
            <a:r>
              <a:rPr lang="en-US" dirty="0"/>
              <a:t>Flags the ‘?’ row so it won’t be added to the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In the main() function…</a:t>
            </a:r>
          </a:p>
          <a:p>
            <a:pPr lvl="1"/>
            <a:r>
              <a:rPr lang="en-US" dirty="0"/>
              <a:t>Avoid the rows where the flag is set to true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6921B7-CFC7-B33D-B380-ECF2E2DC7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55" y="2627011"/>
            <a:ext cx="4985640" cy="1515781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B02E38-E326-9A2A-83B1-F5DF80C0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355" y="5179122"/>
            <a:ext cx="3717456" cy="1242818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4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DAEF3-671E-03C1-D2CF-AA62AE829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Training: Assigning Arbitrary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B2E91-CC6E-0F6D-FD46-549A9D7C4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4058751"/>
          </a:xfrm>
        </p:spPr>
        <p:txBody>
          <a:bodyPr/>
          <a:lstStyle/>
          <a:p>
            <a:r>
              <a:rPr lang="en-US" dirty="0"/>
              <a:t>An arbitrary number was assigned for each value in the array</a:t>
            </a:r>
          </a:p>
          <a:p>
            <a:pPr lvl="1"/>
            <a:r>
              <a:rPr lang="en-US" dirty="0"/>
              <a:t>Note that this was hard-coded specifically for Human.csv (future improvement)</a:t>
            </a:r>
          </a:p>
          <a:p>
            <a:r>
              <a:rPr lang="en-US" dirty="0"/>
              <a:t>Examples: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658F49-938B-3D06-3BB5-B1B4E6E1F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694" y="1580050"/>
            <a:ext cx="2930936" cy="4989739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373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E9000-A4DF-B4AE-4ACA-F8560CDE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Training: Splitting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A44BF-BBF7-49A6-8D7E-866B69231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4058751"/>
          </a:xfrm>
        </p:spPr>
        <p:txBody>
          <a:bodyPr>
            <a:normAutofit/>
          </a:bodyPr>
          <a:lstStyle/>
          <a:p>
            <a:r>
              <a:rPr lang="en-US" sz="1200" dirty="0"/>
              <a:t>First, find the total array size and multiply the value by 0.7 and 0.3 to find the size of each percentage array</a:t>
            </a:r>
          </a:p>
          <a:p>
            <a:r>
              <a:rPr lang="en-US" sz="1200" dirty="0"/>
              <a:t>Using the rand() function, for each array entry…</a:t>
            </a:r>
          </a:p>
          <a:p>
            <a:pPr lvl="1"/>
            <a:r>
              <a:rPr lang="en-US" sz="1100" dirty="0"/>
              <a:t>Generate an integer with value 0 or 1</a:t>
            </a:r>
          </a:p>
          <a:p>
            <a:pPr lvl="2"/>
            <a:r>
              <a:rPr lang="en-US" sz="1050" dirty="0"/>
              <a:t>Add to the 30% or 70% array respectively</a:t>
            </a:r>
          </a:p>
          <a:p>
            <a:pPr lvl="1"/>
            <a:r>
              <a:rPr lang="en-US" sz="1100" dirty="0"/>
              <a:t>If the number of entries equals the size of the percentage array (found before)</a:t>
            </a:r>
          </a:p>
          <a:p>
            <a:pPr lvl="2"/>
            <a:r>
              <a:rPr lang="en-US" sz="1050" dirty="0"/>
              <a:t>Stop filling that array and enter the rest of the entries into the other array</a:t>
            </a:r>
          </a:p>
          <a:p>
            <a:pPr marL="450000" lvl="1" indent="0">
              <a:buNone/>
            </a:pPr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4346CF-CB5D-BE5C-AC07-2D2E47768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933" y="1580050"/>
            <a:ext cx="5535814" cy="3551787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0B4D24-F48A-FA10-F3BF-250F6A9E3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440" y="3994523"/>
            <a:ext cx="4152728" cy="2771163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435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5DB3-6687-F559-2D9F-7E5818DE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Training: On the 70%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396A0-3C4B-9905-32B7-E70254B20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253009" cy="4058751"/>
          </a:xfrm>
        </p:spPr>
        <p:txBody>
          <a:bodyPr/>
          <a:lstStyle/>
          <a:p>
            <a:r>
              <a:rPr lang="en-US" dirty="0"/>
              <a:t>Before probability calculation, find the unique values and how many times they appear</a:t>
            </a:r>
          </a:p>
          <a:p>
            <a:r>
              <a:rPr lang="en-US" dirty="0"/>
              <a:t>70% split code: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68FEB2-C705-3C68-2237-22CA775D8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937" y="1580050"/>
            <a:ext cx="6145686" cy="4948181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4882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60EEC-BEA6-F18C-9898-DBC3A3BD4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Training: On the 30%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0C4CD-FFA9-6CE9-E075-8DC5D1F18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844636" cy="4058751"/>
          </a:xfrm>
        </p:spPr>
        <p:txBody>
          <a:bodyPr/>
          <a:lstStyle/>
          <a:p>
            <a:r>
              <a:rPr lang="en-US" dirty="0"/>
              <a:t>Testing the Cross Entropy method on the 30% data set</a:t>
            </a:r>
          </a:p>
          <a:p>
            <a:r>
              <a:rPr lang="en-US" dirty="0"/>
              <a:t>Code: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05153-D959-3AB2-BF85-511D71B61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986" y="1580050"/>
            <a:ext cx="6722216" cy="5064599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956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338</TotalTime>
  <Words>466</Words>
  <Application>Microsoft Office PowerPoint</Application>
  <PresentationFormat>Widescreen</PresentationFormat>
  <Paragraphs>77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Calisto MT</vt:lpstr>
      <vt:lpstr>Wingdings 2</vt:lpstr>
      <vt:lpstr>Slate</vt:lpstr>
      <vt:lpstr>Human Computer Interaction Project</vt:lpstr>
      <vt:lpstr>Introduction</vt:lpstr>
      <vt:lpstr>Algorithms Used</vt:lpstr>
      <vt:lpstr>Training: Implementing the Data Set File</vt:lpstr>
      <vt:lpstr>Training: Removing the ‘?’s</vt:lpstr>
      <vt:lpstr>Training: Assigning Arbitrary Values</vt:lpstr>
      <vt:lpstr>Training: Splitting the Code</vt:lpstr>
      <vt:lpstr>Training: On the 70% Split</vt:lpstr>
      <vt:lpstr>Training: On the 30% split</vt:lpstr>
      <vt:lpstr>Sample Results</vt:lpstr>
      <vt:lpstr>Pros/Cons</vt:lpstr>
      <vt:lpstr>Improvements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Koutsoumbaris, Benjamin</dc:creator>
  <cp:lastModifiedBy>Koutsoumbaris, Benjamin</cp:lastModifiedBy>
  <cp:revision>3</cp:revision>
  <dcterms:created xsi:type="dcterms:W3CDTF">2022-12-01T01:12:14Z</dcterms:created>
  <dcterms:modified xsi:type="dcterms:W3CDTF">2022-12-01T19:04:09Z</dcterms:modified>
</cp:coreProperties>
</file>