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971"/>
    <a:srgbClr val="006C31"/>
    <a:srgbClr val="FFFF9F"/>
    <a:srgbClr val="FFC9C9"/>
    <a:srgbClr val="DAEFC3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3" d="100"/>
          <a:sy n="63" d="100"/>
        </p:scale>
        <p:origin x="390" y="-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3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5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14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1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2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6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51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1475-00EE-432B-B48C-35E49C3BE552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3533-35A1-4682-AE31-71899628FE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6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81C75C1-5F67-4C32-B06D-BC18596114F5}"/>
              </a:ext>
            </a:extLst>
          </p:cNvPr>
          <p:cNvSpPr/>
          <p:nvPr/>
        </p:nvSpPr>
        <p:spPr>
          <a:xfrm>
            <a:off x="1721571" y="6029918"/>
            <a:ext cx="9273540" cy="4508837"/>
          </a:xfrm>
          <a:prstGeom prst="rect">
            <a:avLst/>
          </a:prstGeom>
          <a:solidFill>
            <a:srgbClr val="DAE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CB824A-F9DC-4337-9226-F9CF7898C7DE}"/>
              </a:ext>
            </a:extLst>
          </p:cNvPr>
          <p:cNvSpPr/>
          <p:nvPr/>
        </p:nvSpPr>
        <p:spPr>
          <a:xfrm>
            <a:off x="1721571" y="3797992"/>
            <a:ext cx="9273540" cy="2121846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37FAA0-98C0-4BCF-BD08-7ACF8B34DE16}"/>
              </a:ext>
            </a:extLst>
          </p:cNvPr>
          <p:cNvGrpSpPr/>
          <p:nvPr/>
        </p:nvGrpSpPr>
        <p:grpSpPr>
          <a:xfrm>
            <a:off x="2171527" y="3861458"/>
            <a:ext cx="8564970" cy="5738948"/>
            <a:chOff x="892627" y="174172"/>
            <a:chExt cx="9583057" cy="642111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B1D093-E12A-4062-9430-F828EE118BDC}"/>
                </a:ext>
              </a:extLst>
            </p:cNvPr>
            <p:cNvCxnSpPr>
              <a:cxnSpLocks/>
              <a:stCxn id="10" idx="0"/>
              <a:endCxn id="17" idx="0"/>
            </p:cNvCxnSpPr>
            <p:nvPr/>
          </p:nvCxnSpPr>
          <p:spPr>
            <a:xfrm>
              <a:off x="5577114" y="2728686"/>
              <a:ext cx="2608942" cy="15312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83878A-9A89-4418-B720-11D6C485D8FC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>
              <a:off x="3182256" y="2728686"/>
              <a:ext cx="2394858" cy="15312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9F7CD9-D2F7-41C1-B827-4EE8164D2BC3}"/>
                </a:ext>
              </a:extLst>
            </p:cNvPr>
            <p:cNvGrpSpPr/>
            <p:nvPr/>
          </p:nvGrpSpPr>
          <p:grpSpPr>
            <a:xfrm>
              <a:off x="3287485" y="174172"/>
              <a:ext cx="4579257" cy="1016000"/>
              <a:chOff x="2989943" y="595086"/>
              <a:chExt cx="4579257" cy="1016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7F1CB-8A8C-4ACA-84FC-DC629B1107EF}"/>
                  </a:ext>
                </a:extLst>
              </p:cNvPr>
              <p:cNvSpPr/>
              <p:nvPr/>
            </p:nvSpPr>
            <p:spPr>
              <a:xfrm>
                <a:off x="2989943" y="595086"/>
                <a:ext cx="4579257" cy="50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/>
                  <a:t>British Government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30BD1-FD3F-4E6E-A7D9-B4B35A96BC54}"/>
                  </a:ext>
                </a:extLst>
              </p:cNvPr>
              <p:cNvSpPr/>
              <p:nvPr/>
            </p:nvSpPr>
            <p:spPr>
              <a:xfrm>
                <a:off x="2989943" y="1103086"/>
                <a:ext cx="4579257" cy="508000"/>
              </a:xfrm>
              <a:prstGeom prst="rect">
                <a:avLst/>
              </a:prstGeom>
              <a:solidFill>
                <a:srgbClr val="FF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Sovereign and the Cabinet Ministers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42CE0F-9D11-4A15-AD40-15915F5421D7}"/>
                </a:ext>
              </a:extLst>
            </p:cNvPr>
            <p:cNvSpPr/>
            <p:nvPr/>
          </p:nvSpPr>
          <p:spPr>
            <a:xfrm>
              <a:off x="3287485" y="1705429"/>
              <a:ext cx="4579257" cy="5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Secretary of States for the Colonies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5F7CF8-E257-49C4-88A9-DCC17194CFC5}"/>
                </a:ext>
              </a:extLst>
            </p:cNvPr>
            <p:cNvSpPr/>
            <p:nvPr/>
          </p:nvSpPr>
          <p:spPr>
            <a:xfrm>
              <a:off x="3287485" y="2728686"/>
              <a:ext cx="4579257" cy="5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Governor General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C57122-2EFC-4EB6-B1D2-86ECE6EF105B}"/>
                </a:ext>
              </a:extLst>
            </p:cNvPr>
            <p:cNvGrpSpPr/>
            <p:nvPr/>
          </p:nvGrpSpPr>
          <p:grpSpPr>
            <a:xfrm>
              <a:off x="892627" y="3751943"/>
              <a:ext cx="4579257" cy="1016000"/>
              <a:chOff x="2989943" y="595086"/>
              <a:chExt cx="4579257" cy="1016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19F35E-CFAA-40DB-880B-C89A0A7B7D09}"/>
                  </a:ext>
                </a:extLst>
              </p:cNvPr>
              <p:cNvSpPr/>
              <p:nvPr/>
            </p:nvSpPr>
            <p:spPr>
              <a:xfrm>
                <a:off x="2989943" y="595086"/>
                <a:ext cx="4579257" cy="50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/>
                  <a:t>Executive Council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0457A7-2935-492E-AF70-F25B5E11DF23}"/>
                  </a:ext>
                </a:extLst>
              </p:cNvPr>
              <p:cNvSpPr/>
              <p:nvPr/>
            </p:nvSpPr>
            <p:spPr>
              <a:xfrm>
                <a:off x="2989943" y="1103086"/>
                <a:ext cx="4579257" cy="508000"/>
              </a:xfrm>
              <a:prstGeom prst="rect">
                <a:avLst/>
              </a:prstGeom>
              <a:solidFill>
                <a:srgbClr val="FF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 members appointed by the Governor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0D1DCB-D6B4-41C5-BB83-7B3A12D1F0EC}"/>
                </a:ext>
              </a:extLst>
            </p:cNvPr>
            <p:cNvGrpSpPr/>
            <p:nvPr/>
          </p:nvGrpSpPr>
          <p:grpSpPr>
            <a:xfrm>
              <a:off x="5896427" y="3751943"/>
              <a:ext cx="4579257" cy="1016000"/>
              <a:chOff x="2989943" y="595086"/>
              <a:chExt cx="4579257" cy="1016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39646A-B1F4-4A5F-AF33-64CEC65353E0}"/>
                  </a:ext>
                </a:extLst>
              </p:cNvPr>
              <p:cNvSpPr/>
              <p:nvPr/>
            </p:nvSpPr>
            <p:spPr>
              <a:xfrm>
                <a:off x="2989943" y="595086"/>
                <a:ext cx="4579257" cy="50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/>
                  <a:t>Legislative Council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547972-40A1-41BF-B0CE-1E3810353930}"/>
                  </a:ext>
                </a:extLst>
              </p:cNvPr>
              <p:cNvSpPr/>
              <p:nvPr/>
            </p:nvSpPr>
            <p:spPr>
              <a:xfrm>
                <a:off x="2989943" y="1103086"/>
                <a:ext cx="4579257" cy="508000"/>
              </a:xfrm>
              <a:prstGeom prst="rect">
                <a:avLst/>
              </a:prstGeom>
              <a:solidFill>
                <a:srgbClr val="FF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24 members appointed by the Governor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2636F7-1852-4688-BCCF-D6590A50557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577114" y="1190172"/>
              <a:ext cx="0" cy="5152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874BA1-7ACA-4EC5-A296-EF3F98D9C33D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577114" y="2213429"/>
              <a:ext cx="0" cy="5152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8656BB-D7F6-417B-91B0-A1FE2CDECCD6}"/>
                </a:ext>
              </a:extLst>
            </p:cNvPr>
            <p:cNvSpPr/>
            <p:nvPr/>
          </p:nvSpPr>
          <p:spPr>
            <a:xfrm>
              <a:off x="1835693" y="5173616"/>
              <a:ext cx="7482840" cy="508000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Legislative Assembly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B69A8F-E4C0-4BEE-9B3B-8398B117FEDA}"/>
                </a:ext>
              </a:extLst>
            </p:cNvPr>
            <p:cNvSpPr/>
            <p:nvPr/>
          </p:nvSpPr>
          <p:spPr>
            <a:xfrm>
              <a:off x="1835693" y="5681615"/>
              <a:ext cx="7482840" cy="913673"/>
            </a:xfrm>
            <a:prstGeom prst="rect">
              <a:avLst/>
            </a:prstGeom>
            <a:solidFill>
              <a:srgbClr val="A7D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42 members from Lower Canada</a:t>
              </a:r>
            </a:p>
            <a:p>
              <a:pPr algn="ctr"/>
              <a:r>
                <a:rPr lang="en-CA" dirty="0"/>
                <a:t>42 Members from Upper Canada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06598-46E8-4EDE-B0E9-5B9DDA8CAEC4}"/>
              </a:ext>
            </a:extLst>
          </p:cNvPr>
          <p:cNvSpPr/>
          <p:nvPr/>
        </p:nvSpPr>
        <p:spPr>
          <a:xfrm>
            <a:off x="4311961" y="9977446"/>
            <a:ext cx="4092765" cy="454031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Electorate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9712F8-B8D1-4EAC-A074-2199D0A9A302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6358341" y="9600407"/>
            <a:ext cx="2" cy="37703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64ACB63-3D39-4D8B-A9E1-3ADE7196600D}"/>
              </a:ext>
            </a:extLst>
          </p:cNvPr>
          <p:cNvSpPr/>
          <p:nvPr/>
        </p:nvSpPr>
        <p:spPr>
          <a:xfrm rot="16200000">
            <a:off x="-744180" y="8057320"/>
            <a:ext cx="4508837" cy="454031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Province of Canada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8594F8-38A2-44E4-AEF3-D4C01A1426D0}"/>
              </a:ext>
            </a:extLst>
          </p:cNvPr>
          <p:cNvSpPr/>
          <p:nvPr/>
        </p:nvSpPr>
        <p:spPr>
          <a:xfrm rot="16200000">
            <a:off x="435605" y="4633871"/>
            <a:ext cx="2117903" cy="4540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United Kingdom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1396B-C417-4794-B357-A8B3D150432A}"/>
              </a:ext>
            </a:extLst>
          </p:cNvPr>
          <p:cNvGrpSpPr/>
          <p:nvPr/>
        </p:nvGrpSpPr>
        <p:grpSpPr>
          <a:xfrm>
            <a:off x="8878975" y="4148431"/>
            <a:ext cx="2080500" cy="1466573"/>
            <a:chOff x="10079865" y="1601272"/>
            <a:chExt cx="2080500" cy="146657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27A990-2DC9-4CB4-B758-12E07519A1E8}"/>
                </a:ext>
              </a:extLst>
            </p:cNvPr>
            <p:cNvSpPr/>
            <p:nvPr/>
          </p:nvSpPr>
          <p:spPr>
            <a:xfrm>
              <a:off x="10079865" y="2060138"/>
              <a:ext cx="1857522" cy="962104"/>
            </a:xfrm>
            <a:prstGeom prst="rect">
              <a:avLst/>
            </a:prstGeom>
            <a:solidFill>
              <a:srgbClr val="FF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B65F83-D68F-408C-A861-3A50648BECE4}"/>
                </a:ext>
              </a:extLst>
            </p:cNvPr>
            <p:cNvSpPr/>
            <p:nvPr/>
          </p:nvSpPr>
          <p:spPr>
            <a:xfrm>
              <a:off x="10079865" y="1601272"/>
              <a:ext cx="1857522" cy="4588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Legend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2E17E0-894A-4233-81F8-FD8C8043D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290" y="2283327"/>
              <a:ext cx="4121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A7566D-AD88-4E03-AB16-FFAE0F1D0608}"/>
                </a:ext>
              </a:extLst>
            </p:cNvPr>
            <p:cNvSpPr txBox="1"/>
            <p:nvPr/>
          </p:nvSpPr>
          <p:spPr>
            <a:xfrm>
              <a:off x="10710929" y="2098661"/>
              <a:ext cx="1449436" cy="51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Appoints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2F261A-68E0-4E61-BA3D-52D13DF54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290" y="2741474"/>
              <a:ext cx="412124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F607E6-8505-48C2-93EC-50BDB14C14F6}"/>
                </a:ext>
              </a:extLst>
            </p:cNvPr>
            <p:cNvSpPr txBox="1"/>
            <p:nvPr/>
          </p:nvSpPr>
          <p:spPr>
            <a:xfrm>
              <a:off x="10710929" y="2556808"/>
              <a:ext cx="1008609" cy="51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Elects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F59173-0BCF-45DC-A041-A8DBEFDB2913}"/>
              </a:ext>
            </a:extLst>
          </p:cNvPr>
          <p:cNvGrpSpPr/>
          <p:nvPr/>
        </p:nvGrpSpPr>
        <p:grpSpPr>
          <a:xfrm>
            <a:off x="1283223" y="6029916"/>
            <a:ext cx="9711888" cy="6553969"/>
            <a:chOff x="1283223" y="6029917"/>
            <a:chExt cx="9711888" cy="45088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1C75C1-5F67-4C32-B06D-BC18596114F5}"/>
                </a:ext>
              </a:extLst>
            </p:cNvPr>
            <p:cNvSpPr/>
            <p:nvPr/>
          </p:nvSpPr>
          <p:spPr>
            <a:xfrm>
              <a:off x="1721571" y="6029918"/>
              <a:ext cx="9273540" cy="4508837"/>
            </a:xfrm>
            <a:prstGeom prst="rect">
              <a:avLst/>
            </a:prstGeom>
            <a:solidFill>
              <a:srgbClr val="DAE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4ACB63-3D39-4D8B-A9E1-3ADE7196600D}"/>
                </a:ext>
              </a:extLst>
            </p:cNvPr>
            <p:cNvSpPr/>
            <p:nvPr/>
          </p:nvSpPr>
          <p:spPr>
            <a:xfrm rot="16200000">
              <a:off x="-744180" y="8057320"/>
              <a:ext cx="4508837" cy="454031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Province of Canada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4CB824A-F9DC-4337-9226-F9CF7898C7DE}"/>
              </a:ext>
            </a:extLst>
          </p:cNvPr>
          <p:cNvSpPr/>
          <p:nvPr/>
        </p:nvSpPr>
        <p:spPr>
          <a:xfrm>
            <a:off x="1721571" y="3797992"/>
            <a:ext cx="9273540" cy="2121846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1C67A1-BF1F-4AE8-8B8D-2D357212421F}"/>
              </a:ext>
            </a:extLst>
          </p:cNvPr>
          <p:cNvCxnSpPr>
            <a:cxnSpLocks/>
            <a:stCxn id="13" idx="2"/>
            <a:endCxn id="33" idx="2"/>
          </p:cNvCxnSpPr>
          <p:nvPr/>
        </p:nvCxnSpPr>
        <p:spPr>
          <a:xfrm>
            <a:off x="4578221" y="8359138"/>
            <a:ext cx="1787962" cy="1969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B1D093-E12A-4062-9430-F828EE118BDC}"/>
              </a:ext>
            </a:extLst>
          </p:cNvPr>
          <p:cNvCxnSpPr>
            <a:cxnSpLocks/>
            <a:stCxn id="10" idx="0"/>
            <a:endCxn id="17" idx="0"/>
          </p:cNvCxnSpPr>
          <p:nvPr/>
        </p:nvCxnSpPr>
        <p:spPr>
          <a:xfrm>
            <a:off x="6366183" y="6061107"/>
            <a:ext cx="2939583" cy="2298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59F7CD9-D2F7-41C1-B827-4EE8164D2BC3}"/>
              </a:ext>
            </a:extLst>
          </p:cNvPr>
          <p:cNvGrpSpPr/>
          <p:nvPr/>
        </p:nvGrpSpPr>
        <p:grpSpPr>
          <a:xfrm>
            <a:off x="4311960" y="3861458"/>
            <a:ext cx="4092765" cy="908062"/>
            <a:chOff x="2989943" y="595086"/>
            <a:chExt cx="4579257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47F1CB-8A8C-4ACA-84FC-DC629B1107EF}"/>
                </a:ext>
              </a:extLst>
            </p:cNvPr>
            <p:cNvSpPr/>
            <p:nvPr/>
          </p:nvSpPr>
          <p:spPr>
            <a:xfrm>
              <a:off x="2989943" y="595086"/>
              <a:ext cx="4579257" cy="5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British Government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530BD1-FD3F-4E6E-A7D9-B4B35A96BC54}"/>
                </a:ext>
              </a:extLst>
            </p:cNvPr>
            <p:cNvSpPr/>
            <p:nvPr/>
          </p:nvSpPr>
          <p:spPr>
            <a:xfrm>
              <a:off x="2989943" y="1103086"/>
              <a:ext cx="4579257" cy="508000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Sovereign and the Cabinet Ministers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342CE0F-9D11-4A15-AD40-15915F5421D7}"/>
              </a:ext>
            </a:extLst>
          </p:cNvPr>
          <p:cNvSpPr/>
          <p:nvPr/>
        </p:nvSpPr>
        <p:spPr>
          <a:xfrm>
            <a:off x="4311960" y="5230037"/>
            <a:ext cx="4092765" cy="4540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Secretary of States for the Colonies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C57122-2EFC-4EB6-B1D2-86ECE6EF105B}"/>
              </a:ext>
            </a:extLst>
          </p:cNvPr>
          <p:cNvGrpSpPr/>
          <p:nvPr/>
        </p:nvGrpSpPr>
        <p:grpSpPr>
          <a:xfrm>
            <a:off x="1891004" y="7905107"/>
            <a:ext cx="5374433" cy="1421160"/>
            <a:chOff x="2989943" y="595086"/>
            <a:chExt cx="4579257" cy="15900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19F35E-CFAA-40DB-880B-C89A0A7B7D09}"/>
                </a:ext>
              </a:extLst>
            </p:cNvPr>
            <p:cNvSpPr/>
            <p:nvPr/>
          </p:nvSpPr>
          <p:spPr>
            <a:xfrm>
              <a:off x="2989943" y="595086"/>
              <a:ext cx="4579257" cy="508000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Executive Council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0457A7-2935-492E-AF70-F25B5E11DF23}"/>
                </a:ext>
              </a:extLst>
            </p:cNvPr>
            <p:cNvSpPr/>
            <p:nvPr/>
          </p:nvSpPr>
          <p:spPr>
            <a:xfrm>
              <a:off x="2989943" y="1103086"/>
              <a:ext cx="4579257" cy="1082088"/>
            </a:xfrm>
            <a:prstGeom prst="rect">
              <a:avLst/>
            </a:prstGeom>
            <a:solidFill>
              <a:srgbClr val="A7D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/>
                <a:t>Proposes bills to the Legislative Assembly</a:t>
              </a:r>
            </a:p>
            <a:p>
              <a:r>
                <a:rPr lang="en-CA" dirty="0"/>
                <a:t>Develop policies in order to implement laws</a:t>
              </a:r>
            </a:p>
            <a:p>
              <a:r>
                <a:rPr lang="en-CA" dirty="0"/>
                <a:t>Can request the dissolution of the Legislative Assembly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D1DCB-D6B4-41C5-BB83-7B3A12D1F0EC}"/>
              </a:ext>
            </a:extLst>
          </p:cNvPr>
          <p:cNvGrpSpPr/>
          <p:nvPr/>
        </p:nvGrpSpPr>
        <p:grpSpPr>
          <a:xfrm>
            <a:off x="7875036" y="7905107"/>
            <a:ext cx="2861459" cy="908062"/>
            <a:chOff x="2989943" y="595086"/>
            <a:chExt cx="4579257" cy="101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39646A-B1F4-4A5F-AF33-64CEC65353E0}"/>
                </a:ext>
              </a:extLst>
            </p:cNvPr>
            <p:cNvSpPr/>
            <p:nvPr/>
          </p:nvSpPr>
          <p:spPr>
            <a:xfrm>
              <a:off x="2989943" y="595086"/>
              <a:ext cx="4579257" cy="5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Legislative Council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547972-40A1-41BF-B0CE-1E3810353930}"/>
                </a:ext>
              </a:extLst>
            </p:cNvPr>
            <p:cNvSpPr/>
            <p:nvPr/>
          </p:nvSpPr>
          <p:spPr>
            <a:xfrm>
              <a:off x="2989943" y="1103086"/>
              <a:ext cx="4579257" cy="508000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Approves laws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636F7-1852-4688-BCCF-D6590A5055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358342" y="4769520"/>
            <a:ext cx="0" cy="4605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874BA1-7ACA-4EC5-A296-EF3F98D9C33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358343" y="5684068"/>
            <a:ext cx="7840" cy="3770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3FB8053-C58B-4A43-B944-F06E975645E0}"/>
              </a:ext>
            </a:extLst>
          </p:cNvPr>
          <p:cNvGrpSpPr/>
          <p:nvPr/>
        </p:nvGrpSpPr>
        <p:grpSpPr>
          <a:xfrm>
            <a:off x="2918193" y="9874962"/>
            <a:ext cx="6895979" cy="1413688"/>
            <a:chOff x="3014403" y="10189670"/>
            <a:chExt cx="6687876" cy="14136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8656BB-D7F6-417B-91B0-A1FE2CDECCD6}"/>
                </a:ext>
              </a:extLst>
            </p:cNvPr>
            <p:cNvSpPr/>
            <p:nvPr/>
          </p:nvSpPr>
          <p:spPr>
            <a:xfrm>
              <a:off x="3014403" y="10189670"/>
              <a:ext cx="6687876" cy="454031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Legislative Assembly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B69A8F-E4C0-4BEE-9B3B-8398B117FEDA}"/>
                </a:ext>
              </a:extLst>
            </p:cNvPr>
            <p:cNvSpPr/>
            <p:nvPr/>
          </p:nvSpPr>
          <p:spPr>
            <a:xfrm>
              <a:off x="3014403" y="10643699"/>
              <a:ext cx="6687876" cy="959659"/>
            </a:xfrm>
            <a:prstGeom prst="rect">
              <a:avLst/>
            </a:prstGeom>
            <a:solidFill>
              <a:srgbClr val="A7D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/>
                <a:t>The leader of the majority party appoints the members of the Executive Council from the members of his party.</a:t>
              </a:r>
            </a:p>
            <a:p>
              <a:r>
                <a:rPr lang="en-CA" dirty="0"/>
                <a:t>The Legislative passes bills presented by the Executive Council.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06598-46E8-4EDE-B0E9-5B9DDA8CAEC4}"/>
              </a:ext>
            </a:extLst>
          </p:cNvPr>
          <p:cNvSpPr/>
          <p:nvPr/>
        </p:nvSpPr>
        <p:spPr>
          <a:xfrm>
            <a:off x="4311961" y="11837346"/>
            <a:ext cx="4092765" cy="454031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Electorate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9712F8-B8D1-4EAC-A074-2199D0A9A302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6358344" y="11288650"/>
            <a:ext cx="7839" cy="54869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68594F8-38A2-44E4-AEF3-D4C01A1426D0}"/>
              </a:ext>
            </a:extLst>
          </p:cNvPr>
          <p:cNvSpPr/>
          <p:nvPr/>
        </p:nvSpPr>
        <p:spPr>
          <a:xfrm rot="16200000">
            <a:off x="435605" y="4633871"/>
            <a:ext cx="2117903" cy="4540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United Kingdom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D1396B-C417-4794-B357-A8B3D150432A}"/>
              </a:ext>
            </a:extLst>
          </p:cNvPr>
          <p:cNvGrpSpPr/>
          <p:nvPr/>
        </p:nvGrpSpPr>
        <p:grpSpPr>
          <a:xfrm>
            <a:off x="8878975" y="4148431"/>
            <a:ext cx="2080500" cy="1466573"/>
            <a:chOff x="10079865" y="1601272"/>
            <a:chExt cx="2080500" cy="146657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27A990-2DC9-4CB4-B758-12E07519A1E8}"/>
                </a:ext>
              </a:extLst>
            </p:cNvPr>
            <p:cNvSpPr/>
            <p:nvPr/>
          </p:nvSpPr>
          <p:spPr>
            <a:xfrm>
              <a:off x="10079865" y="2060138"/>
              <a:ext cx="1857522" cy="962104"/>
            </a:xfrm>
            <a:prstGeom prst="rect">
              <a:avLst/>
            </a:prstGeom>
            <a:solidFill>
              <a:srgbClr val="FF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B65F83-D68F-408C-A861-3A50648BECE4}"/>
                </a:ext>
              </a:extLst>
            </p:cNvPr>
            <p:cNvSpPr/>
            <p:nvPr/>
          </p:nvSpPr>
          <p:spPr>
            <a:xfrm>
              <a:off x="10079865" y="1601272"/>
              <a:ext cx="1857522" cy="4588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/>
                  </a:solidFill>
                </a:rPr>
                <a:t>Legend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2E17E0-894A-4233-81F8-FD8C8043D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290" y="2283327"/>
              <a:ext cx="41212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A7566D-AD88-4E03-AB16-FFAE0F1D0608}"/>
                </a:ext>
              </a:extLst>
            </p:cNvPr>
            <p:cNvSpPr txBox="1"/>
            <p:nvPr/>
          </p:nvSpPr>
          <p:spPr>
            <a:xfrm>
              <a:off x="10710929" y="2098661"/>
              <a:ext cx="1449436" cy="51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Appoints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2F261A-68E0-4E61-BA3D-52D13DF54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290" y="2741474"/>
              <a:ext cx="412124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F607E6-8505-48C2-93EC-50BDB14C14F6}"/>
                </a:ext>
              </a:extLst>
            </p:cNvPr>
            <p:cNvSpPr txBox="1"/>
            <p:nvPr/>
          </p:nvSpPr>
          <p:spPr>
            <a:xfrm>
              <a:off x="10710929" y="2556808"/>
              <a:ext cx="1008609" cy="51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Elects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620E3C-74AC-4DBF-95E6-C937975D27BE}"/>
              </a:ext>
            </a:extLst>
          </p:cNvPr>
          <p:cNvGrpSpPr/>
          <p:nvPr/>
        </p:nvGrpSpPr>
        <p:grpSpPr>
          <a:xfrm>
            <a:off x="2710682" y="6061107"/>
            <a:ext cx="7311002" cy="1389970"/>
            <a:chOff x="4311960" y="6144585"/>
            <a:chExt cx="4092765" cy="13899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5F7CF8-E257-49C4-88A9-DCC17194CFC5}"/>
                </a:ext>
              </a:extLst>
            </p:cNvPr>
            <p:cNvSpPr/>
            <p:nvPr/>
          </p:nvSpPr>
          <p:spPr>
            <a:xfrm>
              <a:off x="4311960" y="6144585"/>
              <a:ext cx="4092765" cy="454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Governor General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7FACFA-E5E8-43A1-B483-5F454B763D93}"/>
                </a:ext>
              </a:extLst>
            </p:cNvPr>
            <p:cNvSpPr/>
            <p:nvPr/>
          </p:nvSpPr>
          <p:spPr>
            <a:xfrm>
              <a:off x="4311960" y="6598617"/>
              <a:ext cx="4092765" cy="935938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/>
                <a:t>Must accept laws proposed by the Executive Council</a:t>
              </a:r>
            </a:p>
            <a:p>
              <a:r>
                <a:rPr lang="en-CA" dirty="0"/>
                <a:t>Can overturn a law if it goes against the power of the UK</a:t>
              </a:r>
            </a:p>
            <a:p>
              <a:r>
                <a:rPr lang="en-CA" dirty="0"/>
                <a:t>Can prevent the Executive Council from dissolving the Legislative Assembly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5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166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</dc:creator>
  <cp:lastModifiedBy>Jerry Li</cp:lastModifiedBy>
  <cp:revision>5</cp:revision>
  <dcterms:created xsi:type="dcterms:W3CDTF">2019-09-18T21:53:50Z</dcterms:created>
  <dcterms:modified xsi:type="dcterms:W3CDTF">2019-09-19T20:54:49Z</dcterms:modified>
</cp:coreProperties>
</file>