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5" r:id="rId7"/>
    <p:sldId id="262" r:id="rId8"/>
    <p:sldId id="263" r:id="rId9"/>
    <p:sldId id="266" r:id="rId10"/>
    <p:sldId id="264" r:id="rId11"/>
    <p:sldId id="267" r:id="rId12"/>
    <p:sldId id="268" r:id="rId13"/>
    <p:sldId id="269" r:id="rId14"/>
    <p:sldId id="270" r:id="rId15"/>
    <p:sldId id="257"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E294D-40F1-49A2-9AE1-5155523AB49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A5F7BB-61E8-4881-B12A-D4A945A3B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FD69CA5-47DE-4B48-8130-03B37190C5FE}"/>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D1A8360A-4378-493B-8D3B-ED15C8F5A2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329DC8-5880-4101-BABA-DE40009CE574}"/>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86499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B5BFA-5279-4480-B174-1372747E88E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C15A3E8-FC4D-47BD-8366-C95E4173248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06475E-EB7A-459B-B91F-F9A8493CC8B9}"/>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68842BE2-82EC-4092-8E00-9153BB133C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39DBE6-CF3B-4BF0-A654-20254BA4341B}"/>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281936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202CE7-867D-46B4-A827-87A05B6E10D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C63B5B1-A98D-438F-96E8-C9240B0E890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E4D0F8-E69F-474A-B5BE-1082037EDB75}"/>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D289F674-65C0-4507-8D00-AA6F786356F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BF2E9A-BA69-45EA-8507-6536D2F0ED8F}"/>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12343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790221-4592-4618-B694-C8B288A2112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4A144B1-1AB9-4683-AD46-2FAA6D41FCD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D32668-58A8-44FE-A03B-AE5923E23532}"/>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724853B1-0F92-4ED9-B0A5-DBF8A707791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58E3B4-C91F-40CF-BF5D-E7CA3B4A43E1}"/>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109220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60A53-A235-468B-A209-B61F1240E15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098D0E6-B10F-4EF3-AADB-132543041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CD4C180D-FB82-4501-BAF7-0C1C1068D2C9}"/>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4EEE72AA-EF7A-495B-93B8-1BBC64567E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DAB5A8B-629B-4BA1-BB31-FFE073EFB6C6}"/>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213113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8F1D7-2289-462B-BA29-4BCC5D3686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CAD32C-73D0-4C1A-BAB4-BAD2BF3A56A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72F64C2-BBB6-4795-A875-9C3E12F75743}"/>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167F99B-EE03-4FC6-AE04-EE88807499C2}"/>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286C5F94-F261-4354-A8D6-1BAF6309B07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26A24DF-A9C4-415A-9D69-2B675A24AD4E}"/>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356486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AF85B4-182E-44CA-AFA2-DFED7DFE448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2249A0-96FD-4274-A861-A600203F6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9D9683B-C9B0-4F00-8CB4-8953E582D17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2F6FDE9-CC4C-4D8D-9371-22F9876CC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0C04A55-FF59-4E99-8EF6-61D01DC2E20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79001DF-E177-4971-817E-726F93051B69}"/>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8" name="頁尾版面配置區 7">
            <a:extLst>
              <a:ext uri="{FF2B5EF4-FFF2-40B4-BE49-F238E27FC236}">
                <a16:creationId xmlns:a16="http://schemas.microsoft.com/office/drawing/2014/main" id="{EED9F819-B197-443A-BAC8-01A1A13BA42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4FA0E2-FD79-4501-9E30-AE7897FDB723}"/>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261397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FD88CA-C7BA-4253-9A7B-56E97DACC27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926590-B848-4932-8894-5777482D9CC5}"/>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4" name="頁尾版面配置區 3">
            <a:extLst>
              <a:ext uri="{FF2B5EF4-FFF2-40B4-BE49-F238E27FC236}">
                <a16:creationId xmlns:a16="http://schemas.microsoft.com/office/drawing/2014/main" id="{360F42A5-0C85-476E-9B5E-FB23B7FB584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7E92B71-EA33-436A-A104-404AEED169BC}"/>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319814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513378B-8F38-415C-BEAE-74C61B83FE98}"/>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3" name="頁尾版面配置區 2">
            <a:extLst>
              <a:ext uri="{FF2B5EF4-FFF2-40B4-BE49-F238E27FC236}">
                <a16:creationId xmlns:a16="http://schemas.microsoft.com/office/drawing/2014/main" id="{1D9F499D-98AB-42D1-A205-6ED6AB29598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5F4AD4C-36F1-4102-BF33-0662683DCF41}"/>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8201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D0074-8E85-41B7-9756-5D77963EE15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39ABFC8-989C-4A67-87D0-46E7EE279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8AD7D60-D14A-4BFF-BB69-CA471B8B5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0822BFD-F93D-4C52-B246-00AA94DC3444}"/>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EFE7494A-2C70-41F7-B238-326B206E770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7E9E66-B26E-4AD6-BC58-A4243D74403D}"/>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39557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26B2E0-1476-439B-AAA5-5D7B07427AA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4D0ABD3-45DA-48DB-9B28-384CC189D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A55BB35-461D-4FF1-BFE5-01BAFB76D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9209FBA-DF09-4379-B1B8-134102074A33}"/>
              </a:ext>
            </a:extLst>
          </p:cNvPr>
          <p:cNvSpPr>
            <a:spLocks noGrp="1"/>
          </p:cNvSpPr>
          <p:nvPr>
            <p:ph type="dt" sz="half" idx="10"/>
          </p:nvPr>
        </p:nvSpPr>
        <p:spPr/>
        <p:txBody>
          <a:bodyPr/>
          <a:lstStyle/>
          <a:p>
            <a:fld id="{33CE51D8-42CE-44BE-BF59-AE86E1A20226}"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4BE1BB0A-5A55-4370-865C-8CD6D75F55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B91A5DF-D533-484C-B51A-C20190E93A1B}"/>
              </a:ext>
            </a:extLst>
          </p:cNvPr>
          <p:cNvSpPr>
            <a:spLocks noGrp="1"/>
          </p:cNvSpPr>
          <p:nvPr>
            <p:ph type="sldNum" sz="quarter" idx="12"/>
          </p:nvPr>
        </p:nvSpPr>
        <p:spPr/>
        <p:txBody>
          <a:body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255878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78E82DD-6A55-45AB-90B5-2AE5CAC00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8A66AA9-8C0A-416B-9D63-393595A76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6F8367-D99E-4CA0-BFE3-2F9AB11EF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E51D8-42CE-44BE-BF59-AE86E1A20226}"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21323D22-217E-4737-A2FC-7C0DE62C5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6AFBCA6-EDEE-48A2-AE3A-27073643B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EC75C-EDD8-4554-B27D-E0462D086915}" type="slidenum">
              <a:rPr lang="zh-TW" altLang="en-US" smtClean="0"/>
              <a:t>‹#›</a:t>
            </a:fld>
            <a:endParaRPr lang="zh-TW" altLang="en-US"/>
          </a:p>
        </p:txBody>
      </p:sp>
    </p:spTree>
    <p:extLst>
      <p:ext uri="{BB962C8B-B14F-4D97-AF65-F5344CB8AC3E}">
        <p14:creationId xmlns:p14="http://schemas.microsoft.com/office/powerpoint/2010/main" val="256414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asonChuangTW/2021_Spring_AI_Final_Project" TargetMode="Externa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hyperlink" Target="https://www.gymlibrary.ml/environments/atari/freeway/" TargetMode="Externa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paperswithcode.com/sota/atari-games-on-atari-2600-freeway" TargetMode="Externa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nestedsoftware.com/2019/07/25/tic-tac-toe-with-tabular-q-learning-1kdn.139811.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spraphul.github.io/blog/RL3"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2627B-D3BC-4139-9B6C-F5C4938E41B1}"/>
              </a:ext>
            </a:extLst>
          </p:cNvPr>
          <p:cNvSpPr>
            <a:spLocks noGrp="1"/>
          </p:cNvSpPr>
          <p:nvPr>
            <p:ph type="ctrTitle"/>
          </p:nvPr>
        </p:nvSpPr>
        <p:spPr>
          <a:xfrm>
            <a:off x="3278909" y="1854199"/>
            <a:ext cx="5634182" cy="1655763"/>
          </a:xfrm>
          <a:solidFill>
            <a:srgbClr val="C0C0C0">
              <a:alpha val="69804"/>
            </a:srgbClr>
          </a:solidFill>
        </p:spPr>
        <p:txBody>
          <a:bodyPr/>
          <a:lstStyle/>
          <a:p>
            <a:r>
              <a:rPr lang="en-US" altLang="zh-TW" sz="4800" u="sng" dirty="0">
                <a:solidFill>
                  <a:schemeClr val="accent1">
                    <a:lumMod val="50000"/>
                  </a:schemeClr>
                </a:solidFill>
                <a:latin typeface="Times New Roman" panose="02020603050405020304" pitchFamily="18" charset="0"/>
                <a:cs typeface="Times New Roman" panose="02020603050405020304" pitchFamily="18" charset="0"/>
              </a:rPr>
              <a:t>Final Project</a:t>
            </a:r>
            <a:br>
              <a:rPr lang="en-US" altLang="zh-TW" dirty="0">
                <a:solidFill>
                  <a:schemeClr val="accent1">
                    <a:lumMod val="50000"/>
                  </a:schemeClr>
                </a:solidFill>
                <a:latin typeface="Times New Roman" panose="02020603050405020304" pitchFamily="18" charset="0"/>
                <a:cs typeface="Times New Roman" panose="02020603050405020304" pitchFamily="18" charset="0"/>
              </a:rPr>
            </a:br>
            <a:r>
              <a:rPr lang="en-US" altLang="zh-TW" b="1" dirty="0">
                <a:solidFill>
                  <a:schemeClr val="accent1">
                    <a:lumMod val="50000"/>
                  </a:schemeClr>
                </a:solidFill>
                <a:latin typeface="Times New Roman" panose="02020603050405020304" pitchFamily="18" charset="0"/>
                <a:cs typeface="Times New Roman" panose="02020603050405020304" pitchFamily="18" charset="0"/>
              </a:rPr>
              <a:t>Atari Freeway</a:t>
            </a:r>
            <a:endParaRPr lang="zh-TW" alt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38A6FA62-2CDE-489A-8143-158421ABF7DC}"/>
              </a:ext>
            </a:extLst>
          </p:cNvPr>
          <p:cNvSpPr>
            <a:spLocks noGrp="1"/>
          </p:cNvSpPr>
          <p:nvPr>
            <p:ph type="subTitle" idx="1"/>
          </p:nvPr>
        </p:nvSpPr>
        <p:spPr/>
        <p:txBody>
          <a:bodyPr/>
          <a:lstStyle/>
          <a:p>
            <a:endParaRPr lang="zh-TW" altLang="en-US" dirty="0"/>
          </a:p>
        </p:txBody>
      </p:sp>
    </p:spTree>
    <p:custDataLst>
      <p:tags r:id="rId1"/>
    </p:custDataLst>
    <p:extLst>
      <p:ext uri="{BB962C8B-B14F-4D97-AF65-F5344CB8AC3E}">
        <p14:creationId xmlns:p14="http://schemas.microsoft.com/office/powerpoint/2010/main" val="213107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solidFill>
                  <a:prstClr val="black"/>
                </a:solidFill>
                <a:latin typeface="Times New Roman" panose="02020603050405020304" pitchFamily="18" charset="0"/>
                <a:cs typeface="Times New Roman" panose="02020603050405020304" pitchFamily="18" charset="0"/>
              </a:rPr>
              <a:t>Results &amp; Analysis </a:t>
            </a:r>
            <a:r>
              <a:rPr lang="en-US" altLang="zh-TW" sz="3200" b="1" dirty="0">
                <a:solidFill>
                  <a:prstClr val="black"/>
                </a:solidFill>
                <a:latin typeface="Times New Roman" panose="02020603050405020304" pitchFamily="18" charset="0"/>
                <a:cs typeface="Times New Roman" panose="02020603050405020304" pitchFamily="18" charset="0"/>
              </a:rPr>
              <a:t>- </a:t>
            </a:r>
            <a:r>
              <a:rPr lang="en-US" altLang="zh-TW" sz="3200" dirty="0">
                <a:solidFill>
                  <a:prstClr val="black"/>
                </a:solidFill>
                <a:latin typeface="Times New Roman" panose="02020603050405020304" pitchFamily="18" charset="0"/>
                <a:cs typeface="Times New Roman" panose="02020603050405020304" pitchFamily="18" charset="0"/>
              </a:rPr>
              <a:t>Q learning by Q-table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5043894" y="1735266"/>
            <a:ext cx="6309342" cy="4351338"/>
          </a:xfrm>
        </p:spPr>
        <p:txBody>
          <a:bodyPr>
            <a:normAutofit/>
          </a:bodyPr>
          <a:lstStyle/>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首先我們來看看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learning by Q-table</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即使將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state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縮減成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128</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bits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來表示，仍有</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2^128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種組合，且只有當到達終點時能獲得</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reward</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因此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會從靠近終點的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state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緩慢地更新回起點，但更新的速度跟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的大小相差過大，</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逼近真正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value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的速度不夠快，只能靠增加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train</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episode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的數量來補救。</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7" name="群組 6">
            <a:extLst>
              <a:ext uri="{FF2B5EF4-FFF2-40B4-BE49-F238E27FC236}">
                <a16:creationId xmlns:a16="http://schemas.microsoft.com/office/drawing/2014/main" id="{B4E33F2B-EAB8-430F-A674-33C02956A69F}"/>
              </a:ext>
            </a:extLst>
          </p:cNvPr>
          <p:cNvGrpSpPr/>
          <p:nvPr/>
        </p:nvGrpSpPr>
        <p:grpSpPr>
          <a:xfrm>
            <a:off x="838200" y="1550318"/>
            <a:ext cx="3841764" cy="2290214"/>
            <a:chOff x="838200" y="1330592"/>
            <a:chExt cx="3841764" cy="2290214"/>
          </a:xfrm>
        </p:grpSpPr>
        <p:pic>
          <p:nvPicPr>
            <p:cNvPr id="5" name="圖片 4">
              <a:extLst>
                <a:ext uri="{FF2B5EF4-FFF2-40B4-BE49-F238E27FC236}">
                  <a16:creationId xmlns:a16="http://schemas.microsoft.com/office/drawing/2014/main" id="{5D8CE975-D34F-4049-8A55-0ADD6DA72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9924"/>
              <a:ext cx="3841764" cy="1920882"/>
            </a:xfrm>
            <a:prstGeom prst="rect">
              <a:avLst/>
            </a:prstGeom>
          </p:spPr>
        </p:pic>
        <p:sp>
          <p:nvSpPr>
            <p:cNvPr id="6" name="文字方塊 5">
              <a:extLst>
                <a:ext uri="{FF2B5EF4-FFF2-40B4-BE49-F238E27FC236}">
                  <a16:creationId xmlns:a16="http://schemas.microsoft.com/office/drawing/2014/main" id="{CA916A19-19CB-4A04-A383-7A456E150B5A}"/>
                </a:ext>
              </a:extLst>
            </p:cNvPr>
            <p:cNvSpPr txBox="1"/>
            <p:nvPr/>
          </p:nvSpPr>
          <p:spPr>
            <a:xfrm>
              <a:off x="1202694" y="1330592"/>
              <a:ext cx="311277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400 episodes after 200 random</a:t>
              </a:r>
              <a:endParaRPr lang="zh-TW" altLang="en-US" dirty="0">
                <a:latin typeface="Times New Roman" panose="02020603050405020304" pitchFamily="18" charset="0"/>
                <a:cs typeface="Times New Roman" panose="02020603050405020304" pitchFamily="18" charset="0"/>
              </a:endParaRPr>
            </a:p>
          </p:txBody>
        </p:sp>
      </p:grpSp>
      <p:grpSp>
        <p:nvGrpSpPr>
          <p:cNvPr id="13" name="群組 12">
            <a:extLst>
              <a:ext uri="{FF2B5EF4-FFF2-40B4-BE49-F238E27FC236}">
                <a16:creationId xmlns:a16="http://schemas.microsoft.com/office/drawing/2014/main" id="{8D250555-E9A0-4CB7-A340-C4955734F9C2}"/>
              </a:ext>
            </a:extLst>
          </p:cNvPr>
          <p:cNvGrpSpPr/>
          <p:nvPr/>
        </p:nvGrpSpPr>
        <p:grpSpPr>
          <a:xfrm>
            <a:off x="838764" y="3910935"/>
            <a:ext cx="3841200" cy="2289932"/>
            <a:chOff x="838200" y="1330874"/>
            <a:chExt cx="3841200" cy="2289932"/>
          </a:xfrm>
        </p:grpSpPr>
        <p:pic>
          <p:nvPicPr>
            <p:cNvPr id="12" name="圖片 11">
              <a:extLst>
                <a:ext uri="{FF2B5EF4-FFF2-40B4-BE49-F238E27FC236}">
                  <a16:creationId xmlns:a16="http://schemas.microsoft.com/office/drawing/2014/main" id="{618A3683-87FA-4235-8489-5FDEC67D6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00206"/>
              <a:ext cx="3841200" cy="1920600"/>
            </a:xfrm>
            <a:prstGeom prst="rect">
              <a:avLst/>
            </a:prstGeom>
          </p:spPr>
        </p:pic>
        <p:sp>
          <p:nvSpPr>
            <p:cNvPr id="10" name="文字方塊 9">
              <a:extLst>
                <a:ext uri="{FF2B5EF4-FFF2-40B4-BE49-F238E27FC236}">
                  <a16:creationId xmlns:a16="http://schemas.microsoft.com/office/drawing/2014/main" id="{6CC1D0E4-4F16-473C-AC0C-B19A38F2C69C}"/>
                </a:ext>
              </a:extLst>
            </p:cNvPr>
            <p:cNvSpPr txBox="1"/>
            <p:nvPr/>
          </p:nvSpPr>
          <p:spPr>
            <a:xfrm>
              <a:off x="1202130" y="1330874"/>
              <a:ext cx="311277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800 episodes after 400 random</a:t>
              </a:r>
              <a:endParaRPr lang="zh-TW" altLang="en-US" dirty="0">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40243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cs typeface="Times New Roman" panose="02020603050405020304" pitchFamily="18" charset="0"/>
              </a:rPr>
              <a:t>Results &amp; Analysis </a:t>
            </a:r>
            <a:r>
              <a:rPr lang="en-US" altLang="zh-TW" sz="3200" b="1"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Q learning by Q-table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4616109" y="1501792"/>
            <a:ext cx="6754477" cy="5251293"/>
          </a:xfrm>
        </p:spPr>
        <p:txBody>
          <a:bodyPr>
            <a:normAutofit/>
          </a:bodyPr>
          <a:lstStyle/>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第二個遇到的瓶頸就是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的增長問題。</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每個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state date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中每個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byte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被簡化成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bit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表示，會導致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對環境的瞭解不夠透徹，導致學到的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model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有所偏差而表現不佳。</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然而若將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state date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簡化成更多個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bits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則整個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的大小會以極快的速度膨脹，需要更多的</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episode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來進行學習，否則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會對接近起點的</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state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一無所知。</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我們在此得到的結論是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learning by Q-table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是能學會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Freeway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的，但所需的硬體成本及訓練時間過於龐大，並不是個適合此環境的方法。</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1" name="群組 10">
            <a:extLst>
              <a:ext uri="{FF2B5EF4-FFF2-40B4-BE49-F238E27FC236}">
                <a16:creationId xmlns:a16="http://schemas.microsoft.com/office/drawing/2014/main" id="{20393297-1FB3-42F3-B27D-9B3A783850B0}"/>
              </a:ext>
            </a:extLst>
          </p:cNvPr>
          <p:cNvGrpSpPr/>
          <p:nvPr/>
        </p:nvGrpSpPr>
        <p:grpSpPr>
          <a:xfrm>
            <a:off x="757562" y="1515258"/>
            <a:ext cx="3841200" cy="2279531"/>
            <a:chOff x="838200" y="1538141"/>
            <a:chExt cx="3841200" cy="2279531"/>
          </a:xfrm>
        </p:grpSpPr>
        <p:pic>
          <p:nvPicPr>
            <p:cNvPr id="14" name="圖片 13">
              <a:extLst>
                <a:ext uri="{FF2B5EF4-FFF2-40B4-BE49-F238E27FC236}">
                  <a16:creationId xmlns:a16="http://schemas.microsoft.com/office/drawing/2014/main" id="{BF9CDEB5-71B6-4D45-8DA8-23DE6AA7A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97072"/>
              <a:ext cx="3841200" cy="1920600"/>
            </a:xfrm>
            <a:prstGeom prst="rect">
              <a:avLst/>
            </a:prstGeom>
          </p:spPr>
        </p:pic>
        <p:sp>
          <p:nvSpPr>
            <p:cNvPr id="15" name="文字方塊 14">
              <a:extLst>
                <a:ext uri="{FF2B5EF4-FFF2-40B4-BE49-F238E27FC236}">
                  <a16:creationId xmlns:a16="http://schemas.microsoft.com/office/drawing/2014/main" id="{B7B3B8ED-306E-4827-B03D-4147DC8BF4C1}"/>
                </a:ext>
              </a:extLst>
            </p:cNvPr>
            <p:cNvSpPr txBox="1"/>
            <p:nvPr/>
          </p:nvSpPr>
          <p:spPr>
            <a:xfrm>
              <a:off x="1786642" y="1538141"/>
              <a:ext cx="194431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3 bits presentation</a:t>
              </a:r>
              <a:endParaRPr lang="zh-TW" altLang="en-US" dirty="0">
                <a:latin typeface="Times New Roman" panose="02020603050405020304" pitchFamily="18" charset="0"/>
                <a:cs typeface="Times New Roman" panose="02020603050405020304" pitchFamily="18" charset="0"/>
              </a:endParaRPr>
            </a:p>
          </p:txBody>
        </p:sp>
      </p:grpSp>
      <p:grpSp>
        <p:nvGrpSpPr>
          <p:cNvPr id="35" name="群組 34">
            <a:extLst>
              <a:ext uri="{FF2B5EF4-FFF2-40B4-BE49-F238E27FC236}">
                <a16:creationId xmlns:a16="http://schemas.microsoft.com/office/drawing/2014/main" id="{9CEB6790-4C7F-4B64-B3CE-D932F0BBD031}"/>
              </a:ext>
            </a:extLst>
          </p:cNvPr>
          <p:cNvGrpSpPr/>
          <p:nvPr/>
        </p:nvGrpSpPr>
        <p:grpSpPr>
          <a:xfrm>
            <a:off x="970962" y="3968066"/>
            <a:ext cx="3414400" cy="2290464"/>
            <a:chOff x="970962" y="3968066"/>
            <a:chExt cx="3414400" cy="2290464"/>
          </a:xfrm>
        </p:grpSpPr>
        <p:grpSp>
          <p:nvGrpSpPr>
            <p:cNvPr id="22" name="群組 21">
              <a:extLst>
                <a:ext uri="{FF2B5EF4-FFF2-40B4-BE49-F238E27FC236}">
                  <a16:creationId xmlns:a16="http://schemas.microsoft.com/office/drawing/2014/main" id="{2D815751-F48A-4FD8-85A6-A1A41E4355AE}"/>
                </a:ext>
              </a:extLst>
            </p:cNvPr>
            <p:cNvGrpSpPr/>
            <p:nvPr/>
          </p:nvGrpSpPr>
          <p:grpSpPr>
            <a:xfrm>
              <a:off x="970962" y="3968066"/>
              <a:ext cx="3414400" cy="2290464"/>
              <a:chOff x="1052164" y="3869423"/>
              <a:chExt cx="3414400" cy="2290464"/>
            </a:xfrm>
          </p:grpSpPr>
          <p:grpSp>
            <p:nvGrpSpPr>
              <p:cNvPr id="13" name="群組 12">
                <a:extLst>
                  <a:ext uri="{FF2B5EF4-FFF2-40B4-BE49-F238E27FC236}">
                    <a16:creationId xmlns:a16="http://schemas.microsoft.com/office/drawing/2014/main" id="{8D250555-E9A0-4CB7-A340-C4955734F9C2}"/>
                  </a:ext>
                </a:extLst>
              </p:cNvPr>
              <p:cNvGrpSpPr/>
              <p:nvPr/>
            </p:nvGrpSpPr>
            <p:grpSpPr>
              <a:xfrm>
                <a:off x="1052164" y="3869423"/>
                <a:ext cx="3414400" cy="2290464"/>
                <a:chOff x="1051600" y="1490513"/>
                <a:chExt cx="3414400" cy="2290464"/>
              </a:xfrm>
            </p:grpSpPr>
            <p:pic>
              <p:nvPicPr>
                <p:cNvPr id="12" name="圖片 11">
                  <a:extLst>
                    <a:ext uri="{FF2B5EF4-FFF2-40B4-BE49-F238E27FC236}">
                      <a16:creationId xmlns:a16="http://schemas.microsoft.com/office/drawing/2014/main" id="{618A3683-87FA-4235-8489-5FDEC67D6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600" y="1860377"/>
                  <a:ext cx="3414400" cy="1920600"/>
                </a:xfrm>
                <a:prstGeom prst="rect">
                  <a:avLst/>
                </a:prstGeom>
              </p:spPr>
            </p:pic>
            <p:sp>
              <p:nvSpPr>
                <p:cNvPr id="10" name="文字方塊 9">
                  <a:extLst>
                    <a:ext uri="{FF2B5EF4-FFF2-40B4-BE49-F238E27FC236}">
                      <a16:creationId xmlns:a16="http://schemas.microsoft.com/office/drawing/2014/main" id="{6CC1D0E4-4F16-473C-AC0C-B19A38F2C69C}"/>
                    </a:ext>
                  </a:extLst>
                </p:cNvPr>
                <p:cNvSpPr txBox="1"/>
                <p:nvPr/>
              </p:nvSpPr>
              <p:spPr>
                <a:xfrm>
                  <a:off x="1979156" y="1490513"/>
                  <a:ext cx="2481770"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Q value</a:t>
                  </a:r>
                  <a:r>
                    <a:rPr lang="zh-TW" altLang="en-US" dirty="0">
                      <a:latin typeface="Times New Roman" panose="02020603050405020304" pitchFamily="18" charset="0"/>
                      <a:cs typeface="Times New Roman" panose="02020603050405020304" pitchFamily="18" charset="0"/>
                    </a:rPr>
                    <a:t>由此向外</a:t>
                  </a:r>
                  <a:r>
                    <a:rPr lang="en-US" altLang="zh-TW" dirty="0">
                      <a:latin typeface="Times New Roman" panose="02020603050405020304" pitchFamily="18" charset="0"/>
                      <a:cs typeface="Times New Roman" panose="02020603050405020304" pitchFamily="18" charset="0"/>
                    </a:rPr>
                    <a:t>update</a:t>
                  </a:r>
                  <a:endParaRPr lang="zh-TW" altLang="en-US" dirty="0">
                    <a:latin typeface="Times New Roman" panose="02020603050405020304" pitchFamily="18" charset="0"/>
                    <a:cs typeface="Times New Roman" panose="02020603050405020304" pitchFamily="18" charset="0"/>
                  </a:endParaRPr>
                </a:p>
              </p:txBody>
            </p:sp>
          </p:grpSp>
          <p:grpSp>
            <p:nvGrpSpPr>
              <p:cNvPr id="20" name="群組 19">
                <a:extLst>
                  <a:ext uri="{FF2B5EF4-FFF2-40B4-BE49-F238E27FC236}">
                    <a16:creationId xmlns:a16="http://schemas.microsoft.com/office/drawing/2014/main" id="{F15326DD-B3F0-4ECF-A7F9-2BE324C51839}"/>
                  </a:ext>
                </a:extLst>
              </p:cNvPr>
              <p:cNvGrpSpPr/>
              <p:nvPr/>
            </p:nvGrpSpPr>
            <p:grpSpPr>
              <a:xfrm>
                <a:off x="1320970" y="4239287"/>
                <a:ext cx="1163443" cy="614492"/>
                <a:chOff x="1320970" y="4239287"/>
                <a:chExt cx="1163443" cy="614492"/>
              </a:xfrm>
            </p:grpSpPr>
            <p:sp>
              <p:nvSpPr>
                <p:cNvPr id="18" name="矩形 17">
                  <a:extLst>
                    <a:ext uri="{FF2B5EF4-FFF2-40B4-BE49-F238E27FC236}">
                      <a16:creationId xmlns:a16="http://schemas.microsoft.com/office/drawing/2014/main" id="{1BADC21D-6C49-47E7-AB7C-26629B4EFB1F}"/>
                    </a:ext>
                  </a:extLst>
                </p:cNvPr>
                <p:cNvSpPr/>
                <p:nvPr/>
              </p:nvSpPr>
              <p:spPr>
                <a:xfrm>
                  <a:off x="1320970" y="4239287"/>
                  <a:ext cx="1163443" cy="614492"/>
                </a:xfrm>
                <a:prstGeom prst="rect">
                  <a:avLst/>
                </a:prstGeom>
                <a:blipFill dpi="0" rotWithShape="1">
                  <a:blip r:embed="rId5">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9FDDD2C5-A383-42A9-A49C-EC4D974960F5}"/>
                    </a:ext>
                  </a:extLst>
                </p:cNvPr>
                <p:cNvSpPr/>
                <p:nvPr/>
              </p:nvSpPr>
              <p:spPr>
                <a:xfrm>
                  <a:off x="1496292" y="4239287"/>
                  <a:ext cx="812800" cy="429294"/>
                </a:xfrm>
                <a:prstGeom prst="rect">
                  <a:avLst/>
                </a:prstGeom>
                <a:blipFill dpi="0" rotWithShape="1">
                  <a:blip r:embed="rId5">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614A59B0-05C2-4E64-9C27-9CF22E2A148B}"/>
                    </a:ext>
                  </a:extLst>
                </p:cNvPr>
                <p:cNvSpPr/>
                <p:nvPr/>
              </p:nvSpPr>
              <p:spPr>
                <a:xfrm>
                  <a:off x="1588654" y="4256530"/>
                  <a:ext cx="628074" cy="244096"/>
                </a:xfrm>
                <a:prstGeom prst="rect">
                  <a:avLst/>
                </a:prstGeom>
                <a:blipFill dpi="0" rotWithShape="1">
                  <a:blip r:embed="rId5">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grpSp>
        </p:grpSp>
        <p:sp>
          <p:nvSpPr>
            <p:cNvPr id="21" name="箭號: 向下 20">
              <a:extLst>
                <a:ext uri="{FF2B5EF4-FFF2-40B4-BE49-F238E27FC236}">
                  <a16:creationId xmlns:a16="http://schemas.microsoft.com/office/drawing/2014/main" id="{EE226FD2-8F4E-42DF-9A84-F8EDDBD1D937}"/>
                </a:ext>
              </a:extLst>
            </p:cNvPr>
            <p:cNvSpPr/>
            <p:nvPr/>
          </p:nvSpPr>
          <p:spPr>
            <a:xfrm>
              <a:off x="1741923" y="4043156"/>
              <a:ext cx="159132" cy="219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88218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5DBCB9C-191A-4AAF-9728-4D3C6C2F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919" y="3861410"/>
            <a:ext cx="4725880" cy="2473915"/>
          </a:xfrm>
          <a:prstGeom prst="rect">
            <a:avLst/>
          </a:prstGeom>
        </p:spPr>
      </p:pic>
      <p:sp>
        <p:nvSpPr>
          <p:cNvPr id="3" name="內容版面配置區 2">
            <a:extLst>
              <a:ext uri="{FF2B5EF4-FFF2-40B4-BE49-F238E27FC236}">
                <a16:creationId xmlns:a16="http://schemas.microsoft.com/office/drawing/2014/main" id="{51ED29AA-B657-4274-989D-84EBC368EC29}"/>
              </a:ext>
            </a:extLst>
          </p:cNvPr>
          <p:cNvSpPr>
            <a:spLocks noGrp="1"/>
          </p:cNvSpPr>
          <p:nvPr>
            <p:ph idx="1"/>
          </p:nvPr>
        </p:nvSpPr>
        <p:spPr>
          <a:xfrm>
            <a:off x="838201" y="1685741"/>
            <a:ext cx="10515600" cy="4351338"/>
          </a:xfrm>
        </p:spPr>
        <p:txBody>
          <a:bodyPr>
            <a:normAutofit/>
          </a:bodyPr>
          <a:lstStyle/>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既然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learning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訓練速度不夠，我們轉而研究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DQN</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a:t>
            </a:r>
            <a:b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b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第三個遇到的瓶頸則是實作過程中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neural network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的初始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a:t>
            </a:r>
            <a:r>
              <a:rPr lang="en-US" altLang="zh-TW" sz="2400" dirty="0" err="1">
                <a:latin typeface="Times New Roman" panose="02020603050405020304" pitchFamily="18" charset="0"/>
                <a:ea typeface="微軟正黑體" panose="020B0604030504040204" pitchFamily="34" charset="-120"/>
                <a:cs typeface="Times New Roman" panose="02020603050405020304" pitchFamily="18" charset="0"/>
              </a:rPr>
              <a:t>vaule</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不全為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0</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，具有一定大小的偏差值，可能讓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在訓練過程中做出錯誤的判斷，甚至學習到錯誤的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model</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。我們的做法是藉由將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reward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乘上一倍率放大其影響來抵銷此偏差。</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標題 1">
            <a:extLst>
              <a:ext uri="{FF2B5EF4-FFF2-40B4-BE49-F238E27FC236}">
                <a16:creationId xmlns:a16="http://schemas.microsoft.com/office/drawing/2014/main" id="{A7093F05-0505-4C58-87DF-F65E124E062F}"/>
              </a:ext>
            </a:extLst>
          </p:cNvPr>
          <p:cNvSpPr>
            <a:spLocks noGrp="1"/>
          </p:cNvSpPr>
          <p:nvPr>
            <p:ph type="title"/>
          </p:nvPr>
        </p:nvSpPr>
        <p:spPr>
          <a:xfrm>
            <a:off x="838200" y="365125"/>
            <a:ext cx="10515600" cy="1325563"/>
          </a:xfrm>
        </p:spPr>
        <p:txBody>
          <a:bodyPr/>
          <a:lstStyle/>
          <a:p>
            <a:r>
              <a:rPr lang="en-US" altLang="zh-TW" b="1" dirty="0">
                <a:latin typeface="Times New Roman" panose="02020603050405020304" pitchFamily="18" charset="0"/>
                <a:cs typeface="Times New Roman" panose="02020603050405020304" pitchFamily="18" charset="0"/>
              </a:rPr>
              <a:t>Results &amp; Analysis </a:t>
            </a:r>
            <a:r>
              <a:rPr lang="en-US" altLang="zh-TW" sz="3200" b="1" dirty="0">
                <a:latin typeface="Times New Roman" panose="02020603050405020304" pitchFamily="18" charset="0"/>
                <a:cs typeface="Times New Roman" panose="02020603050405020304" pitchFamily="18" charset="0"/>
              </a:rPr>
              <a:t>-</a:t>
            </a:r>
            <a:r>
              <a:rPr lang="en-US" altLang="zh-TW" sz="3200" dirty="0">
                <a:latin typeface="Times New Roman" panose="02020603050405020304" pitchFamily="18" charset="0"/>
                <a:cs typeface="Times New Roman" panose="02020603050405020304" pitchFamily="18" charset="0"/>
              </a:rPr>
              <a:t>DQN</a:t>
            </a:r>
            <a:endParaRPr lang="zh-TW" altLang="en-US"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0796EA00-A7DF-415F-BE31-3D16AF11FD75}"/>
              </a:ext>
            </a:extLst>
          </p:cNvPr>
          <p:cNvSpPr txBox="1"/>
          <p:nvPr/>
        </p:nvSpPr>
        <p:spPr>
          <a:xfrm>
            <a:off x="838199" y="4207610"/>
            <a:ext cx="5385048" cy="1781513"/>
          </a:xfrm>
          <a:prstGeom prst="rect">
            <a:avLst/>
          </a:prstGeom>
          <a:noFill/>
        </p:spPr>
        <p:txBody>
          <a:bodyPr wrap="square" rtlCol="0">
            <a:spAutoFit/>
          </a:bodyPr>
          <a:lstStyle/>
          <a:p>
            <a:pPr lvl="0">
              <a:lnSpc>
                <a:spcPts val="3360"/>
              </a:lnSpc>
              <a:spcBef>
                <a:spcPts val="1000"/>
              </a:spcBef>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在右圖可以發現，越大的 </a:t>
            </a:r>
            <a:r>
              <a:rPr lang="en-US" altLang="zh-TW"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reward</a:t>
            </a:r>
            <a:r>
              <a:rPr lang="zh-TW" altLang="en-US"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ratio</a:t>
            </a:r>
            <a:r>
              <a:rPr lang="zh-TW" altLang="en-US"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能夠在訓練時更快地將誤差抵銷，最終</a:t>
            </a:r>
            <a:r>
              <a:rPr lang="en-US" altLang="zh-TW"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rPr>
              <a:t>能獲得更好的表現。</a:t>
            </a:r>
            <a:endParaRPr lang="en-US" altLang="zh-TW" sz="2400" dirty="0">
              <a:solidFill>
                <a:prstClr val="black"/>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41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1ED29AA-B657-4274-989D-84EBC368EC29}"/>
              </a:ext>
            </a:extLst>
          </p:cNvPr>
          <p:cNvSpPr>
            <a:spLocks noGrp="1"/>
          </p:cNvSpPr>
          <p:nvPr>
            <p:ph idx="1"/>
          </p:nvPr>
        </p:nvSpPr>
        <p:spPr>
          <a:xfrm>
            <a:off x="838199" y="1825625"/>
            <a:ext cx="5793419" cy="4351338"/>
          </a:xfrm>
        </p:spPr>
        <p:txBody>
          <a:bodyPr>
            <a:normAutofit/>
          </a:bodyPr>
          <a:lstStyle/>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最後，為了訓練出表現優於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Baseline</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AI</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，我們進行了多次的實驗來確認</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model</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收斂的速度。</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根據圖表可以發現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model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大約在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300 ~ 400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次時收斂，最後測試的平均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reward</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有大約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29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分，比預定的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Baseline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還高了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7</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分。</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　　很顯然地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DQN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的訓練速度比起之前的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Q learning </a:t>
            </a: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的速度快上不少。</a:t>
            </a:r>
          </a:p>
        </p:txBody>
      </p:sp>
      <p:sp>
        <p:nvSpPr>
          <p:cNvPr id="4" name="標題 1">
            <a:extLst>
              <a:ext uri="{FF2B5EF4-FFF2-40B4-BE49-F238E27FC236}">
                <a16:creationId xmlns:a16="http://schemas.microsoft.com/office/drawing/2014/main" id="{A7093F05-0505-4C58-87DF-F65E124E062F}"/>
              </a:ext>
            </a:extLst>
          </p:cNvPr>
          <p:cNvSpPr>
            <a:spLocks noGrp="1"/>
          </p:cNvSpPr>
          <p:nvPr>
            <p:ph type="title"/>
          </p:nvPr>
        </p:nvSpPr>
        <p:spPr>
          <a:xfrm>
            <a:off x="838200" y="365125"/>
            <a:ext cx="10515600" cy="1325563"/>
          </a:xfrm>
        </p:spPr>
        <p:txBody>
          <a:bodyPr/>
          <a:lstStyle/>
          <a:p>
            <a:r>
              <a:rPr lang="en-US" altLang="zh-TW" b="1" dirty="0">
                <a:latin typeface="Times New Roman" panose="02020603050405020304" pitchFamily="18" charset="0"/>
                <a:cs typeface="Times New Roman" panose="02020603050405020304" pitchFamily="18" charset="0"/>
              </a:rPr>
              <a:t>Results &amp; Analysis </a:t>
            </a:r>
            <a:r>
              <a:rPr lang="en-US" altLang="zh-TW" sz="3200" b="1"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DQN</a:t>
            </a:r>
            <a:endParaRPr lang="zh-TW" altLang="en-US" dirty="0">
              <a:latin typeface="Times New Roman" panose="02020603050405020304" pitchFamily="18" charset="0"/>
              <a:cs typeface="Times New Roman" panose="02020603050405020304" pitchFamily="18" charset="0"/>
            </a:endParaRPr>
          </a:p>
        </p:txBody>
      </p:sp>
      <p:grpSp>
        <p:nvGrpSpPr>
          <p:cNvPr id="7" name="群組 6">
            <a:extLst>
              <a:ext uri="{FF2B5EF4-FFF2-40B4-BE49-F238E27FC236}">
                <a16:creationId xmlns:a16="http://schemas.microsoft.com/office/drawing/2014/main" id="{ECB10720-4D12-42E0-ABC8-CAC219FB74C8}"/>
              </a:ext>
            </a:extLst>
          </p:cNvPr>
          <p:cNvGrpSpPr/>
          <p:nvPr/>
        </p:nvGrpSpPr>
        <p:grpSpPr>
          <a:xfrm>
            <a:off x="7321361" y="365125"/>
            <a:ext cx="3308412" cy="1965860"/>
            <a:chOff x="6631618" y="1216045"/>
            <a:chExt cx="3308412" cy="1965860"/>
          </a:xfrm>
        </p:grpSpPr>
        <p:pic>
          <p:nvPicPr>
            <p:cNvPr id="5" name="圖片 4">
              <a:extLst>
                <a:ext uri="{FF2B5EF4-FFF2-40B4-BE49-F238E27FC236}">
                  <a16:creationId xmlns:a16="http://schemas.microsoft.com/office/drawing/2014/main" id="{C598F59B-31A4-47F8-99E1-60E8214B1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618" y="1527699"/>
              <a:ext cx="3308412" cy="1654206"/>
            </a:xfrm>
            <a:prstGeom prst="rect">
              <a:avLst/>
            </a:prstGeom>
          </p:spPr>
        </p:pic>
        <p:sp>
          <p:nvSpPr>
            <p:cNvPr id="6" name="文字方塊 5">
              <a:extLst>
                <a:ext uri="{FF2B5EF4-FFF2-40B4-BE49-F238E27FC236}">
                  <a16:creationId xmlns:a16="http://schemas.microsoft.com/office/drawing/2014/main" id="{12561DDF-76A4-408B-A338-78930D51B705}"/>
                </a:ext>
              </a:extLst>
            </p:cNvPr>
            <p:cNvSpPr txBox="1"/>
            <p:nvPr/>
          </p:nvSpPr>
          <p:spPr>
            <a:xfrm>
              <a:off x="7321360" y="1216045"/>
              <a:ext cx="1928926"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Train 100 episodes</a:t>
              </a:r>
              <a:endParaRPr lang="zh-TW" altLang="en-US" dirty="0">
                <a:latin typeface="Times New Roman" panose="02020603050405020304" pitchFamily="18" charset="0"/>
                <a:cs typeface="Times New Roman" panose="02020603050405020304" pitchFamily="18" charset="0"/>
              </a:endParaRPr>
            </a:p>
          </p:txBody>
        </p:sp>
      </p:grpSp>
      <p:grpSp>
        <p:nvGrpSpPr>
          <p:cNvPr id="8" name="群組 7">
            <a:extLst>
              <a:ext uri="{FF2B5EF4-FFF2-40B4-BE49-F238E27FC236}">
                <a16:creationId xmlns:a16="http://schemas.microsoft.com/office/drawing/2014/main" id="{7DF4888F-D53C-45B6-A0F9-9C3E98DF1D92}"/>
              </a:ext>
            </a:extLst>
          </p:cNvPr>
          <p:cNvGrpSpPr/>
          <p:nvPr/>
        </p:nvGrpSpPr>
        <p:grpSpPr>
          <a:xfrm>
            <a:off x="8285824" y="2341862"/>
            <a:ext cx="3308412" cy="2022851"/>
            <a:chOff x="6631618" y="1159054"/>
            <a:chExt cx="3308412" cy="2022851"/>
          </a:xfrm>
        </p:grpSpPr>
        <p:pic>
          <p:nvPicPr>
            <p:cNvPr id="9" name="圖片 8">
              <a:extLst>
                <a:ext uri="{FF2B5EF4-FFF2-40B4-BE49-F238E27FC236}">
                  <a16:creationId xmlns:a16="http://schemas.microsoft.com/office/drawing/2014/main" id="{75BBD716-FD90-496C-BE56-9841EC8C7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618" y="1527699"/>
              <a:ext cx="3308412" cy="1654206"/>
            </a:xfrm>
            <a:prstGeom prst="rect">
              <a:avLst/>
            </a:prstGeom>
          </p:spPr>
        </p:pic>
        <p:sp>
          <p:nvSpPr>
            <p:cNvPr id="10" name="文字方塊 9">
              <a:extLst>
                <a:ext uri="{FF2B5EF4-FFF2-40B4-BE49-F238E27FC236}">
                  <a16:creationId xmlns:a16="http://schemas.microsoft.com/office/drawing/2014/main" id="{E251E6CA-34B9-4A8F-A8AC-A07829397580}"/>
                </a:ext>
              </a:extLst>
            </p:cNvPr>
            <p:cNvSpPr txBox="1"/>
            <p:nvPr/>
          </p:nvSpPr>
          <p:spPr>
            <a:xfrm>
              <a:off x="7321361" y="1159054"/>
              <a:ext cx="1928926"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Train 200 episodes</a:t>
              </a:r>
              <a:endParaRPr lang="zh-TW" altLang="en-US" dirty="0">
                <a:latin typeface="Times New Roman" panose="02020603050405020304" pitchFamily="18" charset="0"/>
                <a:cs typeface="Times New Roman" panose="02020603050405020304" pitchFamily="18" charset="0"/>
              </a:endParaRPr>
            </a:p>
          </p:txBody>
        </p:sp>
      </p:grpSp>
      <p:grpSp>
        <p:nvGrpSpPr>
          <p:cNvPr id="11" name="群組 10">
            <a:extLst>
              <a:ext uri="{FF2B5EF4-FFF2-40B4-BE49-F238E27FC236}">
                <a16:creationId xmlns:a16="http://schemas.microsoft.com/office/drawing/2014/main" id="{E91F7B22-BC10-4938-90C7-7905DA4AA386}"/>
              </a:ext>
            </a:extLst>
          </p:cNvPr>
          <p:cNvGrpSpPr/>
          <p:nvPr/>
        </p:nvGrpSpPr>
        <p:grpSpPr>
          <a:xfrm>
            <a:off x="6631618" y="4374903"/>
            <a:ext cx="3308412" cy="2012661"/>
            <a:chOff x="6631618" y="1169244"/>
            <a:chExt cx="3308412" cy="2012661"/>
          </a:xfrm>
        </p:grpSpPr>
        <p:pic>
          <p:nvPicPr>
            <p:cNvPr id="12" name="圖片 11">
              <a:extLst>
                <a:ext uri="{FF2B5EF4-FFF2-40B4-BE49-F238E27FC236}">
                  <a16:creationId xmlns:a16="http://schemas.microsoft.com/office/drawing/2014/main" id="{2E8B2035-176A-4A4E-8FF2-BA82D1E01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618" y="1527699"/>
              <a:ext cx="3308412" cy="1654206"/>
            </a:xfrm>
            <a:prstGeom prst="rect">
              <a:avLst/>
            </a:prstGeom>
          </p:spPr>
        </p:pic>
        <p:sp>
          <p:nvSpPr>
            <p:cNvPr id="13" name="文字方塊 12">
              <a:extLst>
                <a:ext uri="{FF2B5EF4-FFF2-40B4-BE49-F238E27FC236}">
                  <a16:creationId xmlns:a16="http://schemas.microsoft.com/office/drawing/2014/main" id="{B74E3CDE-C427-4B6C-A3B5-7893B2250AB4}"/>
                </a:ext>
              </a:extLst>
            </p:cNvPr>
            <p:cNvSpPr txBox="1"/>
            <p:nvPr/>
          </p:nvSpPr>
          <p:spPr>
            <a:xfrm>
              <a:off x="7262851" y="1169244"/>
              <a:ext cx="204594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Train 1000 episodes</a:t>
              </a:r>
              <a:endParaRPr lang="zh-TW" altLang="en-US" dirty="0">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67404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9B73E3-7A47-404A-98E3-EE66DC1DCDF6}"/>
              </a:ext>
            </a:extLst>
          </p:cNvPr>
          <p:cNvSpPr>
            <a:spLocks noGrp="1"/>
          </p:cNvSpPr>
          <p:nvPr>
            <p:ph type="title"/>
          </p:nvPr>
        </p:nvSpPr>
        <p:spPr/>
        <p:txBody>
          <a:bodyPr/>
          <a:lstStyle/>
          <a:p>
            <a:r>
              <a:rPr lang="en-US" altLang="zh-TW" b="1" dirty="0">
                <a:latin typeface="Times New Roman" panose="02020603050405020304" pitchFamily="18" charset="0"/>
                <a:cs typeface="Times New Roman" panose="02020603050405020304" pitchFamily="18" charset="0"/>
              </a:rPr>
              <a:t>Future work</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3C17EDF-40B4-45AC-906E-6F74997961BA}"/>
              </a:ext>
            </a:extLst>
          </p:cNvPr>
          <p:cNvSpPr>
            <a:spLocks noGrp="1"/>
          </p:cNvSpPr>
          <p:nvPr>
            <p:ph idx="1"/>
          </p:nvPr>
        </p:nvSpPr>
        <p:spPr>
          <a:xfrm>
            <a:off x="838200" y="1825625"/>
            <a:ext cx="10515600" cy="4351338"/>
          </a:xfrm>
        </p:spPr>
        <p:txBody>
          <a:bodyPr/>
          <a:lstStyle/>
          <a:p>
            <a:pPr>
              <a:lnSpc>
                <a:spcPts val="3360"/>
              </a:lnSpc>
            </a:pPr>
            <a:r>
              <a:rPr lang="zh-TW" altLang="en-US" dirty="0">
                <a:latin typeface="Times New Roman" panose="02020603050405020304" pitchFamily="18" charset="0"/>
                <a:cs typeface="Times New Roman" panose="02020603050405020304" pitchFamily="18" charset="0"/>
              </a:rPr>
              <a:t>如果有足夠的設備及時間來訓練 </a:t>
            </a:r>
            <a:r>
              <a:rPr lang="en-US" altLang="zh-TW" dirty="0">
                <a:latin typeface="Times New Roman" panose="02020603050405020304" pitchFamily="18" charset="0"/>
                <a:cs typeface="Times New Roman" panose="02020603050405020304" pitchFamily="18" charset="0"/>
              </a:rPr>
              <a:t>Q</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learning</a:t>
            </a:r>
            <a:r>
              <a:rPr lang="zh-TW" altLang="en-US" dirty="0">
                <a:latin typeface="Times New Roman" panose="02020603050405020304" pitchFamily="18" charset="0"/>
                <a:cs typeface="Times New Roman" panose="02020603050405020304" pitchFamily="18" charset="0"/>
              </a:rPr>
              <a:t>，我們就能讓 </a:t>
            </a:r>
            <a:r>
              <a:rPr lang="en-US" altLang="zh-TW" dirty="0">
                <a:latin typeface="Times New Roman" panose="02020603050405020304" pitchFamily="18" charset="0"/>
                <a:cs typeface="Times New Roman" panose="02020603050405020304" pitchFamily="18" charset="0"/>
              </a:rPr>
              <a:t>DQN</a:t>
            </a:r>
            <a:r>
              <a:rPr lang="zh-TW" altLang="en-US" dirty="0">
                <a:latin typeface="Times New Roman" panose="02020603050405020304" pitchFamily="18" charset="0"/>
                <a:cs typeface="Times New Roman" panose="02020603050405020304" pitchFamily="18" charset="0"/>
              </a:rPr>
              <a:t> 及 </a:t>
            </a:r>
            <a:r>
              <a:rPr lang="en-US" altLang="zh-TW" dirty="0">
                <a:latin typeface="Times New Roman" panose="02020603050405020304" pitchFamily="18" charset="0"/>
                <a:cs typeface="Times New Roman" panose="02020603050405020304" pitchFamily="18" charset="0"/>
              </a:rPr>
              <a:t>Q</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learning </a:t>
            </a:r>
            <a:r>
              <a:rPr lang="zh-TW" altLang="en-US" dirty="0">
                <a:latin typeface="Times New Roman" panose="02020603050405020304" pitchFamily="18" charset="0"/>
                <a:cs typeface="Times New Roman" panose="02020603050405020304" pitchFamily="18" charset="0"/>
              </a:rPr>
              <a:t>的 </a:t>
            </a:r>
            <a:r>
              <a:rPr lang="en-US" altLang="zh-TW" dirty="0">
                <a:latin typeface="Times New Roman" panose="02020603050405020304" pitchFamily="18" charset="0"/>
                <a:cs typeface="Times New Roman" panose="02020603050405020304" pitchFamily="18" charset="0"/>
              </a:rPr>
              <a:t>Agent </a:t>
            </a:r>
            <a:r>
              <a:rPr lang="zh-TW" altLang="en-US" dirty="0">
                <a:latin typeface="Times New Roman" panose="02020603050405020304" pitchFamily="18" charset="0"/>
                <a:cs typeface="Times New Roman" panose="02020603050405020304" pitchFamily="18" charset="0"/>
              </a:rPr>
              <a:t>在最終表現上進行交叉比對。</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zh-TW" altLang="en-US" dirty="0">
                <a:latin typeface="Times New Roman" panose="02020603050405020304" pitchFamily="18" charset="0"/>
                <a:cs typeface="Times New Roman" panose="02020603050405020304" pitchFamily="18" charset="0"/>
              </a:rPr>
              <a:t>此外，這次專題我們是在固定 </a:t>
            </a:r>
            <a:r>
              <a:rPr lang="en-US" altLang="zh-TW" dirty="0">
                <a:latin typeface="Times New Roman" panose="02020603050405020304" pitchFamily="18" charset="0"/>
                <a:cs typeface="Times New Roman" panose="02020603050405020304" pitchFamily="18" charset="0"/>
              </a:rPr>
              <a:t>Hyperparameters</a:t>
            </a:r>
            <a:r>
              <a:rPr lang="zh-TW" altLang="en-US" dirty="0">
                <a:latin typeface="Times New Roman" panose="02020603050405020304" pitchFamily="18" charset="0"/>
                <a:cs typeface="Times New Roman" panose="02020603050405020304" pitchFamily="18" charset="0"/>
              </a:rPr>
              <a:t> 的前提下進行其他參數的比對，各 </a:t>
            </a:r>
            <a:r>
              <a:rPr lang="en-US" altLang="zh-TW" dirty="0">
                <a:latin typeface="Times New Roman" panose="02020603050405020304" pitchFamily="18" charset="0"/>
                <a:cs typeface="Times New Roman" panose="02020603050405020304" pitchFamily="18" charset="0"/>
              </a:rPr>
              <a:t>Hyperparameters</a:t>
            </a:r>
            <a:r>
              <a:rPr lang="zh-TW" altLang="en-US">
                <a:latin typeface="Times New Roman" panose="02020603050405020304" pitchFamily="18" charset="0"/>
                <a:cs typeface="Times New Roman" panose="02020603050405020304" pitchFamily="18" charset="0"/>
              </a:rPr>
              <a:t> 對</a:t>
            </a:r>
            <a:r>
              <a:rPr lang="zh-TW" altLang="en-US" dirty="0">
                <a:latin typeface="Times New Roman" panose="02020603050405020304" pitchFamily="18" charset="0"/>
                <a:cs typeface="Times New Roman" panose="02020603050405020304" pitchFamily="18" charset="0"/>
              </a:rPr>
              <a:t>此環境的影響也是可繼續研究的方向。</a:t>
            </a:r>
            <a:endParaRPr lang="en-US" altLang="zh-TW" dirty="0">
              <a:latin typeface="Times New Roman" panose="02020603050405020304" pitchFamily="18" charset="0"/>
              <a:cs typeface="Times New Roman" panose="02020603050405020304" pitchFamily="18" charset="0"/>
            </a:endParaRPr>
          </a:p>
          <a:p>
            <a:pPr>
              <a:lnSpc>
                <a:spcPts val="3360"/>
              </a:lnSpc>
            </a:pPr>
            <a:r>
              <a:rPr lang="zh-TW" altLang="en-US" dirty="0">
                <a:latin typeface="Times New Roman" panose="02020603050405020304" pitchFamily="18" charset="0"/>
                <a:cs typeface="Times New Roman" panose="02020603050405020304" pitchFamily="18" charset="0"/>
              </a:rPr>
              <a:t>除了 </a:t>
            </a:r>
            <a:r>
              <a:rPr lang="en-US" altLang="zh-TW" dirty="0">
                <a:latin typeface="Times New Roman" panose="02020603050405020304" pitchFamily="18" charset="0"/>
                <a:cs typeface="Times New Roman" panose="02020603050405020304" pitchFamily="18" charset="0"/>
              </a:rPr>
              <a:t>Q learning </a:t>
            </a:r>
            <a:r>
              <a:rPr lang="zh-TW" altLang="en-US" dirty="0">
                <a:latin typeface="Times New Roman" panose="02020603050405020304" pitchFamily="18" charset="0"/>
                <a:cs typeface="Times New Roman" panose="02020603050405020304" pitchFamily="18" charset="0"/>
              </a:rPr>
              <a:t>及 </a:t>
            </a:r>
            <a:r>
              <a:rPr lang="en-US" altLang="zh-TW" dirty="0">
                <a:latin typeface="Times New Roman" panose="02020603050405020304" pitchFamily="18" charset="0"/>
                <a:cs typeface="Times New Roman" panose="02020603050405020304" pitchFamily="18" charset="0"/>
              </a:rPr>
              <a:t>DQN</a:t>
            </a:r>
            <a:r>
              <a:rPr lang="zh-TW" altLang="en-US" dirty="0">
                <a:latin typeface="Times New Roman" panose="02020603050405020304" pitchFamily="18" charset="0"/>
                <a:cs typeface="Times New Roman" panose="02020603050405020304" pitchFamily="18" charset="0"/>
              </a:rPr>
              <a:t> 外，還有許多的演算法尚未嘗試</a:t>
            </a:r>
          </a:p>
        </p:txBody>
      </p:sp>
    </p:spTree>
    <p:custDataLst>
      <p:tags r:id="rId1"/>
    </p:custDataLst>
    <p:extLst>
      <p:ext uri="{BB962C8B-B14F-4D97-AF65-F5344CB8AC3E}">
        <p14:creationId xmlns:p14="http://schemas.microsoft.com/office/powerpoint/2010/main" val="324386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B331757-F891-48F0-8891-61E6C51426F8}"/>
              </a:ext>
            </a:extLst>
          </p:cNvPr>
          <p:cNvSpPr>
            <a:spLocks noGrp="1"/>
          </p:cNvSpPr>
          <p:nvPr>
            <p:ph type="title"/>
          </p:nvPr>
        </p:nvSpPr>
        <p:spPr>
          <a:xfrm>
            <a:off x="1284611" y="3121288"/>
            <a:ext cx="10515600" cy="2852737"/>
          </a:xfrm>
        </p:spPr>
        <p:txBody>
          <a:bodyPr/>
          <a:lstStyle/>
          <a:p>
            <a:r>
              <a:rPr lang="en-US" altLang="zh-TW" dirty="0"/>
              <a:t>END</a:t>
            </a:r>
            <a:endParaRPr lang="zh-TW" altLang="en-US" dirty="0"/>
          </a:p>
        </p:txBody>
      </p:sp>
    </p:spTree>
    <p:custDataLst>
      <p:tags r:id="rId1"/>
    </p:custDataLst>
    <p:extLst>
      <p:ext uri="{BB962C8B-B14F-4D97-AF65-F5344CB8AC3E}">
        <p14:creationId xmlns:p14="http://schemas.microsoft.com/office/powerpoint/2010/main" val="87588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Introduction</a:t>
            </a: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p:txBody>
          <a:bodyPr>
            <a:normAutofit/>
          </a:bodyPr>
          <a:lstStyle/>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project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的主要目標是讓我們的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AI agent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能藉由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Reinforcement learning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學會如何遊玩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Activision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曾在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Atari 2600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平台上發行的遊戲</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—Freeway</a:t>
            </a:r>
          </a:p>
          <a:p>
            <a:pPr>
              <a:lnSpc>
                <a:spcPts val="336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Reinforcement learning</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能透過來自環境的反饋自我修正，而且不需要耗時準備大量的資料，此特性讓我們認為這主題是重要且值得深入研究的</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HW4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引起了我們對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Reinforcement learning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的好奇心，想要挑戰將</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RL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實現在更複雜的環境下，於是決定選擇這個作為期末專案的主題</a:t>
            </a:r>
          </a:p>
        </p:txBody>
      </p:sp>
    </p:spTree>
    <p:custDataLst>
      <p:tags r:id="rId1"/>
    </p:custDataLst>
    <p:extLst>
      <p:ext uri="{BB962C8B-B14F-4D97-AF65-F5344CB8AC3E}">
        <p14:creationId xmlns:p14="http://schemas.microsoft.com/office/powerpoint/2010/main" val="34498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Related work</a:t>
            </a: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p:txBody>
          <a:bodyPr/>
          <a:lstStyle/>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一開始會決定用 </a:t>
            </a:r>
            <a:r>
              <a:rPr lang="en-US" altLang="zh-TW" dirty="0" err="1">
                <a:latin typeface="Times New Roman" panose="02020603050405020304" pitchFamily="18" charset="0"/>
                <a:ea typeface="微軟正黑體" panose="020B0604030504040204" pitchFamily="34" charset="-120"/>
                <a:cs typeface="Times New Roman" panose="02020603050405020304" pitchFamily="18" charset="0"/>
              </a:rPr>
              <a:t>OpenAI</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gym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研究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RL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是因為看到去年第六組的主題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Atari game: Boxing</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，覺得用遊戲來實作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RL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是個有趣的點子，且已建構完成的環境能讓我們把心力更專注在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DQN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的實際實作上</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3"/>
            </a:endParaRPr>
          </a:p>
          <a:p>
            <a:pPr marL="0" indent="0">
              <a:lnSpc>
                <a:spcPts val="3360"/>
              </a:lnSpc>
              <a:buNone/>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3"/>
              </a:rPr>
              <a:t>https://github.com/JasonChuangTW/2021_Spring_AI_Final_Project</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但為了跟學長姐的專題做出區別，我們除了使用不同的遊戲環境實現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DQN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外也多加了個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 learning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的比較（透過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table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實現）</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custDataLst>
      <p:tags r:id="rId1"/>
    </p:custDataLst>
    <p:extLst>
      <p:ext uri="{BB962C8B-B14F-4D97-AF65-F5344CB8AC3E}">
        <p14:creationId xmlns:p14="http://schemas.microsoft.com/office/powerpoint/2010/main" val="339755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Dataset/Platform</a:t>
            </a: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775686" y="1699924"/>
            <a:ext cx="10640627" cy="4351338"/>
          </a:xfrm>
        </p:spPr>
        <p:txBody>
          <a:bodyPr/>
          <a:lstStyle/>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我們採用 </a:t>
            </a:r>
            <a:r>
              <a:rPr lang="en-US" altLang="zh-TW" dirty="0" err="1">
                <a:latin typeface="Times New Roman" panose="02020603050405020304" pitchFamily="18" charset="0"/>
                <a:ea typeface="微軟正黑體" panose="020B0604030504040204" pitchFamily="34" charset="-120"/>
                <a:cs typeface="Times New Roman" panose="02020603050405020304" pitchFamily="18" charset="0"/>
              </a:rPr>
              <a:t>OpenAI</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gym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提供的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ALE (Arcade Learning Environment)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作為這次專題的環境，因為能快速的模擬所需的環境，且提供視覺化的遊戲畫面能讓我們方便的觀察學習的情況</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en-US" altLang="zh-TW" dirty="0" err="1">
                <a:latin typeface="Times New Roman" panose="02020603050405020304" pitchFamily="18" charset="0"/>
                <a:ea typeface="微軟正黑體" panose="020B0604030504040204" pitchFamily="34" charset="-120"/>
                <a:cs typeface="Times New Roman" panose="02020603050405020304" pitchFamily="18" charset="0"/>
              </a:rPr>
              <a:t>OpenAI</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gym ALE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能透過程式回傳的觀察結果來表示當前的環境，有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128-byte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或是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210</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160</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3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的三維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RGB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陣列兩種資料格式，考量到訓練時間及設備成本的問題，我們選用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128-byte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的形式。</a:t>
            </a:r>
          </a:p>
        </p:txBody>
      </p:sp>
      <p:sp>
        <p:nvSpPr>
          <p:cNvPr id="4" name="文字方塊 3">
            <a:extLst>
              <a:ext uri="{FF2B5EF4-FFF2-40B4-BE49-F238E27FC236}">
                <a16:creationId xmlns:a16="http://schemas.microsoft.com/office/drawing/2014/main" id="{9A2E3C94-F8FF-49AE-A893-0E93E0A64CA8}"/>
              </a:ext>
            </a:extLst>
          </p:cNvPr>
          <p:cNvSpPr txBox="1"/>
          <p:nvPr/>
        </p:nvSpPr>
        <p:spPr>
          <a:xfrm>
            <a:off x="5803113" y="6160473"/>
            <a:ext cx="5348387" cy="646331"/>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3"/>
              </a:rPr>
              <a:t>https://www.gymlibrary.ml/environments/atari/freeway/</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2050" name="Picture 2" descr="Freeway (1981) [Atari 2600] - YouTube">
            <a:extLst>
              <a:ext uri="{FF2B5EF4-FFF2-40B4-BE49-F238E27FC236}">
                <a16:creationId xmlns:a16="http://schemas.microsoft.com/office/drawing/2014/main" id="{3B0E94FB-DA1A-4761-8417-D6FB9EB3D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035" y="4579683"/>
            <a:ext cx="3414130" cy="19204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2622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65898"/>
            <a:ext cx="10515600" cy="1325563"/>
          </a:xfrm>
        </p:spPr>
        <p:txBody>
          <a:bodyPr/>
          <a:lstStyle/>
          <a:p>
            <a:r>
              <a:rPr lang="en-US" altLang="zh-TW" b="1" dirty="0">
                <a:latin typeface="Times New Roman" panose="02020603050405020304" pitchFamily="18" charset="0"/>
                <a:cs typeface="Times New Roman" panose="02020603050405020304" pitchFamily="18" charset="0"/>
              </a:rPr>
              <a:t>Baseline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838200" y="1477982"/>
            <a:ext cx="10515600" cy="4351338"/>
          </a:xfrm>
        </p:spPr>
        <p:txBody>
          <a:bodyPr/>
          <a:lstStyle/>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這次專題的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baseline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是參考此網站：</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3"/>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3"/>
              </a:rPr>
              <a:t>https://paperswithcode.com/sota/atari-games-on-atari-2600-freeway</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裡面彙整了在同一個環境下各團隊使用不同演算法所獲得的結果，並將其全部進行統計而得出一個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best baseline</a:t>
            </a:r>
          </a:p>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我們的目標就是使訓練出的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AI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能有超越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best baseline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的表現</a:t>
            </a:r>
          </a:p>
        </p:txBody>
      </p:sp>
      <p:pic>
        <p:nvPicPr>
          <p:cNvPr id="5" name="圖片 4">
            <a:extLst>
              <a:ext uri="{FF2B5EF4-FFF2-40B4-BE49-F238E27FC236}">
                <a16:creationId xmlns:a16="http://schemas.microsoft.com/office/drawing/2014/main" id="{BA4A49CE-D5A5-4263-9665-041C0B66E8BC}"/>
              </a:ext>
            </a:extLst>
          </p:cNvPr>
          <p:cNvPicPr>
            <a:picLocks noChangeAspect="1"/>
          </p:cNvPicPr>
          <p:nvPr/>
        </p:nvPicPr>
        <p:blipFill>
          <a:blip r:embed="rId4"/>
          <a:stretch>
            <a:fillRect/>
          </a:stretch>
        </p:blipFill>
        <p:spPr>
          <a:xfrm>
            <a:off x="2394980" y="4341791"/>
            <a:ext cx="7402040" cy="2310524"/>
          </a:xfrm>
          <a:prstGeom prst="rect">
            <a:avLst/>
          </a:prstGeom>
        </p:spPr>
      </p:pic>
    </p:spTree>
    <p:custDataLst>
      <p:tags r:id="rId1"/>
    </p:custDataLst>
    <p:extLst>
      <p:ext uri="{BB962C8B-B14F-4D97-AF65-F5344CB8AC3E}">
        <p14:creationId xmlns:p14="http://schemas.microsoft.com/office/powerpoint/2010/main" val="424857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cs typeface="Times New Roman" panose="02020603050405020304" pitchFamily="18" charset="0"/>
              </a:rPr>
              <a:t>Main Approach</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4303069" y="1699924"/>
            <a:ext cx="7335982" cy="4351338"/>
          </a:xfrm>
        </p:spPr>
        <p:txBody>
          <a:bodyPr/>
          <a:lstStyle/>
          <a:p>
            <a:pPr>
              <a:lnSpc>
                <a:spcPts val="336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 learning:</a:t>
            </a:r>
          </a:p>
          <a:p>
            <a:pPr marL="0" indent="0">
              <a:lnSpc>
                <a:spcPts val="3360"/>
              </a:lnSpc>
              <a:buNone/>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將接受到的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state data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轉換成適當的大小後依此建立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Q-table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，之後透過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Epsilon-greedy Algorithm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來與環境進行互動，並根據回饋逐步更新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Q-table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，使其逼近每個動作在不同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state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下真正的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 value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p>
        </p:txBody>
      </p:sp>
      <p:pic>
        <p:nvPicPr>
          <p:cNvPr id="1026" name="Picture 2" descr="Tic-Tac-Toe with Tabular Q-Learning">
            <a:extLst>
              <a:ext uri="{FF2B5EF4-FFF2-40B4-BE49-F238E27FC236}">
                <a16:creationId xmlns:a16="http://schemas.microsoft.com/office/drawing/2014/main" id="{07F1ED26-C721-40EB-A50E-11659429C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48646"/>
            <a:ext cx="3031992" cy="27607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BF487628-1680-42A0-81F0-90B4E9FCC30C}"/>
              </a:ext>
            </a:extLst>
          </p:cNvPr>
          <p:cNvSpPr txBox="1"/>
          <p:nvPr/>
        </p:nvSpPr>
        <p:spPr>
          <a:xfrm>
            <a:off x="838200" y="6160473"/>
            <a:ext cx="10353964" cy="646331"/>
          </a:xfrm>
          <a:prstGeom prst="rect">
            <a:avLst/>
          </a:prstGeom>
          <a:noFill/>
        </p:spPr>
        <p:txBody>
          <a:bodyPr wrap="square" rtlCol="0">
            <a:spAutoFit/>
          </a:bodyPr>
          <a:lstStyle/>
          <a:p>
            <a:r>
              <a:rPr lang="zh-TW" altLang="en-US" dirty="0">
                <a:solidFill>
                  <a:schemeClr val="accent1">
                    <a:lumMod val="50000"/>
                  </a:schemeClr>
                </a:solidFill>
                <a:latin typeface="Times New Roman" panose="02020603050405020304" pitchFamily="18" charset="0"/>
                <a:cs typeface="Times New Roman" panose="02020603050405020304" pitchFamily="18" charset="0"/>
              </a:rPr>
              <a:t>圖片來源</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a:t>
            </a:r>
            <a:r>
              <a:rPr lang="zh-TW" altLang="en-US"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https://nestedsoftware.com/2019/07/25/tic-tac-toe-with-tabular-q-learning-1kdn.139811.html</a:t>
            </a:r>
            <a:br>
              <a:rPr lang="en-US" altLang="zh-TW" dirty="0">
                <a:solidFill>
                  <a:srgbClr val="FF0000"/>
                </a:solidFill>
                <a:latin typeface="Times New Roman" panose="02020603050405020304" pitchFamily="18" charset="0"/>
                <a:cs typeface="Times New Roman" panose="02020603050405020304" pitchFamily="18" charset="0"/>
              </a:rPr>
            </a:br>
            <a:endParaRPr lang="zh-TW" altLang="en-US"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9618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cs typeface="Times New Roman" panose="02020603050405020304" pitchFamily="18" charset="0"/>
              </a:rPr>
              <a:t>Main Approach</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a:xfrm>
            <a:off x="838201" y="1699924"/>
            <a:ext cx="8705294" cy="4351338"/>
          </a:xfrm>
        </p:spPr>
        <p:txBody>
          <a:bodyPr/>
          <a:lstStyle/>
          <a:p>
            <a:pPr>
              <a:lnSpc>
                <a:spcPts val="336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Deep Q Network:</a:t>
            </a:r>
          </a:p>
          <a:p>
            <a:pPr marL="0" indent="0">
              <a:lnSpc>
                <a:spcPts val="3360"/>
              </a:lnSpc>
              <a:buNone/>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我們用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3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neural network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來建構從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state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和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action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對應到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 value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Q-function</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，並同時採用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Predict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network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和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Target Network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兩個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network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來加快收斂速度，同時實作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replay</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buffer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實現亂數學習加快學習效率。</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endParaRPr lang="en-US" altLang="zh-TW"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4B690B98-4AA4-427C-8AE7-CA25DF872B62}"/>
              </a:ext>
            </a:extLst>
          </p:cNvPr>
          <p:cNvPicPr>
            <a:picLocks noChangeAspect="1"/>
          </p:cNvPicPr>
          <p:nvPr/>
        </p:nvPicPr>
        <p:blipFill>
          <a:blip r:embed="rId3"/>
          <a:stretch>
            <a:fillRect/>
          </a:stretch>
        </p:blipFill>
        <p:spPr>
          <a:xfrm>
            <a:off x="5518214" y="4415911"/>
            <a:ext cx="5835586" cy="2067728"/>
          </a:xfrm>
          <a:prstGeom prst="rect">
            <a:avLst/>
          </a:prstGeom>
        </p:spPr>
      </p:pic>
      <p:sp>
        <p:nvSpPr>
          <p:cNvPr id="7" name="文字方塊 6">
            <a:extLst>
              <a:ext uri="{FF2B5EF4-FFF2-40B4-BE49-F238E27FC236}">
                <a16:creationId xmlns:a16="http://schemas.microsoft.com/office/drawing/2014/main" id="{30E53E08-0BB2-4DB6-8ADD-DC21DA76509B}"/>
              </a:ext>
            </a:extLst>
          </p:cNvPr>
          <p:cNvSpPr txBox="1"/>
          <p:nvPr/>
        </p:nvSpPr>
        <p:spPr>
          <a:xfrm>
            <a:off x="930291" y="5728096"/>
            <a:ext cx="4587923" cy="646331"/>
          </a:xfrm>
          <a:prstGeom prst="rect">
            <a:avLst/>
          </a:prstGeom>
          <a:noFill/>
        </p:spPr>
        <p:txBody>
          <a:bodyPr wrap="none" rtlCol="0">
            <a:spAutoFit/>
          </a:bodyPr>
          <a:lstStyle/>
          <a:p>
            <a:r>
              <a:rPr lang="zh-TW" altLang="en-US" dirty="0">
                <a:solidFill>
                  <a:schemeClr val="accent1">
                    <a:lumMod val="50000"/>
                  </a:schemeClr>
                </a:solidFill>
                <a:latin typeface="Times New Roman" panose="02020603050405020304" pitchFamily="18" charset="0"/>
                <a:cs typeface="Times New Roman" panose="02020603050405020304" pitchFamily="18" charset="0"/>
              </a:rPr>
              <a:t>圖表來源</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a:t>
            </a:r>
            <a:r>
              <a:rPr lang="zh-TW" altLang="en-US"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https://spraphul.github.io/blog/RL3</a:t>
            </a:r>
            <a:endParaRPr lang="en-US" altLang="zh-TW" dirty="0">
              <a:solidFill>
                <a:schemeClr val="accent1">
                  <a:lumMod val="50000"/>
                </a:schemeClr>
              </a:solidFill>
              <a:latin typeface="Times New Roman" panose="02020603050405020304" pitchFamily="18" charset="0"/>
              <a:cs typeface="Times New Roman" panose="02020603050405020304" pitchFamily="18" charset="0"/>
            </a:endParaRPr>
          </a:p>
          <a:p>
            <a:endParaRPr lang="zh-TW" altLang="en-US"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7214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452E32-FB07-4D04-899E-A89719D82F3D}"/>
              </a:ext>
            </a:extLst>
          </p:cNvPr>
          <p:cNvSpPr>
            <a:spLocks noGrp="1"/>
          </p:cNvSpPr>
          <p:nvPr>
            <p:ph type="title"/>
          </p:nvPr>
        </p:nvSpPr>
        <p:spPr>
          <a:xfrm>
            <a:off x="838200" y="374361"/>
            <a:ext cx="10515600" cy="1325563"/>
          </a:xfrm>
        </p:spPr>
        <p:txBody>
          <a:bodyPr/>
          <a:lstStyle/>
          <a:p>
            <a:r>
              <a:rPr lang="en-US" altLang="zh-TW" b="1" dirty="0">
                <a:latin typeface="Times New Roman" panose="02020603050405020304" pitchFamily="18" charset="0"/>
                <a:cs typeface="Times New Roman" panose="02020603050405020304" pitchFamily="18" charset="0"/>
              </a:rPr>
              <a:t>Evaluation Metric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591C84D-9AFD-4805-A8AA-8F731F461B20}"/>
              </a:ext>
            </a:extLst>
          </p:cNvPr>
          <p:cNvSpPr>
            <a:spLocks noGrp="1"/>
          </p:cNvSpPr>
          <p:nvPr>
            <p:ph idx="1"/>
          </p:nvPr>
        </p:nvSpPr>
        <p:spPr/>
        <p:txBody>
          <a:bodyPr/>
          <a:lstStyle/>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當一隻雞成功通過馬路時，會獲得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分的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reward</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，而評分的標準則是看總共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2049</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steps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中能成功獲得幾分，在正常遊玩下約等同於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分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16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秒的時間限制</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我們會讓每個訓練出來的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遊玩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10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次，並且取其平均值當作這個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的最終表現結果</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6160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9B73E3-7A47-404A-98E3-EE66DC1DCDF6}"/>
              </a:ext>
            </a:extLst>
          </p:cNvPr>
          <p:cNvSpPr>
            <a:spLocks noGrp="1"/>
          </p:cNvSpPr>
          <p:nvPr>
            <p:ph type="title"/>
          </p:nvPr>
        </p:nvSpPr>
        <p:spPr/>
        <p:txBody>
          <a:bodyPr/>
          <a:lstStyle/>
          <a:p>
            <a:r>
              <a:rPr lang="en-US" altLang="zh-TW" b="1" dirty="0">
                <a:latin typeface="Times New Roman" panose="02020603050405020304" pitchFamily="18" charset="0"/>
                <a:cs typeface="Times New Roman" panose="02020603050405020304" pitchFamily="18" charset="0"/>
              </a:rPr>
              <a:t>Problem Of This Evaluation Metric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3C17EDF-40B4-45AC-906E-6F74997961BA}"/>
              </a:ext>
            </a:extLst>
          </p:cNvPr>
          <p:cNvSpPr>
            <a:spLocks noGrp="1"/>
          </p:cNvSpPr>
          <p:nvPr>
            <p:ph idx="1"/>
          </p:nvPr>
        </p:nvSpPr>
        <p:spPr>
          <a:xfrm>
            <a:off x="838200" y="1825625"/>
            <a:ext cx="10515600" cy="4351338"/>
          </a:xfrm>
        </p:spPr>
        <p:txBody>
          <a:bodyPr/>
          <a:lstStyle/>
          <a:p>
            <a:pPr marL="0" indent="0">
              <a:lnSpc>
                <a:spcPts val="3360"/>
              </a:lnSpc>
              <a:buNone/>
            </a:pP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我們遇到的第一個瓶頸就是在環境中隨機進行動作而獲得回饋的機率太低了，完全的隨機幾乎無法更新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Q value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ts val="3360"/>
              </a:lnSpc>
              <a:buNone/>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而我們的解決辦法是在訓練階段剛開始的數個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episode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令</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agent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有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80%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的機率會向前衝，目的是為了令其知道到達馬路對面是獲得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reward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的唯一途徑。藉此讓之後正常運行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Epsilon-greedy Algorithm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episode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能夠透過之前的經驗繼續穩定的獲取回饋。</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ts val="3360"/>
              </a:lnSpc>
            </a:pPr>
            <a:endParaRPr lang="zh-TW"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43508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13.xml><?xml version="1.0" encoding="utf-8"?>
<p:tagLst xmlns:a="http://schemas.openxmlformats.org/drawingml/2006/main" xmlns:r="http://schemas.openxmlformats.org/officeDocument/2006/relationships" xmlns:p="http://schemas.openxmlformats.org/presentationml/2006/main">
  <p:tag name="AMA" val="2.1"/>
</p:tagLst>
</file>

<file path=ppt/tags/tag14.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1262</Words>
  <Application>Microsoft Office PowerPoint</Application>
  <PresentationFormat>寬螢幕</PresentationFormat>
  <Paragraphs>60</Paragraphs>
  <Slides>15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微軟正黑體</vt:lpstr>
      <vt:lpstr>新細明體</vt:lpstr>
      <vt:lpstr>Arial</vt:lpstr>
      <vt:lpstr>Calibri</vt:lpstr>
      <vt:lpstr>Calibri Light</vt:lpstr>
      <vt:lpstr>Times New Roman</vt:lpstr>
      <vt:lpstr>Office 佈景主題</vt:lpstr>
      <vt:lpstr>Final Project Atari Freeway</vt:lpstr>
      <vt:lpstr>Introduction</vt:lpstr>
      <vt:lpstr>Related work</vt:lpstr>
      <vt:lpstr>Dataset/Platform</vt:lpstr>
      <vt:lpstr>Baseline</vt:lpstr>
      <vt:lpstr>Main Approach</vt:lpstr>
      <vt:lpstr>Main Approach</vt:lpstr>
      <vt:lpstr>Evaluation Metric</vt:lpstr>
      <vt:lpstr>Problem Of This Evaluation Metric</vt:lpstr>
      <vt:lpstr>Results &amp; Analysis - Q learning by Q-table</vt:lpstr>
      <vt:lpstr>Results &amp; Analysis - Q learning by Q-table</vt:lpstr>
      <vt:lpstr>Results &amp; Analysis -DQN</vt:lpstr>
      <vt:lpstr>Results &amp; Analysis - DQN</vt:lpstr>
      <vt:lpstr>Future work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Atari Freeway</dc:title>
  <dc:creator>陳尚奇</dc:creator>
  <cp:lastModifiedBy>陳尚奇</cp:lastModifiedBy>
  <cp:revision>112</cp:revision>
  <dcterms:created xsi:type="dcterms:W3CDTF">2022-06-13T16:49:35Z</dcterms:created>
  <dcterms:modified xsi:type="dcterms:W3CDTF">2022-06-14T09:16:29Z</dcterms:modified>
</cp:coreProperties>
</file>