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1"/>
  </p:sldMasterIdLst>
  <p:notesMasterIdLst>
    <p:notesMasterId r:id="rId9"/>
  </p:notesMasterIdLst>
  <p:handoutMasterIdLst>
    <p:handoutMasterId r:id="rId10"/>
  </p:handoutMasterIdLst>
  <p:sldIdLst>
    <p:sldId id="499" r:id="rId2"/>
    <p:sldId id="817" r:id="rId3"/>
    <p:sldId id="820" r:id="rId4"/>
    <p:sldId id="821" r:id="rId5"/>
    <p:sldId id="822" r:id="rId6"/>
    <p:sldId id="819" r:id="rId7"/>
    <p:sldId id="823" r:id="rId8"/>
  </p:sldIdLst>
  <p:sldSz cx="9144000" cy="6858000" type="screen4x3"/>
  <p:notesSz cx="9777413" cy="664686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094" userDrawn="1">
          <p15:clr>
            <a:srgbClr val="A4A3A4"/>
          </p15:clr>
        </p15:guide>
        <p15:guide id="2" pos="307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00FF"/>
    <a:srgbClr val="006600"/>
    <a:srgbClr val="009999"/>
    <a:srgbClr val="FF6600"/>
    <a:srgbClr val="FFCCFF"/>
    <a:srgbClr val="FF99FF"/>
    <a:srgbClr val="66FF99"/>
    <a:srgbClr val="FF99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70" autoAdjust="0"/>
    <p:restoredTop sz="99094" autoAdjust="0"/>
  </p:normalViewPr>
  <p:slideViewPr>
    <p:cSldViewPr>
      <p:cViewPr>
        <p:scale>
          <a:sx n="75" d="100"/>
          <a:sy n="75" d="100"/>
        </p:scale>
        <p:origin x="-1934" y="-3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726" y="-102"/>
      </p:cViewPr>
      <p:guideLst>
        <p:guide orient="horz" pos="2094"/>
        <p:guide pos="307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236827" cy="331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95" tIns="45698" rIns="91395" bIns="45698" numCol="1" anchor="t" anchorCtr="0" compatLnSpc="1">
            <a:prstTxWarp prst="textNoShape">
              <a:avLst/>
            </a:prstTxWarp>
          </a:bodyPr>
          <a:lstStyle>
            <a:lvl1pPr defTabSz="914646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40587" y="0"/>
            <a:ext cx="4235261" cy="331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95" tIns="45698" rIns="91395" bIns="45698" numCol="1" anchor="t" anchorCtr="0" compatLnSpc="1">
            <a:prstTxWarp prst="textNoShape">
              <a:avLst/>
            </a:prstTxWarp>
          </a:bodyPr>
          <a:lstStyle>
            <a:lvl1pPr algn="r" defTabSz="914646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314131"/>
            <a:ext cx="4236827" cy="331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95" tIns="45698" rIns="91395" bIns="45698" numCol="1" anchor="b" anchorCtr="0" compatLnSpc="1">
            <a:prstTxWarp prst="textNoShape">
              <a:avLst/>
            </a:prstTxWarp>
          </a:bodyPr>
          <a:lstStyle>
            <a:lvl1pPr defTabSz="914646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40587" y="6314131"/>
            <a:ext cx="4235261" cy="331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95" tIns="45698" rIns="91395" bIns="45698" numCol="1" anchor="b" anchorCtr="0" compatLnSpc="1">
            <a:prstTxWarp prst="textNoShape">
              <a:avLst/>
            </a:prstTxWarp>
          </a:bodyPr>
          <a:lstStyle>
            <a:lvl1pPr algn="r" defTabSz="914646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CE7E4225-0E39-449B-9FE9-1E3686815B00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59908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236827" cy="331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80" rIns="91358" bIns="45680" numCol="1" anchor="t" anchorCtr="0" compatLnSpc="1">
            <a:prstTxWarp prst="textNoShape">
              <a:avLst/>
            </a:prstTxWarp>
          </a:bodyPr>
          <a:lstStyle>
            <a:lvl1pPr defTabSz="914646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40587" y="0"/>
            <a:ext cx="4235261" cy="331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80" rIns="91358" bIns="45680" numCol="1" anchor="t" anchorCtr="0" compatLnSpc="1">
            <a:prstTxWarp prst="textNoShape">
              <a:avLst/>
            </a:prstTxWarp>
          </a:bodyPr>
          <a:lstStyle>
            <a:lvl1pPr algn="r" defTabSz="914646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30563" y="498475"/>
            <a:ext cx="3322637" cy="2492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9776" y="3156288"/>
            <a:ext cx="7817861" cy="2991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80" rIns="91358" bIns="456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314131"/>
            <a:ext cx="4236827" cy="331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80" rIns="91358" bIns="45680" numCol="1" anchor="b" anchorCtr="0" compatLnSpc="1">
            <a:prstTxWarp prst="textNoShape">
              <a:avLst/>
            </a:prstTxWarp>
          </a:bodyPr>
          <a:lstStyle>
            <a:lvl1pPr defTabSz="914646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40587" y="6314131"/>
            <a:ext cx="4235261" cy="331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80" rIns="91358" bIns="45680" numCol="1" anchor="b" anchorCtr="0" compatLnSpc="1">
            <a:prstTxWarp prst="textNoShape">
              <a:avLst/>
            </a:prstTxWarp>
          </a:bodyPr>
          <a:lstStyle>
            <a:lvl1pPr algn="r" defTabSz="914646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5783477C-868C-43C0-8915-4C5A1F3BC6E6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008267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ncue.edu.tw/~ncue1/logo/LOGO1-1.jpg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校徽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0288" y="287338"/>
            <a:ext cx="1511300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投影片編號版面配置區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7E46A9-EAA2-42F2-A666-77F26773B2E6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  <a:ea typeface="微軟正黑體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2000" y="1368000"/>
            <a:ext cx="8280000" cy="5328000"/>
          </a:xfrm>
        </p:spPr>
        <p:txBody>
          <a:bodyPr/>
          <a:lstStyle>
            <a:lvl1pPr>
              <a:buSzPct val="80000"/>
              <a:defRPr>
                <a:latin typeface="+mn-lt"/>
                <a:ea typeface="微軟正黑體" pitchFamily="34" charset="-120"/>
              </a:defRPr>
            </a:lvl1pPr>
            <a:lvl2pPr>
              <a:buSzPct val="80000"/>
              <a:defRPr>
                <a:latin typeface="+mn-lt"/>
                <a:ea typeface="微軟正黑體" pitchFamily="34" charset="-120"/>
              </a:defRPr>
            </a:lvl2pPr>
            <a:lvl3pPr>
              <a:buSzPct val="80000"/>
              <a:defRPr>
                <a:latin typeface="+mn-lt"/>
                <a:ea typeface="微軟正黑體" pitchFamily="34" charset="-120"/>
              </a:defRPr>
            </a:lvl3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6739E1-4F7D-4A52-BD40-FD1F0A58EA9D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9" name="Rectangle 9"/>
          <p:cNvSpPr>
            <a:spLocks noChangeArrowheads="1"/>
          </p:cNvSpPr>
          <p:nvPr/>
        </p:nvSpPr>
        <p:spPr bwMode="gray">
          <a:xfrm>
            <a:off x="431800" y="1152525"/>
            <a:ext cx="8280400" cy="317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ea typeface="新細明體" pitchFamily="18" charset="-120"/>
            </a:endParaRPr>
          </a:p>
        </p:txBody>
      </p:sp>
      <p:sp>
        <p:nvSpPr>
          <p:cNvPr id="14339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107950"/>
            <a:ext cx="828040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4340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68425"/>
            <a:ext cx="8280400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sp>
        <p:nvSpPr>
          <p:cNvPr id="162305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72338" y="6408738"/>
            <a:ext cx="180022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+mn-lt"/>
                <a:ea typeface="新細明體" pitchFamily="18" charset="-120"/>
              </a:defRPr>
            </a:lvl1pPr>
          </a:lstStyle>
          <a:p>
            <a:pPr>
              <a:defRPr/>
            </a:pPr>
            <a:fld id="{F5B522CD-1265-442D-B95B-E5D0EB5D6696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08" r:id="rId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00CC"/>
          </a:solidFill>
          <a:latin typeface="+mn-lt"/>
          <a:ea typeface="微軟正黑體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00CC"/>
          </a:solidFill>
          <a:latin typeface="Arial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00CC"/>
          </a:solidFill>
          <a:latin typeface="Arial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00CC"/>
          </a:solidFill>
          <a:latin typeface="Arial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00CC"/>
          </a:solidFill>
          <a:latin typeface="Arial" charset="0"/>
          <a:ea typeface="微軟正黑體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00CC"/>
          </a:solidFill>
          <a:latin typeface="Arial" charset="0"/>
          <a:ea typeface="標楷體" pitchFamily="65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00CC"/>
          </a:solidFill>
          <a:latin typeface="Arial" charset="0"/>
          <a:ea typeface="標楷體" pitchFamily="65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00CC"/>
          </a:solidFill>
          <a:latin typeface="Arial" charset="0"/>
          <a:ea typeface="標楷體" pitchFamily="65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00CC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600"/>
        </a:spcBef>
        <a:spcAft>
          <a:spcPct val="0"/>
        </a:spcAft>
        <a:buClr>
          <a:srgbClr val="FF6600"/>
        </a:buClr>
        <a:buSzPct val="8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微軟正黑體" pitchFamily="34" charset="-120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ts val="600"/>
        </a:spcBef>
        <a:spcAft>
          <a:spcPct val="0"/>
        </a:spcAft>
        <a:buClr>
          <a:srgbClr val="006600"/>
        </a:buClr>
        <a:buSzPct val="80000"/>
        <a:buFont typeface="Wingdings" pitchFamily="2" charset="2"/>
        <a:buChar char="l"/>
        <a:defRPr kumimoji="1" sz="2200">
          <a:solidFill>
            <a:schemeClr val="tx1"/>
          </a:solidFill>
          <a:latin typeface="+mn-lt"/>
          <a:ea typeface="微軟正黑體" pitchFamily="34" charset="-120"/>
        </a:defRPr>
      </a:lvl2pPr>
      <a:lvl3pPr marL="1143000" indent="-228600" algn="l" rtl="0" eaLnBrk="0" fontAlgn="base" hangingPunct="0">
        <a:lnSpc>
          <a:spcPct val="120000"/>
        </a:lnSpc>
        <a:spcBef>
          <a:spcPts val="600"/>
        </a:spcBef>
        <a:spcAft>
          <a:spcPct val="0"/>
        </a:spcAft>
        <a:buClr>
          <a:srgbClr val="7030A0"/>
        </a:buClr>
        <a:buSzPct val="80000"/>
        <a:buFont typeface="Arial" charset="0"/>
        <a:buChar char="−"/>
        <a:defRPr kumimoji="1" sz="2000">
          <a:solidFill>
            <a:schemeClr val="tx1"/>
          </a:solidFill>
          <a:latin typeface="+mn-lt"/>
          <a:ea typeface="微軟正黑體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 txBox="1">
            <a:spLocks/>
          </p:cNvSpPr>
          <p:nvPr/>
        </p:nvSpPr>
        <p:spPr bwMode="auto">
          <a:xfrm>
            <a:off x="792163" y="647700"/>
            <a:ext cx="7199312" cy="5661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ts val="600"/>
              </a:spcBef>
              <a:defRPr/>
            </a:pPr>
            <a:r>
              <a:rPr lang="zh-TW" altLang="en-US" sz="2800" b="1" u="sng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硬體描述語言</a:t>
            </a:r>
            <a:endParaRPr lang="en-US" altLang="zh-TW" sz="2800" b="1" u="sng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zh-TW" sz="2800" b="1" u="sng" kern="0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/>
            </a:r>
            <a:br>
              <a:rPr lang="en-US" altLang="zh-TW" sz="2800" b="1" u="sng" kern="0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</a:br>
            <a:r>
              <a:rPr lang="en-US" altLang="zh-TW" sz="4000" b="1" u="sng" dirty="0">
                <a:solidFill>
                  <a:srgbClr val="0070C0"/>
                </a:solidFill>
                <a:latin typeface="微軟正黑體" pitchFamily="34" charset="-120"/>
                <a:ea typeface="新細明體" pitchFamily="18" charset="-120"/>
              </a:rPr>
              <a:t> </a:t>
            </a:r>
            <a:endParaRPr lang="en-US" altLang="zh-TW" sz="4000" b="1" dirty="0">
              <a:solidFill>
                <a:srgbClr val="0070C0"/>
              </a:solidFill>
              <a:latin typeface="微軟正黑體" pitchFamily="34" charset="-120"/>
              <a:ea typeface="新細明體" pitchFamily="18" charset="-120"/>
            </a:endParaRPr>
          </a:p>
          <a:p>
            <a:pPr algn="ctr">
              <a:defRPr/>
            </a:pPr>
            <a:r>
              <a:rPr lang="en-US" altLang="zh-TW" sz="36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Homework 02</a:t>
            </a:r>
          </a:p>
          <a:p>
            <a:pPr algn="ctr">
              <a:defRPr/>
            </a:pPr>
            <a:endParaRPr lang="en-US" altLang="zh-TW" sz="3600"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defRPr/>
            </a:pPr>
            <a:endParaRPr lang="en-US" altLang="zh-TW" sz="3600"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1795463">
              <a:spcBef>
                <a:spcPts val="600"/>
              </a:spcBef>
              <a:defRPr/>
            </a:pPr>
            <a:r>
              <a:rPr lang="zh-TW" altLang="en-US" sz="2800" b="1" kern="0" dirty="0">
                <a:latin typeface="微軟正黑體" pitchFamily="34" charset="-120"/>
                <a:ea typeface="微軟正黑體" pitchFamily="34" charset="-120"/>
              </a:rPr>
              <a:t>班級</a:t>
            </a:r>
            <a:r>
              <a:rPr lang="zh-TW" altLang="en-US" sz="2800" b="1" kern="0" dirty="0" smtClean="0">
                <a:latin typeface="微軟正黑體" pitchFamily="34" charset="-120"/>
                <a:ea typeface="微軟正黑體" pitchFamily="34" charset="-120"/>
              </a:rPr>
              <a:t>：資工二</a:t>
            </a:r>
            <a:endParaRPr lang="en-US" altLang="zh-TW" sz="2800" b="1" kern="0" dirty="0">
              <a:latin typeface="微軟正黑體" pitchFamily="34" charset="-120"/>
              <a:ea typeface="微軟正黑體" pitchFamily="34" charset="-120"/>
            </a:endParaRPr>
          </a:p>
          <a:p>
            <a:pPr marL="1795463">
              <a:spcBef>
                <a:spcPts val="600"/>
              </a:spcBef>
              <a:defRPr/>
            </a:pPr>
            <a:r>
              <a:rPr lang="zh-TW" altLang="en-US" sz="2800" b="1" kern="0" dirty="0">
                <a:latin typeface="微軟正黑體" pitchFamily="34" charset="-120"/>
                <a:ea typeface="微軟正黑體" pitchFamily="34" charset="-120"/>
              </a:rPr>
              <a:t>學號</a:t>
            </a:r>
            <a:r>
              <a:rPr lang="zh-TW" altLang="en-US" sz="2800" b="1" kern="0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TW" sz="2800" b="1" kern="0" dirty="0" smtClean="0">
                <a:latin typeface="微軟正黑體" pitchFamily="34" charset="-120"/>
                <a:ea typeface="微軟正黑體" pitchFamily="34" charset="-120"/>
              </a:rPr>
              <a:t>S1154007</a:t>
            </a:r>
            <a:endParaRPr lang="en-US" altLang="zh-TW" sz="2800" b="1" kern="0" dirty="0">
              <a:latin typeface="微軟正黑體" pitchFamily="34" charset="-120"/>
              <a:ea typeface="微軟正黑體" pitchFamily="34" charset="-120"/>
            </a:endParaRPr>
          </a:p>
          <a:p>
            <a:pPr marL="1795463">
              <a:spcBef>
                <a:spcPts val="600"/>
              </a:spcBef>
              <a:defRPr/>
            </a:pPr>
            <a:r>
              <a:rPr lang="zh-TW" altLang="en-US" sz="2800" b="1" kern="0" dirty="0">
                <a:latin typeface="微軟正黑體" pitchFamily="34" charset="-120"/>
                <a:ea typeface="微軟正黑體" pitchFamily="34" charset="-120"/>
              </a:rPr>
              <a:t>姓名</a:t>
            </a:r>
            <a:r>
              <a:rPr lang="zh-TW" altLang="en-US" sz="2800" b="1" kern="0" dirty="0" smtClean="0">
                <a:latin typeface="微軟正黑體" pitchFamily="34" charset="-120"/>
                <a:ea typeface="微軟正黑體" pitchFamily="34" charset="-120"/>
              </a:rPr>
              <a:t>：賴宥瑋</a:t>
            </a:r>
            <a:endParaRPr lang="en-US" altLang="zh-TW" sz="2800" b="1" kern="0" dirty="0">
              <a:latin typeface="微軟正黑體" pitchFamily="34" charset="-120"/>
              <a:ea typeface="微軟正黑體" pitchFamily="34" charset="-120"/>
            </a:endParaRPr>
          </a:p>
          <a:p>
            <a:pPr marL="1795463">
              <a:spcBef>
                <a:spcPts val="600"/>
              </a:spcBef>
              <a:defRPr/>
            </a:pPr>
            <a:r>
              <a:rPr lang="zh-TW" altLang="en-US" sz="2800" b="1" kern="0" dirty="0">
                <a:latin typeface="微軟正黑體" pitchFamily="34" charset="-120"/>
                <a:ea typeface="微軟正黑體" pitchFamily="34" charset="-120"/>
              </a:rPr>
              <a:t>日期：</a:t>
            </a:r>
            <a:r>
              <a:rPr lang="en-US" altLang="zh-TW" sz="2800" b="1" kern="0" dirty="0">
                <a:latin typeface="微軟正黑體" pitchFamily="34" charset="-120"/>
                <a:ea typeface="微軟正黑體" pitchFamily="34" charset="-120"/>
              </a:rPr>
              <a:t>2023/11/23</a:t>
            </a:r>
          </a:p>
          <a:p>
            <a:pPr algn="ctr">
              <a:defRPr/>
            </a:pPr>
            <a:endParaRPr lang="zh-TW" altLang="en-US" sz="3600"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defRPr/>
            </a:pPr>
            <a:endParaRPr lang="zh-TW" altLang="en-US" sz="3600"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spcBef>
                <a:spcPts val="600"/>
              </a:spcBef>
              <a:defRPr/>
            </a:pPr>
            <a:endParaRPr lang="zh-TW" altLang="en-US" sz="3400" b="1" kern="0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spcBef>
                <a:spcPts val="600"/>
              </a:spcBef>
              <a:defRPr/>
            </a:pPr>
            <a:endParaRPr lang="en-US" altLang="zh-TW" sz="3200" b="1" kern="0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spcBef>
                <a:spcPts val="600"/>
              </a:spcBef>
              <a:defRPr/>
            </a:pPr>
            <a:endParaRPr lang="zh-TW" altLang="en-US" sz="3200" b="1" kern="0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Verilog Code (</a:t>
            </a:r>
            <a:r>
              <a:rPr lang="en-US" altLang="zh-TW" dirty="0" err="1"/>
              <a:t>alu.v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6739E1-4F7D-4A52-BD40-FD1F0A58EA9D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412776"/>
            <a:ext cx="5754160" cy="532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7539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Verilog Code (</a:t>
            </a:r>
            <a:r>
              <a:rPr lang="en-US" altLang="zh-TW" dirty="0" err="1"/>
              <a:t>alu_tb.v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6739E1-4F7D-4A52-BD40-FD1F0A58EA9D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4"/>
            <a:ext cx="4752527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7" y="1484784"/>
            <a:ext cx="4032448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1196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Text Message Output 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1196752"/>
            <a:ext cx="8843704" cy="576064"/>
          </a:xfrm>
        </p:spPr>
        <p:txBody>
          <a:bodyPr/>
          <a:lstStyle/>
          <a:p>
            <a:r>
              <a:rPr lang="en-US" altLang="zh-TW" dirty="0"/>
              <a:t>A = </a:t>
            </a:r>
            <a:r>
              <a:rPr lang="en-US" altLang="zh-TW" b="1" dirty="0">
                <a:solidFill>
                  <a:srgbClr val="00B050"/>
                </a:solidFill>
              </a:rPr>
              <a:t>6’b001100</a:t>
            </a:r>
            <a:r>
              <a:rPr lang="en-US" altLang="zh-TW" dirty="0"/>
              <a:t> (6’d12), B = </a:t>
            </a:r>
            <a:r>
              <a:rPr lang="en-US" altLang="zh-TW" b="1" dirty="0">
                <a:solidFill>
                  <a:srgbClr val="00B050"/>
                </a:solidFill>
              </a:rPr>
              <a:t>6’b000101</a:t>
            </a:r>
            <a:r>
              <a:rPr lang="en-US" altLang="zh-TW" dirty="0"/>
              <a:t> (6’d5), op = 4’h0~4’hF</a:t>
            </a:r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722865"/>
            <a:ext cx="3672408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752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Text Message Output 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268760"/>
            <a:ext cx="8892480" cy="692848"/>
          </a:xfrm>
        </p:spPr>
        <p:txBody>
          <a:bodyPr/>
          <a:lstStyle/>
          <a:p>
            <a:r>
              <a:rPr lang="en-US" altLang="zh-TW" dirty="0"/>
              <a:t>A = </a:t>
            </a:r>
            <a:r>
              <a:rPr lang="en-US" altLang="zh-TW" b="1" dirty="0">
                <a:solidFill>
                  <a:srgbClr val="00B050"/>
                </a:solidFill>
              </a:rPr>
              <a:t>6’b000111</a:t>
            </a:r>
            <a:r>
              <a:rPr lang="en-US" altLang="zh-TW" dirty="0"/>
              <a:t> (6’d7), B = </a:t>
            </a:r>
            <a:r>
              <a:rPr lang="en-US" altLang="zh-TW" b="1" dirty="0">
                <a:solidFill>
                  <a:srgbClr val="00B050"/>
                </a:solidFill>
              </a:rPr>
              <a:t>6’b001011</a:t>
            </a:r>
            <a:r>
              <a:rPr lang="en-US" altLang="zh-TW" dirty="0"/>
              <a:t> (6’d11), op = 4’h0~4’hF</a:t>
            </a:r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6739E1-4F7D-4A52-BD40-FD1F0A58EA9D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800240"/>
            <a:ext cx="3672408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3168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Simulation Waveform 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500" y="1264404"/>
            <a:ext cx="8928992" cy="620840"/>
          </a:xfrm>
        </p:spPr>
        <p:txBody>
          <a:bodyPr/>
          <a:lstStyle/>
          <a:p>
            <a:r>
              <a:rPr lang="en-US" altLang="zh-TW" dirty="0"/>
              <a:t>A = </a:t>
            </a:r>
            <a:r>
              <a:rPr lang="en-US" altLang="zh-TW" b="1" dirty="0">
                <a:solidFill>
                  <a:srgbClr val="00B050"/>
                </a:solidFill>
              </a:rPr>
              <a:t>6’b001100</a:t>
            </a:r>
            <a:r>
              <a:rPr lang="en-US" altLang="zh-TW" dirty="0"/>
              <a:t> (6’d12), B = </a:t>
            </a:r>
            <a:r>
              <a:rPr lang="en-US" altLang="zh-TW" b="1" dirty="0">
                <a:solidFill>
                  <a:srgbClr val="00B050"/>
                </a:solidFill>
              </a:rPr>
              <a:t>6’b000101</a:t>
            </a:r>
            <a:r>
              <a:rPr lang="en-US" altLang="zh-TW" dirty="0"/>
              <a:t> (6’d5), op = </a:t>
            </a:r>
            <a:r>
              <a:rPr lang="en-US" altLang="zh-TW" dirty="0" smtClean="0"/>
              <a:t>4’h0~4’hF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6739E1-4F7D-4A52-BD40-FD1F0A58EA9D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  <p:sp>
        <p:nvSpPr>
          <p:cNvPr id="5" name="投影片編號版面配置區 3"/>
          <p:cNvSpPr txBox="1">
            <a:spLocks/>
          </p:cNvSpPr>
          <p:nvPr/>
        </p:nvSpPr>
        <p:spPr bwMode="auto">
          <a:xfrm>
            <a:off x="7272338" y="6408738"/>
            <a:ext cx="180022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+mn-lt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Tahoma" pitchFamily="34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Tahoma" pitchFamily="34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Tahoma" pitchFamily="34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Tahoma" pitchFamily="34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Tahoma" pitchFamily="34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Tahoma" pitchFamily="34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Tahoma" pitchFamily="34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Tahoma" pitchFamily="34" charset="0"/>
                <a:ea typeface="新細明體" charset="-120"/>
                <a:cs typeface="+mn-cs"/>
              </a:defRPr>
            </a:lvl9pPr>
          </a:lstStyle>
          <a:p>
            <a:pPr>
              <a:defRPr/>
            </a:pPr>
            <a:fld id="{CA6739E1-4F7D-4A52-BD40-FD1F0A58EA9D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  <p:sp>
        <p:nvSpPr>
          <p:cNvPr id="7" name="圓角矩形 6"/>
          <p:cNvSpPr/>
          <p:nvPr/>
        </p:nvSpPr>
        <p:spPr>
          <a:xfrm>
            <a:off x="1835696" y="1877976"/>
            <a:ext cx="288032" cy="2518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2260944" y="1873392"/>
            <a:ext cx="288032" cy="2518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2695328" y="1877976"/>
            <a:ext cx="288032" cy="2518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3089568" y="1877976"/>
            <a:ext cx="288032" cy="2518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3923928" y="1877976"/>
            <a:ext cx="288032" cy="2518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7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3501544" y="1877976"/>
            <a:ext cx="288032" cy="2518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6714662" y="1873392"/>
            <a:ext cx="576064" cy="2518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4335808" y="1881928"/>
            <a:ext cx="288032" cy="2518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8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4761984" y="1882472"/>
            <a:ext cx="288032" cy="2518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9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5076056" y="1873392"/>
            <a:ext cx="476600" cy="2518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5480648" y="1882472"/>
            <a:ext cx="459504" cy="2518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6298208" y="1877976"/>
            <a:ext cx="504056" cy="2518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5868144" y="1882472"/>
            <a:ext cx="548608" cy="2518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7533044" y="1872052"/>
            <a:ext cx="578322" cy="2518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7150784" y="1873180"/>
            <a:ext cx="504056" cy="2518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1428200" y="1877976"/>
            <a:ext cx="288032" cy="2518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309765" y="4057926"/>
            <a:ext cx="846100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1.</a:t>
            </a:r>
            <a:r>
              <a:rPr lang="zh-TW" altLang="en-US" sz="1400" dirty="0" smtClean="0"/>
              <a:t> </a:t>
            </a:r>
            <a:r>
              <a:rPr lang="en-US" altLang="zh-TW" sz="1400" dirty="0"/>
              <a:t>Time = </a:t>
            </a:r>
            <a:r>
              <a:rPr lang="en-US" altLang="zh-TW" sz="1400" dirty="0" smtClean="0"/>
              <a:t>0</a:t>
            </a:r>
            <a:r>
              <a:rPr lang="en-US" altLang="zh-TW" sz="1400" dirty="0"/>
              <a:t>, </a:t>
            </a:r>
            <a:r>
              <a:rPr lang="en-US" altLang="zh-TW" sz="1400" dirty="0" smtClean="0">
                <a:latin typeface="+mn-lt"/>
                <a:ea typeface="+mj-ea"/>
              </a:rPr>
              <a:t>A,</a:t>
            </a:r>
            <a:r>
              <a:rPr lang="zh-TW" altLang="en-US" sz="1400" dirty="0" smtClean="0">
                <a:latin typeface="+mn-lt"/>
                <a:ea typeface="+mj-ea"/>
              </a:rPr>
              <a:t> </a:t>
            </a:r>
            <a:r>
              <a:rPr lang="en-US" altLang="zh-TW" sz="1400" dirty="0" smtClean="0">
                <a:latin typeface="+mn-lt"/>
                <a:ea typeface="+mj-ea"/>
              </a:rPr>
              <a:t>B,</a:t>
            </a:r>
            <a:r>
              <a:rPr lang="zh-TW" altLang="en-US" sz="1400" dirty="0" smtClean="0">
                <a:latin typeface="+mn-lt"/>
                <a:ea typeface="+mj-ea"/>
              </a:rPr>
              <a:t> </a:t>
            </a:r>
            <a:r>
              <a:rPr lang="en-US" altLang="zh-TW" sz="1400" dirty="0" smtClean="0">
                <a:latin typeface="+mn-lt"/>
                <a:ea typeface="+mj-ea"/>
              </a:rPr>
              <a:t>op</a:t>
            </a:r>
            <a:r>
              <a:rPr lang="zh-TW" altLang="en-US" sz="1400" dirty="0" smtClean="0">
                <a:latin typeface="+mj-ea"/>
                <a:ea typeface="+mj-ea"/>
              </a:rPr>
              <a:t>未給值，所以和</a:t>
            </a:r>
            <a:r>
              <a:rPr lang="en-US" altLang="zh-TW" sz="1400" dirty="0" smtClean="0">
                <a:latin typeface="+mn-lt"/>
                <a:ea typeface="+mj-ea"/>
              </a:rPr>
              <a:t>Y</a:t>
            </a:r>
            <a:r>
              <a:rPr lang="zh-TW" altLang="en-US" sz="1400" dirty="0" smtClean="0">
                <a:latin typeface="+mj-ea"/>
                <a:ea typeface="+mj-ea"/>
              </a:rPr>
              <a:t>一樣都是</a:t>
            </a:r>
            <a:r>
              <a:rPr lang="en-US" altLang="zh-TW" sz="1400" dirty="0" smtClean="0">
                <a:latin typeface="+mn-lt"/>
                <a:ea typeface="+mj-ea"/>
              </a:rPr>
              <a:t>x</a:t>
            </a:r>
            <a:r>
              <a:rPr lang="en-US" altLang="zh-TW" sz="1400" dirty="0" smtClean="0">
                <a:latin typeface="+mj-ea"/>
                <a:ea typeface="+mj-ea"/>
              </a:rPr>
              <a:t>(</a:t>
            </a:r>
            <a:r>
              <a:rPr lang="zh-TW" altLang="en-US" sz="1400" dirty="0" smtClean="0">
                <a:latin typeface="+mj-ea"/>
                <a:ea typeface="+mj-ea"/>
              </a:rPr>
              <a:t>未知</a:t>
            </a:r>
            <a:r>
              <a:rPr lang="en-US" altLang="zh-TW" sz="1400" dirty="0" smtClean="0">
                <a:latin typeface="+mj-ea"/>
                <a:ea typeface="+mj-ea"/>
              </a:rPr>
              <a:t>)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2.</a:t>
            </a:r>
            <a:r>
              <a:rPr lang="zh-TW" altLang="en-US" sz="1400" dirty="0" smtClean="0">
                <a:solidFill>
                  <a:srgbClr val="FF0000"/>
                </a:solidFill>
              </a:rPr>
              <a:t> </a:t>
            </a:r>
            <a:r>
              <a:rPr lang="en-US" altLang="zh-TW" sz="1400" dirty="0" smtClean="0"/>
              <a:t>Time = 10, A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=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001100</a:t>
            </a:r>
            <a:r>
              <a:rPr lang="en-US" altLang="zh-TW" sz="1400" dirty="0"/>
              <a:t>, </a:t>
            </a:r>
            <a:r>
              <a:rPr lang="en-US" altLang="zh-TW" sz="1400" dirty="0" smtClean="0"/>
              <a:t>B = 000101, op=0000, Y=A(001100)</a:t>
            </a:r>
            <a:r>
              <a:rPr lang="zh-TW" altLang="en-US" sz="1400" dirty="0"/>
              <a:t> </a:t>
            </a:r>
            <a:r>
              <a:rPr lang="en-US" altLang="zh-TW" sz="1400" dirty="0" smtClean="0"/>
              <a:t>OK</a:t>
            </a:r>
            <a:endParaRPr lang="en-US" altLang="zh-TW" sz="1400" dirty="0" smtClean="0">
              <a:latin typeface="+mj-ea"/>
              <a:ea typeface="+mj-ea"/>
            </a:endParaRP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3.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Time = </a:t>
            </a:r>
            <a:r>
              <a:rPr lang="en-US" altLang="zh-TW" sz="1400" dirty="0" smtClean="0"/>
              <a:t>20, op = 0001, Y = B(000101) OK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4.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Time = </a:t>
            </a:r>
            <a:r>
              <a:rPr lang="en-US" altLang="zh-TW" sz="1400" dirty="0" smtClean="0"/>
              <a:t>30</a:t>
            </a:r>
            <a:r>
              <a:rPr lang="en-US" altLang="zh-TW" sz="1400" dirty="0"/>
              <a:t>, </a:t>
            </a:r>
            <a:r>
              <a:rPr lang="en-US" altLang="zh-TW" sz="1400" dirty="0" smtClean="0"/>
              <a:t>op </a:t>
            </a:r>
            <a:r>
              <a:rPr lang="en-US" altLang="zh-TW" sz="1400" dirty="0"/>
              <a:t>= </a:t>
            </a:r>
            <a:r>
              <a:rPr lang="en-US" altLang="zh-TW" sz="1400" dirty="0" smtClean="0"/>
              <a:t>0010, Y = A+1(001101) OK    </a:t>
            </a:r>
            <a:r>
              <a:rPr lang="en-US" altLang="zh-TW" sz="1400" dirty="0" smtClean="0">
                <a:solidFill>
                  <a:srgbClr val="FF0000"/>
                </a:solidFill>
              </a:rPr>
              <a:t>13.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Time = </a:t>
            </a:r>
            <a:r>
              <a:rPr lang="en-US" altLang="zh-TW" sz="1400" dirty="0" smtClean="0"/>
              <a:t>120</a:t>
            </a:r>
            <a:r>
              <a:rPr lang="en-US" altLang="zh-TW" sz="1400" dirty="0"/>
              <a:t>, op = </a:t>
            </a:r>
            <a:r>
              <a:rPr lang="en-US" altLang="zh-TW" sz="1400" dirty="0" smtClean="0"/>
              <a:t>1011, </a:t>
            </a:r>
            <a:r>
              <a:rPr lang="en-US" altLang="zh-TW" sz="1400" dirty="0"/>
              <a:t>Y </a:t>
            </a:r>
            <a:r>
              <a:rPr lang="en-US" altLang="zh-TW" sz="1400" dirty="0" smtClean="0"/>
              <a:t>= ~A(110011) </a:t>
            </a:r>
            <a:r>
              <a:rPr lang="en-US" altLang="zh-TW" sz="1400" dirty="0" smtClean="0"/>
              <a:t>OK</a:t>
            </a:r>
            <a:endParaRPr lang="en-US" altLang="zh-TW" sz="1400" dirty="0" smtClean="0"/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5.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Time = </a:t>
            </a:r>
            <a:r>
              <a:rPr lang="en-US" altLang="zh-TW" sz="1400" dirty="0" smtClean="0"/>
              <a:t>40</a:t>
            </a:r>
            <a:r>
              <a:rPr lang="en-US" altLang="zh-TW" sz="1400" dirty="0"/>
              <a:t>, </a:t>
            </a:r>
            <a:r>
              <a:rPr lang="en-US" altLang="zh-TW" sz="1400" dirty="0" smtClean="0"/>
              <a:t>op </a:t>
            </a:r>
            <a:r>
              <a:rPr lang="en-US" altLang="zh-TW" sz="1400" dirty="0"/>
              <a:t>= </a:t>
            </a:r>
            <a:r>
              <a:rPr lang="en-US" altLang="zh-TW" sz="1400" dirty="0" smtClean="0"/>
              <a:t>0011, Y = B+1(000110) OK    </a:t>
            </a:r>
            <a:r>
              <a:rPr lang="en-US" altLang="zh-TW" sz="1400" dirty="0" smtClean="0">
                <a:solidFill>
                  <a:srgbClr val="FF0000"/>
                </a:solidFill>
              </a:rPr>
              <a:t>14.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Time = </a:t>
            </a:r>
            <a:r>
              <a:rPr lang="en-US" altLang="zh-TW" sz="1400" dirty="0" smtClean="0"/>
              <a:t>130</a:t>
            </a:r>
            <a:r>
              <a:rPr lang="en-US" altLang="zh-TW" sz="1400" dirty="0"/>
              <a:t>, op = </a:t>
            </a:r>
            <a:r>
              <a:rPr lang="en-US" altLang="zh-TW" sz="1400" dirty="0" smtClean="0"/>
              <a:t>1100, </a:t>
            </a:r>
            <a:r>
              <a:rPr lang="en-US" altLang="zh-TW" sz="1400" dirty="0"/>
              <a:t>Y = </a:t>
            </a:r>
            <a:r>
              <a:rPr lang="en-US" altLang="zh-TW" sz="1400" dirty="0" smtClean="0"/>
              <a:t>A</a:t>
            </a:r>
            <a:r>
              <a:rPr lang="zh-TW" altLang="en-US" sz="1400" dirty="0" smtClean="0">
                <a:latin typeface="+mj-ea"/>
                <a:ea typeface="+mj-ea"/>
              </a:rPr>
              <a:t>左移</a:t>
            </a:r>
            <a:r>
              <a:rPr lang="en-US" altLang="zh-TW" sz="1400" dirty="0" smtClean="0">
                <a:latin typeface="+mn-lt"/>
                <a:ea typeface="+mj-ea"/>
              </a:rPr>
              <a:t>(011000</a:t>
            </a:r>
            <a:r>
              <a:rPr lang="en-US" altLang="zh-TW" sz="1400" dirty="0" smtClean="0">
                <a:latin typeface="+mn-lt"/>
                <a:ea typeface="+mj-ea"/>
              </a:rPr>
              <a:t>) OK</a:t>
            </a:r>
            <a:endParaRPr lang="en-US" altLang="zh-TW" sz="1400" dirty="0" smtClean="0">
              <a:latin typeface="+mn-lt"/>
              <a:ea typeface="+mj-ea"/>
            </a:endParaRP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6.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Time = </a:t>
            </a:r>
            <a:r>
              <a:rPr lang="en-US" altLang="zh-TW" sz="1400" dirty="0" smtClean="0"/>
              <a:t>50</a:t>
            </a:r>
            <a:r>
              <a:rPr lang="en-US" altLang="zh-TW" sz="1400" dirty="0"/>
              <a:t>, </a:t>
            </a:r>
            <a:r>
              <a:rPr lang="en-US" altLang="zh-TW" sz="1400" dirty="0" smtClean="0"/>
              <a:t>op </a:t>
            </a:r>
            <a:r>
              <a:rPr lang="en-US" altLang="zh-TW" sz="1400" dirty="0"/>
              <a:t>= </a:t>
            </a:r>
            <a:r>
              <a:rPr lang="en-US" altLang="zh-TW" sz="1400" dirty="0" smtClean="0"/>
              <a:t>0100, Y = A-1(001011) OK     </a:t>
            </a:r>
            <a:r>
              <a:rPr lang="en-US" altLang="zh-TW" sz="1400" dirty="0" smtClean="0">
                <a:solidFill>
                  <a:srgbClr val="FF0000"/>
                </a:solidFill>
              </a:rPr>
              <a:t>15.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Time = </a:t>
            </a:r>
            <a:r>
              <a:rPr lang="en-US" altLang="zh-TW" sz="1400" dirty="0" smtClean="0"/>
              <a:t>140</a:t>
            </a:r>
            <a:r>
              <a:rPr lang="en-US" altLang="zh-TW" sz="1400" dirty="0"/>
              <a:t>, op = </a:t>
            </a:r>
            <a:r>
              <a:rPr lang="en-US" altLang="zh-TW" sz="1400" dirty="0" smtClean="0"/>
              <a:t>1101, </a:t>
            </a:r>
            <a:r>
              <a:rPr lang="en-US" altLang="zh-TW" sz="1400" dirty="0"/>
              <a:t>Y = </a:t>
            </a:r>
            <a:r>
              <a:rPr lang="en-US" altLang="zh-TW" sz="1400" dirty="0" smtClean="0"/>
              <a:t>A</a:t>
            </a:r>
            <a:r>
              <a:rPr lang="zh-TW" altLang="en-US" sz="1400" dirty="0" smtClean="0">
                <a:latin typeface="+mj-ea"/>
                <a:ea typeface="+mj-ea"/>
              </a:rPr>
              <a:t>右移</a:t>
            </a:r>
            <a:r>
              <a:rPr lang="en-US" altLang="zh-TW" sz="1400" dirty="0" smtClean="0">
                <a:latin typeface="+mn-lt"/>
                <a:ea typeface="+mj-ea"/>
              </a:rPr>
              <a:t>(000110</a:t>
            </a:r>
            <a:r>
              <a:rPr lang="en-US" altLang="zh-TW" sz="1400" dirty="0" smtClean="0">
                <a:latin typeface="+mn-lt"/>
                <a:ea typeface="+mj-ea"/>
              </a:rPr>
              <a:t>) OK</a:t>
            </a:r>
            <a:endParaRPr lang="en-US" altLang="zh-TW" sz="1400" dirty="0" smtClean="0">
              <a:latin typeface="+mn-lt"/>
              <a:ea typeface="+mj-ea"/>
            </a:endParaRP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7.</a:t>
            </a:r>
            <a:r>
              <a:rPr lang="en-US" altLang="zh-TW" sz="1400" dirty="0"/>
              <a:t> Time = </a:t>
            </a:r>
            <a:r>
              <a:rPr lang="en-US" altLang="zh-TW" sz="1400" dirty="0" smtClean="0"/>
              <a:t>60</a:t>
            </a:r>
            <a:r>
              <a:rPr lang="en-US" altLang="zh-TW" sz="1400" dirty="0"/>
              <a:t>, </a:t>
            </a:r>
            <a:r>
              <a:rPr lang="en-US" altLang="zh-TW" sz="1400" dirty="0" smtClean="0"/>
              <a:t>op </a:t>
            </a:r>
            <a:r>
              <a:rPr lang="en-US" altLang="zh-TW" sz="1400" dirty="0"/>
              <a:t>= </a:t>
            </a:r>
            <a:r>
              <a:rPr lang="en-US" altLang="zh-TW" sz="1400" dirty="0" smtClean="0"/>
              <a:t>0101, Y = B-1(000100) OK     </a:t>
            </a:r>
            <a:r>
              <a:rPr lang="en-US" altLang="zh-TW" sz="1400" dirty="0" smtClean="0">
                <a:solidFill>
                  <a:srgbClr val="FF0000"/>
                </a:solidFill>
              </a:rPr>
              <a:t>16.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Time = </a:t>
            </a:r>
            <a:r>
              <a:rPr lang="en-US" altLang="zh-TW" sz="1400" dirty="0" smtClean="0"/>
              <a:t>150</a:t>
            </a:r>
            <a:r>
              <a:rPr lang="en-US" altLang="zh-TW" sz="1400" dirty="0"/>
              <a:t>, op = </a:t>
            </a:r>
            <a:r>
              <a:rPr lang="en-US" altLang="zh-TW" sz="1400" dirty="0" smtClean="0"/>
              <a:t>1110, </a:t>
            </a:r>
            <a:r>
              <a:rPr lang="en-US" altLang="zh-TW" sz="1400" dirty="0"/>
              <a:t>Y = </a:t>
            </a:r>
            <a:r>
              <a:rPr lang="zh-TW" altLang="en-US" sz="1400" dirty="0">
                <a:latin typeface="+mj-ea"/>
                <a:ea typeface="+mj-ea"/>
              </a:rPr>
              <a:t>傳較大</a:t>
            </a:r>
            <a:r>
              <a:rPr lang="zh-TW" altLang="en-US" sz="1400" dirty="0" smtClean="0">
                <a:latin typeface="+mj-ea"/>
                <a:ea typeface="+mj-ea"/>
              </a:rPr>
              <a:t>值</a:t>
            </a:r>
            <a:r>
              <a:rPr lang="en-US" altLang="zh-TW" sz="1400" dirty="0" smtClean="0">
                <a:latin typeface="+mn-lt"/>
                <a:ea typeface="+mj-ea"/>
              </a:rPr>
              <a:t>(001100</a:t>
            </a:r>
            <a:r>
              <a:rPr lang="en-US" altLang="zh-TW" sz="1400" dirty="0" smtClean="0">
                <a:latin typeface="+mn-lt"/>
                <a:ea typeface="+mj-ea"/>
              </a:rPr>
              <a:t>) OK</a:t>
            </a:r>
            <a:endParaRPr lang="en-US" altLang="zh-TW" sz="1400" dirty="0" smtClean="0">
              <a:latin typeface="+mn-lt"/>
              <a:ea typeface="+mj-ea"/>
            </a:endParaRP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8.</a:t>
            </a:r>
            <a:r>
              <a:rPr lang="en-US" altLang="zh-TW" sz="1400" dirty="0"/>
              <a:t> Time = </a:t>
            </a:r>
            <a:r>
              <a:rPr lang="en-US" altLang="zh-TW" sz="1400" dirty="0" smtClean="0"/>
              <a:t>70</a:t>
            </a:r>
            <a:r>
              <a:rPr lang="en-US" altLang="zh-TW" sz="1400" dirty="0"/>
              <a:t>, </a:t>
            </a:r>
            <a:r>
              <a:rPr lang="en-US" altLang="zh-TW" sz="1400" dirty="0" smtClean="0"/>
              <a:t>op </a:t>
            </a:r>
            <a:r>
              <a:rPr lang="en-US" altLang="zh-TW" sz="1400" dirty="0"/>
              <a:t>= </a:t>
            </a:r>
            <a:r>
              <a:rPr lang="en-US" altLang="zh-TW" sz="1400" dirty="0" smtClean="0"/>
              <a:t>0110, Y = A+B(010001) OK    </a:t>
            </a:r>
            <a:r>
              <a:rPr lang="en-US" altLang="zh-TW" sz="1400" dirty="0" smtClean="0">
                <a:solidFill>
                  <a:srgbClr val="FF0000"/>
                </a:solidFill>
              </a:rPr>
              <a:t>17.</a:t>
            </a:r>
            <a:r>
              <a:rPr lang="en-US" altLang="zh-TW" sz="1400" dirty="0"/>
              <a:t> Time = </a:t>
            </a:r>
            <a:r>
              <a:rPr lang="en-US" altLang="zh-TW" sz="1400" dirty="0" smtClean="0"/>
              <a:t>160</a:t>
            </a:r>
            <a:r>
              <a:rPr lang="en-US" altLang="zh-TW" sz="1400" dirty="0"/>
              <a:t>, op = </a:t>
            </a:r>
            <a:r>
              <a:rPr lang="en-US" altLang="zh-TW" sz="1400" dirty="0" smtClean="0"/>
              <a:t>1111, </a:t>
            </a:r>
            <a:r>
              <a:rPr lang="en-US" altLang="zh-TW" sz="1400" dirty="0"/>
              <a:t>Y = </a:t>
            </a:r>
            <a:r>
              <a:rPr lang="zh-TW" altLang="en-US" sz="1400" dirty="0">
                <a:latin typeface="+mj-ea"/>
                <a:ea typeface="+mj-ea"/>
              </a:rPr>
              <a:t>傳</a:t>
            </a:r>
            <a:r>
              <a:rPr lang="zh-TW" altLang="en-US" sz="1400" dirty="0" smtClean="0">
                <a:latin typeface="+mj-ea"/>
                <a:ea typeface="+mj-ea"/>
              </a:rPr>
              <a:t>較小值</a:t>
            </a:r>
            <a:r>
              <a:rPr lang="en-US" altLang="zh-TW" sz="1400" dirty="0" smtClean="0">
                <a:latin typeface="+mn-lt"/>
                <a:ea typeface="+mj-ea"/>
              </a:rPr>
              <a:t>(000111</a:t>
            </a:r>
            <a:r>
              <a:rPr lang="en-US" altLang="zh-TW" sz="1400" dirty="0" smtClean="0">
                <a:latin typeface="+mn-lt"/>
                <a:ea typeface="+mj-ea"/>
              </a:rPr>
              <a:t>) OK</a:t>
            </a:r>
            <a:endParaRPr lang="en-US" altLang="zh-TW" sz="1400" dirty="0" smtClean="0">
              <a:solidFill>
                <a:srgbClr val="FF0000"/>
              </a:solidFill>
              <a:latin typeface="+mn-lt"/>
              <a:ea typeface="+mj-ea"/>
            </a:endParaRP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9. </a:t>
            </a:r>
            <a:r>
              <a:rPr lang="en-US" altLang="zh-TW" sz="1400" dirty="0"/>
              <a:t>Time = </a:t>
            </a:r>
            <a:r>
              <a:rPr lang="en-US" altLang="zh-TW" sz="1400" dirty="0" smtClean="0"/>
              <a:t>80</a:t>
            </a:r>
            <a:r>
              <a:rPr lang="en-US" altLang="zh-TW" sz="1400" dirty="0"/>
              <a:t>, op = </a:t>
            </a:r>
            <a:r>
              <a:rPr lang="en-US" altLang="zh-TW" sz="1400" dirty="0" smtClean="0"/>
              <a:t>0111, </a:t>
            </a:r>
            <a:r>
              <a:rPr lang="en-US" altLang="zh-TW" sz="1400" dirty="0"/>
              <a:t>Y = </a:t>
            </a:r>
            <a:r>
              <a:rPr lang="en-US" altLang="zh-TW" sz="1400" dirty="0" smtClean="0"/>
              <a:t>A–B(000111) OK   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10.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Time = </a:t>
            </a:r>
            <a:r>
              <a:rPr lang="en-US" altLang="zh-TW" sz="1400" dirty="0" smtClean="0"/>
              <a:t>90</a:t>
            </a:r>
            <a:r>
              <a:rPr lang="en-US" altLang="zh-TW" sz="1400" dirty="0"/>
              <a:t>, op = </a:t>
            </a:r>
            <a:r>
              <a:rPr lang="en-US" altLang="zh-TW" sz="1400" dirty="0" smtClean="0"/>
              <a:t>1000, </a:t>
            </a:r>
            <a:r>
              <a:rPr lang="en-US" altLang="zh-TW" sz="1400" dirty="0"/>
              <a:t>Y = </a:t>
            </a:r>
            <a:r>
              <a:rPr lang="en-US" altLang="zh-TW" sz="1400" dirty="0" smtClean="0"/>
              <a:t>A &amp; B(000100</a:t>
            </a:r>
            <a:r>
              <a:rPr lang="en-US" altLang="zh-TW" sz="1400" dirty="0" smtClean="0"/>
              <a:t>)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OK</a:t>
            </a:r>
            <a:endParaRPr lang="en-US" altLang="zh-TW" sz="1400" dirty="0" smtClean="0"/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11. </a:t>
            </a:r>
            <a:r>
              <a:rPr lang="en-US" altLang="zh-TW" sz="1400" dirty="0"/>
              <a:t>Time = </a:t>
            </a:r>
            <a:r>
              <a:rPr lang="en-US" altLang="zh-TW" sz="1400" dirty="0" smtClean="0"/>
              <a:t>100</a:t>
            </a:r>
            <a:r>
              <a:rPr lang="en-US" altLang="zh-TW" sz="1400" dirty="0"/>
              <a:t>, op = </a:t>
            </a:r>
            <a:r>
              <a:rPr lang="en-US" altLang="zh-TW" sz="1400" dirty="0" smtClean="0"/>
              <a:t>1001, </a:t>
            </a:r>
            <a:r>
              <a:rPr lang="en-US" altLang="zh-TW" sz="1400" dirty="0"/>
              <a:t>Y = </a:t>
            </a:r>
            <a:r>
              <a:rPr lang="en-US" altLang="zh-TW" sz="1400" dirty="0" smtClean="0"/>
              <a:t>A | B(001101</a:t>
            </a:r>
            <a:r>
              <a:rPr lang="en-US" altLang="zh-TW" sz="1400" dirty="0" smtClean="0"/>
              <a:t>) OK</a:t>
            </a:r>
            <a:endParaRPr lang="en-US" altLang="zh-TW" sz="1400" dirty="0" smtClean="0"/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12. </a:t>
            </a:r>
            <a:r>
              <a:rPr lang="en-US" altLang="zh-TW" sz="1400" dirty="0"/>
              <a:t>Time = </a:t>
            </a:r>
            <a:r>
              <a:rPr lang="en-US" altLang="zh-TW" sz="1400" dirty="0" smtClean="0"/>
              <a:t>110</a:t>
            </a:r>
            <a:r>
              <a:rPr lang="en-US" altLang="zh-TW" sz="1400" dirty="0"/>
              <a:t>, op = </a:t>
            </a:r>
            <a:r>
              <a:rPr lang="en-US" altLang="zh-TW" sz="1400" dirty="0" smtClean="0"/>
              <a:t>1010, </a:t>
            </a:r>
            <a:r>
              <a:rPr lang="en-US" altLang="zh-TW" sz="1400" dirty="0"/>
              <a:t>Y = </a:t>
            </a:r>
            <a:r>
              <a:rPr lang="en-US" altLang="zh-TW" sz="1400" dirty="0" smtClean="0"/>
              <a:t>A ^ B(001001</a:t>
            </a:r>
            <a:r>
              <a:rPr lang="en-US" altLang="zh-TW" sz="1400" dirty="0" smtClean="0"/>
              <a:t>) OK</a:t>
            </a:r>
            <a:endParaRPr lang="en-US" altLang="zh-TW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" y="2177846"/>
            <a:ext cx="9064591" cy="169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圓角矩形 24"/>
          <p:cNvSpPr/>
          <p:nvPr/>
        </p:nvSpPr>
        <p:spPr>
          <a:xfrm>
            <a:off x="7956376" y="1871840"/>
            <a:ext cx="578322" cy="2518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17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8388424" y="1877344"/>
            <a:ext cx="578322" cy="2518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813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Simulation Waveform 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1340768"/>
            <a:ext cx="8892480" cy="504056"/>
          </a:xfrm>
        </p:spPr>
        <p:txBody>
          <a:bodyPr/>
          <a:lstStyle/>
          <a:p>
            <a:r>
              <a:rPr lang="en-US" altLang="zh-TW" dirty="0"/>
              <a:t>A = </a:t>
            </a:r>
            <a:r>
              <a:rPr lang="en-US" altLang="zh-TW" b="1" dirty="0">
                <a:solidFill>
                  <a:srgbClr val="00B050"/>
                </a:solidFill>
              </a:rPr>
              <a:t>6’b000111</a:t>
            </a:r>
            <a:r>
              <a:rPr lang="en-US" altLang="zh-TW" dirty="0"/>
              <a:t> (6’d7), B = </a:t>
            </a:r>
            <a:r>
              <a:rPr lang="en-US" altLang="zh-TW" b="1" dirty="0">
                <a:solidFill>
                  <a:srgbClr val="00B050"/>
                </a:solidFill>
              </a:rPr>
              <a:t>6’b001011</a:t>
            </a:r>
            <a:r>
              <a:rPr lang="en-US" altLang="zh-TW" dirty="0"/>
              <a:t> (6’d11), op = </a:t>
            </a:r>
            <a:r>
              <a:rPr lang="en-US" altLang="zh-TW" dirty="0" smtClean="0"/>
              <a:t>4’h0~4’hF</a:t>
            </a:r>
            <a:endParaRPr lang="en-US" altLang="zh-TW" dirty="0"/>
          </a:p>
          <a:p>
            <a:pPr marL="342900" lvl="1" indent="-342900">
              <a:buClr>
                <a:srgbClr val="FF6600"/>
              </a:buClr>
              <a:buFont typeface="Wingdings" pitchFamily="2" charset="2"/>
              <a:buChar char="n"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6739E1-4F7D-4A52-BD40-FD1F0A58EA9D}" type="slidenum">
              <a:rPr lang="en-US" altLang="zh-TW" smtClean="0"/>
              <a:pPr>
                <a:defRPr/>
              </a:pPr>
              <a:t>7</a:t>
            </a:fld>
            <a:endParaRPr lang="en-US" altLang="zh-TW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" y="2236824"/>
            <a:ext cx="9011448" cy="1624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圓角矩形 5"/>
          <p:cNvSpPr/>
          <p:nvPr/>
        </p:nvSpPr>
        <p:spPr>
          <a:xfrm>
            <a:off x="2220178" y="1995468"/>
            <a:ext cx="494408" cy="2518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19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2640002" y="1986388"/>
            <a:ext cx="496744" cy="2518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20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3072050" y="1990972"/>
            <a:ext cx="530944" cy="2518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21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3504098" y="1990972"/>
            <a:ext cx="504056" cy="2518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22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4303002" y="1990972"/>
            <a:ext cx="497240" cy="2518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24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3891026" y="1990972"/>
            <a:ext cx="477168" cy="2518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23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7228088" y="1986388"/>
            <a:ext cx="576064" cy="2518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31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4725386" y="1994924"/>
            <a:ext cx="506904" cy="2518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25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5137266" y="1995468"/>
            <a:ext cx="527072" cy="2518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26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5589482" y="1986388"/>
            <a:ext cx="476600" cy="2518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27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5994074" y="1995468"/>
            <a:ext cx="534360" cy="2518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28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6811634" y="1990972"/>
            <a:ext cx="504056" cy="2518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30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6381570" y="1995468"/>
            <a:ext cx="548608" cy="2518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29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8037754" y="1995468"/>
            <a:ext cx="578322" cy="2518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33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7664210" y="1995468"/>
            <a:ext cx="504056" cy="2518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32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1847914" y="1990972"/>
            <a:ext cx="501208" cy="2518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18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8469802" y="1986388"/>
            <a:ext cx="578322" cy="2518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34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14034" y="4057926"/>
            <a:ext cx="86751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18.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Time = 170, </a:t>
            </a:r>
            <a:r>
              <a:rPr lang="en-US" altLang="zh-TW" sz="1400" dirty="0" smtClean="0">
                <a:latin typeface="+mn-lt"/>
                <a:ea typeface="+mj-ea"/>
              </a:rPr>
              <a:t>A = 000111, B = 001011, op = 0000, Y = A(000101</a:t>
            </a:r>
            <a:r>
              <a:rPr lang="en-US" altLang="zh-TW" sz="1400" dirty="0" smtClean="0">
                <a:latin typeface="+mn-lt"/>
                <a:ea typeface="+mj-ea"/>
              </a:rPr>
              <a:t>) OK</a:t>
            </a:r>
            <a:endParaRPr lang="en-US" altLang="zh-TW" sz="1400" dirty="0" smtClean="0">
              <a:latin typeface="+mj-ea"/>
              <a:ea typeface="+mj-ea"/>
            </a:endParaRP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19.</a:t>
            </a:r>
            <a:r>
              <a:rPr lang="zh-TW" altLang="en-US" sz="1400" dirty="0" smtClean="0">
                <a:solidFill>
                  <a:srgbClr val="FF0000"/>
                </a:solidFill>
              </a:rPr>
              <a:t> </a:t>
            </a:r>
            <a:r>
              <a:rPr lang="en-US" altLang="zh-TW" sz="1400" dirty="0" smtClean="0"/>
              <a:t>Time = 180, op=0001, Y = B(000111</a:t>
            </a:r>
            <a:r>
              <a:rPr lang="en-US" altLang="zh-TW" sz="1400" dirty="0" smtClean="0"/>
              <a:t>) OK</a:t>
            </a:r>
            <a:endParaRPr lang="en-US" altLang="zh-TW" sz="1400" dirty="0" smtClean="0"/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20.</a:t>
            </a:r>
            <a:r>
              <a:rPr lang="en-US" altLang="zh-TW" sz="1400" dirty="0" smtClean="0"/>
              <a:t> Time = 190, op = 0010, Y = A+1(001000</a:t>
            </a:r>
            <a:r>
              <a:rPr lang="en-US" altLang="zh-TW" sz="1400" dirty="0" smtClean="0"/>
              <a:t>) OK</a:t>
            </a:r>
            <a:endParaRPr lang="en-US" altLang="zh-TW" sz="1400" dirty="0" smtClean="0"/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21.</a:t>
            </a:r>
            <a:r>
              <a:rPr lang="en-US" altLang="zh-TW" sz="1400" dirty="0" smtClean="0"/>
              <a:t> Time = 200, op = 0011, Y = B+1(001100</a:t>
            </a:r>
            <a:r>
              <a:rPr lang="en-US" altLang="zh-TW" sz="1400" dirty="0" smtClean="0"/>
              <a:t>) OK    </a:t>
            </a:r>
            <a:r>
              <a:rPr lang="en-US" altLang="zh-TW" sz="1400" dirty="0" smtClean="0">
                <a:solidFill>
                  <a:srgbClr val="FF0000"/>
                </a:solidFill>
              </a:rPr>
              <a:t>30.</a:t>
            </a:r>
            <a:r>
              <a:rPr lang="en-US" altLang="zh-TW" sz="1400" dirty="0" smtClean="0"/>
              <a:t> Time = 290, op = 1100</a:t>
            </a:r>
            <a:r>
              <a:rPr lang="en-US" altLang="zh-TW" sz="1400" dirty="0"/>
              <a:t>, Y = A</a:t>
            </a:r>
            <a:r>
              <a:rPr lang="zh-TW" altLang="en-US" sz="1400" dirty="0" smtClean="0">
                <a:latin typeface="+mj-ea"/>
                <a:ea typeface="+mj-ea"/>
              </a:rPr>
              <a:t>左移</a:t>
            </a:r>
            <a:r>
              <a:rPr lang="en-US" altLang="zh-TW" sz="1400" dirty="0" smtClean="0">
                <a:latin typeface="+mn-lt"/>
                <a:ea typeface="+mj-ea"/>
              </a:rPr>
              <a:t>(001110</a:t>
            </a:r>
            <a:r>
              <a:rPr lang="en-US" altLang="zh-TW" sz="1400" dirty="0" smtClean="0">
                <a:latin typeface="+mn-lt"/>
                <a:ea typeface="+mj-ea"/>
              </a:rPr>
              <a:t>) OK</a:t>
            </a:r>
            <a:endParaRPr lang="en-US" altLang="zh-TW" sz="1400" dirty="0" smtClean="0">
              <a:latin typeface="+mn-lt"/>
              <a:ea typeface="+mj-ea"/>
            </a:endParaRP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22.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Time = </a:t>
            </a:r>
            <a:r>
              <a:rPr lang="en-US" altLang="zh-TW" sz="1400" dirty="0" smtClean="0"/>
              <a:t>210</a:t>
            </a:r>
            <a:r>
              <a:rPr lang="en-US" altLang="zh-TW" sz="1400" dirty="0"/>
              <a:t>, </a:t>
            </a:r>
            <a:r>
              <a:rPr lang="en-US" altLang="zh-TW" sz="1400" dirty="0" smtClean="0"/>
              <a:t>op </a:t>
            </a:r>
            <a:r>
              <a:rPr lang="en-US" altLang="zh-TW" sz="1400" dirty="0"/>
              <a:t>= </a:t>
            </a:r>
            <a:r>
              <a:rPr lang="en-US" altLang="zh-TW" sz="1400" dirty="0" smtClean="0"/>
              <a:t>0100, Y = A-1(000110) </a:t>
            </a:r>
            <a:r>
              <a:rPr lang="en-US" altLang="zh-TW" sz="1400" dirty="0" smtClean="0"/>
              <a:t> OK     </a:t>
            </a:r>
            <a:r>
              <a:rPr lang="en-US" altLang="zh-TW" sz="1400" dirty="0" smtClean="0">
                <a:solidFill>
                  <a:srgbClr val="FF0000"/>
                </a:solidFill>
              </a:rPr>
              <a:t>31.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Time = </a:t>
            </a:r>
            <a:r>
              <a:rPr lang="en-US" altLang="zh-TW" sz="1400" dirty="0" smtClean="0"/>
              <a:t>300</a:t>
            </a:r>
            <a:r>
              <a:rPr lang="en-US" altLang="zh-TW" sz="1400" dirty="0"/>
              <a:t>, op = </a:t>
            </a:r>
            <a:r>
              <a:rPr lang="en-US" altLang="zh-TW" sz="1400" dirty="0" smtClean="0"/>
              <a:t>1101</a:t>
            </a:r>
            <a:r>
              <a:rPr lang="en-US" altLang="zh-TW" sz="1400" dirty="0"/>
              <a:t>, Y = </a:t>
            </a:r>
            <a:r>
              <a:rPr lang="en-US" altLang="zh-TW" sz="1400" dirty="0" smtClean="0"/>
              <a:t>A</a:t>
            </a:r>
            <a:r>
              <a:rPr lang="zh-TW" altLang="en-US" sz="1400" dirty="0">
                <a:latin typeface="+mj-ea"/>
                <a:ea typeface="+mj-ea"/>
              </a:rPr>
              <a:t>右</a:t>
            </a:r>
            <a:r>
              <a:rPr lang="zh-TW" altLang="en-US" sz="1400" dirty="0" smtClean="0">
                <a:latin typeface="+mj-ea"/>
                <a:ea typeface="+mj-ea"/>
              </a:rPr>
              <a:t>移</a:t>
            </a:r>
            <a:r>
              <a:rPr lang="en-US" altLang="zh-TW" sz="1400" dirty="0" smtClean="0">
                <a:latin typeface="+mn-lt"/>
                <a:ea typeface="+mj-ea"/>
              </a:rPr>
              <a:t>(000011</a:t>
            </a:r>
            <a:r>
              <a:rPr lang="en-US" altLang="zh-TW" sz="1400" dirty="0" smtClean="0">
                <a:latin typeface="+mn-lt"/>
                <a:ea typeface="+mj-ea"/>
              </a:rPr>
              <a:t>) OK</a:t>
            </a:r>
            <a:endParaRPr lang="en-US" altLang="zh-TW" sz="1400" dirty="0" smtClean="0">
              <a:latin typeface="+mn-lt"/>
              <a:ea typeface="+mj-ea"/>
            </a:endParaRP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23.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Time = </a:t>
            </a:r>
            <a:r>
              <a:rPr lang="en-US" altLang="zh-TW" sz="1400" dirty="0" smtClean="0"/>
              <a:t>220</a:t>
            </a:r>
            <a:r>
              <a:rPr lang="en-US" altLang="zh-TW" sz="1400" dirty="0"/>
              <a:t>, </a:t>
            </a:r>
            <a:r>
              <a:rPr lang="en-US" altLang="zh-TW" sz="1400" dirty="0" smtClean="0"/>
              <a:t>op </a:t>
            </a:r>
            <a:r>
              <a:rPr lang="en-US" altLang="zh-TW" sz="1400" dirty="0"/>
              <a:t>= </a:t>
            </a:r>
            <a:r>
              <a:rPr lang="en-US" altLang="zh-TW" sz="1400" dirty="0" smtClean="0"/>
              <a:t>0101, Y = B-1(001010) </a:t>
            </a:r>
            <a:r>
              <a:rPr lang="en-US" altLang="zh-TW" sz="1400" dirty="0" smtClean="0"/>
              <a:t>OK     </a:t>
            </a:r>
            <a:r>
              <a:rPr lang="en-US" altLang="zh-TW" sz="1400" dirty="0" smtClean="0">
                <a:solidFill>
                  <a:srgbClr val="FF0000"/>
                </a:solidFill>
              </a:rPr>
              <a:t>32.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Time = </a:t>
            </a:r>
            <a:r>
              <a:rPr lang="en-US" altLang="zh-TW" sz="1400" dirty="0" smtClean="0"/>
              <a:t>310</a:t>
            </a:r>
            <a:r>
              <a:rPr lang="en-US" altLang="zh-TW" sz="1400" dirty="0"/>
              <a:t>, op = </a:t>
            </a:r>
            <a:r>
              <a:rPr lang="en-US" altLang="zh-TW" sz="1400" dirty="0" smtClean="0"/>
              <a:t>1110, Y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=</a:t>
            </a:r>
            <a:r>
              <a:rPr lang="zh-TW" altLang="en-US" sz="1400" dirty="0" smtClean="0"/>
              <a:t> </a:t>
            </a:r>
            <a:r>
              <a:rPr lang="zh-TW" altLang="en-US" sz="1400" dirty="0" smtClean="0">
                <a:latin typeface="+mj-ea"/>
                <a:ea typeface="+mj-ea"/>
              </a:rPr>
              <a:t>傳較大值</a:t>
            </a:r>
            <a:r>
              <a:rPr lang="en-US" altLang="zh-TW" sz="1400" dirty="0" smtClean="0">
                <a:latin typeface="+mn-lt"/>
                <a:ea typeface="+mn-ea"/>
              </a:rPr>
              <a:t>(001011</a:t>
            </a:r>
            <a:r>
              <a:rPr lang="en-US" altLang="zh-TW" sz="1400" dirty="0" smtClean="0">
                <a:latin typeface="+mn-lt"/>
                <a:ea typeface="+mn-ea"/>
              </a:rPr>
              <a:t>) OK</a:t>
            </a:r>
            <a:endParaRPr lang="en-US" altLang="zh-TW" sz="1400" dirty="0" smtClean="0">
              <a:latin typeface="+mn-lt"/>
              <a:ea typeface="+mn-ea"/>
            </a:endParaRP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24.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Time = </a:t>
            </a:r>
            <a:r>
              <a:rPr lang="en-US" altLang="zh-TW" sz="1400" dirty="0" smtClean="0"/>
              <a:t>230</a:t>
            </a:r>
            <a:r>
              <a:rPr lang="en-US" altLang="zh-TW" sz="1400" dirty="0"/>
              <a:t>, </a:t>
            </a:r>
            <a:r>
              <a:rPr lang="en-US" altLang="zh-TW" sz="1400" dirty="0" smtClean="0"/>
              <a:t>op </a:t>
            </a:r>
            <a:r>
              <a:rPr lang="en-US" altLang="zh-TW" sz="1400" dirty="0"/>
              <a:t>= </a:t>
            </a:r>
            <a:r>
              <a:rPr lang="en-US" altLang="zh-TW" sz="1400" dirty="0" smtClean="0"/>
              <a:t>0110, Y = A+B(010010) </a:t>
            </a:r>
            <a:r>
              <a:rPr lang="en-US" altLang="zh-TW" sz="1400" dirty="0" smtClean="0"/>
              <a:t>OK   </a:t>
            </a:r>
            <a:r>
              <a:rPr lang="en-US" altLang="zh-TW" sz="1400" dirty="0" smtClean="0">
                <a:solidFill>
                  <a:srgbClr val="FF0000"/>
                </a:solidFill>
              </a:rPr>
              <a:t>33.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Time = </a:t>
            </a:r>
            <a:r>
              <a:rPr lang="en-US" altLang="zh-TW" sz="1400" dirty="0" smtClean="0"/>
              <a:t>320</a:t>
            </a:r>
            <a:r>
              <a:rPr lang="en-US" altLang="zh-TW" sz="1400" dirty="0"/>
              <a:t>, op = </a:t>
            </a:r>
            <a:r>
              <a:rPr lang="en-US" altLang="zh-TW" sz="1400" dirty="0" smtClean="0"/>
              <a:t>1111, Y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= </a:t>
            </a:r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傳較小值</a:t>
            </a:r>
            <a:r>
              <a:rPr lang="en-US" altLang="zh-TW" sz="1400" dirty="0" smtClean="0">
                <a:latin typeface="+mn-lt"/>
                <a:ea typeface="標楷體" panose="03000509000000000000" pitchFamily="65" charset="-120"/>
              </a:rPr>
              <a:t>(000111</a:t>
            </a:r>
            <a:r>
              <a:rPr lang="en-US" altLang="zh-TW" sz="1400" dirty="0" smtClean="0">
                <a:latin typeface="+mn-lt"/>
                <a:ea typeface="標楷體" panose="03000509000000000000" pitchFamily="65" charset="-120"/>
              </a:rPr>
              <a:t>) OK</a:t>
            </a:r>
            <a:endParaRPr lang="en-US" altLang="zh-TW" sz="1400" dirty="0" smtClean="0">
              <a:latin typeface="+mn-lt"/>
              <a:ea typeface="標楷體" panose="03000509000000000000" pitchFamily="65" charset="-120"/>
            </a:endParaRP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25.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Time = </a:t>
            </a:r>
            <a:r>
              <a:rPr lang="en-US" altLang="zh-TW" sz="1400" dirty="0" smtClean="0"/>
              <a:t>240</a:t>
            </a:r>
            <a:r>
              <a:rPr lang="en-US" altLang="zh-TW" sz="1400" dirty="0"/>
              <a:t>, </a:t>
            </a:r>
            <a:r>
              <a:rPr lang="en-US" altLang="zh-TW" sz="1400" dirty="0" smtClean="0"/>
              <a:t>op </a:t>
            </a:r>
            <a:r>
              <a:rPr lang="en-US" altLang="zh-TW" sz="1400" dirty="0"/>
              <a:t>= </a:t>
            </a:r>
            <a:r>
              <a:rPr lang="en-US" altLang="zh-TW" sz="1400" dirty="0" smtClean="0"/>
              <a:t>0111, Y = A-B(111100) </a:t>
            </a:r>
            <a:r>
              <a:rPr lang="en-US" altLang="zh-TW" sz="1400" dirty="0" smtClean="0"/>
              <a:t>OK     </a:t>
            </a:r>
            <a:r>
              <a:rPr lang="en-US" altLang="zh-TW" sz="1400" dirty="0" smtClean="0">
                <a:solidFill>
                  <a:srgbClr val="FF0000"/>
                </a:solidFill>
              </a:rPr>
              <a:t>34.</a:t>
            </a:r>
            <a:r>
              <a:rPr lang="en-US" altLang="zh-TW" sz="1400" dirty="0" smtClean="0"/>
              <a:t> Time = 330, </a:t>
            </a:r>
            <a:r>
              <a:rPr lang="en-US" altLang="zh-TW" sz="1400" dirty="0" smtClean="0"/>
              <a:t>Finish OK</a:t>
            </a:r>
            <a:endParaRPr lang="en-US" altLang="zh-TW" sz="1400" dirty="0" smtClean="0"/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26. </a:t>
            </a:r>
            <a:r>
              <a:rPr lang="en-US" altLang="zh-TW" sz="1400" dirty="0"/>
              <a:t>Time = </a:t>
            </a:r>
            <a:r>
              <a:rPr lang="en-US" altLang="zh-TW" sz="1400" dirty="0" smtClean="0"/>
              <a:t>250</a:t>
            </a:r>
            <a:r>
              <a:rPr lang="en-US" altLang="zh-TW" sz="1400" dirty="0"/>
              <a:t>, op = </a:t>
            </a:r>
            <a:r>
              <a:rPr lang="en-US" altLang="zh-TW" sz="1400" dirty="0" smtClean="0"/>
              <a:t>1000</a:t>
            </a:r>
            <a:r>
              <a:rPr lang="en-US" altLang="zh-TW" sz="1400" dirty="0"/>
              <a:t>, Y = A &amp; </a:t>
            </a:r>
            <a:r>
              <a:rPr lang="en-US" altLang="zh-TW" sz="1400" dirty="0" smtClean="0"/>
              <a:t>B(000011</a:t>
            </a:r>
            <a:r>
              <a:rPr lang="en-US" altLang="zh-TW" sz="1400" dirty="0" smtClean="0"/>
              <a:t>) OK</a:t>
            </a:r>
            <a:endParaRPr lang="en-US" altLang="zh-TW" sz="1400" dirty="0" smtClean="0"/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27.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Time = </a:t>
            </a:r>
            <a:r>
              <a:rPr lang="en-US" altLang="zh-TW" sz="1400" dirty="0" smtClean="0"/>
              <a:t>260</a:t>
            </a:r>
            <a:r>
              <a:rPr lang="en-US" altLang="zh-TW" sz="1400" dirty="0"/>
              <a:t>, op = </a:t>
            </a:r>
            <a:r>
              <a:rPr lang="en-US" altLang="zh-TW" sz="1400" dirty="0" smtClean="0"/>
              <a:t>1001</a:t>
            </a:r>
            <a:r>
              <a:rPr lang="en-US" altLang="zh-TW" sz="1400" dirty="0"/>
              <a:t>, Y = A </a:t>
            </a:r>
            <a:r>
              <a:rPr lang="en-US" altLang="zh-TW" sz="1400" dirty="0" smtClean="0"/>
              <a:t>| B(001111</a:t>
            </a:r>
            <a:r>
              <a:rPr lang="en-US" altLang="zh-TW" sz="1400" dirty="0" smtClean="0"/>
              <a:t>) OK</a:t>
            </a:r>
            <a:endParaRPr lang="en-US" altLang="zh-TW" sz="1400" dirty="0" smtClean="0"/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28. </a:t>
            </a:r>
            <a:r>
              <a:rPr lang="en-US" altLang="zh-TW" sz="1400" dirty="0"/>
              <a:t>Time = </a:t>
            </a:r>
            <a:r>
              <a:rPr lang="en-US" altLang="zh-TW" sz="1400" dirty="0" smtClean="0"/>
              <a:t>270</a:t>
            </a:r>
            <a:r>
              <a:rPr lang="en-US" altLang="zh-TW" sz="1400" dirty="0"/>
              <a:t>, op = </a:t>
            </a:r>
            <a:r>
              <a:rPr lang="en-US" altLang="zh-TW" sz="1400" dirty="0" smtClean="0"/>
              <a:t>1010</a:t>
            </a:r>
            <a:r>
              <a:rPr lang="en-US" altLang="zh-TW" sz="1400" dirty="0"/>
              <a:t>, Y = A </a:t>
            </a:r>
            <a:r>
              <a:rPr lang="en-US" altLang="zh-TW" sz="1400" dirty="0" smtClean="0"/>
              <a:t>^ B(001100</a:t>
            </a:r>
            <a:r>
              <a:rPr lang="en-US" altLang="zh-TW" sz="1400" dirty="0" smtClean="0"/>
              <a:t>) OK</a:t>
            </a:r>
            <a:endParaRPr lang="en-US" altLang="zh-TW" sz="1400" dirty="0" smtClean="0"/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29. </a:t>
            </a:r>
            <a:r>
              <a:rPr lang="en-US" altLang="zh-TW" sz="1400" dirty="0" smtClean="0"/>
              <a:t>Time = 280, op </a:t>
            </a:r>
            <a:r>
              <a:rPr lang="en-US" altLang="zh-TW" sz="1400" dirty="0"/>
              <a:t>= 1011, Y = </a:t>
            </a:r>
            <a:r>
              <a:rPr lang="en-US" altLang="zh-TW" sz="1400" dirty="0" smtClean="0"/>
              <a:t>~A(111000</a:t>
            </a:r>
            <a:r>
              <a:rPr lang="en-US" altLang="zh-TW" sz="1400" dirty="0" smtClean="0"/>
              <a:t>) OK</a:t>
            </a:r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2195964409"/>
      </p:ext>
    </p:extLst>
  </p:cSld>
  <p:clrMapOvr>
    <a:masterClrMapping/>
  </p:clrMapOvr>
</p:sld>
</file>

<file path=ppt/theme/theme1.xml><?xml version="1.0" encoding="utf-8"?>
<a:theme xmlns:a="http://schemas.openxmlformats.org/drawingml/2006/main" name="2_rdchen_template">
  <a:themeElements>
    <a:clrScheme name="2_rdchen_template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2_rdchen_template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rdchen_templat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rdchen_templat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rdchen_templat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rdchen_templat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rdchen_templat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rdchen_templat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dig_lab_11</Template>
  <TotalTime>29094</TotalTime>
  <Words>706</Words>
  <Application>Microsoft Office PowerPoint</Application>
  <PresentationFormat>如螢幕大小 (4:3)</PresentationFormat>
  <Paragraphs>86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2_rdchen_template</vt:lpstr>
      <vt:lpstr>PowerPoint 簡報</vt:lpstr>
      <vt:lpstr>Verilog Code (alu.v)</vt:lpstr>
      <vt:lpstr>Verilog Code (alu_tb.v)</vt:lpstr>
      <vt:lpstr>Text Message Output (1/2)</vt:lpstr>
      <vt:lpstr>Text Message Output (2/2)</vt:lpstr>
      <vt:lpstr>Simulation Waveform (1/2)</vt:lpstr>
      <vt:lpstr>Simulation Waveform (2/2)</vt:lpstr>
    </vt:vector>
  </TitlesOfParts>
  <Company>ncue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rdchen</dc:creator>
  <cp:lastModifiedBy>user</cp:lastModifiedBy>
  <cp:revision>3893</cp:revision>
  <cp:lastPrinted>2014-02-16T15:44:29Z</cp:lastPrinted>
  <dcterms:created xsi:type="dcterms:W3CDTF">2003-02-18T03:13:54Z</dcterms:created>
  <dcterms:modified xsi:type="dcterms:W3CDTF">2023-11-22T12:31:53Z</dcterms:modified>
</cp:coreProperties>
</file>