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16" r:id="rId3"/>
    <p:sldId id="318" r:id="rId4"/>
    <p:sldId id="329" r:id="rId5"/>
    <p:sldId id="260" r:id="rId6"/>
    <p:sldId id="323" r:id="rId7"/>
    <p:sldId id="330" r:id="rId8"/>
    <p:sldId id="328" r:id="rId9"/>
    <p:sldId id="324" r:id="rId10"/>
    <p:sldId id="321" r:id="rId11"/>
    <p:sldId id="322" r:id="rId12"/>
    <p:sldId id="325" r:id="rId13"/>
    <p:sldId id="326" r:id="rId14"/>
    <p:sldId id="261" r:id="rId15"/>
    <p:sldId id="327" r:id="rId16"/>
    <p:sldId id="259" r:id="rId17"/>
    <p:sldId id="317" r:id="rId18"/>
    <p:sldId id="315" r:id="rId19"/>
    <p:sldId id="265" r:id="rId20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A8B98-6B40-45C9-9DDF-EEEDCAC90333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24DC6-A03A-4C9F-8AAF-A2F697CBE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1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Queue</a:t>
            </a:r>
            <a:r>
              <a:rPr lang="zh-TW" altLang="en-US" dirty="0"/>
              <a:t>的性質為</a:t>
            </a:r>
            <a:r>
              <a:rPr lang="en-US" altLang="zh-TW" dirty="0"/>
              <a:t>first in first out</a:t>
            </a:r>
            <a:r>
              <a:rPr lang="zh-TW" altLang="en-US" dirty="0"/>
              <a:t>，很適合用於</a:t>
            </a:r>
            <a:r>
              <a:rPr lang="en-US" altLang="zh-TW" dirty="0"/>
              <a:t>first come first</a:t>
            </a:r>
            <a:r>
              <a:rPr lang="en-US" altLang="zh-TW" baseline="0" dirty="0"/>
              <a:t> service</a:t>
            </a:r>
            <a:r>
              <a:rPr lang="zh-TW" altLang="en-US" baseline="0" dirty="0"/>
              <a:t>排程</a:t>
            </a:r>
            <a:r>
              <a:rPr lang="en-US" altLang="zh-TW" baseline="0" dirty="0"/>
              <a:t>, </a:t>
            </a:r>
            <a:r>
              <a:rPr lang="zh-TW" altLang="en-US" baseline="0" dirty="0"/>
              <a:t>所以打算出這類題型</a:t>
            </a:r>
            <a:r>
              <a:rPr lang="en-US" altLang="zh-TW" baseline="0" dirty="0"/>
              <a:t>, </a:t>
            </a:r>
            <a:r>
              <a:rPr lang="zh-TW" altLang="en-US" baseline="0" dirty="0"/>
              <a:t>第一題為簡單的範例題</a:t>
            </a:r>
            <a:r>
              <a:rPr lang="en-US" altLang="zh-TW" baseline="0" dirty="0"/>
              <a:t>, </a:t>
            </a:r>
            <a:r>
              <a:rPr lang="zh-TW" altLang="en-US" baseline="0" dirty="0"/>
              <a:t>讓大家了解排程的基本流程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5A5A-7272-4017-9908-ACE847AF166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80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平均取到小數點後兩碼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5A5A-7272-4017-9908-ACE847AF166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80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算法 取中位數</a:t>
            </a:r>
            <a:r>
              <a:rPr lang="en-US" altLang="zh-TW" dirty="0"/>
              <a:t>(n</a:t>
            </a:r>
            <a:r>
              <a:rPr lang="zh-TW" altLang="en-US" dirty="0"/>
              <a:t>位數</a:t>
            </a:r>
            <a:r>
              <a:rPr lang="en-US" altLang="zh-TW" dirty="0"/>
              <a:t>)</a:t>
            </a:r>
            <a:r>
              <a:rPr lang="zh-TW" altLang="en-US" dirty="0"/>
              <a:t>比較元素落於哪個區間而丟入哪個</a:t>
            </a:r>
            <a:r>
              <a:rPr lang="en-US" altLang="zh-TW" dirty="0"/>
              <a:t>queue</a:t>
            </a:r>
            <a:r>
              <a:rPr lang="zh-TW" altLang="en-US" dirty="0"/>
              <a:t>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95A5A-7272-4017-9908-ACE847AF166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55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CA09-E0FE-4140-946B-B7C79887447F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31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42F-77C9-43A5-A76C-663142716452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3208-A716-4C78-B00B-8AAF898663A5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34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A02-DC25-46B2-B475-98B643EC349A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93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87C-7CFB-463E-8B03-4D6FC5211B10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0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DD1-918D-4DC8-801A-7CBFB3BF342B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4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1BED-70E6-4C65-833F-6E2D6A1EA5AE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7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93D6-B272-42D0-B1E0-D6CC1D6EC85D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22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0AAB-7EEC-4660-8678-0BB110417FD9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D4E1-94DB-4A6D-939A-8502AB835E1C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8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356F-179C-4FAE-9CF5-831DF845F2CC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26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8858-8D74-4689-B2A7-B42717C556D0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72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ffchecker.com/dif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5045" y="2510391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56F11-8722-40A0-B03A-B241DC91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2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9B1F6-36AA-4035-9E87-87C2BA80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旋轉調整</a:t>
            </a:r>
            <a:r>
              <a:rPr lang="en-US" altLang="zh-TW" dirty="0"/>
              <a:t>-</a:t>
            </a:r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974DC1-1C9E-4252-A07C-F49F7402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旋轉調整分四種狀況，</a:t>
            </a:r>
            <a:r>
              <a:rPr lang="zh-TW" altLang="en-US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由兩種</a:t>
            </a:r>
            <a:r>
              <a:rPr lang="en-US" altLang="zh-TW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rotation</a:t>
            </a:r>
            <a:r>
              <a:rPr lang="zh-TW" altLang="en-US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完成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Rotation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分成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left rotation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和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right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rotation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right rotation</a:t>
            </a:r>
          </a:p>
          <a:p>
            <a:pPr lvl="1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此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成為左子樹的右節點，原左子樹的右節點成為此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的左節點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left rotation</a:t>
            </a:r>
          </a:p>
          <a:p>
            <a:pPr lvl="1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此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成為右子樹的左節點，元右子樹的左節點成為此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的右節點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C6B1B7-FF3A-4760-B2AD-32443A17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8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41017A-7F14-4679-B608-28645CB8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52AEE1-B3BC-41D4-8C8C-ADC88538EDA3}"/>
              </a:ext>
            </a:extLst>
          </p:cNvPr>
          <p:cNvSpPr/>
          <p:nvPr/>
        </p:nvSpPr>
        <p:spPr>
          <a:xfrm>
            <a:off x="864066" y="496371"/>
            <a:ext cx="7474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Left rotation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3DFFE6-702D-475C-82CD-A3B9A71D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997854"/>
            <a:ext cx="3363985" cy="22182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72A5AE-D2E0-4E05-860F-6AA76CA2D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35" y="997854"/>
            <a:ext cx="3821661" cy="21060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8FFF78A-6DE7-4B15-8044-EE587E5A4C27}"/>
              </a:ext>
            </a:extLst>
          </p:cNvPr>
          <p:cNvSpPr/>
          <p:nvPr/>
        </p:nvSpPr>
        <p:spPr>
          <a:xfrm>
            <a:off x="864066" y="363662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Right rotation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70FC44C-65E7-45DB-88C0-CCB4A9B6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89" y="4243068"/>
            <a:ext cx="3305636" cy="229584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DA3C91E-9520-48C8-A90B-2EF833066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530" y="4243068"/>
            <a:ext cx="3607266" cy="19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2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BE240-2038-4E58-BCED-46DB9375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106000" cy="1052613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旋轉調整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—RR</a:t>
            </a:r>
            <a:b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 執行一次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left rotation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zh-TW" alt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E789A6D-7CE5-4B15-A370-3A6344BAC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805" y="1396751"/>
            <a:ext cx="2988796" cy="189164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1D3805-5C99-423F-961F-43FC4812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5D6DC6-808C-4620-B002-4B7D6F564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940" y="1396751"/>
            <a:ext cx="3151865" cy="173695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F4FFB2-8BD2-4A48-8C13-A721CAC9369D}"/>
              </a:ext>
            </a:extLst>
          </p:cNvPr>
          <p:cNvSpPr/>
          <p:nvPr/>
        </p:nvSpPr>
        <p:spPr>
          <a:xfrm>
            <a:off x="526147" y="3135382"/>
            <a:ext cx="7921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旋轉調整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—RL</a:t>
            </a:r>
            <a:b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 對右節點進行一次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right rotation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，然後執行一次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left rotation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zh-TW" alt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6165AA6-6847-422B-9C36-1B6A0DC9E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" y="4198905"/>
            <a:ext cx="2838509" cy="18923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3A52898-121F-4F8F-8E70-2F6CEF3F7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002" y="4165333"/>
            <a:ext cx="2913632" cy="209542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293307D-2B42-4C9C-9C44-485C6AC40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8408" y="4280675"/>
            <a:ext cx="3316484" cy="173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2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7428DA-25B4-4ED9-821C-EDA3945C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0618C04-35FE-4FF8-926A-D8D9F3B0F3D7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6728495" cy="1035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旋轉調整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-LL</a:t>
            </a:r>
            <a:b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執行一次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right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rotation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zh-TW" alt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523D3423-37B8-42D6-9D28-B70F54DC16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4950" y="3404416"/>
            <a:ext cx="7869398" cy="1035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旋轉調整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-LR</a:t>
            </a:r>
            <a:b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對左節點執行一次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left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rotation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，然後執行一次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right rotation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zh-TW" alt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CFE89D-8E8F-411B-9D33-625489D3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17112"/>
            <a:ext cx="3037339" cy="22118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3DB6529-B996-45DB-AC4E-37B0D6F57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649" y="1318618"/>
            <a:ext cx="3607266" cy="198429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0B82CC9-3843-4F08-A7DC-8C3C4FADD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7702"/>
            <a:ext cx="2935370" cy="223647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37B40B1-A10A-4DE0-920D-827E7F380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271" y="4371269"/>
            <a:ext cx="2735588" cy="221188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E85659F-D9FA-4FDA-B9BB-D6634511C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323" y="4591769"/>
            <a:ext cx="3211643" cy="17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4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E6774-9A45-47CA-8410-8E272605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Balanced Tree </a:t>
            </a:r>
            <a:r>
              <a:rPr lang="zh-TW" altLang="en-US" dirty="0"/>
              <a:t>建立</a:t>
            </a:r>
            <a:r>
              <a:rPr lang="en-US" altLang="zh-TW" dirty="0"/>
              <a:t>-3</a:t>
            </a:r>
            <a:r>
              <a:rPr lang="zh-TW" altLang="en-US" dirty="0"/>
              <a:t> </a:t>
            </a:r>
            <a:r>
              <a:rPr lang="en-US" altLang="zh-TW" dirty="0"/>
              <a:t>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134FC-BB8D-464A-8C22-5694EAB4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84" y="1690689"/>
            <a:ext cx="7794965" cy="4603107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20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node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內容的數值，按照給定的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insert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方式，建立一個符合規定的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tree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，觀察每個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node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加入後的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tree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，會需要多少次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旋轉調整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才可以保持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tree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是平衡的，並在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完成插入後進行旋轉調整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tree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到平衡的狀態，最後</a:t>
            </a:r>
            <a:r>
              <a:rPr lang="zh-TW" altLang="en-US" sz="2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印出此樹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  <a:r>
              <a:rPr lang="zh-TW" altLang="en-US" sz="2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en-US" altLang="zh-TW" sz="2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root</a:t>
            </a:r>
            <a:r>
              <a:rPr lang="zh-TW" altLang="en-US" sz="2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leaf</a:t>
            </a:r>
            <a:r>
              <a:rPr lang="zh-TW" altLang="en-US" sz="2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最長的路徑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此題是最後才一次調整至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balance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，且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insert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時仍要保持對每一個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node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的左子樹任一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node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皆比自己小，右子樹任一個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node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皆比自己大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84B3A-278A-458D-9951-DA8689DC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F617A8-97BF-4AD0-ACE4-D54B0937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58" y="1690688"/>
            <a:ext cx="8443528" cy="5167312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2300" dirty="0"/>
              <a:t>輸入</a:t>
            </a:r>
            <a:r>
              <a:rPr lang="en-US" altLang="zh-TW" sz="2300" dirty="0"/>
              <a:t>:50</a:t>
            </a:r>
            <a:r>
              <a:rPr lang="zh-TW" altLang="en-US" sz="2300" dirty="0"/>
              <a:t> </a:t>
            </a:r>
            <a:r>
              <a:rPr lang="en-US" altLang="zh-TW" sz="2300" dirty="0"/>
              <a:t>30</a:t>
            </a:r>
            <a:r>
              <a:rPr lang="zh-TW" altLang="en-US" sz="2300" dirty="0"/>
              <a:t> </a:t>
            </a:r>
            <a:r>
              <a:rPr lang="en-US" altLang="zh-TW" sz="2300" dirty="0"/>
              <a:t>40</a:t>
            </a:r>
            <a:r>
              <a:rPr lang="zh-TW" altLang="en-US" sz="2300" dirty="0"/>
              <a:t> </a:t>
            </a:r>
            <a:r>
              <a:rPr lang="en-US" altLang="zh-TW" sz="2300" dirty="0"/>
              <a:t>35</a:t>
            </a:r>
            <a:r>
              <a:rPr lang="zh-TW" altLang="en-US" sz="2300" dirty="0"/>
              <a:t> </a:t>
            </a:r>
            <a:r>
              <a:rPr lang="en-US" altLang="zh-TW" sz="2300" dirty="0"/>
              <a:t>80</a:t>
            </a:r>
            <a:r>
              <a:rPr lang="zh-TW" altLang="en-US" sz="2300" dirty="0"/>
              <a:t> </a:t>
            </a:r>
            <a:r>
              <a:rPr lang="en-US" altLang="zh-TW" sz="2300" dirty="0"/>
              <a:t>25</a:t>
            </a:r>
          </a:p>
          <a:p>
            <a:endParaRPr lang="en-US" altLang="zh-TW" sz="2300" dirty="0"/>
          </a:p>
          <a:p>
            <a:r>
              <a:rPr lang="zh-TW" altLang="en-US" sz="2300" dirty="0"/>
              <a:t>輸出</a:t>
            </a:r>
            <a:r>
              <a:rPr lang="en-US" altLang="zh-TW" sz="2300" dirty="0"/>
              <a:t>:</a:t>
            </a:r>
          </a:p>
          <a:p>
            <a:pPr marL="0" indent="0">
              <a:buNone/>
            </a:pPr>
            <a:r>
              <a:rPr lang="zh-TW" altLang="en-US" sz="2300" dirty="0"/>
              <a:t>  </a:t>
            </a:r>
            <a:r>
              <a:rPr lang="en-US" altLang="zh-TW" sz="2300" dirty="0"/>
              <a:t>50</a:t>
            </a:r>
            <a:r>
              <a:rPr lang="zh-TW" altLang="en-US" sz="2300" dirty="0"/>
              <a:t>   </a:t>
            </a:r>
            <a:r>
              <a:rPr lang="en-US" altLang="zh-TW" sz="2300" dirty="0"/>
              <a:t>0</a:t>
            </a:r>
          </a:p>
          <a:p>
            <a:pPr marL="0" indent="0">
              <a:buNone/>
            </a:pPr>
            <a:r>
              <a:rPr lang="zh-TW" altLang="en-US" sz="2300" dirty="0"/>
              <a:t>  </a:t>
            </a:r>
            <a:r>
              <a:rPr lang="en-US" altLang="zh-TW" sz="2300" dirty="0"/>
              <a:t>30</a:t>
            </a:r>
            <a:r>
              <a:rPr lang="zh-TW" altLang="en-US" sz="2300" dirty="0"/>
              <a:t>   </a:t>
            </a:r>
            <a:r>
              <a:rPr lang="en-US" altLang="zh-TW" sz="2300" dirty="0"/>
              <a:t>0</a:t>
            </a:r>
          </a:p>
          <a:p>
            <a:pPr marL="0" indent="0">
              <a:buNone/>
            </a:pPr>
            <a:r>
              <a:rPr lang="zh-TW" altLang="en-US" sz="2300" dirty="0"/>
              <a:t>  </a:t>
            </a:r>
            <a:r>
              <a:rPr lang="en-US" altLang="zh-TW" sz="2300" dirty="0"/>
              <a:t>40</a:t>
            </a:r>
            <a:r>
              <a:rPr lang="zh-TW" altLang="en-US" sz="2300" dirty="0"/>
              <a:t>   </a:t>
            </a:r>
            <a:r>
              <a:rPr lang="en-US" altLang="zh-TW" sz="2300" dirty="0"/>
              <a:t>1</a:t>
            </a:r>
          </a:p>
          <a:p>
            <a:pPr marL="0" indent="0">
              <a:buNone/>
            </a:pPr>
            <a:r>
              <a:rPr lang="zh-TW" altLang="en-US" sz="2300" dirty="0"/>
              <a:t>  </a:t>
            </a:r>
            <a:r>
              <a:rPr lang="en-US" altLang="zh-TW" sz="2300" dirty="0"/>
              <a:t>35</a:t>
            </a:r>
            <a:r>
              <a:rPr lang="zh-TW" altLang="en-US" sz="2300" dirty="0"/>
              <a:t>   </a:t>
            </a:r>
            <a:r>
              <a:rPr lang="en-US" altLang="zh-TW" sz="2300" dirty="0"/>
              <a:t>2</a:t>
            </a:r>
          </a:p>
          <a:p>
            <a:pPr marL="0" indent="0">
              <a:buNone/>
            </a:pPr>
            <a:r>
              <a:rPr lang="zh-TW" altLang="en-US" sz="2300" dirty="0"/>
              <a:t>  </a:t>
            </a:r>
            <a:r>
              <a:rPr lang="en-US" altLang="zh-TW" sz="2300" dirty="0"/>
              <a:t>80</a:t>
            </a:r>
            <a:r>
              <a:rPr lang="zh-TW" altLang="en-US" sz="2300" dirty="0"/>
              <a:t>   </a:t>
            </a:r>
            <a:r>
              <a:rPr lang="en-US" altLang="zh-TW" sz="2300" dirty="0"/>
              <a:t>1</a:t>
            </a:r>
          </a:p>
          <a:p>
            <a:pPr marL="0" indent="0">
              <a:buNone/>
            </a:pPr>
            <a:r>
              <a:rPr lang="zh-TW" altLang="en-US" sz="2300" dirty="0"/>
              <a:t>  </a:t>
            </a:r>
            <a:r>
              <a:rPr lang="en-US" altLang="zh-TW" sz="2300" dirty="0"/>
              <a:t>25</a:t>
            </a:r>
            <a:r>
              <a:rPr lang="zh-TW" altLang="en-US" sz="2300" dirty="0"/>
              <a:t>   </a:t>
            </a:r>
            <a:r>
              <a:rPr lang="en-US" altLang="zh-TW" sz="2300" dirty="0"/>
              <a:t>1</a:t>
            </a:r>
          </a:p>
          <a:p>
            <a:pPr marL="0" indent="0">
              <a:buNone/>
            </a:pPr>
            <a:r>
              <a:rPr lang="en-US" altLang="zh-TW" sz="2300" dirty="0"/>
              <a:t>  40 30 25 </a:t>
            </a:r>
          </a:p>
          <a:p>
            <a:pPr marL="0" indent="0">
              <a:buNone/>
            </a:pPr>
            <a:r>
              <a:rPr lang="en-US" altLang="zh-TW" sz="2300" dirty="0"/>
              <a:t>  40 30 35</a:t>
            </a:r>
          </a:p>
          <a:p>
            <a:pPr marL="0" indent="0">
              <a:buNone/>
            </a:pPr>
            <a:r>
              <a:rPr lang="en-US" altLang="zh-TW" sz="2300" dirty="0"/>
              <a:t>  40 50 80</a:t>
            </a:r>
          </a:p>
          <a:p>
            <a:pPr marL="0" indent="0">
              <a:buNone/>
            </a:pPr>
            <a:r>
              <a:rPr lang="zh-TW" altLang="en-US" sz="2100" dirty="0">
                <a:latin typeface="DFKai-SB" panose="03000509000000000000" pitchFamily="65" charset="-120"/>
                <a:ea typeface="DFKai-SB" panose="03000509000000000000" pitchFamily="65" charset="-120"/>
              </a:rPr>
              <a:t>注意</a:t>
            </a:r>
            <a:r>
              <a:rPr lang="en-US" altLang="zh-TW" sz="21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TW" altLang="en-US" sz="2100" dirty="0">
                <a:latin typeface="DFKai-SB" panose="03000509000000000000" pitchFamily="65" charset="-120"/>
                <a:ea typeface="DFKai-SB" panose="03000509000000000000" pitchFamily="65" charset="-120"/>
              </a:rPr>
              <a:t>四種旋轉調整統一算一次，</a:t>
            </a:r>
            <a:endParaRPr lang="en-US" altLang="zh-TW" sz="21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100" dirty="0">
                <a:latin typeface="DFKai-SB" panose="03000509000000000000" pitchFamily="65" charset="-120"/>
                <a:ea typeface="DFKai-SB" panose="03000509000000000000" pitchFamily="65" charset="-120"/>
              </a:rPr>
              <a:t>     平衡判斷皆由下往上，由左而右檢查，</a:t>
            </a:r>
            <a:endParaRPr lang="en-US" altLang="zh-TW" sz="21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調整時選樹高較高的左右子樹</a:t>
            </a:r>
            <a:r>
              <a:rPr lang="zh-TW" altLang="en-US" sz="2100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endParaRPr lang="en-US" altLang="zh-TW" sz="21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若相等</a:t>
            </a:r>
            <a:r>
              <a:rPr lang="zh-TW" altLang="en-US" sz="210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則選左子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樹。</a:t>
            </a:r>
            <a:endParaRPr lang="en-US" altLang="zh-TW" sz="21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altLang="zh-TW" sz="2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6F36FD-EB5B-4FAA-8BC3-786AD70D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D6395C-1257-4590-897E-25AA5F6AA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470" y="134207"/>
            <a:ext cx="1741060" cy="1787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BFD2FE4-06B1-4FA7-BC76-659D8167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295" y="2179744"/>
            <a:ext cx="1447235" cy="22269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3560403-CC32-482F-A799-4833D15DF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336" y="125959"/>
            <a:ext cx="2438627" cy="211845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D35E872-3E77-4DC1-AA73-EDE5743B5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589" y="2649044"/>
            <a:ext cx="2645374" cy="196454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4748CC-0FDE-490F-8F51-274EE8689750}"/>
              </a:ext>
            </a:extLst>
          </p:cNvPr>
          <p:cNvSpPr txBox="1"/>
          <p:nvPr/>
        </p:nvSpPr>
        <p:spPr>
          <a:xfrm>
            <a:off x="3639110" y="197141"/>
            <a:ext cx="93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Insert: 40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43F6628-8A9A-4FB3-B88C-6E1EE99DCE79}"/>
              </a:ext>
            </a:extLst>
          </p:cNvPr>
          <p:cNvSpPr txBox="1"/>
          <p:nvPr/>
        </p:nvSpPr>
        <p:spPr>
          <a:xfrm>
            <a:off x="3855680" y="2341267"/>
            <a:ext cx="93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Insert: 35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1B1578-588C-4F3E-A427-38D2AF9D0F65}"/>
              </a:ext>
            </a:extLst>
          </p:cNvPr>
          <p:cNvSpPr txBox="1"/>
          <p:nvPr/>
        </p:nvSpPr>
        <p:spPr>
          <a:xfrm>
            <a:off x="6167857" y="293993"/>
            <a:ext cx="93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Insert: 80</a:t>
            </a:r>
            <a:endParaRPr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A7C74A-8B6C-4368-9316-F405C1AD0150}"/>
              </a:ext>
            </a:extLst>
          </p:cNvPr>
          <p:cNvSpPr txBox="1"/>
          <p:nvPr/>
        </p:nvSpPr>
        <p:spPr>
          <a:xfrm>
            <a:off x="6285126" y="2548480"/>
            <a:ext cx="93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Insert: 25</a:t>
            </a:r>
            <a:endParaRPr lang="zh-TW" altLang="en-US" sz="1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60D7E1-5B0D-4187-A3AC-BECB97881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7567" y="4736019"/>
            <a:ext cx="3226040" cy="17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5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切蛋糕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276812" cy="489585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你有一塊很大的蛋糕，在自己吃不完的情況下，你打算分享給朋友們，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每個人的食量不一定相同並且當你拿起了刀往蛋糕切下去後，發現刀子上會有浪費的蛋糕，請問你要怎麼切蛋糕才能使得蛋糕最大量的被分配出去而非浪費，</a:t>
            </a:r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請你求出可以被分配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不浪費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的蛋糕最大單位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你可以給任何人超出他需求的蛋糕，但你的收益只有他的需求。</a:t>
            </a:r>
            <a:endParaRPr lang="en-US" altLang="zh-TW" sz="20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第一列給定數值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代表有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組測資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也就是你要給我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個答案，每筆測資獨立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第二列給定數值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m, n, c</a:t>
            </a:r>
            <a:r>
              <a:rPr lang="zh-TW" altLang="en-US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代表你有多大單位的蛋糕，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代表你有多少位想吃蛋糕的朋友，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代表每切一刀會有多少蛋糕被浪費。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第三列會有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數字，每個數字代表該位朋友能吃下多少單位的蛋糕。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以此類推直到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筆測資結束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寫檔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能夠分配出不浪費蛋糕單位的最大值。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28278-BA0A-426D-92E9-C763523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82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切蛋糕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155427" cy="489585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評分標準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寫一個能拿最高分的項目即可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input4(100).txt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秒內跑完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(15%)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秒內跑完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input4(10000).txt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(20%)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秒內跑完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input4(10000).txt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(25%)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跑得比助教程式快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input4(10000).txt)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</a:p>
          <a:p>
            <a:pPr lvl="1"/>
            <a:r>
              <a:rPr lang="zh-TW" altLang="en-US" sz="16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如果你選擇第一項只需要放</a:t>
            </a:r>
            <a:r>
              <a:rPr lang="en-US" altLang="zh-TW" sz="16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input4(100).txt</a:t>
            </a:r>
            <a:r>
              <a:rPr lang="zh-TW" altLang="en-US" sz="16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與程式一起繳交，後三項則只要放</a:t>
            </a:r>
            <a:r>
              <a:rPr lang="en-US" altLang="zh-TW" sz="16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input4(10000).txt</a:t>
            </a:r>
            <a:r>
              <a:rPr lang="zh-TW" altLang="en-US" sz="16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與程式一起繳交。</a:t>
            </a:r>
            <a:endParaRPr lang="en-US" altLang="zh-TW" sz="16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測量時間方式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從第一行程式開始計時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包含讀檔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最後一行程式列印執行時間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包含寫檔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我會執行你們的程式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次取成績最好的進行比較。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輸出檔案會給你們參考，但繳交的時候不用給我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output.txt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檔我會執行你們的程式，並且使用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https://www.diffchecker.com/diff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網站進行比對。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28278-BA0A-426D-92E9-C763523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59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切蛋糕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24696" cy="50323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筆測資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//10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單位蛋糕可分，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個朋友，一刀會浪費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單位蛋糕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朋友們的食量單位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蛋糕切一刀給需求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的朋友，剩下蛋糕剛好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直接分給另一位朋友。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蛋糕可以選擇不切直接給朋友。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變數範圍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pt-BR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pt-BR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pt-BR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10000</a:t>
            </a:r>
            <a:endParaRPr lang="pt-BR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≤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13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683741"/>
            <a:ext cx="7886700" cy="549322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將你所寫的所有程式都壓成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上傳到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HW1_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.zip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（例：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HW1_7110056206_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陳冠霖）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Deadline: 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11/14 23:59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前繳交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compiler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TDM-GCC 4.9.2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請至少確保你的程式可以在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dev-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c++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5.11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上正確運行，否則只要我無法找到合適的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compiler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就不予計分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抄襲嚴懲。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就算只是借朋友參考不小心被抄襲到該題同樣不予計分。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E-mail: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abc19192626@gmail.com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abc225313@gmail.com</a:t>
            </a:r>
          </a:p>
        </p:txBody>
      </p:sp>
    </p:spTree>
    <p:extLst>
      <p:ext uri="{BB962C8B-B14F-4D97-AF65-F5344CB8AC3E}">
        <p14:creationId xmlns:p14="http://schemas.microsoft.com/office/powerpoint/2010/main" val="132596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160EB-0379-1C04-01DD-E66F03ED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27008D-F9E3-BC44-76D0-266979BE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78943"/>
            <a:ext cx="8165493" cy="493776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請附測資在繳交的程式上，使得程式可以執行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違規者扣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讀、寫檔時請使用相對路徑而不是絕對路徑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絕對路徑例如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:C:\Users\User\Downloads\HW1\data.txt</a:t>
            </a: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違規者扣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作業請一律使用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C/C++</a:t>
            </a: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違規者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抄襲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抄與被抄者均為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請讓我知道你是在寫哪一題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例如第四題程式取名為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:main4.cpp or main4.c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除非特別註明寫檔，不然就將程式結果呈現於小黑窗即可。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221C17-6F0F-5965-1BD0-921A39C0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9BDC2-89AF-45FF-AA7C-EE86CFB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執行指定操作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-1(20%)</a:t>
            </a:r>
            <a:endParaRPr lang="zh-TW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FB0DE-A059-4986-A8BE-BB2CF98C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975348"/>
            <a:ext cx="7886700" cy="434156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給定一</a:t>
            </a:r>
            <a:r>
              <a:rPr lang="zh-TW" altLang="en-US" sz="2400" i="1" dirty="0">
                <a:latin typeface="DFKai-SB" panose="03000509000000000000" pitchFamily="65" charset="-120"/>
                <a:ea typeface="DFKai-SB" panose="03000509000000000000" pitchFamily="65" charset="-120"/>
              </a:rPr>
              <a:t>ｎ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值，建立一個數值為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1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到</a:t>
            </a:r>
            <a:r>
              <a:rPr lang="en-US" altLang="zh-TW" sz="2400" i="1" dirty="0">
                <a:latin typeface="DFKai-SB" panose="03000509000000000000" pitchFamily="65" charset="-120"/>
                <a:ea typeface="DFKai-SB" panose="03000509000000000000" pitchFamily="65" charset="-120"/>
              </a:rPr>
              <a:t>n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平方的正方形，並在執行一系列指定的操作後，列印出最後的結果。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說明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數值排列方式是由左至右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，再由上而下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:n=3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， 此正方形為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且令數值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的座標為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(1,1)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2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的座標為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(1,2)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	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而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4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的座標為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(2,1)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，以此類推。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743E2A-8894-49AA-82CA-F77B295E522A}"/>
              </a:ext>
            </a:extLst>
          </p:cNvPr>
          <p:cNvSpPr txBox="1"/>
          <p:nvPr/>
        </p:nvSpPr>
        <p:spPr>
          <a:xfrm>
            <a:off x="4572000" y="3640822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1 2 3</a:t>
            </a:r>
          </a:p>
          <a:p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4 5 6</a:t>
            </a:r>
          </a:p>
          <a:p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7 8 9</a:t>
            </a:r>
            <a:endParaRPr lang="zh-TW" altLang="en-US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636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B2BCA-F2CA-40F2-A33D-679F8E82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操作說明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26A27B-0983-4187-A19C-295DBEF1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/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定義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pPr lvl="1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R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       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-&gt;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順時針旋轉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D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x       -&gt;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刪除第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x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行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D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x y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) -&gt;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刪除點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en-US" altLang="zh-TW" dirty="0" err="1">
                <a:latin typeface="DFKai-SB" panose="03000509000000000000" pitchFamily="65" charset="-120"/>
                <a:ea typeface="DFKai-SB" panose="03000509000000000000" pitchFamily="65" charset="-120"/>
              </a:rPr>
              <a:t>x,y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I         -&gt;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新增最後一行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數值為最後新增的值繼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              續遞增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</a:p>
          <a:p>
            <a:pPr lvl="1"/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且規定所有數值必須</a:t>
            </a:r>
            <a:r>
              <a:rPr lang="zh-TW" altLang="en-US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靠左對齊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，如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n=3</a:t>
            </a:r>
          </a:p>
          <a:p>
            <a:pPr lvl="1"/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D ( 1 1 )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後為          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I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後為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972AF4-9947-47B8-B9FA-FCB7DBDF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469242-A262-498E-B6C5-8BF8119E8370}"/>
              </a:ext>
            </a:extLst>
          </p:cNvPr>
          <p:cNvSpPr txBox="1"/>
          <p:nvPr/>
        </p:nvSpPr>
        <p:spPr>
          <a:xfrm>
            <a:off x="3590488" y="5569544"/>
            <a:ext cx="98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2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3</a:t>
            </a:r>
          </a:p>
          <a:p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4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6</a:t>
            </a:r>
          </a:p>
          <a:p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7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8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9</a:t>
            </a:r>
            <a:endParaRPr lang="zh-TW" alt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9B8567-A2DD-4B7B-97CF-4CB5E891E91E}"/>
              </a:ext>
            </a:extLst>
          </p:cNvPr>
          <p:cNvSpPr txBox="1"/>
          <p:nvPr/>
        </p:nvSpPr>
        <p:spPr>
          <a:xfrm>
            <a:off x="6098797" y="5569544"/>
            <a:ext cx="1887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2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3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10</a:t>
            </a:r>
          </a:p>
          <a:p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4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6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11</a:t>
            </a:r>
          </a:p>
          <a:p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7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8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9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12</a:t>
            </a:r>
            <a:endParaRPr lang="zh-TW" alt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24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ABBFC-C5AA-461B-8F54-BF26384B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0B282-EFC2-49D2-A900-EDF721DF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567" y="1690689"/>
            <a:ext cx="7610699" cy="351887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solidFill>
                  <a:schemeClr val="tx2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n</a:t>
            </a:r>
            <a:r>
              <a:rPr lang="zh-TW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dirty="0">
              <a:solidFill>
                <a:schemeClr val="tx2">
                  <a:lumMod val="40000"/>
                  <a:lumOff val="6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 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2 2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3484C7-2407-408E-BB94-1121358BFB83}"/>
              </a:ext>
            </a:extLst>
          </p:cNvPr>
          <p:cNvSpPr txBox="1"/>
          <p:nvPr/>
        </p:nvSpPr>
        <p:spPr>
          <a:xfrm>
            <a:off x="4806892" y="1690689"/>
            <a:ext cx="16209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輸出</a:t>
            </a:r>
            <a:r>
              <a:rPr lang="en-US" altLang="zh-TW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r>
              <a:rPr lang="en-US" altLang="zh-TW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8 5 2 10</a:t>
            </a:r>
          </a:p>
          <a:p>
            <a:r>
              <a:rPr lang="en-US" altLang="zh-TW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9 3 11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98215B-C2CE-47C9-9304-62459EFEBFD1}"/>
              </a:ext>
            </a:extLst>
          </p:cNvPr>
          <p:cNvSpPr txBox="1"/>
          <p:nvPr/>
        </p:nvSpPr>
        <p:spPr>
          <a:xfrm>
            <a:off x="2946927" y="4178474"/>
            <a:ext cx="1426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R</a:t>
            </a:r>
            <a:r>
              <a:rPr lang="zh-TW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後</a:t>
            </a:r>
            <a:r>
              <a:rPr lang="en-US" altLang="zh-TW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:8 5 2</a:t>
            </a:r>
          </a:p>
          <a:p>
            <a:r>
              <a:rPr lang="en-US" altLang="zh-TW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 9 3</a:t>
            </a:r>
          </a:p>
          <a:p>
            <a:r>
              <a:rPr lang="zh-TW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 </a:t>
            </a:r>
            <a:endParaRPr lang="en-US" altLang="zh-TW" sz="2000" dirty="0">
              <a:solidFill>
                <a:schemeClr val="tx2">
                  <a:lumMod val="40000"/>
                  <a:lumOff val="6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497E8A-E665-4F80-9E20-CAFED8FCE240}"/>
              </a:ext>
            </a:extLst>
          </p:cNvPr>
          <p:cNvSpPr/>
          <p:nvPr/>
        </p:nvSpPr>
        <p:spPr>
          <a:xfrm>
            <a:off x="2428613" y="275761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D(2,2)</a:t>
            </a:r>
            <a:r>
              <a:rPr lang="zh-TW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後</a:t>
            </a:r>
            <a:r>
              <a:rPr lang="en-US" altLang="zh-TW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:2 3</a:t>
            </a:r>
          </a:p>
          <a:p>
            <a:r>
              <a:rPr lang="zh-TW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 </a:t>
            </a:r>
            <a:r>
              <a:rPr lang="en-US" altLang="zh-TW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  5 </a:t>
            </a:r>
          </a:p>
          <a:p>
            <a:r>
              <a:rPr lang="zh-TW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      </a:t>
            </a:r>
            <a:r>
              <a:rPr lang="en-US" altLang="zh-TW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8 9</a:t>
            </a:r>
            <a:endParaRPr lang="zh-TW" altLang="en-US" sz="2000" dirty="0">
              <a:solidFill>
                <a:schemeClr val="tx2">
                  <a:lumMod val="40000"/>
                  <a:lumOff val="6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45EF2F-0C0F-4331-A904-ED9138DC1E5A}"/>
              </a:ext>
            </a:extLst>
          </p:cNvPr>
          <p:cNvSpPr/>
          <p:nvPr/>
        </p:nvSpPr>
        <p:spPr>
          <a:xfrm>
            <a:off x="2780951" y="1079165"/>
            <a:ext cx="15561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D 1</a:t>
            </a:r>
            <a:r>
              <a:rPr lang="zh-TW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後</a:t>
            </a:r>
            <a:r>
              <a:rPr lang="en-US" altLang="zh-TW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:2 3</a:t>
            </a:r>
          </a:p>
          <a:p>
            <a:r>
              <a:rPr lang="zh-TW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 </a:t>
            </a:r>
            <a:r>
              <a:rPr lang="en-US" altLang="zh-TW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5 6</a:t>
            </a:r>
          </a:p>
          <a:p>
            <a:r>
              <a:rPr lang="zh-TW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   </a:t>
            </a:r>
            <a:r>
              <a:rPr lang="en-US" altLang="zh-TW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8 9</a:t>
            </a:r>
            <a:endParaRPr lang="zh-TW" altLang="en-US" sz="2000" dirty="0">
              <a:solidFill>
                <a:schemeClr val="tx2">
                  <a:lumMod val="40000"/>
                  <a:lumOff val="6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2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9EB8A-2FFF-4615-B93D-6CC91748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Balanced Tree-</a:t>
            </a:r>
            <a:r>
              <a:rPr lang="zh-TW" altLang="en-US" dirty="0"/>
              <a:t>分裂</a:t>
            </a:r>
            <a:r>
              <a:rPr lang="en-US" altLang="zh-TW" dirty="0"/>
              <a:t>-2(20%)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28438-5DC3-4142-BB76-8E537EA7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42" y="1825625"/>
            <a:ext cx="8389516" cy="4895851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給定</a:t>
            </a:r>
            <a:r>
              <a:rPr lang="en-US" altLang="zh-TW" sz="2400" i="1" dirty="0">
                <a:latin typeface="DFKai-SB" panose="03000509000000000000" pitchFamily="65" charset="-120"/>
                <a:ea typeface="DFKai-SB" panose="03000509000000000000" pitchFamily="65" charset="-120"/>
              </a:rPr>
              <a:t>n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個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內容的數值，及限制樹的高度</a:t>
            </a:r>
            <a:r>
              <a:rPr lang="en-US" altLang="zh-TW" sz="2400" i="1" dirty="0">
                <a:latin typeface="DFKai-SB" panose="03000509000000000000" pitchFamily="65" charset="-120"/>
                <a:ea typeface="DFKai-SB" panose="03000509000000000000" pitchFamily="65" charset="-120"/>
              </a:rPr>
              <a:t>h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，按照給定的方式進行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insert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，並規定須保持樹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維持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balance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，當超過限制高度時進行分裂，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分裂後決定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insert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區間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，最後求</a:t>
            </a:r>
            <a:r>
              <a:rPr lang="zh-TW" altLang="en-US" sz="2400" dirty="0"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指定樹</a:t>
            </a:r>
            <a:r>
              <a:rPr lang="en-US" altLang="zh-TW" sz="2400" i="1" dirty="0" err="1"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i</a:t>
            </a:r>
            <a:r>
              <a:rPr lang="zh-TW" altLang="en-US" sz="2400" dirty="0"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有幾個</a:t>
            </a:r>
            <a:r>
              <a:rPr lang="en-US" altLang="zh-TW" sz="2400" dirty="0"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說明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分割方式為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root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的左右子樹分成兩棵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tree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，並將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root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作為左子樹的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insert node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，並記錄起所有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tree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排序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當第</a:t>
            </a:r>
            <a:r>
              <a:rPr lang="en-US" altLang="zh-TW" dirty="0" err="1">
                <a:latin typeface="DFKai-SB" panose="03000509000000000000" pitchFamily="65" charset="-120"/>
                <a:ea typeface="DFKai-SB" panose="03000509000000000000" pitchFamily="65" charset="-120"/>
              </a:rPr>
              <a:t>i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棵樹分裂時，會分裂成第</a:t>
            </a:r>
            <a:r>
              <a:rPr lang="en-US" altLang="zh-TW" dirty="0" err="1">
                <a:latin typeface="DFKai-SB" panose="03000509000000000000" pitchFamily="65" charset="-120"/>
                <a:ea typeface="DFKai-SB" panose="03000509000000000000" pitchFamily="65" charset="-120"/>
              </a:rPr>
              <a:t>i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和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i+1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棵樹，原本第</a:t>
            </a:r>
            <a:r>
              <a:rPr lang="en-US" altLang="zh-TW" dirty="0" err="1">
                <a:latin typeface="DFKai-SB" panose="03000509000000000000" pitchFamily="65" charset="-120"/>
                <a:ea typeface="DFKai-SB" panose="03000509000000000000" pitchFamily="65" charset="-120"/>
              </a:rPr>
              <a:t>i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棵後的樹都會向後移動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之後若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insert node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大於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root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將會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insert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到右樹，若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insert node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小於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root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將會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insert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到左樹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7AA3CE-D107-41E7-840F-452285EE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1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1143C-A26E-4EBB-AA8F-5C172046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Insert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CD2CB2-3FE0-476A-A128-58A8B9FC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62344" cy="471328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所有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insert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會從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root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開始做比較，若小於所比較的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則會和左子節點做比較，若大於所比較的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則會和右子節點做比較，一直持續到所比較的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為空，則成為該處的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按照上述方式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insert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，以確保對此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tree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之任一</a:t>
            </a:r>
            <a:r>
              <a:rPr lang="en-US" altLang="zh-TW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</a:rPr>
              <a:t>的左子樹的節點皆比自己小，而右子樹的節點皆比自己大</a:t>
            </a:r>
            <a:r>
              <a:rPr lang="zh-TW" altLang="en-US" sz="2000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平衡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當此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node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zh-TW" altLang="en-US" sz="2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左子樹高度</a:t>
            </a:r>
            <a:r>
              <a:rPr lang="en-US" altLang="zh-TW" sz="2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右子樹高度的絕對值小於</a:t>
            </a:r>
            <a:r>
              <a:rPr lang="en-US" altLang="zh-TW" sz="2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　時，視為平衡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舉例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Insert 40 20 10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則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不平衡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D263D2-675D-469E-B393-1CD5BFA5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BF79FE-8615-4320-8C25-2A2CFF08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79" y="5062116"/>
            <a:ext cx="2057400" cy="161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0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97501-12FC-42AE-B96A-5EEEF089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0FCE39-97EA-41DC-AF98-A1DBD2FC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輸入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3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2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 </a:t>
            </a:r>
            <a:r>
              <a:rPr lang="en-US" altLang="zh-TW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//</a:t>
            </a:r>
            <a:r>
              <a:rPr lang="zh-TW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限制高度  第</a:t>
            </a:r>
            <a:r>
              <a:rPr lang="en-US" altLang="zh-TW" sz="24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i</a:t>
            </a:r>
            <a:r>
              <a:rPr lang="zh-TW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棵</a:t>
            </a:r>
            <a:r>
              <a:rPr lang="en-US" altLang="zh-TW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tree</a:t>
            </a:r>
          </a:p>
          <a:p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50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40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60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30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70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80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75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90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95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55</a:t>
            </a: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輸出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:5  </a:t>
            </a:r>
            <a:r>
              <a:rPr lang="en-US" altLang="zh-TW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//</a:t>
            </a:r>
            <a:r>
              <a:rPr lang="zh-TW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第</a:t>
            </a:r>
            <a:r>
              <a:rPr lang="en-US" altLang="zh-TW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2</a:t>
            </a:r>
            <a:r>
              <a:rPr lang="zh-TW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棵樹有</a:t>
            </a:r>
            <a:r>
              <a:rPr lang="en-US" altLang="zh-TW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TW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個</a:t>
            </a:r>
            <a:r>
              <a:rPr lang="en-US" altLang="zh-TW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node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81B998-4B0E-4ADE-80B9-BC19E64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63774F-6C5D-446E-832D-F1799956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29" y="1914158"/>
            <a:ext cx="2964628" cy="18183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95E3967-D6DD-4F9E-86F5-C47DDE85F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0980"/>
            <a:ext cx="2716816" cy="14518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DB2510-A83C-4BE3-8D31-10B4E5646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331" y="4892762"/>
            <a:ext cx="2482429" cy="177618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85A515B-31F4-439A-BEE8-25E37E542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439" y="272659"/>
            <a:ext cx="3104924" cy="190403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7356563-B80D-442E-A3CB-58745DA9F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497" y="3821050"/>
            <a:ext cx="3458058" cy="214342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3C7EFF1-7906-4D78-B42E-7C58A944EB2C}"/>
              </a:ext>
            </a:extLst>
          </p:cNvPr>
          <p:cNvSpPr txBox="1"/>
          <p:nvPr/>
        </p:nvSpPr>
        <p:spPr>
          <a:xfrm>
            <a:off x="568804" y="629460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Insert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區間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(~,50)</a:t>
            </a:r>
            <a:endParaRPr lang="zh-TW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A0BBB3-33BA-4370-8CA9-FE7E86DD0E25}"/>
              </a:ext>
            </a:extLst>
          </p:cNvPr>
          <p:cNvSpPr txBox="1"/>
          <p:nvPr/>
        </p:nvSpPr>
        <p:spPr>
          <a:xfrm>
            <a:off x="3189255" y="634902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Insert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區間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(50,~)</a:t>
            </a:r>
            <a:endParaRPr lang="zh-TW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902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FA5FC7-565F-4C74-8BBD-806249FB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9</a:t>
            </a:fld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83CEF43-5C21-4403-9807-2BB49EE1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59" y="3546032"/>
            <a:ext cx="2584155" cy="194223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072FDF9-8137-4238-8AE2-CA13AB47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86" y="2093101"/>
            <a:ext cx="2726928" cy="15194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8F747C6-34F0-4B08-A7D1-55E6D9D1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32" y="5139786"/>
            <a:ext cx="3068948" cy="171821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C601827-2E5C-407B-8050-DC23310DD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028" y="5460930"/>
            <a:ext cx="1327241" cy="92639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EEE25F2-E47E-40D1-B53F-049537D0C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5959" y="217421"/>
            <a:ext cx="2687768" cy="195756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3F06054-3015-42E4-AE8B-24E3BE8C8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91" y="217421"/>
            <a:ext cx="2255584" cy="120540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CDFFB985-BB1F-4E9C-A0BF-39A8DE442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52" y="1844885"/>
            <a:ext cx="2503861" cy="133808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CA93409-0144-4C22-B279-FCD875B73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90" y="217421"/>
            <a:ext cx="2503861" cy="133808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C8A601C1-42A3-45E6-8D4B-F3FBBBD03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51" y="3494093"/>
            <a:ext cx="2503861" cy="1338089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CAFFD3CE-E690-446C-A1B0-3D3D0E462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741" y="5200824"/>
            <a:ext cx="2503861" cy="1338089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046A1AEB-D463-4376-8801-84C5344B49F7}"/>
              </a:ext>
            </a:extLst>
          </p:cNvPr>
          <p:cNvSpPr txBox="1"/>
          <p:nvPr/>
        </p:nvSpPr>
        <p:spPr>
          <a:xfrm>
            <a:off x="528860" y="635214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Insert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區間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(~,50)</a:t>
            </a:r>
            <a:endParaRPr lang="zh-TW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09604EC-1BC6-4844-A37B-CE9338CDE5C6}"/>
              </a:ext>
            </a:extLst>
          </p:cNvPr>
          <p:cNvSpPr txBox="1"/>
          <p:nvPr/>
        </p:nvSpPr>
        <p:spPr>
          <a:xfrm>
            <a:off x="3743372" y="63927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Insert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區間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(50,80)</a:t>
            </a:r>
            <a:endParaRPr lang="zh-TW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69C869D-2525-4AB6-8F65-D270811464AE}"/>
              </a:ext>
            </a:extLst>
          </p:cNvPr>
          <p:cNvSpPr txBox="1"/>
          <p:nvPr/>
        </p:nvSpPr>
        <p:spPr>
          <a:xfrm>
            <a:off x="6413278" y="641830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Insert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區間</a:t>
            </a:r>
            <a:r>
              <a:rPr lang="en-US" altLang="zh-TW" dirty="0">
                <a:latin typeface="DFKai-SB" panose="03000509000000000000" pitchFamily="65" charset="-120"/>
                <a:ea typeface="DFKai-SB" panose="03000509000000000000" pitchFamily="65" charset="-120"/>
              </a:rPr>
              <a:t>(80,~)</a:t>
            </a:r>
            <a:endParaRPr lang="zh-TW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B1EAF78-3489-4342-987B-F885C0995A1F}"/>
              </a:ext>
            </a:extLst>
          </p:cNvPr>
          <p:cNvSpPr txBox="1"/>
          <p:nvPr/>
        </p:nvSpPr>
        <p:spPr>
          <a:xfrm>
            <a:off x="3018326" y="3612583"/>
            <a:ext cx="93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Insert: 55</a:t>
            </a:r>
            <a:endParaRPr lang="zh-TW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A6A46C2-1A60-4651-9EC5-09C65444A293}"/>
              </a:ext>
            </a:extLst>
          </p:cNvPr>
          <p:cNvSpPr txBox="1"/>
          <p:nvPr/>
        </p:nvSpPr>
        <p:spPr>
          <a:xfrm>
            <a:off x="4541957" y="4823743"/>
            <a:ext cx="138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高度</a:t>
            </a:r>
            <a:r>
              <a:rPr lang="en-US" altLang="zh-TW" sz="1400" dirty="0"/>
              <a:t>&gt;3</a:t>
            </a:r>
            <a:r>
              <a:rPr lang="zh-TW" altLang="en-US" sz="1400" dirty="0"/>
              <a:t> 分裂</a:t>
            </a:r>
          </a:p>
        </p:txBody>
      </p:sp>
    </p:spTree>
    <p:extLst>
      <p:ext uri="{BB962C8B-B14F-4D97-AF65-F5344CB8AC3E}">
        <p14:creationId xmlns:p14="http://schemas.microsoft.com/office/powerpoint/2010/main" val="208392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3020</TotalTime>
  <Words>1829</Words>
  <Application>Microsoft Office PowerPoint</Application>
  <PresentationFormat>如螢幕大小 (4:3)</PresentationFormat>
  <Paragraphs>209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標楷體</vt:lpstr>
      <vt:lpstr>標楷體</vt:lpstr>
      <vt:lpstr>新細明體</vt:lpstr>
      <vt:lpstr>Arial</vt:lpstr>
      <vt:lpstr>Calibri</vt:lpstr>
      <vt:lpstr>Calibri Light</vt:lpstr>
      <vt:lpstr>Times New Roman</vt:lpstr>
      <vt:lpstr>Office 佈景主題</vt:lpstr>
      <vt:lpstr>111  Data Structure Homework 2</vt:lpstr>
      <vt:lpstr>注意事項</vt:lpstr>
      <vt:lpstr> 執行指定操作-1(20%)</vt:lpstr>
      <vt:lpstr>操作說明</vt:lpstr>
      <vt:lpstr>例子</vt:lpstr>
      <vt:lpstr>Balanced Tree-分裂-2(20%)</vt:lpstr>
      <vt:lpstr>Insert說明</vt:lpstr>
      <vt:lpstr>例子</vt:lpstr>
      <vt:lpstr>PowerPoint 簡報</vt:lpstr>
      <vt:lpstr>旋轉調整-說明</vt:lpstr>
      <vt:lpstr>PowerPoint 簡報</vt:lpstr>
      <vt:lpstr>旋轉調整—RR   執行一次left rotation 。</vt:lpstr>
      <vt:lpstr>PowerPoint 簡報</vt:lpstr>
      <vt:lpstr>Balanced Tree 建立-3 (30%)</vt:lpstr>
      <vt:lpstr>例子</vt:lpstr>
      <vt:lpstr>切蛋糕-4 (30%)</vt:lpstr>
      <vt:lpstr>切蛋糕-4 (30%)</vt:lpstr>
      <vt:lpstr>切蛋糕-4 (30%)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  Data Structure Homework 1</dc:title>
  <dc:creator>Peter</dc:creator>
  <cp:lastModifiedBy>user</cp:lastModifiedBy>
  <cp:revision>126</cp:revision>
  <cp:lastPrinted>2020-03-17T07:11:08Z</cp:lastPrinted>
  <dcterms:created xsi:type="dcterms:W3CDTF">2020-03-17T01:59:25Z</dcterms:created>
  <dcterms:modified xsi:type="dcterms:W3CDTF">2022-10-25T16:33:31Z</dcterms:modified>
</cp:coreProperties>
</file>