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316" r:id="rId3"/>
    <p:sldId id="269" r:id="rId4"/>
    <p:sldId id="270" r:id="rId5"/>
    <p:sldId id="271" r:id="rId6"/>
    <p:sldId id="272" r:id="rId7"/>
    <p:sldId id="273" r:id="rId8"/>
    <p:sldId id="274" r:id="rId9"/>
    <p:sldId id="259" r:id="rId10"/>
    <p:sldId id="314" r:id="rId11"/>
    <p:sldId id="318" r:id="rId12"/>
    <p:sldId id="315" r:id="rId13"/>
    <p:sldId id="265" r:id="rId14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7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A8B98-6B40-45C9-9DDF-EEEDCAC90333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24DC6-A03A-4C9F-8AAF-A2F697CBE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71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CA09-E0FE-4140-946B-B7C79887447F}" type="datetime1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31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42F-77C9-43A5-A76C-663142716452}" type="datetime1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81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3208-A716-4C78-B00B-8AAF898663A5}" type="datetime1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34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9A02-DC25-46B2-B475-98B643EC349A}" type="datetime1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93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87C-7CFB-463E-8B03-4D6FC5211B10}" type="datetime1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10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5DD1-918D-4DC8-801A-7CBFB3BF342B}" type="datetime1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94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1BED-70E6-4C65-833F-6E2D6A1EA5AE}" type="datetime1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7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93D6-B272-42D0-B1E0-D6CC1D6EC85D}" type="datetime1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22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0AAB-7EEC-4660-8678-0BB110417FD9}" type="datetime1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8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D4E1-94DB-4A6D-939A-8502AB835E1C}" type="datetime1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88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356F-179C-4FAE-9CF5-831DF845F2CC}" type="datetime1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26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18858-8D74-4689-B2A7-B42717C556D0}" type="datetime1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72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85045" y="2510391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3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56F11-8722-40A0-B03A-B241DC91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2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9C10-C0AA-4601-AB0B-3461B8C7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資料夾裡找最大相同結構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FCEF1-21AE-4297-B181-D6A18931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資料夾編號規則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從數字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開始作為最上層資料夾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(root)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，從上至下，由左至右，遞增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的方式編號。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若跳號則代表該位置沒有資料夾。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舉例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 = 3, h = 3):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4 5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11 13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紅色節點代表該位置是沒有資料夾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E28278-BA0A-426D-92E9-C7635233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5BC6309-BFEB-1783-24AC-EC9D7D3D8FBB}"/>
              </a:ext>
            </a:extLst>
          </p:cNvPr>
          <p:cNvSpPr/>
          <p:nvPr/>
        </p:nvSpPr>
        <p:spPr>
          <a:xfrm>
            <a:off x="3482653" y="3728179"/>
            <a:ext cx="486383" cy="418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403577E-A2D3-75E3-EE75-317F449F0669}"/>
              </a:ext>
            </a:extLst>
          </p:cNvPr>
          <p:cNvSpPr/>
          <p:nvPr/>
        </p:nvSpPr>
        <p:spPr>
          <a:xfrm>
            <a:off x="1221428" y="4626675"/>
            <a:ext cx="486383" cy="418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5177EF8-34D7-5969-938A-DB2BA92590E4}"/>
              </a:ext>
            </a:extLst>
          </p:cNvPr>
          <p:cNvSpPr/>
          <p:nvPr/>
        </p:nvSpPr>
        <p:spPr>
          <a:xfrm>
            <a:off x="3482653" y="4626675"/>
            <a:ext cx="486383" cy="4182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EB29C1D5-4538-282B-BB36-CA84A7036345}"/>
              </a:ext>
            </a:extLst>
          </p:cNvPr>
          <p:cNvSpPr/>
          <p:nvPr/>
        </p:nvSpPr>
        <p:spPr>
          <a:xfrm>
            <a:off x="5894351" y="4626675"/>
            <a:ext cx="486383" cy="418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B86047A-7151-1EAF-1671-5F21E7614ACE}"/>
              </a:ext>
            </a:extLst>
          </p:cNvPr>
          <p:cNvSpPr/>
          <p:nvPr/>
        </p:nvSpPr>
        <p:spPr>
          <a:xfrm>
            <a:off x="978236" y="5734315"/>
            <a:ext cx="486383" cy="418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97E14CD-5B11-174F-26FC-8C378397334E}"/>
              </a:ext>
            </a:extLst>
          </p:cNvPr>
          <p:cNvSpPr/>
          <p:nvPr/>
        </p:nvSpPr>
        <p:spPr>
          <a:xfrm>
            <a:off x="1755993" y="5734315"/>
            <a:ext cx="486383" cy="4182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45BA4C9-9139-3F90-27E3-3ECA2CCE6CF6}"/>
              </a:ext>
            </a:extLst>
          </p:cNvPr>
          <p:cNvSpPr/>
          <p:nvPr/>
        </p:nvSpPr>
        <p:spPr>
          <a:xfrm>
            <a:off x="2704897" y="5734316"/>
            <a:ext cx="486383" cy="4182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13EF71D-A0C8-8388-BB4A-64AD0D741B5C}"/>
              </a:ext>
            </a:extLst>
          </p:cNvPr>
          <p:cNvSpPr/>
          <p:nvPr/>
        </p:nvSpPr>
        <p:spPr>
          <a:xfrm>
            <a:off x="3482654" y="5734315"/>
            <a:ext cx="486383" cy="4182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9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1DEF431-11ED-F6E2-DD1E-57BD02E865C7}"/>
              </a:ext>
            </a:extLst>
          </p:cNvPr>
          <p:cNvSpPr/>
          <p:nvPr/>
        </p:nvSpPr>
        <p:spPr>
          <a:xfrm>
            <a:off x="4260411" y="5734315"/>
            <a:ext cx="486383" cy="4182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600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BD63671C-07D0-B3EF-303C-EF04554147E8}"/>
              </a:ext>
            </a:extLst>
          </p:cNvPr>
          <p:cNvSpPr/>
          <p:nvPr/>
        </p:nvSpPr>
        <p:spPr>
          <a:xfrm>
            <a:off x="5378630" y="5734315"/>
            <a:ext cx="515721" cy="418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11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81D44D9-AB9C-BBC5-5D80-BE0CB6DF15D9}"/>
              </a:ext>
            </a:extLst>
          </p:cNvPr>
          <p:cNvSpPr/>
          <p:nvPr/>
        </p:nvSpPr>
        <p:spPr>
          <a:xfrm>
            <a:off x="6214758" y="5734315"/>
            <a:ext cx="486383" cy="4182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12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535B8DEB-5C78-7ECE-DA34-C17FF5445E27}"/>
              </a:ext>
            </a:extLst>
          </p:cNvPr>
          <p:cNvSpPr/>
          <p:nvPr/>
        </p:nvSpPr>
        <p:spPr>
          <a:xfrm>
            <a:off x="6992515" y="5734315"/>
            <a:ext cx="486383" cy="418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13</a:t>
            </a:r>
            <a:endParaRPr lang="zh-TW" altLang="en-US" sz="1200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F29AEE3-B97A-590F-8CB4-76E51F5C915A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1636582" y="4085211"/>
            <a:ext cx="1917300" cy="60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92E99F6-B04B-013E-8300-F900B497F89B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flipH="1">
            <a:off x="1221428" y="5044964"/>
            <a:ext cx="243192" cy="689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88E1A9E-BE37-3D8E-A9F3-54A61AE1E18B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97807" y="4085211"/>
            <a:ext cx="2067773" cy="60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42790DF-967D-5EA5-C685-0C967EB8BEA3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6137543" y="5044964"/>
            <a:ext cx="1128562" cy="78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775232F-8DB5-6AC8-F060-B0398E288857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 flipH="1">
            <a:off x="5636491" y="5044964"/>
            <a:ext cx="501052" cy="689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29B3F5E9-1277-25B4-5FD5-017E32B46E4D}"/>
              </a:ext>
            </a:extLst>
          </p:cNvPr>
          <p:cNvSpPr/>
          <p:nvPr/>
        </p:nvSpPr>
        <p:spPr>
          <a:xfrm>
            <a:off x="104268" y="5734315"/>
            <a:ext cx="486383" cy="418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8F8A50B-5BD5-CD0F-8945-A3A4E30A3952}"/>
              </a:ext>
            </a:extLst>
          </p:cNvPr>
          <p:cNvCxnSpPr>
            <a:cxnSpLocks/>
            <a:stCxn id="6" idx="4"/>
            <a:endCxn id="33" idx="0"/>
          </p:cNvCxnSpPr>
          <p:nvPr/>
        </p:nvCxnSpPr>
        <p:spPr>
          <a:xfrm flipH="1">
            <a:off x="347460" y="5044964"/>
            <a:ext cx="1117160" cy="689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9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9C10-C0AA-4601-AB0B-3461B8C7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資料夾裡找最大相同結構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FCEF1-21AE-4297-B181-D6A18931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相同結構舉例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 = 3, h =4, n = 9):</a:t>
            </a: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號相同結構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號的子樹可以通過交換的方式將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號交換，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號再移到中間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號的子樹將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38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號移到中子樹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中間位置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經過上述操作，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號兩顆樹相等，所以我們稱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號樹與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號樹相同結構。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E28278-BA0A-426D-92E9-C7635233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5BC6309-BFEB-1783-24AC-EC9D7D3D8FBB}"/>
              </a:ext>
            </a:extLst>
          </p:cNvPr>
          <p:cNvSpPr/>
          <p:nvPr/>
        </p:nvSpPr>
        <p:spPr>
          <a:xfrm>
            <a:off x="3712434" y="3429000"/>
            <a:ext cx="486383" cy="418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403577E-A2D3-75E3-EE75-317F449F0669}"/>
              </a:ext>
            </a:extLst>
          </p:cNvPr>
          <p:cNvSpPr/>
          <p:nvPr/>
        </p:nvSpPr>
        <p:spPr>
          <a:xfrm>
            <a:off x="2184172" y="3968779"/>
            <a:ext cx="486383" cy="418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EB29C1D5-4538-282B-BB36-CA84A7036345}"/>
              </a:ext>
            </a:extLst>
          </p:cNvPr>
          <p:cNvSpPr/>
          <p:nvPr/>
        </p:nvSpPr>
        <p:spPr>
          <a:xfrm>
            <a:off x="5193230" y="3968780"/>
            <a:ext cx="486383" cy="418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B86047A-7151-1EAF-1671-5F21E7614ACE}"/>
              </a:ext>
            </a:extLst>
          </p:cNvPr>
          <p:cNvSpPr/>
          <p:nvPr/>
        </p:nvSpPr>
        <p:spPr>
          <a:xfrm>
            <a:off x="2184172" y="5009230"/>
            <a:ext cx="486383" cy="418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BD63671C-07D0-B3EF-303C-EF04554147E8}"/>
              </a:ext>
            </a:extLst>
          </p:cNvPr>
          <p:cNvSpPr/>
          <p:nvPr/>
        </p:nvSpPr>
        <p:spPr>
          <a:xfrm>
            <a:off x="4576596" y="5044749"/>
            <a:ext cx="515721" cy="418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11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535B8DEB-5C78-7ECE-DA34-C17FF5445E27}"/>
              </a:ext>
            </a:extLst>
          </p:cNvPr>
          <p:cNvSpPr/>
          <p:nvPr/>
        </p:nvSpPr>
        <p:spPr>
          <a:xfrm>
            <a:off x="6261069" y="4903439"/>
            <a:ext cx="515721" cy="418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13</a:t>
            </a:r>
            <a:endParaRPr lang="zh-TW" altLang="en-US" sz="1200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F29AEE3-B97A-590F-8CB4-76E51F5C915A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2599326" y="3786032"/>
            <a:ext cx="1184337" cy="244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92E99F6-B04B-013E-8300-F900B497F89B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2427364" y="4387068"/>
            <a:ext cx="0" cy="62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88E1A9E-BE37-3D8E-A9F3-54A61AE1E18B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4127588" y="3786032"/>
            <a:ext cx="1136871" cy="24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42790DF-967D-5EA5-C685-0C967EB8BEA3}"/>
              </a:ext>
            </a:extLst>
          </p:cNvPr>
          <p:cNvCxnSpPr>
            <a:cxnSpLocks/>
            <a:stCxn id="8" idx="4"/>
            <a:endCxn id="17" idx="1"/>
          </p:cNvCxnSpPr>
          <p:nvPr/>
        </p:nvCxnSpPr>
        <p:spPr>
          <a:xfrm>
            <a:off x="5436422" y="4387069"/>
            <a:ext cx="900173" cy="57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775232F-8DB5-6AC8-F060-B0398E288857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 flipH="1">
            <a:off x="4834457" y="4387069"/>
            <a:ext cx="601965" cy="6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29B3F5E9-1277-25B4-5FD5-017E32B46E4D}"/>
              </a:ext>
            </a:extLst>
          </p:cNvPr>
          <p:cNvSpPr/>
          <p:nvPr/>
        </p:nvSpPr>
        <p:spPr>
          <a:xfrm>
            <a:off x="1102222" y="5058862"/>
            <a:ext cx="486383" cy="418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8F8A50B-5BD5-CD0F-8945-A3A4E30A3952}"/>
              </a:ext>
            </a:extLst>
          </p:cNvPr>
          <p:cNvCxnSpPr>
            <a:cxnSpLocks/>
            <a:stCxn id="6" idx="4"/>
            <a:endCxn id="33" idx="0"/>
          </p:cNvCxnSpPr>
          <p:nvPr/>
        </p:nvCxnSpPr>
        <p:spPr>
          <a:xfrm flipH="1">
            <a:off x="1345414" y="4387068"/>
            <a:ext cx="1081950" cy="67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1DD6D413-C9C4-8CF9-1242-E38BB4BB304D}"/>
              </a:ext>
            </a:extLst>
          </p:cNvPr>
          <p:cNvSpPr/>
          <p:nvPr/>
        </p:nvSpPr>
        <p:spPr>
          <a:xfrm>
            <a:off x="1102221" y="6148945"/>
            <a:ext cx="486383" cy="418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15</a:t>
            </a:r>
            <a:endParaRPr lang="zh-TW" altLang="en-US" sz="1200" dirty="0"/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EBB3BF81-8708-DFE8-8757-0EEEC2BF68C8}"/>
              </a:ext>
            </a:extLst>
          </p:cNvPr>
          <p:cNvCxnSpPr>
            <a:cxnSpLocks/>
            <a:stCxn id="33" idx="4"/>
            <a:endCxn id="43" idx="0"/>
          </p:cNvCxnSpPr>
          <p:nvPr/>
        </p:nvCxnSpPr>
        <p:spPr>
          <a:xfrm flipH="1">
            <a:off x="1345413" y="5477151"/>
            <a:ext cx="1" cy="67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>
            <a:extLst>
              <a:ext uri="{FF2B5EF4-FFF2-40B4-BE49-F238E27FC236}">
                <a16:creationId xmlns:a16="http://schemas.microsoft.com/office/drawing/2014/main" id="{21E5D631-95D7-769D-AAAB-0F9DA8CE41E0}"/>
              </a:ext>
            </a:extLst>
          </p:cNvPr>
          <p:cNvSpPr/>
          <p:nvPr/>
        </p:nvSpPr>
        <p:spPr>
          <a:xfrm>
            <a:off x="5655305" y="6120624"/>
            <a:ext cx="515721" cy="418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38</a:t>
            </a:r>
            <a:endParaRPr lang="zh-TW" altLang="en-US" sz="1200" dirty="0"/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3833A1FE-0788-1DB1-120E-67F66B873DA3}"/>
              </a:ext>
            </a:extLst>
          </p:cNvPr>
          <p:cNvCxnSpPr>
            <a:cxnSpLocks/>
            <a:stCxn id="17" idx="4"/>
            <a:endCxn id="53" idx="0"/>
          </p:cNvCxnSpPr>
          <p:nvPr/>
        </p:nvCxnSpPr>
        <p:spPr>
          <a:xfrm flipH="1">
            <a:off x="5913166" y="5321728"/>
            <a:ext cx="605764" cy="798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63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9C10-C0AA-4601-AB0B-3461B8C7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資料夾裡找最大相同結構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FCEF1-21AE-4297-B181-D6A18931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024696" cy="50323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筆測資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3 4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第一筆測資為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元樹，資料夾結構高度為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，共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個資料夾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4 5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11 13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38</a:t>
            </a: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 //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第二筆測資為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元樹，資料夾結構高度為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，共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個資料夾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號資料夾結構一樣且資料夾總數最多，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號包含自己有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號資料夾結構一樣且資料夾總數最多，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號包含自己有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無論如何答案不可能出現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，因為給出的兩個編號相異的情況下，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號已經包含所有資料夾，所以不可能有其他資料夾結構跟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號一樣。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1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683741"/>
            <a:ext cx="7886700" cy="549322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將你所寫的所有程式都壓成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上傳到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iLearning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HW1_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.zip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（例：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HW1_7110056206_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陳冠霖）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Deadline: 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12/05 23:59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前繳交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compiler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TDM-GCC 4.9.2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請至少確保你的程式可以在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dev-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c++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5.11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上正確運行，否則只要我無法找到合適的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compiler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就不予計分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抄襲嚴懲。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就算只是借朋友參考不小心被抄襲到該題同樣不予計分。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E-mail: abc225313@gmail.com</a:t>
            </a:r>
          </a:p>
        </p:txBody>
      </p:sp>
    </p:spTree>
    <p:extLst>
      <p:ext uri="{BB962C8B-B14F-4D97-AF65-F5344CB8AC3E}">
        <p14:creationId xmlns:p14="http://schemas.microsoft.com/office/powerpoint/2010/main" val="132596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160EB-0379-1C04-01DD-E66F03ED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27008D-F9E3-BC44-76D0-266979BE1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78943"/>
            <a:ext cx="8165493" cy="493776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請附測資在繳交的程式上，使得程式可以執行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違規者扣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讀、寫檔時請使用相對路徑而不是絕對路徑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絕對路徑例如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:C:\Users\User\Downloads\HW1\data.txt</a:t>
            </a:r>
          </a:p>
          <a:p>
            <a:pPr lvl="1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違規者扣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作業請一律使用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C/C++</a:t>
            </a:r>
          </a:p>
          <a:p>
            <a:pPr lvl="1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違規者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抄襲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抄與被抄者均為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請讓我知道你是在寫哪一題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例如第四題程式取名為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:main4.cpp or main4.c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除非特別註明寫檔，不然就將程式結果呈現於小黑窗即可。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221C17-6F0F-5965-1BD0-921A39C0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1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15ABBD-D35E-496D-A32E-65AA64B3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分群資料</a:t>
            </a:r>
            <a:r>
              <a:rPr lang="en-US" altLang="zh-TW" dirty="0"/>
              <a:t>(20%)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D9A227-1877-4F8F-9757-ECFFDFEA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7353"/>
            <a:ext cx="8060370" cy="326350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給定一筆資料以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[[x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], [x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]…, [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]]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表示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對每組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x,y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有一個子節點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，請根據所給的資料，將有父子關係的視為同一群體， 且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-1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代表空節點，請印出各群體中有的資料。</a:t>
            </a:r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輸入：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[[x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], [x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]…, [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]]</a:t>
            </a: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輸出：各群體內的資料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3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27395-7547-4D6A-8E6F-2AE60B4E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282D54-C7F1-4FEC-BE94-BC77A799B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500438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/>
              <a:t>輸入：</a:t>
            </a:r>
            <a:endParaRPr lang="en-US" altLang="zh-TW" dirty="0"/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[[1,-1], [2,1], [-1,2], [-1,3]]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//-1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代表空節點</a:t>
            </a:r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所有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node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至多只會有一個子節點</a:t>
            </a:r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  共有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各群間誰在前誰在後都可以</a:t>
            </a:r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7A4A476-3099-4806-9256-19BC801202FD}"/>
              </a:ext>
            </a:extLst>
          </p:cNvPr>
          <p:cNvSpPr txBox="1"/>
          <p:nvPr/>
        </p:nvSpPr>
        <p:spPr>
          <a:xfrm>
            <a:off x="5719972" y="29934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C3FAF52-F13D-4049-80B7-444E5E458AF1}"/>
              </a:ext>
            </a:extLst>
          </p:cNvPr>
          <p:cNvSpPr txBox="1"/>
          <p:nvPr/>
        </p:nvSpPr>
        <p:spPr>
          <a:xfrm>
            <a:off x="5427585" y="24032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F6B95FE-D3E8-405D-973D-9800137C194B}"/>
              </a:ext>
            </a:extLst>
          </p:cNvPr>
          <p:cNvCxnSpPr>
            <a:stCxn id="5" idx="2"/>
          </p:cNvCxnSpPr>
          <p:nvPr/>
        </p:nvCxnSpPr>
        <p:spPr>
          <a:xfrm>
            <a:off x="5597664" y="2864915"/>
            <a:ext cx="214991" cy="179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867449-CE14-4770-8F44-0A7D5A568192}"/>
              </a:ext>
            </a:extLst>
          </p:cNvPr>
          <p:cNvSpPr txBox="1"/>
          <p:nvPr/>
        </p:nvSpPr>
        <p:spPr>
          <a:xfrm>
            <a:off x="6412174" y="24032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625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D311E-10D5-4C16-BCD1-1EC9EE61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找指定</a:t>
            </a:r>
            <a:r>
              <a:rPr lang="en-US" altLang="zh-TW" dirty="0"/>
              <a:t>sum</a:t>
            </a:r>
            <a:r>
              <a:rPr lang="zh-TW" altLang="en-US" dirty="0"/>
              <a:t>的路徑</a:t>
            </a:r>
            <a:r>
              <a:rPr lang="en-US" altLang="zh-TW" dirty="0"/>
              <a:t>(25%)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B884A3-3BAA-4C9A-A709-0F0F87B80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</a:t>
            </a:r>
            <a:r>
              <a:rPr lang="en-US" altLang="zh-TW" sz="20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node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中的數值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，用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Binary Search Tree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的方式進行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insert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，然後在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BST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中找出所有和為</a:t>
            </a:r>
            <a:r>
              <a:rPr lang="en-US" altLang="zh-TW" sz="2000" i="1" dirty="0">
                <a:latin typeface="DFKai-SB" panose="03000509000000000000" pitchFamily="65" charset="-120"/>
                <a:ea typeface="DFKai-SB" panose="03000509000000000000" pitchFamily="65" charset="-120"/>
              </a:rPr>
              <a:t>m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的路徑，請印出由上至下合法的路徑上的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node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值。</a:t>
            </a:r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說明：此路徑皆為由父到子的節點所組成，也就是對所選擇的路徑來說，每個節點只會選到一個子節點。</a:t>
            </a:r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輸入：指定的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sum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值、多個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node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的數值</a:t>
            </a:r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輸出：和為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sum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值的路徑上的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node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29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51E8E-0CB4-40E2-B608-9CA9465F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A51E0D-650F-467C-8E5B-EB87764F4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12</a:t>
            </a:r>
          </a:p>
          <a:p>
            <a:r>
              <a:rPr lang="en-US" altLang="zh-TW" dirty="0"/>
              <a:t>9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 </a:t>
            </a:r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12</a:t>
            </a:r>
          </a:p>
          <a:p>
            <a:endParaRPr lang="en-US" altLang="zh-TW" dirty="0"/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sum</a:t>
            </a:r>
            <a:r>
              <a:rPr lang="zh-TW" altLang="en-US" dirty="0"/>
              <a:t>為</a:t>
            </a:r>
            <a:r>
              <a:rPr lang="en-US" altLang="zh-TW" dirty="0"/>
              <a:t>12</a:t>
            </a:r>
            <a:r>
              <a:rPr lang="zh-TW" altLang="en-US" dirty="0"/>
              <a:t>的路徑有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</a:p>
          <a:p>
            <a:r>
              <a:rPr lang="en-US" altLang="zh-TW" dirty="0"/>
              <a:t>12</a:t>
            </a:r>
            <a:r>
              <a:rPr lang="zh-TW" altLang="en-US" dirty="0"/>
              <a:t> 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93859D6-F90C-4630-A114-358074274834}"/>
              </a:ext>
            </a:extLst>
          </p:cNvPr>
          <p:cNvSpPr txBox="1"/>
          <p:nvPr/>
        </p:nvSpPr>
        <p:spPr>
          <a:xfrm>
            <a:off x="6711520" y="1956577"/>
            <a:ext cx="35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3AACEF-F780-40DB-ABA1-441382A380F3}"/>
              </a:ext>
            </a:extLst>
          </p:cNvPr>
          <p:cNvSpPr txBox="1"/>
          <p:nvPr/>
        </p:nvSpPr>
        <p:spPr>
          <a:xfrm>
            <a:off x="6406350" y="2484225"/>
            <a:ext cx="35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BB11EE-0149-4D51-8F7E-DA66C0BCAFFC}"/>
              </a:ext>
            </a:extLst>
          </p:cNvPr>
          <p:cNvSpPr txBox="1"/>
          <p:nvPr/>
        </p:nvSpPr>
        <p:spPr>
          <a:xfrm>
            <a:off x="7044432" y="2486716"/>
            <a:ext cx="59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11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30DC1C-EA02-4AF2-A6FE-FE4FBEB60678}"/>
              </a:ext>
            </a:extLst>
          </p:cNvPr>
          <p:cNvSpPr txBox="1"/>
          <p:nvPr/>
        </p:nvSpPr>
        <p:spPr>
          <a:xfrm>
            <a:off x="6046804" y="2970267"/>
            <a:ext cx="35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0775315-6B52-46AC-9C88-118A99AE8935}"/>
              </a:ext>
            </a:extLst>
          </p:cNvPr>
          <p:cNvSpPr txBox="1"/>
          <p:nvPr/>
        </p:nvSpPr>
        <p:spPr>
          <a:xfrm>
            <a:off x="6449560" y="2950749"/>
            <a:ext cx="35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31FCB7-A043-4F14-831F-D0671C9F30BF}"/>
              </a:ext>
            </a:extLst>
          </p:cNvPr>
          <p:cNvSpPr txBox="1"/>
          <p:nvPr/>
        </p:nvSpPr>
        <p:spPr>
          <a:xfrm>
            <a:off x="6809106" y="2990911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DCC1F36-DB23-4A83-91F4-6B6B4ED7B48E}"/>
              </a:ext>
            </a:extLst>
          </p:cNvPr>
          <p:cNvSpPr txBox="1"/>
          <p:nvPr/>
        </p:nvSpPr>
        <p:spPr>
          <a:xfrm>
            <a:off x="7370963" y="2964967"/>
            <a:ext cx="838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12</a:t>
            </a:r>
            <a:endParaRPr lang="zh-TW" altLang="en-US" sz="2400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3FAD32B-744F-4FB3-9291-D642438233B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586123" y="2418242"/>
            <a:ext cx="305170" cy="6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84FFE3A-6DE8-4BA0-9FC9-EBB3D54070A9}"/>
              </a:ext>
            </a:extLst>
          </p:cNvPr>
          <p:cNvCxnSpPr>
            <a:endCxn id="7" idx="0"/>
          </p:cNvCxnSpPr>
          <p:nvPr/>
        </p:nvCxnSpPr>
        <p:spPr>
          <a:xfrm flipH="1">
            <a:off x="6226577" y="2828092"/>
            <a:ext cx="227768" cy="142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32E7280-B23F-4A1F-A1ED-A70CEC4F8BC3}"/>
              </a:ext>
            </a:extLst>
          </p:cNvPr>
          <p:cNvCxnSpPr>
            <a:endCxn id="8" idx="0"/>
          </p:cNvCxnSpPr>
          <p:nvPr/>
        </p:nvCxnSpPr>
        <p:spPr>
          <a:xfrm>
            <a:off x="6440544" y="2829061"/>
            <a:ext cx="188789" cy="12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66A4611-4D96-4496-9822-1170E38E027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891293" y="2418242"/>
            <a:ext cx="448876" cy="68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D6DC4C2-6E8B-4D5C-A388-6069FB18124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340169" y="2948381"/>
            <a:ext cx="263555" cy="68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C559250-4A08-49D8-8382-6BF2E63A2FDC}"/>
              </a:ext>
            </a:extLst>
          </p:cNvPr>
          <p:cNvCxnSpPr/>
          <p:nvPr/>
        </p:nvCxnSpPr>
        <p:spPr>
          <a:xfrm flipH="1">
            <a:off x="7071065" y="2922807"/>
            <a:ext cx="216393" cy="144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8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AA822-2695-4A65-9227-EBC118ED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多元樹</a:t>
            </a:r>
            <a:r>
              <a:rPr lang="en-US" altLang="zh-TW" dirty="0"/>
              <a:t>(25%)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9BD03C-8F87-450C-92A8-20FE7A3C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166902" cy="3585672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給定一個</a:t>
            </a:r>
            <a:r>
              <a:rPr lang="en-US" altLang="zh-TW" sz="20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值代表此樹所有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node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degree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和一個</a:t>
            </a:r>
            <a:r>
              <a:rPr lang="en-US" altLang="zh-TW" sz="20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h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值代表此樹的高度，建立一個此高度中擁有最多節點的多元樹，並根據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level-order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對其從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開始進行編號，在刪除指定編號</a:t>
            </a:r>
            <a:r>
              <a:rPr lang="en-US" altLang="zh-TW" sz="2000" i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時，會用</a:t>
            </a:r>
            <a:r>
              <a:rPr lang="en-US" altLang="zh-TW" sz="2000" i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的子節點以給定的方式取代，最後根據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level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印出所有的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node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編號。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說明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當編號</a:t>
            </a:r>
            <a:r>
              <a:rPr lang="en-US" altLang="zh-TW" sz="2000" dirty="0" err="1">
                <a:latin typeface="DFKai-SB" panose="03000509000000000000" pitchFamily="65" charset="-120"/>
                <a:ea typeface="DFKai-SB" panose="03000509000000000000" pitchFamily="65" charset="-120"/>
              </a:rPr>
              <a:t>i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的節點被刪除時，會根據編號</a:t>
            </a:r>
            <a:r>
              <a:rPr lang="en-US" altLang="zh-TW" sz="2000" dirty="0" err="1">
                <a:latin typeface="DFKai-SB" panose="03000509000000000000" pitchFamily="65" charset="-120"/>
                <a:ea typeface="DFKai-SB" panose="03000509000000000000" pitchFamily="65" charset="-120"/>
              </a:rPr>
              <a:t>i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是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parent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的第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k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個子節點，而選取</a:t>
            </a:r>
            <a:r>
              <a:rPr lang="en-US" altLang="zh-TW" sz="2000" dirty="0" err="1">
                <a:latin typeface="DFKai-SB" panose="03000509000000000000" pitchFamily="65" charset="-120"/>
                <a:ea typeface="DFKai-SB" panose="03000509000000000000" pitchFamily="65" charset="-120"/>
              </a:rPr>
              <a:t>i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的第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k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子節點來進行取代。</a:t>
            </a:r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輸入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此樹的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degree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、高度、要刪除的編號</a:t>
            </a:r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輸出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各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level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照順序中所有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node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的編號</a:t>
            </a:r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670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66799-0304-4910-90D1-7FC2224C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zh-TW" altLang="en-US" dirty="0"/>
              <a:t>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52BD2B-745F-480C-8F77-D6E0D351B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3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(degree)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TW" dirty="0"/>
              <a:t>3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(height)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TW" dirty="0"/>
              <a:t>3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(delete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node)</a:t>
            </a:r>
          </a:p>
          <a:p>
            <a:endParaRPr lang="en-US" altLang="zh-TW" dirty="0"/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9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12</a:t>
            </a:r>
            <a:r>
              <a:rPr lang="zh-TW" altLang="en-US" dirty="0"/>
              <a:t> </a:t>
            </a:r>
            <a:r>
              <a:rPr lang="en-US" altLang="zh-TW" dirty="0"/>
              <a:t>13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A84D868-17F8-4EFC-BEA0-F5552A76C09E}"/>
              </a:ext>
            </a:extLst>
          </p:cNvPr>
          <p:cNvSpPr txBox="1"/>
          <p:nvPr/>
        </p:nvSpPr>
        <p:spPr>
          <a:xfrm>
            <a:off x="7017798" y="253513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1</a:t>
            </a:r>
            <a:endParaRPr lang="zh-TW" altLang="en-US" sz="135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2F8B9D1-E75E-458D-AA94-C953D566F9E1}"/>
              </a:ext>
            </a:extLst>
          </p:cNvPr>
          <p:cNvSpPr txBox="1"/>
          <p:nvPr/>
        </p:nvSpPr>
        <p:spPr>
          <a:xfrm>
            <a:off x="6630436" y="287803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2</a:t>
            </a:r>
            <a:endParaRPr lang="zh-TW" altLang="en-US" sz="135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4F269CC-59A7-4525-AE76-F4A8B15C0714}"/>
              </a:ext>
            </a:extLst>
          </p:cNvPr>
          <p:cNvSpPr txBox="1"/>
          <p:nvPr/>
        </p:nvSpPr>
        <p:spPr>
          <a:xfrm>
            <a:off x="6995567" y="287803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9</a:t>
            </a:r>
            <a:endParaRPr lang="zh-TW" altLang="en-US" sz="135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EC5C0AA-7FFC-4D43-861C-A9795F4E3162}"/>
              </a:ext>
            </a:extLst>
          </p:cNvPr>
          <p:cNvSpPr txBox="1"/>
          <p:nvPr/>
        </p:nvSpPr>
        <p:spPr>
          <a:xfrm>
            <a:off x="7360698" y="287803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4</a:t>
            </a:r>
            <a:endParaRPr lang="zh-TW" altLang="en-US" sz="135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1832567-A280-4AF6-8794-780E87B88DD7}"/>
              </a:ext>
            </a:extLst>
          </p:cNvPr>
          <p:cNvSpPr txBox="1"/>
          <p:nvPr/>
        </p:nvSpPr>
        <p:spPr>
          <a:xfrm>
            <a:off x="5780473" y="329050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5</a:t>
            </a:r>
            <a:endParaRPr lang="zh-TW" altLang="en-US" sz="135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A5ED83E-D061-497F-96D1-E79A71BFC6F9}"/>
              </a:ext>
            </a:extLst>
          </p:cNvPr>
          <p:cNvSpPr txBox="1"/>
          <p:nvPr/>
        </p:nvSpPr>
        <p:spPr>
          <a:xfrm>
            <a:off x="6053462" y="329050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6</a:t>
            </a:r>
            <a:endParaRPr lang="zh-TW" altLang="en-US" sz="135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19FFF8-1C48-4D34-AC5B-E3034FD434FA}"/>
              </a:ext>
            </a:extLst>
          </p:cNvPr>
          <p:cNvSpPr txBox="1"/>
          <p:nvPr/>
        </p:nvSpPr>
        <p:spPr>
          <a:xfrm>
            <a:off x="6326450" y="329050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7</a:t>
            </a:r>
            <a:endParaRPr lang="zh-TW" altLang="en-US" sz="1350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5EDE443-7D3F-451C-BBAF-8A1A63F66D8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766852" y="2835212"/>
            <a:ext cx="387362" cy="4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DF9660D-42ED-4336-9724-079D8BBB935D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7131983" y="2835212"/>
            <a:ext cx="22231" cy="4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A58574BB-76F5-4AA5-87B9-5790B9DF0BE5}"/>
              </a:ext>
            </a:extLst>
          </p:cNvPr>
          <p:cNvCxnSpPr>
            <a:endCxn id="12" idx="0"/>
          </p:cNvCxnSpPr>
          <p:nvPr/>
        </p:nvCxnSpPr>
        <p:spPr>
          <a:xfrm>
            <a:off x="7179321" y="2812129"/>
            <a:ext cx="317793" cy="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C63E244-143A-4644-AC48-465C1945A8A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5916889" y="3178112"/>
            <a:ext cx="849963" cy="11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361B309A-4F54-4661-8E29-F88BAF0781E9}"/>
              </a:ext>
            </a:extLst>
          </p:cNvPr>
          <p:cNvCxnSpPr>
            <a:stCxn id="14" idx="0"/>
            <a:endCxn id="9" idx="2"/>
          </p:cNvCxnSpPr>
          <p:nvPr/>
        </p:nvCxnSpPr>
        <p:spPr>
          <a:xfrm flipV="1">
            <a:off x="6189878" y="3178112"/>
            <a:ext cx="576974" cy="11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63CF0907-3BB6-45CF-9D48-CB88FEFDE23C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flipV="1">
            <a:off x="6462866" y="3178112"/>
            <a:ext cx="303986" cy="11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EBD7227-355E-4580-9971-C90DD48B85AD}"/>
              </a:ext>
            </a:extLst>
          </p:cNvPr>
          <p:cNvSpPr txBox="1"/>
          <p:nvPr/>
        </p:nvSpPr>
        <p:spPr>
          <a:xfrm>
            <a:off x="7669773" y="3289182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11</a:t>
            </a:r>
            <a:endParaRPr lang="zh-TW" altLang="en-US" sz="135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7E88088-5A56-42D9-B40F-9245C93C4A6E}"/>
              </a:ext>
            </a:extLst>
          </p:cNvPr>
          <p:cNvSpPr txBox="1"/>
          <p:nvPr/>
        </p:nvSpPr>
        <p:spPr>
          <a:xfrm>
            <a:off x="7952696" y="3289182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12</a:t>
            </a:r>
            <a:endParaRPr lang="zh-TW" altLang="en-US" sz="135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49A2EE7-5989-4232-B9C7-E28946C7163C}"/>
              </a:ext>
            </a:extLst>
          </p:cNvPr>
          <p:cNvSpPr txBox="1"/>
          <p:nvPr/>
        </p:nvSpPr>
        <p:spPr>
          <a:xfrm>
            <a:off x="8234024" y="3289182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13</a:t>
            </a:r>
            <a:endParaRPr lang="zh-TW" altLang="en-US" sz="1350" dirty="0"/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FC8C9560-5A91-4E75-B44E-4D3C5EAFC6EB}"/>
              </a:ext>
            </a:extLst>
          </p:cNvPr>
          <p:cNvCxnSpPr>
            <a:stCxn id="39" idx="0"/>
            <a:endCxn id="12" idx="2"/>
          </p:cNvCxnSpPr>
          <p:nvPr/>
        </p:nvCxnSpPr>
        <p:spPr>
          <a:xfrm flipH="1" flipV="1">
            <a:off x="7497114" y="3178112"/>
            <a:ext cx="353157" cy="111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4406A651-6E18-4160-85AC-D8C1B2EEC489}"/>
              </a:ext>
            </a:extLst>
          </p:cNvPr>
          <p:cNvCxnSpPr>
            <a:stCxn id="12" idx="2"/>
            <a:endCxn id="40" idx="0"/>
          </p:cNvCxnSpPr>
          <p:nvPr/>
        </p:nvCxnSpPr>
        <p:spPr>
          <a:xfrm>
            <a:off x="7497114" y="3178112"/>
            <a:ext cx="636080" cy="111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40E44DD9-44CB-4671-BA12-1C4821A2F0E0}"/>
              </a:ext>
            </a:extLst>
          </p:cNvPr>
          <p:cNvCxnSpPr>
            <a:stCxn id="12" idx="2"/>
            <a:endCxn id="41" idx="0"/>
          </p:cNvCxnSpPr>
          <p:nvPr/>
        </p:nvCxnSpPr>
        <p:spPr>
          <a:xfrm>
            <a:off x="7497114" y="3178112"/>
            <a:ext cx="917408" cy="111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BE0D6391-7574-4E63-A061-396F7586A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133" y="1231237"/>
            <a:ext cx="3139988" cy="136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9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9C10-C0AA-4601-AB0B-3461B8C7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資料夾裡找最大相同結構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D5FCEF1-21AE-4297-B181-D6A189317B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4"/>
                <a:ext cx="8155427" cy="48958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你被給定了一個資料夾，資料夾裡又會有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0~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個資料夾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有可能好幾層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，請你找出兩個資料夾</a:t>
                </a:r>
                <a:r>
                  <a:rPr lang="zh-TW" altLang="en-US" sz="20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相同結構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並且內含的資料夾數量是最多的，資料夾就相當於一個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元樹。</a:t>
                </a:r>
                <a:endParaRPr lang="en-US" altLang="zh-TW" sz="20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輸入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第一列給定數值</a:t>
                </a:r>
                <a:r>
                  <a:rPr lang="en-US" altLang="zh-TW" sz="18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18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代表有</a:t>
                </a:r>
                <a:r>
                  <a:rPr lang="en-US" altLang="zh-TW" sz="18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組測資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也就是你要給我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個答案，每筆測資獨立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第二列給定數值</a:t>
                </a:r>
                <a:r>
                  <a:rPr lang="en-US" altLang="zh-TW" sz="18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m, h, n</a:t>
                </a:r>
                <a:r>
                  <a:rPr lang="zh-TW" altLang="en-US" sz="18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sz="18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代表每個資料夾可能有</a:t>
                </a:r>
                <a:r>
                  <a:rPr lang="en-US" altLang="zh-TW" sz="18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0~m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個資料夾，</a:t>
                </a:r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TW" sz="18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h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代表此資料夾結構的最高高度，</a:t>
                </a:r>
                <a:r>
                  <a:rPr lang="en-US" altLang="zh-TW" sz="18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代表這筆測資總共有多少個資料夾。</a:t>
                </a:r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第三列會有</a:t>
                </a:r>
                <a:r>
                  <a:rPr lang="en-US" altLang="zh-TW" sz="18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</a:t>
                </a:r>
                <a:r>
                  <a:rPr lang="zh-TW" altLang="en-US" sz="18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數字，每個數字代表資料夾的編號以及結構。</a:t>
                </a:r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再接下來會有下一筆測資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參考上述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直到</a:t>
                </a:r>
                <a:r>
                  <a:rPr lang="en-US" altLang="zh-TW" sz="18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筆測資結束。</a:t>
                </a:r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輸出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0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唯一解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 :</a:t>
                </a:r>
                <a:endParaRPr lang="en-US" altLang="zh-TW" sz="2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sz="18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列的</a:t>
                </a:r>
                <a:r>
                  <a:rPr lang="en-US" altLang="zh-TW" sz="1800" i="1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8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j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且</a:t>
                </a:r>
                <a:r>
                  <a:rPr lang="en-US" altLang="zh-TW" sz="1800" i="1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zh-TW" altLang="en-US" sz="180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TW" sz="18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j</a:t>
                </a:r>
                <a:r>
                  <a:rPr lang="zh-TW" altLang="en-US" sz="18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代表</a:t>
                </a:r>
                <a:r>
                  <a:rPr lang="en-US" altLang="zh-TW" sz="1800" i="1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j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這兩個資料夾編號為答案。</a:t>
                </a:r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相同結構規則</a:t>
                </a:r>
                <a:endParaRPr lang="en-US" altLang="zh-TW" sz="20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en-US" altLang="zh-TW" sz="1800" baseline="-25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T</a:t>
                </a:r>
                <a:r>
                  <a:rPr lang="en-US" altLang="zh-TW" sz="1800" baseline="-25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相同節構則，代表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en-US" altLang="zh-TW" sz="1800" baseline="-25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包含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en-US" altLang="zh-TW" sz="1800" baseline="-25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任一子孫節點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其子節點可以通過與兄弟節點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包括空節點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交換位置的方式，使得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en-US" altLang="zh-TW" sz="1800" baseline="-25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的任一節點可以在位置上一對一的找到相應的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en-US" altLang="zh-TW" sz="1800" baseline="-25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節點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反之亦然，所以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en-US" altLang="zh-TW" sz="1800" baseline="-25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T</a:t>
                </a:r>
                <a:r>
                  <a:rPr lang="en-US" altLang="zh-TW" sz="1800" baseline="-25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的節點數目會相同。</a:t>
                </a:r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sz="2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D5FCEF1-21AE-4297-B181-D6A189317B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4"/>
                <a:ext cx="8155427" cy="4895852"/>
              </a:xfrm>
              <a:blipFill>
                <a:blip r:embed="rId2"/>
                <a:stretch>
                  <a:fillRect l="-673" t="-1866" r="-3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E28278-BA0A-426D-92E9-C7635233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82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3081</TotalTime>
  <Words>1358</Words>
  <Application>Microsoft Office PowerPoint</Application>
  <PresentationFormat>如螢幕大小 (4:3)</PresentationFormat>
  <Paragraphs>160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標楷體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111  Data Structure Homework 3</vt:lpstr>
      <vt:lpstr>注意事項</vt:lpstr>
      <vt:lpstr>分群資料(20%)</vt:lpstr>
      <vt:lpstr>例子</vt:lpstr>
      <vt:lpstr>找指定sum的路徑(25%)</vt:lpstr>
      <vt:lpstr>例子</vt:lpstr>
      <vt:lpstr>多元樹(25%)</vt:lpstr>
      <vt:lpstr>例子</vt:lpstr>
      <vt:lpstr>資料夾裡找最大相同結構-4 (30%)</vt:lpstr>
      <vt:lpstr>資料夾裡找最大相同結構-4 (30%)</vt:lpstr>
      <vt:lpstr>資料夾裡找最大相同結構-4 (30%)</vt:lpstr>
      <vt:lpstr>資料夾裡找最大相同結構-4 (30%)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  Data Structure Homework 1</dc:title>
  <dc:creator>Peter</dc:creator>
  <cp:lastModifiedBy>user</cp:lastModifiedBy>
  <cp:revision>124</cp:revision>
  <cp:lastPrinted>2020-03-17T07:11:08Z</cp:lastPrinted>
  <dcterms:created xsi:type="dcterms:W3CDTF">2020-03-17T01:59:25Z</dcterms:created>
  <dcterms:modified xsi:type="dcterms:W3CDTF">2022-11-15T02:58:24Z</dcterms:modified>
</cp:coreProperties>
</file>