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7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67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80" r:id="rId23"/>
    <p:sldId id="279" r:id="rId24"/>
    <p:sldId id="278" r:id="rId25"/>
    <p:sldId id="281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FC351-B262-4CD5-8DD0-84F22B014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F32457-4F49-4C38-96BF-383015201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6AA8E8-D895-4A5B-B9E5-715C658D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DA5D-9DD0-4C56-8F52-C0F5CDC56743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9FD3DD-3337-45C4-BF8D-B90544A0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0195AA-4572-486E-BF4C-E0942B7C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A773-AFDC-41C0-9A78-ECC26173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06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45C97-2354-43B6-B26A-A805FEEB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CD7BB9-A6E1-4F65-9720-EEBDFB0D2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F55B69-085C-4EAC-B721-B1993581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DA5D-9DD0-4C56-8F52-C0F5CDC56743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EB5408-9EE8-4C5C-A492-B80F397B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5658A2-96EC-41C9-9513-59C08192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A773-AFDC-41C0-9A78-ECC26173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9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A6431E0-1C83-4547-AB60-BA3FC52F1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569307-C89F-417C-89D2-E79A06F06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C9E3BF-C5FB-489C-8E35-1EBB9D4F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DA5D-9DD0-4C56-8F52-C0F5CDC56743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2D06DA-9D0A-4CDE-9BB7-D07746FB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4A19C9-F87E-4442-91F8-17E4A36E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A773-AFDC-41C0-9A78-ECC26173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07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80A93-BCFB-4A40-B238-5FE7861C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B81D6A-F5A6-4174-BA67-23E1E2200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0228AE-DE16-4A5D-A4FF-87F7B23E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DA5D-9DD0-4C56-8F52-C0F5CDC56743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1D28A7-1EC1-4122-AF2C-1E184E5C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A3D546-25D7-4186-9155-7E27E2C6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A773-AFDC-41C0-9A78-ECC26173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40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5033C-426A-4FE6-98BF-F6C20E10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D25C01-2CF2-476E-B44D-0E7254461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FC365C-0B3A-4FAD-B174-354A8587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DA5D-9DD0-4C56-8F52-C0F5CDC56743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3F1C9B-50EF-474E-B3F8-B83CDBDD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58A415-7E76-49D6-B91F-20C6207C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A773-AFDC-41C0-9A78-ECC26173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54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97261-9E9B-4D14-89F2-D116B27D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A3484F-99D9-4163-A3DF-8B7110944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5375F3-ED12-425F-BB1C-ABBFBFD39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FFAB96-DFF6-49EC-BCE3-41125C18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DA5D-9DD0-4C56-8F52-C0F5CDC56743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578225-5831-4F51-BF5A-E045F701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DCD91E-E853-4BC9-9407-70622796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A773-AFDC-41C0-9A78-ECC26173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4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2EA45-4748-488E-89F7-9713C455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1750D3-9BF8-40CD-BA63-CA3D6511F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6C3069-B0B3-4271-855D-A9CC29248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F2444A-95D8-4556-A545-42B8A0472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7310F3-B251-48D0-813D-E2554E79B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34486B-48E1-46A9-9010-03A3ADA3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DA5D-9DD0-4C56-8F52-C0F5CDC56743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56206F-3518-499B-BDFD-AB53CE5D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F8B028-7046-45B4-B363-48E66A38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A773-AFDC-41C0-9A78-ECC26173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77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08879-42EF-494B-AA85-111DD515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86B959-302E-495F-931C-7B0C76A9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DA5D-9DD0-4C56-8F52-C0F5CDC56743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40A76A-E64B-4BD4-86D1-11040991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C9465F-D8E7-4088-A7DE-63F6C314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A773-AFDC-41C0-9A78-ECC26173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45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0F6B85-97A2-4586-BF0E-1000ED3D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DA5D-9DD0-4C56-8F52-C0F5CDC56743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499061-BB35-4466-A863-D897FABB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EFAC1F-95AF-4C51-AE9B-5D727EF7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A773-AFDC-41C0-9A78-ECC26173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98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DB4C2-3BD9-41FB-8F64-E33F729B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DC0703-7F26-44AE-A67B-228A342E2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9EBBCC-0A0A-4CB2-9C64-A6A5DBD33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F4ADCE-0A8B-4B32-8E54-D4B44EC6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DA5D-9DD0-4C56-8F52-C0F5CDC56743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9744F5-334C-4D8B-84EC-B40AFED3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40FFB6-87DC-4DE0-AD37-EA1300EA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A773-AFDC-41C0-9A78-ECC26173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98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349DFF-B01E-4967-8066-60D8F7B0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04046D-D98D-4D75-889B-531D7A81F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BEED22-5E99-4EF8-8941-30D56C96B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C37AC0-BE9D-482D-AC8B-C0F6E147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DA5D-9DD0-4C56-8F52-C0F5CDC56743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C8C749-3235-439F-9DDF-A761852D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32B490-F7EB-495B-92FB-6DE241C9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A773-AFDC-41C0-9A78-ECC26173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59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4116071-8405-4E29-9BC1-9324AF81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CFDEBC-CAB4-4A52-8BE7-F13A90233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439E70-318D-4CB1-AAA6-C26BBD256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3DA5D-9DD0-4C56-8F52-C0F5CDC56743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757624-513E-432B-99A2-244A35E05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8FACDE-5697-4315-AEE9-E4CC462C1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6A773-AFDC-41C0-9A78-ECC261739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28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7778034-97AF-41E6-B711-A515FE29D7C8}"/>
              </a:ext>
            </a:extLst>
          </p:cNvPr>
          <p:cNvSpPr txBox="1"/>
          <p:nvPr/>
        </p:nvSpPr>
        <p:spPr>
          <a:xfrm>
            <a:off x="155275" y="146650"/>
            <a:ext cx="295886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-ID: </a:t>
            </a:r>
            <a:r>
              <a:rPr lang="de-DE" dirty="0"/>
              <a:t>Administration-01</a:t>
            </a:r>
            <a:endParaRPr lang="de-DE" sz="2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630702-CB91-4E3C-B97E-5FC18A829EBC}"/>
              </a:ext>
            </a:extLst>
          </p:cNvPr>
          <p:cNvSpPr txBox="1"/>
          <p:nvPr/>
        </p:nvSpPr>
        <p:spPr>
          <a:xfrm>
            <a:off x="3230593" y="146649"/>
            <a:ext cx="244415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-Type: </a:t>
            </a:r>
            <a:r>
              <a:rPr lang="de-DE" dirty="0"/>
              <a:t>Funktional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B42305-028C-4DA9-9751-24B1C7561104}"/>
              </a:ext>
            </a:extLst>
          </p:cNvPr>
          <p:cNvSpPr txBox="1"/>
          <p:nvPr/>
        </p:nvSpPr>
        <p:spPr>
          <a:xfrm>
            <a:off x="5791201" y="146649"/>
            <a:ext cx="433621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Events/</a:t>
            </a:r>
            <a:r>
              <a:rPr lang="de-DE" sz="2200" dirty="0" err="1"/>
              <a:t>Ucs</a:t>
            </a:r>
            <a:r>
              <a:rPr lang="de-DE" sz="2200" dirty="0"/>
              <a:t>: </a:t>
            </a:r>
            <a:r>
              <a:rPr lang="de-DE" dirty="0"/>
              <a:t>neues Nutzerkonto anlegen</a:t>
            </a:r>
            <a:endParaRPr lang="de-DE" sz="2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4C777A-3C11-40C0-A2BC-010F32E05B24}"/>
              </a:ext>
            </a:extLst>
          </p:cNvPr>
          <p:cNvSpPr txBox="1"/>
          <p:nvPr/>
        </p:nvSpPr>
        <p:spPr>
          <a:xfrm>
            <a:off x="155275" y="660926"/>
            <a:ext cx="9972137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Description: </a:t>
            </a:r>
            <a:r>
              <a:rPr lang="de-DE" dirty="0"/>
              <a:t>Anlegen eines Benutzerkontos auf Grundlage der personenbezogenen Daten und Nutzerrechte einer Person, sowie die automatische Generierung eines mit deren ID codierten QR-Codes.</a:t>
            </a:r>
            <a:endParaRPr lang="de-DE" sz="2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E9F74B-CD94-4019-8E26-B557708BE48F}"/>
              </a:ext>
            </a:extLst>
          </p:cNvPr>
          <p:cNvSpPr txBox="1"/>
          <p:nvPr/>
        </p:nvSpPr>
        <p:spPr>
          <a:xfrm>
            <a:off x="155272" y="1493493"/>
            <a:ext cx="9972137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Rationale: </a:t>
            </a:r>
            <a:r>
              <a:rPr lang="de-DE" dirty="0"/>
              <a:t>Um einer Person die Teilnahme an der digitalisierten Essensausgabe zu ermöglichen, muss sie im System vorhanden sein und einen mit ihr verbundenen QR-Code besitzen</a:t>
            </a:r>
            <a:endParaRPr lang="de-DE" sz="22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1A11B1-2951-4B7C-AE4A-7F8FAC5EFAB7}"/>
              </a:ext>
            </a:extLst>
          </p:cNvPr>
          <p:cNvSpPr txBox="1"/>
          <p:nvPr/>
        </p:nvSpPr>
        <p:spPr>
          <a:xfrm>
            <a:off x="155271" y="2310792"/>
            <a:ext cx="9972137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Originator</a:t>
            </a:r>
            <a:r>
              <a:rPr lang="de-DE" sz="2200" dirty="0"/>
              <a:t>: </a:t>
            </a:r>
            <a:r>
              <a:rPr lang="de-DE" dirty="0"/>
              <a:t>Administration, Verwaltung</a:t>
            </a:r>
            <a:endParaRPr lang="de-DE" sz="2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2314E9-0AF3-448B-8E3C-7AFD20A34704}"/>
              </a:ext>
            </a:extLst>
          </p:cNvPr>
          <p:cNvSpPr txBox="1"/>
          <p:nvPr/>
        </p:nvSpPr>
        <p:spPr>
          <a:xfrm>
            <a:off x="155271" y="2831756"/>
            <a:ext cx="9972137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Fit </a:t>
            </a:r>
            <a:r>
              <a:rPr lang="de-DE" sz="2200" dirty="0" err="1"/>
              <a:t>Criterion</a:t>
            </a:r>
            <a:r>
              <a:rPr lang="de-DE" sz="2200" dirty="0"/>
              <a:t>: </a:t>
            </a:r>
            <a:r>
              <a:rPr lang="de-DE" dirty="0"/>
              <a:t>Das angelegte Konto wird korrekt in der Datenbank gespeichert</a:t>
            </a:r>
            <a:endParaRPr lang="de-DE" sz="2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8B0B393-093E-48CB-8B25-1246C89F8304}"/>
              </a:ext>
            </a:extLst>
          </p:cNvPr>
          <p:cNvSpPr txBox="1"/>
          <p:nvPr/>
        </p:nvSpPr>
        <p:spPr>
          <a:xfrm>
            <a:off x="155271" y="3365869"/>
            <a:ext cx="3295294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Satisfaction</a:t>
            </a:r>
            <a:r>
              <a:rPr lang="de-DE" sz="2200" dirty="0"/>
              <a:t>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FAC646-2711-4E5C-83A4-6FD63A5526A6}"/>
              </a:ext>
            </a:extLst>
          </p:cNvPr>
          <p:cNvSpPr txBox="1"/>
          <p:nvPr/>
        </p:nvSpPr>
        <p:spPr>
          <a:xfrm>
            <a:off x="3555549" y="3352720"/>
            <a:ext cx="413347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Dissatisfaction</a:t>
            </a:r>
            <a:r>
              <a:rPr lang="de-DE" sz="2200" dirty="0"/>
              <a:t>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9B87ED1-EE22-4A55-9D7E-8FE4655A9CDF}"/>
              </a:ext>
            </a:extLst>
          </p:cNvPr>
          <p:cNvSpPr txBox="1"/>
          <p:nvPr/>
        </p:nvSpPr>
        <p:spPr>
          <a:xfrm>
            <a:off x="7794006" y="3345977"/>
            <a:ext cx="233340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Priority</a:t>
            </a:r>
            <a:r>
              <a:rPr lang="de-DE" sz="2200" dirty="0"/>
              <a:t>: </a:t>
            </a:r>
            <a:r>
              <a:rPr lang="de-DE" dirty="0"/>
              <a:t>Hoch</a:t>
            </a:r>
            <a:endParaRPr lang="de-DE" sz="22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912EA01-FB8D-4DA3-BB25-37EC1CB2431D}"/>
              </a:ext>
            </a:extLst>
          </p:cNvPr>
          <p:cNvSpPr txBox="1"/>
          <p:nvPr/>
        </p:nvSpPr>
        <p:spPr>
          <a:xfrm>
            <a:off x="155271" y="3866941"/>
            <a:ext cx="50665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Supporting</a:t>
            </a:r>
            <a:r>
              <a:rPr lang="de-DE" sz="2200" dirty="0"/>
              <a:t> Material: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11614A0-AF4D-42C4-9C9C-05737068F12D}"/>
              </a:ext>
            </a:extLst>
          </p:cNvPr>
          <p:cNvSpPr txBox="1"/>
          <p:nvPr/>
        </p:nvSpPr>
        <p:spPr>
          <a:xfrm>
            <a:off x="5335456" y="3866940"/>
            <a:ext cx="479195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Conflicts</a:t>
            </a:r>
            <a:r>
              <a:rPr lang="de-DE" sz="2200" dirty="0"/>
              <a:t>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00A5A67-6239-40E3-A803-56B50F2794E2}"/>
              </a:ext>
            </a:extLst>
          </p:cNvPr>
          <p:cNvSpPr txBox="1"/>
          <p:nvPr/>
        </p:nvSpPr>
        <p:spPr>
          <a:xfrm>
            <a:off x="155271" y="4381160"/>
            <a:ext cx="997213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History</a:t>
            </a:r>
            <a:r>
              <a:rPr lang="de-DE" sz="2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84517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7778034-97AF-41E6-B711-A515FE29D7C8}"/>
              </a:ext>
            </a:extLst>
          </p:cNvPr>
          <p:cNvSpPr txBox="1"/>
          <p:nvPr/>
        </p:nvSpPr>
        <p:spPr>
          <a:xfrm>
            <a:off x="155275" y="146650"/>
            <a:ext cx="295886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-ID: </a:t>
            </a:r>
            <a:r>
              <a:rPr lang="de-DE" dirty="0"/>
              <a:t>Standortleitung-04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630702-CB91-4E3C-B97E-5FC18A829EBC}"/>
              </a:ext>
            </a:extLst>
          </p:cNvPr>
          <p:cNvSpPr txBox="1"/>
          <p:nvPr/>
        </p:nvSpPr>
        <p:spPr>
          <a:xfrm>
            <a:off x="3230593" y="146649"/>
            <a:ext cx="244415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-Type: </a:t>
            </a:r>
            <a:r>
              <a:rPr lang="de-DE" dirty="0"/>
              <a:t>Funktional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B42305-028C-4DA9-9751-24B1C7561104}"/>
              </a:ext>
            </a:extLst>
          </p:cNvPr>
          <p:cNvSpPr txBox="1"/>
          <p:nvPr/>
        </p:nvSpPr>
        <p:spPr>
          <a:xfrm>
            <a:off x="5791201" y="146649"/>
            <a:ext cx="5983856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Events/</a:t>
            </a:r>
            <a:r>
              <a:rPr lang="de-DE" sz="2200" dirty="0" err="1"/>
              <a:t>Ucs</a:t>
            </a:r>
            <a:r>
              <a:rPr lang="de-DE" sz="2200" dirty="0"/>
              <a:t>: </a:t>
            </a:r>
            <a:r>
              <a:rPr lang="de-DE" dirty="0"/>
              <a:t>Konkurrierender Zugriff auf Gruppen zwischen Gruppenleiter und Stellvertretung </a:t>
            </a:r>
            <a:endParaRPr lang="de-DE" sz="2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4C777A-3C11-40C0-A2BC-010F32E05B24}"/>
              </a:ext>
            </a:extLst>
          </p:cNvPr>
          <p:cNvSpPr txBox="1"/>
          <p:nvPr/>
        </p:nvSpPr>
        <p:spPr>
          <a:xfrm>
            <a:off x="155276" y="910607"/>
            <a:ext cx="11619782" cy="98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Description: </a:t>
            </a:r>
            <a:r>
              <a:rPr lang="de-DE" dirty="0"/>
              <a:t>Ist der Gruppenleiter bereits aktiv geworden, sind Änderungen durch den Stellvertreter wirkungslos, ist der Stellvertreter vor dem Gruppenleiter aktiv geworden, kann der Gruppenleiter dennoch weitere Änderungen vornehmen. (Rangsystem)</a:t>
            </a:r>
            <a:endParaRPr lang="de-DE" dirty="0">
              <a:effectLst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E9F74B-CD94-4019-8E26-B557708BE48F}"/>
              </a:ext>
            </a:extLst>
          </p:cNvPr>
          <p:cNvSpPr txBox="1"/>
          <p:nvPr/>
        </p:nvSpPr>
        <p:spPr>
          <a:xfrm>
            <a:off x="155275" y="2002853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Rationale:</a:t>
            </a:r>
            <a:endParaRPr lang="de-DE" dirty="0">
              <a:effectLst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1A11B1-2951-4B7C-AE4A-7F8FAC5EFAB7}"/>
              </a:ext>
            </a:extLst>
          </p:cNvPr>
          <p:cNvSpPr txBox="1"/>
          <p:nvPr/>
        </p:nvSpPr>
        <p:spPr>
          <a:xfrm>
            <a:off x="155275" y="2517129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Originator</a:t>
            </a:r>
            <a:r>
              <a:rPr lang="de-DE" sz="2200" dirty="0"/>
              <a:t>: </a:t>
            </a:r>
            <a:r>
              <a:rPr lang="de-DE" dirty="0"/>
              <a:t>Standortleitung</a:t>
            </a:r>
            <a:endParaRPr lang="de-DE" sz="2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2314E9-0AF3-448B-8E3C-7AFD20A34704}"/>
              </a:ext>
            </a:extLst>
          </p:cNvPr>
          <p:cNvSpPr txBox="1"/>
          <p:nvPr/>
        </p:nvSpPr>
        <p:spPr>
          <a:xfrm>
            <a:off x="155274" y="3038093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Fit </a:t>
            </a:r>
            <a:r>
              <a:rPr lang="de-DE" sz="2200" dirty="0" err="1"/>
              <a:t>Criterion</a:t>
            </a:r>
            <a:r>
              <a:rPr lang="de-DE" sz="2200" dirty="0"/>
              <a:t>: </a:t>
            </a:r>
            <a:r>
              <a:rPr lang="de-DE" dirty="0"/>
              <a:t>  Der Stellvertreter kann nicht überschreiben, was der Gruppenleiter eingestellt hat und hat nur die Befugnis dazu, solange der Gruppenleiter nicht vorher aktiv war. </a:t>
            </a:r>
            <a:endParaRPr lang="de-DE" dirty="0">
              <a:effectLst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8B0B393-093E-48CB-8B25-1246C89F8304}"/>
              </a:ext>
            </a:extLst>
          </p:cNvPr>
          <p:cNvSpPr txBox="1"/>
          <p:nvPr/>
        </p:nvSpPr>
        <p:spPr>
          <a:xfrm>
            <a:off x="155276" y="3855948"/>
            <a:ext cx="3295294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Satisfaction</a:t>
            </a:r>
            <a:r>
              <a:rPr lang="de-DE" sz="2200" dirty="0"/>
              <a:t>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FAC646-2711-4E5C-83A4-6FD63A5526A6}"/>
              </a:ext>
            </a:extLst>
          </p:cNvPr>
          <p:cNvSpPr txBox="1"/>
          <p:nvPr/>
        </p:nvSpPr>
        <p:spPr>
          <a:xfrm>
            <a:off x="3555554" y="3842799"/>
            <a:ext cx="413347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Dissatisfaction</a:t>
            </a:r>
            <a:r>
              <a:rPr lang="de-DE" sz="2200" dirty="0"/>
              <a:t>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9B87ED1-EE22-4A55-9D7E-8FE4655A9CDF}"/>
              </a:ext>
            </a:extLst>
          </p:cNvPr>
          <p:cNvSpPr txBox="1"/>
          <p:nvPr/>
        </p:nvSpPr>
        <p:spPr>
          <a:xfrm>
            <a:off x="7794011" y="3836056"/>
            <a:ext cx="398104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Priority</a:t>
            </a:r>
            <a:r>
              <a:rPr lang="de-DE" sz="2200" dirty="0"/>
              <a:t>: </a:t>
            </a:r>
            <a:r>
              <a:rPr lang="de-DE" dirty="0"/>
              <a:t>Mittel</a:t>
            </a:r>
            <a:endParaRPr lang="de-DE" dirty="0">
              <a:effectLst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912EA01-FB8D-4DA3-BB25-37EC1CB2431D}"/>
              </a:ext>
            </a:extLst>
          </p:cNvPr>
          <p:cNvSpPr txBox="1"/>
          <p:nvPr/>
        </p:nvSpPr>
        <p:spPr>
          <a:xfrm>
            <a:off x="155276" y="4357020"/>
            <a:ext cx="50665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Supporting</a:t>
            </a:r>
            <a:r>
              <a:rPr lang="de-DE" sz="2200" dirty="0"/>
              <a:t> Material: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11614A0-AF4D-42C4-9C9C-05737068F12D}"/>
              </a:ext>
            </a:extLst>
          </p:cNvPr>
          <p:cNvSpPr txBox="1"/>
          <p:nvPr/>
        </p:nvSpPr>
        <p:spPr>
          <a:xfrm>
            <a:off x="5335461" y="4357019"/>
            <a:ext cx="643959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Conflicts</a:t>
            </a:r>
            <a:r>
              <a:rPr lang="de-DE" sz="2200" dirty="0"/>
              <a:t>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00A5A67-6239-40E3-A803-56B50F2794E2}"/>
              </a:ext>
            </a:extLst>
          </p:cNvPr>
          <p:cNvSpPr txBox="1"/>
          <p:nvPr/>
        </p:nvSpPr>
        <p:spPr>
          <a:xfrm>
            <a:off x="155275" y="4871239"/>
            <a:ext cx="1161978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History</a:t>
            </a:r>
            <a:r>
              <a:rPr lang="de-DE" sz="2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7543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7778034-97AF-41E6-B711-A515FE29D7C8}"/>
              </a:ext>
            </a:extLst>
          </p:cNvPr>
          <p:cNvSpPr txBox="1"/>
          <p:nvPr/>
        </p:nvSpPr>
        <p:spPr>
          <a:xfrm>
            <a:off x="155275" y="146650"/>
            <a:ext cx="295886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-ID: </a:t>
            </a:r>
            <a:r>
              <a:rPr lang="de-DE" dirty="0"/>
              <a:t>Gruppenleitung-01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630702-CB91-4E3C-B97E-5FC18A829EBC}"/>
              </a:ext>
            </a:extLst>
          </p:cNvPr>
          <p:cNvSpPr txBox="1"/>
          <p:nvPr/>
        </p:nvSpPr>
        <p:spPr>
          <a:xfrm>
            <a:off x="3230593" y="146649"/>
            <a:ext cx="244415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-Type: </a:t>
            </a:r>
            <a:r>
              <a:rPr lang="de-DE" dirty="0"/>
              <a:t>Funktional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B42305-028C-4DA9-9751-24B1C7561104}"/>
              </a:ext>
            </a:extLst>
          </p:cNvPr>
          <p:cNvSpPr txBox="1"/>
          <p:nvPr/>
        </p:nvSpPr>
        <p:spPr>
          <a:xfrm>
            <a:off x="5791201" y="146649"/>
            <a:ext cx="598385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Events/</a:t>
            </a:r>
            <a:r>
              <a:rPr lang="de-DE" sz="2200" dirty="0" err="1"/>
              <a:t>Ucs</a:t>
            </a:r>
            <a:r>
              <a:rPr lang="de-DE" sz="2200" dirty="0"/>
              <a:t>: </a:t>
            </a:r>
            <a:r>
              <a:rPr lang="de-DE" dirty="0"/>
              <a:t>Ersteintragung der Essensauswahl</a:t>
            </a:r>
            <a:endParaRPr lang="de-DE" sz="2400" dirty="0">
              <a:effectLst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4C777A-3C11-40C0-A2BC-010F32E05B24}"/>
              </a:ext>
            </a:extLst>
          </p:cNvPr>
          <p:cNvSpPr txBox="1"/>
          <p:nvPr/>
        </p:nvSpPr>
        <p:spPr>
          <a:xfrm>
            <a:off x="155275" y="678180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Description: </a:t>
            </a:r>
            <a:r>
              <a:rPr lang="de-DE" dirty="0"/>
              <a:t>14 Tage vor der jeweiligen Essensausgabe wird für jedes Mitglied der eigenen Gruppe “Abwesenheit” oder eines von zwei Gerichten ausgewählt.</a:t>
            </a:r>
            <a:endParaRPr lang="de-DE" dirty="0">
              <a:effectLst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E9F74B-CD94-4019-8E26-B557708BE48F}"/>
              </a:ext>
            </a:extLst>
          </p:cNvPr>
          <p:cNvSpPr txBox="1"/>
          <p:nvPr/>
        </p:nvSpPr>
        <p:spPr>
          <a:xfrm>
            <a:off x="155277" y="1503962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Rationale: </a:t>
            </a:r>
            <a:r>
              <a:rPr lang="de-DE" dirty="0"/>
              <a:t>Um das Angebot vorbereiten zu können, muss eine erste Information über die Quantitäten rechtzeitig vorliegen</a:t>
            </a:r>
            <a:endParaRPr lang="de-DE" dirty="0">
              <a:effectLst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1A11B1-2951-4B7C-AE4A-7F8FAC5EFAB7}"/>
              </a:ext>
            </a:extLst>
          </p:cNvPr>
          <p:cNvSpPr txBox="1"/>
          <p:nvPr/>
        </p:nvSpPr>
        <p:spPr>
          <a:xfrm>
            <a:off x="155276" y="2311536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Originator</a:t>
            </a:r>
            <a:r>
              <a:rPr lang="de-DE" sz="2200" dirty="0"/>
              <a:t>: </a:t>
            </a:r>
            <a:r>
              <a:rPr lang="de-DE" dirty="0"/>
              <a:t>Gruppenleitung</a:t>
            </a:r>
            <a:endParaRPr lang="de-DE" sz="2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2314E9-0AF3-448B-8E3C-7AFD20A34704}"/>
              </a:ext>
            </a:extLst>
          </p:cNvPr>
          <p:cNvSpPr txBox="1"/>
          <p:nvPr/>
        </p:nvSpPr>
        <p:spPr>
          <a:xfrm>
            <a:off x="155275" y="2832500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Fit </a:t>
            </a:r>
            <a:r>
              <a:rPr lang="de-DE" sz="2200" dirty="0" err="1"/>
              <a:t>Criterion</a:t>
            </a:r>
            <a:r>
              <a:rPr lang="de-DE" sz="2200" dirty="0"/>
              <a:t>: </a:t>
            </a:r>
            <a:r>
              <a:rPr lang="de-DE" dirty="0"/>
              <a:t>Die Auswahl der Gruppenleitung wird korrekt gespeichert.</a:t>
            </a:r>
            <a:endParaRPr lang="de-DE" dirty="0">
              <a:effectLst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8B0B393-093E-48CB-8B25-1246C89F8304}"/>
              </a:ext>
            </a:extLst>
          </p:cNvPr>
          <p:cNvSpPr txBox="1"/>
          <p:nvPr/>
        </p:nvSpPr>
        <p:spPr>
          <a:xfrm>
            <a:off x="155276" y="3382967"/>
            <a:ext cx="3295294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Satisfaction</a:t>
            </a:r>
            <a:r>
              <a:rPr lang="de-DE" sz="2200" dirty="0"/>
              <a:t>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FAC646-2711-4E5C-83A4-6FD63A5526A6}"/>
              </a:ext>
            </a:extLst>
          </p:cNvPr>
          <p:cNvSpPr txBox="1"/>
          <p:nvPr/>
        </p:nvSpPr>
        <p:spPr>
          <a:xfrm>
            <a:off x="3555554" y="3369818"/>
            <a:ext cx="413347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Dissatisfaction</a:t>
            </a:r>
            <a:r>
              <a:rPr lang="de-DE" sz="2200" dirty="0"/>
              <a:t>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9B87ED1-EE22-4A55-9D7E-8FE4655A9CDF}"/>
              </a:ext>
            </a:extLst>
          </p:cNvPr>
          <p:cNvSpPr txBox="1"/>
          <p:nvPr/>
        </p:nvSpPr>
        <p:spPr>
          <a:xfrm>
            <a:off x="7794011" y="3363075"/>
            <a:ext cx="398104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Priority</a:t>
            </a:r>
            <a:r>
              <a:rPr lang="de-DE" sz="2200" dirty="0"/>
              <a:t>: </a:t>
            </a:r>
            <a:r>
              <a:rPr lang="de-DE" dirty="0"/>
              <a:t>Hoch</a:t>
            </a:r>
            <a:endParaRPr lang="de-DE" dirty="0">
              <a:effectLst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912EA01-FB8D-4DA3-BB25-37EC1CB2431D}"/>
              </a:ext>
            </a:extLst>
          </p:cNvPr>
          <p:cNvSpPr txBox="1"/>
          <p:nvPr/>
        </p:nvSpPr>
        <p:spPr>
          <a:xfrm>
            <a:off x="155276" y="3884039"/>
            <a:ext cx="50665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Supporting</a:t>
            </a:r>
            <a:r>
              <a:rPr lang="de-DE" sz="2200" dirty="0"/>
              <a:t> Material: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11614A0-AF4D-42C4-9C9C-05737068F12D}"/>
              </a:ext>
            </a:extLst>
          </p:cNvPr>
          <p:cNvSpPr txBox="1"/>
          <p:nvPr/>
        </p:nvSpPr>
        <p:spPr>
          <a:xfrm>
            <a:off x="5335461" y="3884038"/>
            <a:ext cx="643959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Conflicts</a:t>
            </a:r>
            <a:r>
              <a:rPr lang="de-DE" sz="2200" dirty="0"/>
              <a:t>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00A5A67-6239-40E3-A803-56B50F2794E2}"/>
              </a:ext>
            </a:extLst>
          </p:cNvPr>
          <p:cNvSpPr txBox="1"/>
          <p:nvPr/>
        </p:nvSpPr>
        <p:spPr>
          <a:xfrm>
            <a:off x="155275" y="4398258"/>
            <a:ext cx="1161978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History</a:t>
            </a:r>
            <a:r>
              <a:rPr lang="de-DE" sz="2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2856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7778034-97AF-41E6-B711-A515FE29D7C8}"/>
              </a:ext>
            </a:extLst>
          </p:cNvPr>
          <p:cNvSpPr txBox="1"/>
          <p:nvPr/>
        </p:nvSpPr>
        <p:spPr>
          <a:xfrm>
            <a:off x="155275" y="146650"/>
            <a:ext cx="295886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-ID: </a:t>
            </a:r>
            <a:r>
              <a:rPr lang="de-DE" dirty="0"/>
              <a:t>Gruppenleitung-02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630702-CB91-4E3C-B97E-5FC18A829EBC}"/>
              </a:ext>
            </a:extLst>
          </p:cNvPr>
          <p:cNvSpPr txBox="1"/>
          <p:nvPr/>
        </p:nvSpPr>
        <p:spPr>
          <a:xfrm>
            <a:off x="3230593" y="146649"/>
            <a:ext cx="244415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-Type: </a:t>
            </a:r>
            <a:r>
              <a:rPr lang="de-DE" dirty="0"/>
              <a:t>Funktional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B42305-028C-4DA9-9751-24B1C7561104}"/>
              </a:ext>
            </a:extLst>
          </p:cNvPr>
          <p:cNvSpPr txBox="1"/>
          <p:nvPr/>
        </p:nvSpPr>
        <p:spPr>
          <a:xfrm>
            <a:off x="5791201" y="146649"/>
            <a:ext cx="598385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Events/</a:t>
            </a:r>
            <a:r>
              <a:rPr lang="de-DE" sz="2200" dirty="0" err="1"/>
              <a:t>Ucs</a:t>
            </a:r>
            <a:r>
              <a:rPr lang="de-DE" sz="2200" dirty="0"/>
              <a:t>: </a:t>
            </a:r>
            <a:r>
              <a:rPr lang="de-DE" dirty="0"/>
              <a:t>Änderungen in den Essensbestellungen</a:t>
            </a:r>
            <a:endParaRPr lang="de-DE" sz="2400" dirty="0">
              <a:effectLst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4C777A-3C11-40C0-A2BC-010F32E05B24}"/>
              </a:ext>
            </a:extLst>
          </p:cNvPr>
          <p:cNvSpPr txBox="1"/>
          <p:nvPr/>
        </p:nvSpPr>
        <p:spPr>
          <a:xfrm>
            <a:off x="155276" y="686807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Description: </a:t>
            </a:r>
            <a:r>
              <a:rPr lang="de-DE" dirty="0"/>
              <a:t>Bestellungen der eigenen Gruppe können jeweils bis 8 Uhr am Ausgabetag bearbeitet werden. Ab 8 Uhr ist die Bearbeitungsoption für die Bestellungen des aktuellen Tages gesperrt.</a:t>
            </a:r>
            <a:endParaRPr lang="de-DE" dirty="0">
              <a:effectLst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E9F74B-CD94-4019-8E26-B557708BE48F}"/>
              </a:ext>
            </a:extLst>
          </p:cNvPr>
          <p:cNvSpPr txBox="1"/>
          <p:nvPr/>
        </p:nvSpPr>
        <p:spPr>
          <a:xfrm>
            <a:off x="155277" y="1503963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Rationale: </a:t>
            </a:r>
            <a:r>
              <a:rPr lang="de-DE" dirty="0"/>
              <a:t>Kurzfristige Faktoren wie Krankheit oder Änderungen im Dienstplan können die Bestellung beeinflussen und müssen rechtzeitig an das Küchenpersonal weitergegeben werden.</a:t>
            </a:r>
            <a:endParaRPr lang="de-DE" dirty="0">
              <a:effectLst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1A11B1-2951-4B7C-AE4A-7F8FAC5EFAB7}"/>
              </a:ext>
            </a:extLst>
          </p:cNvPr>
          <p:cNvSpPr txBox="1"/>
          <p:nvPr/>
        </p:nvSpPr>
        <p:spPr>
          <a:xfrm>
            <a:off x="155276" y="2311537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Originator</a:t>
            </a:r>
            <a:r>
              <a:rPr lang="de-DE" sz="2200" dirty="0"/>
              <a:t>: </a:t>
            </a:r>
            <a:r>
              <a:rPr lang="de-DE" dirty="0"/>
              <a:t>Gruppenleitung</a:t>
            </a:r>
            <a:endParaRPr lang="de-DE" sz="2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2314E9-0AF3-448B-8E3C-7AFD20A34704}"/>
              </a:ext>
            </a:extLst>
          </p:cNvPr>
          <p:cNvSpPr txBox="1"/>
          <p:nvPr/>
        </p:nvSpPr>
        <p:spPr>
          <a:xfrm>
            <a:off x="155275" y="2832501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Fit </a:t>
            </a:r>
            <a:r>
              <a:rPr lang="de-DE" sz="2200" dirty="0" err="1"/>
              <a:t>Criterion</a:t>
            </a:r>
            <a:r>
              <a:rPr lang="de-DE" sz="2200" dirty="0"/>
              <a:t>: </a:t>
            </a:r>
            <a:r>
              <a:rPr lang="de-DE" dirty="0"/>
              <a:t> Änderungen sind bis 8 Uhr möglich, danach kann die Gruppenleitung die Bestellungen des aktuellen Tages nicht mehr bearbeiten. Alle Änderungen werden korrekt gespeichert.</a:t>
            </a:r>
            <a:endParaRPr lang="de-DE" dirty="0">
              <a:effectLst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8B0B393-093E-48CB-8B25-1246C89F8304}"/>
              </a:ext>
            </a:extLst>
          </p:cNvPr>
          <p:cNvSpPr txBox="1"/>
          <p:nvPr/>
        </p:nvSpPr>
        <p:spPr>
          <a:xfrm>
            <a:off x="155276" y="3650356"/>
            <a:ext cx="3295294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Satisfaction</a:t>
            </a:r>
            <a:r>
              <a:rPr lang="de-DE" sz="2200" dirty="0"/>
              <a:t>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FAC646-2711-4E5C-83A4-6FD63A5526A6}"/>
              </a:ext>
            </a:extLst>
          </p:cNvPr>
          <p:cNvSpPr txBox="1"/>
          <p:nvPr/>
        </p:nvSpPr>
        <p:spPr>
          <a:xfrm>
            <a:off x="3555554" y="3637207"/>
            <a:ext cx="413347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Dissatisfaction</a:t>
            </a:r>
            <a:r>
              <a:rPr lang="de-DE" sz="2200" dirty="0"/>
              <a:t>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9B87ED1-EE22-4A55-9D7E-8FE4655A9CDF}"/>
              </a:ext>
            </a:extLst>
          </p:cNvPr>
          <p:cNvSpPr txBox="1"/>
          <p:nvPr/>
        </p:nvSpPr>
        <p:spPr>
          <a:xfrm>
            <a:off x="7794011" y="3630464"/>
            <a:ext cx="398104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Priority</a:t>
            </a:r>
            <a:r>
              <a:rPr lang="de-DE" sz="2200" dirty="0"/>
              <a:t>: </a:t>
            </a:r>
            <a:r>
              <a:rPr lang="de-DE" dirty="0"/>
              <a:t>Hoch</a:t>
            </a:r>
            <a:endParaRPr lang="de-DE" dirty="0">
              <a:effectLst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912EA01-FB8D-4DA3-BB25-37EC1CB2431D}"/>
              </a:ext>
            </a:extLst>
          </p:cNvPr>
          <p:cNvSpPr txBox="1"/>
          <p:nvPr/>
        </p:nvSpPr>
        <p:spPr>
          <a:xfrm>
            <a:off x="155276" y="4151428"/>
            <a:ext cx="50665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Supporting</a:t>
            </a:r>
            <a:r>
              <a:rPr lang="de-DE" sz="2200" dirty="0"/>
              <a:t> Material: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11614A0-AF4D-42C4-9C9C-05737068F12D}"/>
              </a:ext>
            </a:extLst>
          </p:cNvPr>
          <p:cNvSpPr txBox="1"/>
          <p:nvPr/>
        </p:nvSpPr>
        <p:spPr>
          <a:xfrm>
            <a:off x="5335461" y="4151427"/>
            <a:ext cx="643959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Conflicts</a:t>
            </a:r>
            <a:r>
              <a:rPr lang="de-DE" sz="2200" dirty="0"/>
              <a:t>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00A5A67-6239-40E3-A803-56B50F2794E2}"/>
              </a:ext>
            </a:extLst>
          </p:cNvPr>
          <p:cNvSpPr txBox="1"/>
          <p:nvPr/>
        </p:nvSpPr>
        <p:spPr>
          <a:xfrm>
            <a:off x="155275" y="4665647"/>
            <a:ext cx="1161978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History</a:t>
            </a:r>
            <a:r>
              <a:rPr lang="de-DE" sz="2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3931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7778034-97AF-41E6-B711-A515FE29D7C8}"/>
              </a:ext>
            </a:extLst>
          </p:cNvPr>
          <p:cNvSpPr txBox="1"/>
          <p:nvPr/>
        </p:nvSpPr>
        <p:spPr>
          <a:xfrm>
            <a:off x="155275" y="146650"/>
            <a:ext cx="295886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-ID: </a:t>
            </a:r>
            <a:r>
              <a:rPr lang="de-DE" dirty="0"/>
              <a:t>Gruppenleitung-03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630702-CB91-4E3C-B97E-5FC18A829EBC}"/>
              </a:ext>
            </a:extLst>
          </p:cNvPr>
          <p:cNvSpPr txBox="1"/>
          <p:nvPr/>
        </p:nvSpPr>
        <p:spPr>
          <a:xfrm>
            <a:off x="3230593" y="146649"/>
            <a:ext cx="244415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-Type: </a:t>
            </a:r>
            <a:r>
              <a:rPr lang="de-DE" dirty="0"/>
              <a:t>Funktional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B42305-028C-4DA9-9751-24B1C7561104}"/>
              </a:ext>
            </a:extLst>
          </p:cNvPr>
          <p:cNvSpPr txBox="1"/>
          <p:nvPr/>
        </p:nvSpPr>
        <p:spPr>
          <a:xfrm>
            <a:off x="5791201" y="146649"/>
            <a:ext cx="598385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Events/</a:t>
            </a:r>
            <a:r>
              <a:rPr lang="de-DE" sz="2200" dirty="0" err="1"/>
              <a:t>Ucs</a:t>
            </a:r>
            <a:r>
              <a:rPr lang="de-DE" sz="2200" dirty="0"/>
              <a:t>: </a:t>
            </a:r>
            <a:r>
              <a:rPr lang="de-DE" dirty="0"/>
              <a:t>Übersicht der eigenen Essensbestellungen</a:t>
            </a:r>
            <a:endParaRPr lang="de-DE" dirty="0">
              <a:effectLst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4C777A-3C11-40C0-A2BC-010F32E05B24}"/>
              </a:ext>
            </a:extLst>
          </p:cNvPr>
          <p:cNvSpPr txBox="1"/>
          <p:nvPr/>
        </p:nvSpPr>
        <p:spPr>
          <a:xfrm>
            <a:off x="155273" y="678179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Description: </a:t>
            </a:r>
            <a:r>
              <a:rPr lang="de-DE" dirty="0"/>
              <a:t>Bestellungen der eigenen Gruppe können immer durch die jeweilige Gruppenleitung eingesehen werden.</a:t>
            </a:r>
            <a:endParaRPr lang="de-DE" dirty="0">
              <a:effectLst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E9F74B-CD94-4019-8E26-B557708BE48F}"/>
              </a:ext>
            </a:extLst>
          </p:cNvPr>
          <p:cNvSpPr txBox="1"/>
          <p:nvPr/>
        </p:nvSpPr>
        <p:spPr>
          <a:xfrm>
            <a:off x="155275" y="1219290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Rationale: </a:t>
            </a:r>
            <a:r>
              <a:rPr lang="de-DE" dirty="0"/>
              <a:t>Bei Nachfragen oder gewünschten Änderungen muss die Gruppenleitung den aktuellen Status kennen, um Auskunft gegenüber der eigenen Gruppe zu geben oder Änderungen vorzunehmen.</a:t>
            </a:r>
            <a:endParaRPr lang="de-DE" dirty="0">
              <a:effectLst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1A11B1-2951-4B7C-AE4A-7F8FAC5EFAB7}"/>
              </a:ext>
            </a:extLst>
          </p:cNvPr>
          <p:cNvSpPr txBox="1"/>
          <p:nvPr/>
        </p:nvSpPr>
        <p:spPr>
          <a:xfrm>
            <a:off x="155274" y="2026864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Originator</a:t>
            </a:r>
            <a:r>
              <a:rPr lang="de-DE" sz="2200" dirty="0"/>
              <a:t>: </a:t>
            </a:r>
            <a:r>
              <a:rPr lang="de-DE" dirty="0"/>
              <a:t>Gruppenleitung</a:t>
            </a:r>
            <a:endParaRPr lang="de-DE" sz="2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2314E9-0AF3-448B-8E3C-7AFD20A34704}"/>
              </a:ext>
            </a:extLst>
          </p:cNvPr>
          <p:cNvSpPr txBox="1"/>
          <p:nvPr/>
        </p:nvSpPr>
        <p:spPr>
          <a:xfrm>
            <a:off x="155273" y="2547828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Fit </a:t>
            </a:r>
            <a:r>
              <a:rPr lang="de-DE" sz="2200" dirty="0" err="1"/>
              <a:t>Criterion</a:t>
            </a:r>
            <a:r>
              <a:rPr lang="de-DE" sz="2200" dirty="0"/>
              <a:t>: </a:t>
            </a:r>
            <a:r>
              <a:rPr lang="de-DE" dirty="0"/>
              <a:t>Die Übersicht ist immer aktuell und alle Daten werden korrekt angezeigt. Ohne Vertretungsfall werden nur die Daten der eigenen Gruppe angezeigt.</a:t>
            </a:r>
            <a:endParaRPr lang="de-DE" dirty="0">
              <a:effectLst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8B0B393-093E-48CB-8B25-1246C89F8304}"/>
              </a:ext>
            </a:extLst>
          </p:cNvPr>
          <p:cNvSpPr txBox="1"/>
          <p:nvPr/>
        </p:nvSpPr>
        <p:spPr>
          <a:xfrm>
            <a:off x="155274" y="3365683"/>
            <a:ext cx="3295294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Satisfaction</a:t>
            </a:r>
            <a:r>
              <a:rPr lang="de-DE" sz="2200" dirty="0"/>
              <a:t>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FAC646-2711-4E5C-83A4-6FD63A5526A6}"/>
              </a:ext>
            </a:extLst>
          </p:cNvPr>
          <p:cNvSpPr txBox="1"/>
          <p:nvPr/>
        </p:nvSpPr>
        <p:spPr>
          <a:xfrm>
            <a:off x="3555552" y="3352534"/>
            <a:ext cx="413347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Dissatisfaction</a:t>
            </a:r>
            <a:r>
              <a:rPr lang="de-DE" sz="2200" dirty="0"/>
              <a:t>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9B87ED1-EE22-4A55-9D7E-8FE4655A9CDF}"/>
              </a:ext>
            </a:extLst>
          </p:cNvPr>
          <p:cNvSpPr txBox="1"/>
          <p:nvPr/>
        </p:nvSpPr>
        <p:spPr>
          <a:xfrm>
            <a:off x="7794009" y="3345791"/>
            <a:ext cx="398104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Priority</a:t>
            </a:r>
            <a:r>
              <a:rPr lang="de-DE" sz="2200" dirty="0"/>
              <a:t>: </a:t>
            </a:r>
            <a:r>
              <a:rPr lang="de-DE" dirty="0"/>
              <a:t>Hoch</a:t>
            </a:r>
            <a:endParaRPr lang="de-DE" dirty="0">
              <a:effectLst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912EA01-FB8D-4DA3-BB25-37EC1CB2431D}"/>
              </a:ext>
            </a:extLst>
          </p:cNvPr>
          <p:cNvSpPr txBox="1"/>
          <p:nvPr/>
        </p:nvSpPr>
        <p:spPr>
          <a:xfrm>
            <a:off x="155274" y="3866755"/>
            <a:ext cx="50665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Supporting</a:t>
            </a:r>
            <a:r>
              <a:rPr lang="de-DE" sz="2200" dirty="0"/>
              <a:t> Material: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11614A0-AF4D-42C4-9C9C-05737068F12D}"/>
              </a:ext>
            </a:extLst>
          </p:cNvPr>
          <p:cNvSpPr txBox="1"/>
          <p:nvPr/>
        </p:nvSpPr>
        <p:spPr>
          <a:xfrm>
            <a:off x="5335459" y="3866754"/>
            <a:ext cx="643959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Conflicts</a:t>
            </a:r>
            <a:r>
              <a:rPr lang="de-DE" sz="2200" dirty="0"/>
              <a:t>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00A5A67-6239-40E3-A803-56B50F2794E2}"/>
              </a:ext>
            </a:extLst>
          </p:cNvPr>
          <p:cNvSpPr txBox="1"/>
          <p:nvPr/>
        </p:nvSpPr>
        <p:spPr>
          <a:xfrm>
            <a:off x="155273" y="4380974"/>
            <a:ext cx="1161978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History</a:t>
            </a:r>
            <a:r>
              <a:rPr lang="de-DE" sz="2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2030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7778034-97AF-41E6-B711-A515FE29D7C8}"/>
              </a:ext>
            </a:extLst>
          </p:cNvPr>
          <p:cNvSpPr txBox="1"/>
          <p:nvPr/>
        </p:nvSpPr>
        <p:spPr>
          <a:xfrm>
            <a:off x="155275" y="146650"/>
            <a:ext cx="295886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-ID: </a:t>
            </a:r>
            <a:r>
              <a:rPr lang="de-DE" dirty="0"/>
              <a:t>Gruppenleitung-01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630702-CB91-4E3C-B97E-5FC18A829EBC}"/>
              </a:ext>
            </a:extLst>
          </p:cNvPr>
          <p:cNvSpPr txBox="1"/>
          <p:nvPr/>
        </p:nvSpPr>
        <p:spPr>
          <a:xfrm>
            <a:off x="3230593" y="146649"/>
            <a:ext cx="244415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-Type: </a:t>
            </a:r>
            <a:r>
              <a:rPr lang="de-DE" dirty="0"/>
              <a:t>Funktional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B42305-028C-4DA9-9751-24B1C7561104}"/>
              </a:ext>
            </a:extLst>
          </p:cNvPr>
          <p:cNvSpPr txBox="1"/>
          <p:nvPr/>
        </p:nvSpPr>
        <p:spPr>
          <a:xfrm>
            <a:off x="5791201" y="146649"/>
            <a:ext cx="598385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Events/</a:t>
            </a:r>
            <a:r>
              <a:rPr lang="de-DE" sz="2200" dirty="0" err="1"/>
              <a:t>Ucs</a:t>
            </a:r>
            <a:r>
              <a:rPr lang="de-DE" sz="2200" dirty="0"/>
              <a:t>: </a:t>
            </a:r>
            <a:r>
              <a:rPr lang="de-DE" dirty="0"/>
              <a:t>Vertretungsfall</a:t>
            </a:r>
            <a:endParaRPr lang="de-DE" sz="2400" dirty="0">
              <a:effectLst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4C777A-3C11-40C0-A2BC-010F32E05B24}"/>
              </a:ext>
            </a:extLst>
          </p:cNvPr>
          <p:cNvSpPr txBox="1"/>
          <p:nvPr/>
        </p:nvSpPr>
        <p:spPr>
          <a:xfrm>
            <a:off x="155274" y="669553"/>
            <a:ext cx="11619782" cy="98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Description: </a:t>
            </a:r>
            <a:r>
              <a:rPr lang="de-DE" dirty="0"/>
              <a:t>Wird einer Gruppenleitung im Vertretungsfall temporär eine oder mehrere weitere Gruppe(n) zugewiesen, gelten die Anforderungen Gruppenleitung-01, Gruppenleitung-02, sowie Gruppenleitung-03 über die eigene Gruppe hinaus auch für die neu zugewiesene(n) Gruppe(n).</a:t>
            </a:r>
            <a:endParaRPr lang="de-DE" dirty="0">
              <a:effectLst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E9F74B-CD94-4019-8E26-B557708BE48F}"/>
              </a:ext>
            </a:extLst>
          </p:cNvPr>
          <p:cNvSpPr txBox="1"/>
          <p:nvPr/>
        </p:nvSpPr>
        <p:spPr>
          <a:xfrm>
            <a:off x="155275" y="1754128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Rationale: </a:t>
            </a:r>
            <a:r>
              <a:rPr lang="de-DE" dirty="0"/>
              <a:t>Fällt eine Gruppenleitung aus, muss eine andere in der Lage sein, die Essensbestellung vorzunehmen, einzusehen und ggf. zu bearbeiten.</a:t>
            </a:r>
            <a:endParaRPr lang="de-DE" dirty="0">
              <a:effectLst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1A11B1-2951-4B7C-AE4A-7F8FAC5EFAB7}"/>
              </a:ext>
            </a:extLst>
          </p:cNvPr>
          <p:cNvSpPr txBox="1"/>
          <p:nvPr/>
        </p:nvSpPr>
        <p:spPr>
          <a:xfrm>
            <a:off x="155274" y="2561702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Originator</a:t>
            </a:r>
            <a:r>
              <a:rPr lang="de-DE" sz="2200" dirty="0"/>
              <a:t>: </a:t>
            </a:r>
            <a:r>
              <a:rPr lang="de-DE" dirty="0"/>
              <a:t>Gruppenleitung</a:t>
            </a:r>
            <a:endParaRPr lang="de-DE" sz="2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2314E9-0AF3-448B-8E3C-7AFD20A34704}"/>
              </a:ext>
            </a:extLst>
          </p:cNvPr>
          <p:cNvSpPr txBox="1"/>
          <p:nvPr/>
        </p:nvSpPr>
        <p:spPr>
          <a:xfrm>
            <a:off x="155273" y="3082666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Fit </a:t>
            </a:r>
            <a:r>
              <a:rPr lang="de-DE" sz="2200" dirty="0" err="1"/>
              <a:t>Criterion</a:t>
            </a:r>
            <a:r>
              <a:rPr lang="de-DE" sz="2200" dirty="0"/>
              <a:t>: </a:t>
            </a:r>
            <a:r>
              <a:rPr lang="de-DE" dirty="0"/>
              <a:t>siehe Fit </a:t>
            </a:r>
            <a:r>
              <a:rPr lang="de-DE" dirty="0" err="1"/>
              <a:t>Criterion</a:t>
            </a:r>
            <a:r>
              <a:rPr lang="de-DE" dirty="0"/>
              <a:t> der Karten Gruppenleitung-01, Gruppenleitung-02, sowie Gruppenleitung-03, angewandt auf die neu zugewiesene(n) Gruppe(n)</a:t>
            </a:r>
            <a:endParaRPr lang="de-DE" dirty="0">
              <a:effectLst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8B0B393-093E-48CB-8B25-1246C89F8304}"/>
              </a:ext>
            </a:extLst>
          </p:cNvPr>
          <p:cNvSpPr txBox="1"/>
          <p:nvPr/>
        </p:nvSpPr>
        <p:spPr>
          <a:xfrm>
            <a:off x="155274" y="3900521"/>
            <a:ext cx="3295294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Satisfaction</a:t>
            </a:r>
            <a:r>
              <a:rPr lang="de-DE" sz="2200" dirty="0"/>
              <a:t>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FAC646-2711-4E5C-83A4-6FD63A5526A6}"/>
              </a:ext>
            </a:extLst>
          </p:cNvPr>
          <p:cNvSpPr txBox="1"/>
          <p:nvPr/>
        </p:nvSpPr>
        <p:spPr>
          <a:xfrm>
            <a:off x="3555552" y="3887372"/>
            <a:ext cx="413347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Dissatisfaction</a:t>
            </a:r>
            <a:r>
              <a:rPr lang="de-DE" sz="2200" dirty="0"/>
              <a:t>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9B87ED1-EE22-4A55-9D7E-8FE4655A9CDF}"/>
              </a:ext>
            </a:extLst>
          </p:cNvPr>
          <p:cNvSpPr txBox="1"/>
          <p:nvPr/>
        </p:nvSpPr>
        <p:spPr>
          <a:xfrm>
            <a:off x="7794009" y="3880629"/>
            <a:ext cx="398104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Priority</a:t>
            </a:r>
            <a:r>
              <a:rPr lang="de-DE" sz="2200" dirty="0"/>
              <a:t>: </a:t>
            </a:r>
            <a:r>
              <a:rPr lang="de-DE" dirty="0"/>
              <a:t>Mittel</a:t>
            </a:r>
            <a:endParaRPr lang="de-DE" dirty="0">
              <a:effectLst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912EA01-FB8D-4DA3-BB25-37EC1CB2431D}"/>
              </a:ext>
            </a:extLst>
          </p:cNvPr>
          <p:cNvSpPr txBox="1"/>
          <p:nvPr/>
        </p:nvSpPr>
        <p:spPr>
          <a:xfrm>
            <a:off x="155274" y="4401593"/>
            <a:ext cx="50665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Supporting</a:t>
            </a:r>
            <a:r>
              <a:rPr lang="de-DE" sz="2200" dirty="0"/>
              <a:t> Material: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11614A0-AF4D-42C4-9C9C-05737068F12D}"/>
              </a:ext>
            </a:extLst>
          </p:cNvPr>
          <p:cNvSpPr txBox="1"/>
          <p:nvPr/>
        </p:nvSpPr>
        <p:spPr>
          <a:xfrm>
            <a:off x="5335459" y="4401592"/>
            <a:ext cx="643959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Conflicts</a:t>
            </a:r>
            <a:r>
              <a:rPr lang="de-DE" sz="2200" dirty="0"/>
              <a:t>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00A5A67-6239-40E3-A803-56B50F2794E2}"/>
              </a:ext>
            </a:extLst>
          </p:cNvPr>
          <p:cNvSpPr txBox="1"/>
          <p:nvPr/>
        </p:nvSpPr>
        <p:spPr>
          <a:xfrm>
            <a:off x="155273" y="4915812"/>
            <a:ext cx="1161978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History</a:t>
            </a:r>
            <a:r>
              <a:rPr lang="de-DE" sz="2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13877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7778034-97AF-41E6-B711-A515FE29D7C8}"/>
              </a:ext>
            </a:extLst>
          </p:cNvPr>
          <p:cNvSpPr txBox="1"/>
          <p:nvPr/>
        </p:nvSpPr>
        <p:spPr>
          <a:xfrm>
            <a:off x="155275" y="146650"/>
            <a:ext cx="295886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-ID: </a:t>
            </a:r>
            <a:r>
              <a:rPr lang="de-DE" dirty="0"/>
              <a:t>Küche-01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630702-CB91-4E3C-B97E-5FC18A829EBC}"/>
              </a:ext>
            </a:extLst>
          </p:cNvPr>
          <p:cNvSpPr txBox="1"/>
          <p:nvPr/>
        </p:nvSpPr>
        <p:spPr>
          <a:xfrm>
            <a:off x="3230593" y="146649"/>
            <a:ext cx="244415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-Type: </a:t>
            </a:r>
            <a:r>
              <a:rPr lang="de-DE" dirty="0"/>
              <a:t>Funktional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B42305-028C-4DA9-9751-24B1C7561104}"/>
              </a:ext>
            </a:extLst>
          </p:cNvPr>
          <p:cNvSpPr txBox="1"/>
          <p:nvPr/>
        </p:nvSpPr>
        <p:spPr>
          <a:xfrm>
            <a:off x="5791201" y="146649"/>
            <a:ext cx="598385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Events/</a:t>
            </a:r>
            <a:r>
              <a:rPr lang="de-DE" sz="2200" dirty="0" err="1"/>
              <a:t>Ucs</a:t>
            </a:r>
            <a:r>
              <a:rPr lang="de-DE" sz="2200" dirty="0"/>
              <a:t>: </a:t>
            </a:r>
            <a:r>
              <a:rPr lang="de-DE" dirty="0"/>
              <a:t>Vorbereitung der Essensausgabe</a:t>
            </a:r>
            <a:endParaRPr lang="de-DE" sz="2400" dirty="0">
              <a:effectLst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4C777A-3C11-40C0-A2BC-010F32E05B24}"/>
              </a:ext>
            </a:extLst>
          </p:cNvPr>
          <p:cNvSpPr txBox="1"/>
          <p:nvPr/>
        </p:nvSpPr>
        <p:spPr>
          <a:xfrm>
            <a:off x="155275" y="669553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Description: </a:t>
            </a:r>
            <a:r>
              <a:rPr lang="de-DE" dirty="0"/>
              <a:t>Das Küchenpersonal erhält eine Übersicht über die Bestellungen. Dabei werden Name und Bestellung aller Objekte angezeigt, sowie die Summen der Bestellungsmengen für R/B/S.</a:t>
            </a:r>
            <a:endParaRPr lang="de-DE" dirty="0">
              <a:effectLst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E9F74B-CD94-4019-8E26-B557708BE48F}"/>
              </a:ext>
            </a:extLst>
          </p:cNvPr>
          <p:cNvSpPr txBox="1"/>
          <p:nvPr/>
        </p:nvSpPr>
        <p:spPr>
          <a:xfrm>
            <a:off x="155276" y="1486709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Rationale: </a:t>
            </a:r>
            <a:r>
              <a:rPr lang="de-DE" dirty="0"/>
              <a:t>Um das Angebot quantitativ korrekt vorzubereiten, muss diese Information vorliegen.</a:t>
            </a:r>
            <a:endParaRPr lang="de-DE" dirty="0">
              <a:effectLst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1A11B1-2951-4B7C-AE4A-7F8FAC5EFAB7}"/>
              </a:ext>
            </a:extLst>
          </p:cNvPr>
          <p:cNvSpPr txBox="1"/>
          <p:nvPr/>
        </p:nvSpPr>
        <p:spPr>
          <a:xfrm>
            <a:off x="155278" y="2000985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Originator</a:t>
            </a:r>
            <a:r>
              <a:rPr lang="de-DE" sz="2200" dirty="0"/>
              <a:t>: </a:t>
            </a:r>
            <a:r>
              <a:rPr lang="de-DE" dirty="0"/>
              <a:t>Küchenpersonal</a:t>
            </a:r>
            <a:endParaRPr lang="de-DE" sz="2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2314E9-0AF3-448B-8E3C-7AFD20A34704}"/>
              </a:ext>
            </a:extLst>
          </p:cNvPr>
          <p:cNvSpPr txBox="1"/>
          <p:nvPr/>
        </p:nvSpPr>
        <p:spPr>
          <a:xfrm>
            <a:off x="155277" y="2521949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Fit </a:t>
            </a:r>
            <a:r>
              <a:rPr lang="de-DE" sz="2200" dirty="0" err="1"/>
              <a:t>Criterion</a:t>
            </a:r>
            <a:r>
              <a:rPr lang="de-DE" sz="2200" dirty="0"/>
              <a:t>: </a:t>
            </a:r>
            <a:r>
              <a:rPr lang="de-DE" dirty="0"/>
              <a:t> Die Liste und Summe liegen korrekt vor und sind vom Küchenpersonal einsehbar.</a:t>
            </a:r>
            <a:endParaRPr lang="de-DE" dirty="0">
              <a:effectLst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8B0B393-093E-48CB-8B25-1246C89F8304}"/>
              </a:ext>
            </a:extLst>
          </p:cNvPr>
          <p:cNvSpPr txBox="1"/>
          <p:nvPr/>
        </p:nvSpPr>
        <p:spPr>
          <a:xfrm>
            <a:off x="155277" y="3062805"/>
            <a:ext cx="3295294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Satisfaction</a:t>
            </a:r>
            <a:r>
              <a:rPr lang="de-DE" sz="2200" dirty="0"/>
              <a:t>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FAC646-2711-4E5C-83A4-6FD63A5526A6}"/>
              </a:ext>
            </a:extLst>
          </p:cNvPr>
          <p:cNvSpPr txBox="1"/>
          <p:nvPr/>
        </p:nvSpPr>
        <p:spPr>
          <a:xfrm>
            <a:off x="3555555" y="3049656"/>
            <a:ext cx="413347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Dissatisfaction</a:t>
            </a:r>
            <a:r>
              <a:rPr lang="de-DE" sz="2200" dirty="0"/>
              <a:t>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9B87ED1-EE22-4A55-9D7E-8FE4655A9CDF}"/>
              </a:ext>
            </a:extLst>
          </p:cNvPr>
          <p:cNvSpPr txBox="1"/>
          <p:nvPr/>
        </p:nvSpPr>
        <p:spPr>
          <a:xfrm>
            <a:off x="7794012" y="3042913"/>
            <a:ext cx="398104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Priority</a:t>
            </a:r>
            <a:r>
              <a:rPr lang="de-DE" sz="2200" dirty="0"/>
              <a:t>: </a:t>
            </a:r>
            <a:r>
              <a:rPr lang="de-DE" dirty="0"/>
              <a:t> Hoch</a:t>
            </a:r>
            <a:endParaRPr lang="de-DE" dirty="0">
              <a:effectLst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912EA01-FB8D-4DA3-BB25-37EC1CB2431D}"/>
              </a:ext>
            </a:extLst>
          </p:cNvPr>
          <p:cNvSpPr txBox="1"/>
          <p:nvPr/>
        </p:nvSpPr>
        <p:spPr>
          <a:xfrm>
            <a:off x="155277" y="3563877"/>
            <a:ext cx="50665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Supporting</a:t>
            </a:r>
            <a:r>
              <a:rPr lang="de-DE" sz="2200" dirty="0"/>
              <a:t> Material: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11614A0-AF4D-42C4-9C9C-05737068F12D}"/>
              </a:ext>
            </a:extLst>
          </p:cNvPr>
          <p:cNvSpPr txBox="1"/>
          <p:nvPr/>
        </p:nvSpPr>
        <p:spPr>
          <a:xfrm>
            <a:off x="5335462" y="3563876"/>
            <a:ext cx="643959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Conflicts</a:t>
            </a:r>
            <a:r>
              <a:rPr lang="de-DE" sz="2200" dirty="0"/>
              <a:t>: </a:t>
            </a:r>
            <a:r>
              <a:rPr lang="de-DE" dirty="0"/>
              <a:t>Dürfen Namen im Klartext angezeigt werden?</a:t>
            </a:r>
            <a:endParaRPr lang="de-DE" sz="2400" dirty="0">
              <a:effectLst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00A5A67-6239-40E3-A803-56B50F2794E2}"/>
              </a:ext>
            </a:extLst>
          </p:cNvPr>
          <p:cNvSpPr txBox="1"/>
          <p:nvPr/>
        </p:nvSpPr>
        <p:spPr>
          <a:xfrm>
            <a:off x="155276" y="4078096"/>
            <a:ext cx="1161978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History</a:t>
            </a:r>
            <a:r>
              <a:rPr lang="de-DE" sz="2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34098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7778034-97AF-41E6-B711-A515FE29D7C8}"/>
              </a:ext>
            </a:extLst>
          </p:cNvPr>
          <p:cNvSpPr txBox="1"/>
          <p:nvPr/>
        </p:nvSpPr>
        <p:spPr>
          <a:xfrm>
            <a:off x="155275" y="146650"/>
            <a:ext cx="295886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-ID: </a:t>
            </a:r>
            <a:r>
              <a:rPr lang="de-DE" dirty="0"/>
              <a:t>Küche-02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630702-CB91-4E3C-B97E-5FC18A829EBC}"/>
              </a:ext>
            </a:extLst>
          </p:cNvPr>
          <p:cNvSpPr txBox="1"/>
          <p:nvPr/>
        </p:nvSpPr>
        <p:spPr>
          <a:xfrm>
            <a:off x="3230593" y="146649"/>
            <a:ext cx="244415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-Type: </a:t>
            </a:r>
            <a:r>
              <a:rPr lang="de-DE" dirty="0"/>
              <a:t>Funktional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B42305-028C-4DA9-9751-24B1C7561104}"/>
              </a:ext>
            </a:extLst>
          </p:cNvPr>
          <p:cNvSpPr txBox="1"/>
          <p:nvPr/>
        </p:nvSpPr>
        <p:spPr>
          <a:xfrm>
            <a:off x="5791201" y="146649"/>
            <a:ext cx="598385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Events/</a:t>
            </a:r>
            <a:r>
              <a:rPr lang="de-DE" sz="2200" dirty="0" err="1"/>
              <a:t>Ucs</a:t>
            </a:r>
            <a:r>
              <a:rPr lang="de-DE" sz="2200" dirty="0"/>
              <a:t>: </a:t>
            </a:r>
            <a:r>
              <a:rPr lang="de-DE" dirty="0"/>
              <a:t>Essensausgabe</a:t>
            </a:r>
            <a:endParaRPr lang="de-DE" sz="2400" dirty="0">
              <a:effectLst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4C777A-3C11-40C0-A2BC-010F32E05B24}"/>
              </a:ext>
            </a:extLst>
          </p:cNvPr>
          <p:cNvSpPr txBox="1"/>
          <p:nvPr/>
        </p:nvSpPr>
        <p:spPr>
          <a:xfrm>
            <a:off x="155273" y="686806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Description: </a:t>
            </a:r>
            <a:r>
              <a:rPr lang="de-DE" dirty="0"/>
              <a:t>Die App kann über eine Webcam QR-Codes scannen und die zugehörige Bestellung anzeigen. Dann wird diese als ausgegeben markiert. Ist die Bestellung bereits als ausgegeben markiert, so wird das angezeigt.</a:t>
            </a:r>
            <a:endParaRPr lang="de-DE" dirty="0">
              <a:effectLst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E9F74B-CD94-4019-8E26-B557708BE48F}"/>
              </a:ext>
            </a:extLst>
          </p:cNvPr>
          <p:cNvSpPr txBox="1"/>
          <p:nvPr/>
        </p:nvSpPr>
        <p:spPr>
          <a:xfrm>
            <a:off x="155275" y="1512589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Rationale: </a:t>
            </a:r>
            <a:r>
              <a:rPr lang="de-DE" dirty="0"/>
              <a:t>Die Essensausgabe erfolgt so schnell, mit minimalem Aufwand und kann auch unter vielen Einschränkungen stattfinden.</a:t>
            </a:r>
            <a:endParaRPr lang="de-DE" dirty="0">
              <a:effectLst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1A11B1-2951-4B7C-AE4A-7F8FAC5EFAB7}"/>
              </a:ext>
            </a:extLst>
          </p:cNvPr>
          <p:cNvSpPr txBox="1"/>
          <p:nvPr/>
        </p:nvSpPr>
        <p:spPr>
          <a:xfrm>
            <a:off x="155274" y="2320163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Originator</a:t>
            </a:r>
            <a:r>
              <a:rPr lang="de-DE" sz="2200" dirty="0"/>
              <a:t>: </a:t>
            </a:r>
            <a:r>
              <a:rPr lang="de-DE" dirty="0"/>
              <a:t>Küchenpersonal</a:t>
            </a:r>
            <a:endParaRPr lang="de-DE" sz="2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2314E9-0AF3-448B-8E3C-7AFD20A34704}"/>
              </a:ext>
            </a:extLst>
          </p:cNvPr>
          <p:cNvSpPr txBox="1"/>
          <p:nvPr/>
        </p:nvSpPr>
        <p:spPr>
          <a:xfrm>
            <a:off x="155273" y="2841127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Fit </a:t>
            </a:r>
            <a:r>
              <a:rPr lang="de-DE" sz="2200" dirty="0" err="1"/>
              <a:t>Criterion</a:t>
            </a:r>
            <a:r>
              <a:rPr lang="de-DE" sz="2200" dirty="0"/>
              <a:t>: </a:t>
            </a:r>
            <a:r>
              <a:rPr lang="de-DE" dirty="0"/>
              <a:t>Der Bestellungsstatus wird korrekt angezeigt und eingetragen. </a:t>
            </a:r>
            <a:endParaRPr lang="de-DE" dirty="0">
              <a:effectLst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8B0B393-093E-48CB-8B25-1246C89F8304}"/>
              </a:ext>
            </a:extLst>
          </p:cNvPr>
          <p:cNvSpPr txBox="1"/>
          <p:nvPr/>
        </p:nvSpPr>
        <p:spPr>
          <a:xfrm>
            <a:off x="155275" y="3391594"/>
            <a:ext cx="3295294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Satisfaction</a:t>
            </a:r>
            <a:r>
              <a:rPr lang="de-DE" sz="2200" dirty="0"/>
              <a:t>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FAC646-2711-4E5C-83A4-6FD63A5526A6}"/>
              </a:ext>
            </a:extLst>
          </p:cNvPr>
          <p:cNvSpPr txBox="1"/>
          <p:nvPr/>
        </p:nvSpPr>
        <p:spPr>
          <a:xfrm>
            <a:off x="3555553" y="3378445"/>
            <a:ext cx="413347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Dissatisfaction</a:t>
            </a:r>
            <a:r>
              <a:rPr lang="de-DE" sz="2200" dirty="0"/>
              <a:t>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9B87ED1-EE22-4A55-9D7E-8FE4655A9CDF}"/>
              </a:ext>
            </a:extLst>
          </p:cNvPr>
          <p:cNvSpPr txBox="1"/>
          <p:nvPr/>
        </p:nvSpPr>
        <p:spPr>
          <a:xfrm>
            <a:off x="7794010" y="3371702"/>
            <a:ext cx="398104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Priority</a:t>
            </a:r>
            <a:r>
              <a:rPr lang="de-DE" sz="2200" dirty="0"/>
              <a:t>: </a:t>
            </a:r>
            <a:r>
              <a:rPr lang="de-DE" dirty="0"/>
              <a:t> Hoch</a:t>
            </a:r>
            <a:endParaRPr lang="de-DE" dirty="0">
              <a:effectLst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912EA01-FB8D-4DA3-BB25-37EC1CB2431D}"/>
              </a:ext>
            </a:extLst>
          </p:cNvPr>
          <p:cNvSpPr txBox="1"/>
          <p:nvPr/>
        </p:nvSpPr>
        <p:spPr>
          <a:xfrm>
            <a:off x="155275" y="3892666"/>
            <a:ext cx="50665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Supporting</a:t>
            </a:r>
            <a:r>
              <a:rPr lang="de-DE" sz="2200" dirty="0"/>
              <a:t> Material: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11614A0-AF4D-42C4-9C9C-05737068F12D}"/>
              </a:ext>
            </a:extLst>
          </p:cNvPr>
          <p:cNvSpPr txBox="1"/>
          <p:nvPr/>
        </p:nvSpPr>
        <p:spPr>
          <a:xfrm>
            <a:off x="5335460" y="3892665"/>
            <a:ext cx="643959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Conflicts</a:t>
            </a:r>
            <a:r>
              <a:rPr lang="de-DE" sz="2200" dirty="0"/>
              <a:t>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00A5A67-6239-40E3-A803-56B50F2794E2}"/>
              </a:ext>
            </a:extLst>
          </p:cNvPr>
          <p:cNvSpPr txBox="1"/>
          <p:nvPr/>
        </p:nvSpPr>
        <p:spPr>
          <a:xfrm>
            <a:off x="155274" y="4406885"/>
            <a:ext cx="1161978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History</a:t>
            </a:r>
            <a:r>
              <a:rPr lang="de-DE" sz="2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11481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7778034-97AF-41E6-B711-A515FE29D7C8}"/>
              </a:ext>
            </a:extLst>
          </p:cNvPr>
          <p:cNvSpPr txBox="1"/>
          <p:nvPr/>
        </p:nvSpPr>
        <p:spPr>
          <a:xfrm>
            <a:off x="155275" y="146650"/>
            <a:ext cx="295886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-ID: </a:t>
            </a:r>
            <a:r>
              <a:rPr lang="de-DE" dirty="0"/>
              <a:t>Küche-03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630702-CB91-4E3C-B97E-5FC18A829EBC}"/>
              </a:ext>
            </a:extLst>
          </p:cNvPr>
          <p:cNvSpPr txBox="1"/>
          <p:nvPr/>
        </p:nvSpPr>
        <p:spPr>
          <a:xfrm>
            <a:off x="3230593" y="146649"/>
            <a:ext cx="244415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-Type: </a:t>
            </a:r>
            <a:r>
              <a:rPr lang="de-DE" dirty="0"/>
              <a:t>Funktional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B42305-028C-4DA9-9751-24B1C7561104}"/>
              </a:ext>
            </a:extLst>
          </p:cNvPr>
          <p:cNvSpPr txBox="1"/>
          <p:nvPr/>
        </p:nvSpPr>
        <p:spPr>
          <a:xfrm>
            <a:off x="5791201" y="146649"/>
            <a:ext cx="5983856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Events/</a:t>
            </a:r>
            <a:r>
              <a:rPr lang="de-DE" sz="2200" dirty="0" err="1"/>
              <a:t>Ucs</a:t>
            </a:r>
            <a:r>
              <a:rPr lang="de-DE" sz="2200" dirty="0"/>
              <a:t>: </a:t>
            </a:r>
            <a:r>
              <a:rPr lang="de-DE" dirty="0"/>
              <a:t>Unvorhergesehene Vorfälle bei der Essensausgabe</a:t>
            </a:r>
            <a:endParaRPr lang="de-DE" sz="2400" dirty="0">
              <a:effectLst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4C777A-3C11-40C0-A2BC-010F32E05B24}"/>
              </a:ext>
            </a:extLst>
          </p:cNvPr>
          <p:cNvSpPr txBox="1"/>
          <p:nvPr/>
        </p:nvSpPr>
        <p:spPr>
          <a:xfrm>
            <a:off x="155275" y="954225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Description: </a:t>
            </a:r>
            <a:r>
              <a:rPr lang="de-DE" dirty="0"/>
              <a:t>Das Küchenpersonal kann den Ausgabestatus einer Bestellung manuell ändern.</a:t>
            </a:r>
            <a:endParaRPr lang="de-DE" dirty="0">
              <a:effectLst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E9F74B-CD94-4019-8E26-B557708BE48F}"/>
              </a:ext>
            </a:extLst>
          </p:cNvPr>
          <p:cNvSpPr txBox="1"/>
          <p:nvPr/>
        </p:nvSpPr>
        <p:spPr>
          <a:xfrm>
            <a:off x="155276" y="1484802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Rationale: </a:t>
            </a:r>
            <a:r>
              <a:rPr lang="de-DE" dirty="0"/>
              <a:t>Um Fehler zu korrigieren und auf anderweitige unvorhergesehene Zwischenfälle zu reagieren, muss der Ausgabestatus veränderbar sein.</a:t>
            </a:r>
            <a:endParaRPr lang="de-DE" dirty="0">
              <a:effectLst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1A11B1-2951-4B7C-AE4A-7F8FAC5EFAB7}"/>
              </a:ext>
            </a:extLst>
          </p:cNvPr>
          <p:cNvSpPr txBox="1"/>
          <p:nvPr/>
        </p:nvSpPr>
        <p:spPr>
          <a:xfrm>
            <a:off x="155275" y="2292376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Originator</a:t>
            </a:r>
            <a:r>
              <a:rPr lang="de-DE" sz="2200" dirty="0"/>
              <a:t>: </a:t>
            </a:r>
            <a:r>
              <a:rPr lang="de-DE" dirty="0"/>
              <a:t>Küchenpersonal</a:t>
            </a:r>
            <a:endParaRPr lang="de-DE" sz="2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2314E9-0AF3-448B-8E3C-7AFD20A34704}"/>
              </a:ext>
            </a:extLst>
          </p:cNvPr>
          <p:cNvSpPr txBox="1"/>
          <p:nvPr/>
        </p:nvSpPr>
        <p:spPr>
          <a:xfrm>
            <a:off x="155274" y="2813340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Fit </a:t>
            </a:r>
            <a:r>
              <a:rPr lang="de-DE" sz="2200" dirty="0" err="1"/>
              <a:t>Criterion</a:t>
            </a:r>
            <a:r>
              <a:rPr lang="de-DE" sz="2200" dirty="0"/>
              <a:t>: </a:t>
            </a:r>
            <a:r>
              <a:rPr lang="de-DE" dirty="0"/>
              <a:t>Der Ausgabestatus einer Bestellung kann manuell geändert werden.</a:t>
            </a:r>
            <a:endParaRPr lang="de-DE" dirty="0">
              <a:effectLst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8B0B393-093E-48CB-8B25-1246C89F8304}"/>
              </a:ext>
            </a:extLst>
          </p:cNvPr>
          <p:cNvSpPr txBox="1"/>
          <p:nvPr/>
        </p:nvSpPr>
        <p:spPr>
          <a:xfrm>
            <a:off x="155276" y="3354196"/>
            <a:ext cx="3295294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Satisfaction</a:t>
            </a:r>
            <a:r>
              <a:rPr lang="de-DE" sz="2200" dirty="0"/>
              <a:t>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FAC646-2711-4E5C-83A4-6FD63A5526A6}"/>
              </a:ext>
            </a:extLst>
          </p:cNvPr>
          <p:cNvSpPr txBox="1"/>
          <p:nvPr/>
        </p:nvSpPr>
        <p:spPr>
          <a:xfrm>
            <a:off x="3555554" y="3341047"/>
            <a:ext cx="413347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Dissatisfaction</a:t>
            </a:r>
            <a:r>
              <a:rPr lang="de-DE" sz="2200" dirty="0"/>
              <a:t>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9B87ED1-EE22-4A55-9D7E-8FE4655A9CDF}"/>
              </a:ext>
            </a:extLst>
          </p:cNvPr>
          <p:cNvSpPr txBox="1"/>
          <p:nvPr/>
        </p:nvSpPr>
        <p:spPr>
          <a:xfrm>
            <a:off x="7794011" y="3334304"/>
            <a:ext cx="398104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Priority</a:t>
            </a:r>
            <a:r>
              <a:rPr lang="de-DE" sz="2200" dirty="0"/>
              <a:t>: </a:t>
            </a:r>
            <a:r>
              <a:rPr lang="de-DE" dirty="0"/>
              <a:t>Mittel</a:t>
            </a:r>
            <a:endParaRPr lang="de-DE" dirty="0">
              <a:effectLst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912EA01-FB8D-4DA3-BB25-37EC1CB2431D}"/>
              </a:ext>
            </a:extLst>
          </p:cNvPr>
          <p:cNvSpPr txBox="1"/>
          <p:nvPr/>
        </p:nvSpPr>
        <p:spPr>
          <a:xfrm>
            <a:off x="155276" y="3855268"/>
            <a:ext cx="50665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Supporting</a:t>
            </a:r>
            <a:r>
              <a:rPr lang="de-DE" sz="2200" dirty="0"/>
              <a:t> Material: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11614A0-AF4D-42C4-9C9C-05737068F12D}"/>
              </a:ext>
            </a:extLst>
          </p:cNvPr>
          <p:cNvSpPr txBox="1"/>
          <p:nvPr/>
        </p:nvSpPr>
        <p:spPr>
          <a:xfrm>
            <a:off x="5335461" y="3855267"/>
            <a:ext cx="643959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Conflicts</a:t>
            </a:r>
            <a:r>
              <a:rPr lang="de-DE" sz="2200" dirty="0"/>
              <a:t>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00A5A67-6239-40E3-A803-56B50F2794E2}"/>
              </a:ext>
            </a:extLst>
          </p:cNvPr>
          <p:cNvSpPr txBox="1"/>
          <p:nvPr/>
        </p:nvSpPr>
        <p:spPr>
          <a:xfrm>
            <a:off x="155275" y="4369487"/>
            <a:ext cx="1161978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History</a:t>
            </a:r>
            <a:r>
              <a:rPr lang="de-DE" sz="2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97730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7778034-97AF-41E6-B711-A515FE29D7C8}"/>
              </a:ext>
            </a:extLst>
          </p:cNvPr>
          <p:cNvSpPr txBox="1"/>
          <p:nvPr/>
        </p:nvSpPr>
        <p:spPr>
          <a:xfrm>
            <a:off x="155275" y="146650"/>
            <a:ext cx="2958861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-ID: </a:t>
            </a:r>
            <a:r>
              <a:rPr lang="de-DE" dirty="0"/>
              <a:t>Technische-Anforderungen-01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630702-CB91-4E3C-B97E-5FC18A829EBC}"/>
              </a:ext>
            </a:extLst>
          </p:cNvPr>
          <p:cNvSpPr txBox="1"/>
          <p:nvPr/>
        </p:nvSpPr>
        <p:spPr>
          <a:xfrm>
            <a:off x="3230593" y="146649"/>
            <a:ext cx="2444151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-Type: </a:t>
            </a:r>
            <a:r>
              <a:rPr lang="de-DE" dirty="0"/>
              <a:t>nicht Funktional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B42305-028C-4DA9-9751-24B1C7561104}"/>
              </a:ext>
            </a:extLst>
          </p:cNvPr>
          <p:cNvSpPr txBox="1"/>
          <p:nvPr/>
        </p:nvSpPr>
        <p:spPr>
          <a:xfrm>
            <a:off x="5791201" y="146649"/>
            <a:ext cx="5983856" cy="98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Events/</a:t>
            </a:r>
            <a:r>
              <a:rPr lang="de-DE" sz="2200" dirty="0" err="1"/>
              <a:t>Ucs</a:t>
            </a:r>
            <a:r>
              <a:rPr lang="de-DE" sz="2200" dirty="0"/>
              <a:t>: </a:t>
            </a:r>
            <a:r>
              <a:rPr lang="de-DE" dirty="0"/>
              <a:t>Verwendung der Client-Server-Architektur für die Kommunikation zwischen verschiedenen Nutzergruppen und der Datenbank.</a:t>
            </a:r>
            <a:endParaRPr lang="de-DE" sz="2400" dirty="0">
              <a:effectLst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4C777A-3C11-40C0-A2BC-010F32E05B24}"/>
              </a:ext>
            </a:extLst>
          </p:cNvPr>
          <p:cNvSpPr txBox="1"/>
          <p:nvPr/>
        </p:nvSpPr>
        <p:spPr>
          <a:xfrm>
            <a:off x="155276" y="1238897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Description: </a:t>
            </a:r>
            <a:r>
              <a:rPr lang="de-DE" dirty="0"/>
              <a:t>Die Anwendung basiert auf einer zentralen Serverinstanz, auf der ein Microservice läuft, der Anfragen der verschiedenen Nutzergruppen verarbeitet und die Kommunikation mit der Datenbank verwaltet.</a:t>
            </a:r>
            <a:endParaRPr lang="de-DE" dirty="0">
              <a:effectLst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E9F74B-CD94-4019-8E26-B557708BE48F}"/>
              </a:ext>
            </a:extLst>
          </p:cNvPr>
          <p:cNvSpPr txBox="1"/>
          <p:nvPr/>
        </p:nvSpPr>
        <p:spPr>
          <a:xfrm>
            <a:off x="155275" y="2054146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Rationale:</a:t>
            </a:r>
            <a:r>
              <a:rPr lang="de-DE" dirty="0" err="1"/>
              <a:t>Eine</a:t>
            </a:r>
            <a:r>
              <a:rPr lang="de-DE" dirty="0"/>
              <a:t> zentrale Serverarchitektur ermöglicht eine konsistente Datenverarbeitung und reduziert Fehler </a:t>
            </a:r>
            <a:endParaRPr lang="de-DE" dirty="0">
              <a:effectLst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1A11B1-2951-4B7C-AE4A-7F8FAC5EFAB7}"/>
              </a:ext>
            </a:extLst>
          </p:cNvPr>
          <p:cNvSpPr txBox="1"/>
          <p:nvPr/>
        </p:nvSpPr>
        <p:spPr>
          <a:xfrm>
            <a:off x="155275" y="2592396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Originator</a:t>
            </a:r>
            <a:r>
              <a:rPr lang="de-DE" sz="2200" dirty="0"/>
              <a:t>: </a:t>
            </a:r>
            <a:r>
              <a:rPr lang="de-DE" dirty="0"/>
              <a:t>Projektleitung</a:t>
            </a:r>
            <a:endParaRPr lang="de-DE" sz="2400" dirty="0">
              <a:effectLst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2314E9-0AF3-448B-8E3C-7AFD20A34704}"/>
              </a:ext>
            </a:extLst>
          </p:cNvPr>
          <p:cNvSpPr txBox="1"/>
          <p:nvPr/>
        </p:nvSpPr>
        <p:spPr>
          <a:xfrm>
            <a:off x="155274" y="3113360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Fit </a:t>
            </a:r>
            <a:r>
              <a:rPr lang="de-DE" sz="2200" dirty="0" err="1"/>
              <a:t>Criterion</a:t>
            </a:r>
            <a:r>
              <a:rPr lang="de-DE" sz="2200" dirty="0"/>
              <a:t>: </a:t>
            </a:r>
            <a:r>
              <a:rPr lang="de-DE" dirty="0"/>
              <a:t>Der Server ist in der Lage, Anfragen zu verarbeiten und auf Daten in der Datenbank zuzugreifen. </a:t>
            </a:r>
            <a:endParaRPr lang="de-DE" dirty="0">
              <a:effectLst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8B0B393-093E-48CB-8B25-1246C89F8304}"/>
              </a:ext>
            </a:extLst>
          </p:cNvPr>
          <p:cNvSpPr txBox="1"/>
          <p:nvPr/>
        </p:nvSpPr>
        <p:spPr>
          <a:xfrm>
            <a:off x="155275" y="3684643"/>
            <a:ext cx="3295294" cy="12618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Satisfaction</a:t>
            </a:r>
            <a:r>
              <a:rPr lang="de-DE" sz="2200" dirty="0"/>
              <a:t>: </a:t>
            </a:r>
            <a:r>
              <a:rPr lang="de-DE" dirty="0"/>
              <a:t>Stabile und konsistente Datenverarbeitung für alle Nutzergruppen.</a:t>
            </a:r>
            <a:endParaRPr lang="de-DE" sz="22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FAC646-2711-4E5C-83A4-6FD63A5526A6}"/>
              </a:ext>
            </a:extLst>
          </p:cNvPr>
          <p:cNvSpPr txBox="1"/>
          <p:nvPr/>
        </p:nvSpPr>
        <p:spPr>
          <a:xfrm>
            <a:off x="3555553" y="3671494"/>
            <a:ext cx="4133472" cy="98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Dissatisfaction</a:t>
            </a:r>
            <a:r>
              <a:rPr lang="de-DE" sz="2200" dirty="0"/>
              <a:t>: </a:t>
            </a:r>
            <a:r>
              <a:rPr lang="de-DE" dirty="0"/>
              <a:t>Erhöhte Fehleranfälligkeit und schwierige Fehlersuche</a:t>
            </a:r>
            <a:endParaRPr lang="de-DE" sz="2400" dirty="0">
              <a:effectLst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9B87ED1-EE22-4A55-9D7E-8FE4655A9CDF}"/>
              </a:ext>
            </a:extLst>
          </p:cNvPr>
          <p:cNvSpPr txBox="1"/>
          <p:nvPr/>
        </p:nvSpPr>
        <p:spPr>
          <a:xfrm>
            <a:off x="7794010" y="3664751"/>
            <a:ext cx="398104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Priority</a:t>
            </a:r>
            <a:r>
              <a:rPr lang="de-DE" sz="2200" dirty="0"/>
              <a:t>: </a:t>
            </a:r>
            <a:r>
              <a:rPr lang="de-DE" dirty="0"/>
              <a:t>Hoch</a:t>
            </a:r>
            <a:endParaRPr lang="de-DE" dirty="0">
              <a:effectLst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912EA01-FB8D-4DA3-BB25-37EC1CB2431D}"/>
              </a:ext>
            </a:extLst>
          </p:cNvPr>
          <p:cNvSpPr txBox="1"/>
          <p:nvPr/>
        </p:nvSpPr>
        <p:spPr>
          <a:xfrm>
            <a:off x="155275" y="5043348"/>
            <a:ext cx="50665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Supporting</a:t>
            </a:r>
            <a:r>
              <a:rPr lang="de-DE" sz="2200" dirty="0"/>
              <a:t> Material: </a:t>
            </a:r>
            <a:r>
              <a:rPr lang="de-DE" dirty="0"/>
              <a:t>Architekturdokumentation</a:t>
            </a:r>
            <a:endParaRPr lang="de-DE" sz="2400" dirty="0">
              <a:effectLst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11614A0-AF4D-42C4-9C9C-05737068F12D}"/>
              </a:ext>
            </a:extLst>
          </p:cNvPr>
          <p:cNvSpPr txBox="1"/>
          <p:nvPr/>
        </p:nvSpPr>
        <p:spPr>
          <a:xfrm>
            <a:off x="5335460" y="5043347"/>
            <a:ext cx="643959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Conflicts</a:t>
            </a:r>
            <a:r>
              <a:rPr lang="de-DE" sz="2200" dirty="0"/>
              <a:t>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00A5A67-6239-40E3-A803-56B50F2794E2}"/>
              </a:ext>
            </a:extLst>
          </p:cNvPr>
          <p:cNvSpPr txBox="1"/>
          <p:nvPr/>
        </p:nvSpPr>
        <p:spPr>
          <a:xfrm>
            <a:off x="155274" y="5557567"/>
            <a:ext cx="1161978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History</a:t>
            </a:r>
            <a:r>
              <a:rPr lang="de-DE" sz="2200" dirty="0"/>
              <a:t>: </a:t>
            </a:r>
            <a:r>
              <a:rPr lang="de-DE" dirty="0"/>
              <a:t>Erstellt am 11.11.2024 durch Mohammad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359730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7778034-97AF-41E6-B711-A515FE29D7C8}"/>
              </a:ext>
            </a:extLst>
          </p:cNvPr>
          <p:cNvSpPr txBox="1"/>
          <p:nvPr/>
        </p:nvSpPr>
        <p:spPr>
          <a:xfrm>
            <a:off x="155275" y="146650"/>
            <a:ext cx="2958861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-ID: </a:t>
            </a:r>
            <a:r>
              <a:rPr lang="de-DE" dirty="0"/>
              <a:t>Technische-Anforderungen-02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630702-CB91-4E3C-B97E-5FC18A829EBC}"/>
              </a:ext>
            </a:extLst>
          </p:cNvPr>
          <p:cNvSpPr txBox="1"/>
          <p:nvPr/>
        </p:nvSpPr>
        <p:spPr>
          <a:xfrm>
            <a:off x="3230593" y="146649"/>
            <a:ext cx="244415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-Type:</a:t>
            </a:r>
            <a:r>
              <a:rPr lang="de-DE" dirty="0"/>
              <a:t> Funktional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B42305-028C-4DA9-9751-24B1C7561104}"/>
              </a:ext>
            </a:extLst>
          </p:cNvPr>
          <p:cNvSpPr txBox="1"/>
          <p:nvPr/>
        </p:nvSpPr>
        <p:spPr>
          <a:xfrm>
            <a:off x="5791201" y="146649"/>
            <a:ext cx="5983856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Events/</a:t>
            </a:r>
            <a:r>
              <a:rPr lang="de-DE" sz="2200" dirty="0" err="1"/>
              <a:t>Ucs</a:t>
            </a:r>
            <a:r>
              <a:rPr lang="de-DE" sz="2200" dirty="0"/>
              <a:t>: </a:t>
            </a:r>
            <a:r>
              <a:rPr lang="de-DE" dirty="0"/>
              <a:t>Bereitstellung und Konfiguration der Anwendung</a:t>
            </a:r>
            <a:endParaRPr lang="de-DE" sz="2400" dirty="0">
              <a:effectLst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4C777A-3C11-40C0-A2BC-010F32E05B24}"/>
              </a:ext>
            </a:extLst>
          </p:cNvPr>
          <p:cNvSpPr txBox="1"/>
          <p:nvPr/>
        </p:nvSpPr>
        <p:spPr>
          <a:xfrm>
            <a:off x="155275" y="954225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Description: </a:t>
            </a:r>
            <a:r>
              <a:rPr lang="de-DE" dirty="0"/>
              <a:t>Ein Docker-Image soll zur Verfügung stehen, um eine einfache Bereitstellung und Konfiguration der Anwendung auf verschiedenen Servern zu ermöglichen.</a:t>
            </a:r>
            <a:endParaRPr lang="de-DE" dirty="0">
              <a:effectLst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E9F74B-CD94-4019-8E26-B557708BE48F}"/>
              </a:ext>
            </a:extLst>
          </p:cNvPr>
          <p:cNvSpPr txBox="1"/>
          <p:nvPr/>
        </p:nvSpPr>
        <p:spPr>
          <a:xfrm>
            <a:off x="155277" y="1761800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Rationale: </a:t>
            </a:r>
            <a:r>
              <a:rPr lang="de-DE" dirty="0"/>
              <a:t>Docker ermöglicht eine portable und konsistente Laufzeitumgebung.</a:t>
            </a:r>
            <a:endParaRPr lang="de-DE" dirty="0">
              <a:effectLst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1A11B1-2951-4B7C-AE4A-7F8FAC5EFAB7}"/>
              </a:ext>
            </a:extLst>
          </p:cNvPr>
          <p:cNvSpPr txBox="1"/>
          <p:nvPr/>
        </p:nvSpPr>
        <p:spPr>
          <a:xfrm>
            <a:off x="155276" y="2293329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Originator</a:t>
            </a:r>
            <a:r>
              <a:rPr lang="de-DE" sz="2200" dirty="0"/>
              <a:t>: </a:t>
            </a:r>
            <a:r>
              <a:rPr lang="de-DE" dirty="0"/>
              <a:t>Projektleitung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2314E9-0AF3-448B-8E3C-7AFD20A34704}"/>
              </a:ext>
            </a:extLst>
          </p:cNvPr>
          <p:cNvSpPr txBox="1"/>
          <p:nvPr/>
        </p:nvSpPr>
        <p:spPr>
          <a:xfrm>
            <a:off x="155275" y="2814293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Fit </a:t>
            </a:r>
            <a:r>
              <a:rPr lang="de-DE" sz="2200" dirty="0" err="1"/>
              <a:t>Criterion</a:t>
            </a:r>
            <a:r>
              <a:rPr lang="de-DE" sz="2200" dirty="0"/>
              <a:t>: </a:t>
            </a:r>
            <a:r>
              <a:rPr lang="de-DE" dirty="0"/>
              <a:t>Die Anwendung kann problemlos als Docker-Container bereitgestellt und auf Servern ohne manuelle Konfigurationsanpassungen betrieben werden.</a:t>
            </a:r>
            <a:endParaRPr lang="de-DE" dirty="0">
              <a:effectLst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8B0B393-093E-48CB-8B25-1246C89F8304}"/>
              </a:ext>
            </a:extLst>
          </p:cNvPr>
          <p:cNvSpPr txBox="1"/>
          <p:nvPr/>
        </p:nvSpPr>
        <p:spPr>
          <a:xfrm>
            <a:off x="155276" y="3632148"/>
            <a:ext cx="3295294" cy="12618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Satisfaction</a:t>
            </a:r>
            <a:r>
              <a:rPr lang="de-DE" sz="2200" dirty="0"/>
              <a:t>: </a:t>
            </a:r>
            <a:r>
              <a:rPr lang="de-DE" dirty="0"/>
              <a:t>Schnelle und unkomplizierte Bereitstellung der Anwendung auf verschiedenen Servern.</a:t>
            </a:r>
            <a:endParaRPr lang="de-DE" sz="22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FAC646-2711-4E5C-83A4-6FD63A5526A6}"/>
              </a:ext>
            </a:extLst>
          </p:cNvPr>
          <p:cNvSpPr txBox="1"/>
          <p:nvPr/>
        </p:nvSpPr>
        <p:spPr>
          <a:xfrm>
            <a:off x="3555554" y="3618999"/>
            <a:ext cx="4133472" cy="12618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Dissatisfaction</a:t>
            </a:r>
            <a:r>
              <a:rPr lang="de-DE" sz="2200" dirty="0"/>
              <a:t>: </a:t>
            </a:r>
            <a:r>
              <a:rPr lang="de-DE" dirty="0"/>
              <a:t>Verzögerungen bei der Einrichtung oder Inkompatibilitäten führen zu einem erhöhten Zeitaufwand.</a:t>
            </a:r>
            <a:endParaRPr lang="de-DE" sz="22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9B87ED1-EE22-4A55-9D7E-8FE4655A9CDF}"/>
              </a:ext>
            </a:extLst>
          </p:cNvPr>
          <p:cNvSpPr txBox="1"/>
          <p:nvPr/>
        </p:nvSpPr>
        <p:spPr>
          <a:xfrm>
            <a:off x="7794011" y="3612256"/>
            <a:ext cx="398104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Priority</a:t>
            </a:r>
            <a:r>
              <a:rPr lang="de-DE" sz="2200" dirty="0"/>
              <a:t>: </a:t>
            </a:r>
            <a:r>
              <a:rPr lang="de-DE" dirty="0"/>
              <a:t>Niedrig</a:t>
            </a:r>
            <a:endParaRPr lang="de-DE" dirty="0">
              <a:effectLst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912EA01-FB8D-4DA3-BB25-37EC1CB2431D}"/>
              </a:ext>
            </a:extLst>
          </p:cNvPr>
          <p:cNvSpPr txBox="1"/>
          <p:nvPr/>
        </p:nvSpPr>
        <p:spPr>
          <a:xfrm>
            <a:off x="155276" y="4990853"/>
            <a:ext cx="50665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Supporting</a:t>
            </a:r>
            <a:r>
              <a:rPr lang="de-DE" sz="2200" dirty="0"/>
              <a:t> Material: </a:t>
            </a:r>
            <a:r>
              <a:rPr lang="de-DE" dirty="0"/>
              <a:t>Dokumentation für die Servereinrichtung</a:t>
            </a:r>
            <a:endParaRPr lang="de-DE" sz="2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11614A0-AF4D-42C4-9C9C-05737068F12D}"/>
              </a:ext>
            </a:extLst>
          </p:cNvPr>
          <p:cNvSpPr txBox="1"/>
          <p:nvPr/>
        </p:nvSpPr>
        <p:spPr>
          <a:xfrm>
            <a:off x="5335461" y="4990852"/>
            <a:ext cx="643959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Conflicts</a:t>
            </a:r>
            <a:r>
              <a:rPr lang="de-DE" sz="2200" dirty="0"/>
              <a:t>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00A5A67-6239-40E3-A803-56B50F2794E2}"/>
              </a:ext>
            </a:extLst>
          </p:cNvPr>
          <p:cNvSpPr txBox="1"/>
          <p:nvPr/>
        </p:nvSpPr>
        <p:spPr>
          <a:xfrm>
            <a:off x="155276" y="5784567"/>
            <a:ext cx="1161978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History</a:t>
            </a:r>
            <a:r>
              <a:rPr lang="de-DE" sz="2200" dirty="0"/>
              <a:t>: </a:t>
            </a:r>
            <a:r>
              <a:rPr lang="de-DE" dirty="0"/>
              <a:t>Ersterstellung am 11. November 2024 durch Mohammad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72709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7778034-97AF-41E6-B711-A515FE29D7C8}"/>
              </a:ext>
            </a:extLst>
          </p:cNvPr>
          <p:cNvSpPr txBox="1"/>
          <p:nvPr/>
        </p:nvSpPr>
        <p:spPr>
          <a:xfrm>
            <a:off x="155275" y="146650"/>
            <a:ext cx="295886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-ID: </a:t>
            </a:r>
            <a:r>
              <a:rPr lang="de-DE" dirty="0"/>
              <a:t>Administration-02</a:t>
            </a:r>
            <a:endParaRPr lang="de-DE" sz="2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630702-CB91-4E3C-B97E-5FC18A829EBC}"/>
              </a:ext>
            </a:extLst>
          </p:cNvPr>
          <p:cNvSpPr txBox="1"/>
          <p:nvPr/>
        </p:nvSpPr>
        <p:spPr>
          <a:xfrm>
            <a:off x="3230593" y="146649"/>
            <a:ext cx="244415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-Type: </a:t>
            </a:r>
            <a:r>
              <a:rPr lang="de-DE" dirty="0"/>
              <a:t>Funktional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B42305-028C-4DA9-9751-24B1C7561104}"/>
              </a:ext>
            </a:extLst>
          </p:cNvPr>
          <p:cNvSpPr txBox="1"/>
          <p:nvPr/>
        </p:nvSpPr>
        <p:spPr>
          <a:xfrm>
            <a:off x="5791201" y="146649"/>
            <a:ext cx="433621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Events/</a:t>
            </a:r>
            <a:r>
              <a:rPr lang="de-DE" sz="2200" dirty="0" err="1"/>
              <a:t>Ucs</a:t>
            </a:r>
            <a:r>
              <a:rPr lang="de-DE" sz="2200" dirty="0"/>
              <a:t>: </a:t>
            </a:r>
            <a:r>
              <a:rPr lang="de-DE" dirty="0"/>
              <a:t>Nutzerkonto aktualisieren</a:t>
            </a:r>
            <a:endParaRPr lang="de-DE" sz="2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4C777A-3C11-40C0-A2BC-010F32E05B24}"/>
              </a:ext>
            </a:extLst>
          </p:cNvPr>
          <p:cNvSpPr txBox="1"/>
          <p:nvPr/>
        </p:nvSpPr>
        <p:spPr>
          <a:xfrm>
            <a:off x="155275" y="660926"/>
            <a:ext cx="9972137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Description: </a:t>
            </a:r>
            <a:r>
              <a:rPr lang="de-DE" dirty="0"/>
              <a:t>Aktualisieren einzelner, dem Nutzerkonto zugehörigen Daten und Rechte</a:t>
            </a:r>
            <a:endParaRPr lang="de-DE" sz="2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E9F74B-CD94-4019-8E26-B557708BE48F}"/>
              </a:ext>
            </a:extLst>
          </p:cNvPr>
          <p:cNvSpPr txBox="1"/>
          <p:nvPr/>
        </p:nvSpPr>
        <p:spPr>
          <a:xfrm>
            <a:off x="155276" y="1175202"/>
            <a:ext cx="9972137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Rationale: </a:t>
            </a:r>
            <a:r>
              <a:rPr lang="de-DE" dirty="0"/>
              <a:t>Die Administration und die Verwaltung sollen die Möglichkeit haben, angelegte Nutzerkonten jederzeit zu editieren</a:t>
            </a:r>
            <a:endParaRPr lang="de-DE" dirty="0">
              <a:effectLst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1A11B1-2951-4B7C-AE4A-7F8FAC5EFAB7}"/>
              </a:ext>
            </a:extLst>
          </p:cNvPr>
          <p:cNvSpPr txBox="1"/>
          <p:nvPr/>
        </p:nvSpPr>
        <p:spPr>
          <a:xfrm>
            <a:off x="155275" y="1992501"/>
            <a:ext cx="9972137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Originator</a:t>
            </a:r>
            <a:r>
              <a:rPr lang="de-DE" sz="2200" dirty="0"/>
              <a:t>: </a:t>
            </a:r>
            <a:r>
              <a:rPr lang="de-DE" dirty="0"/>
              <a:t>Administration, Verwaltung</a:t>
            </a:r>
            <a:endParaRPr lang="de-DE" sz="2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2314E9-0AF3-448B-8E3C-7AFD20A34704}"/>
              </a:ext>
            </a:extLst>
          </p:cNvPr>
          <p:cNvSpPr txBox="1"/>
          <p:nvPr/>
        </p:nvSpPr>
        <p:spPr>
          <a:xfrm>
            <a:off x="155275" y="2513465"/>
            <a:ext cx="9972137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Fit </a:t>
            </a:r>
            <a:r>
              <a:rPr lang="de-DE" sz="2200" dirty="0" err="1"/>
              <a:t>Criterion</a:t>
            </a:r>
            <a:r>
              <a:rPr lang="de-DE" sz="2200" dirty="0"/>
              <a:t>: </a:t>
            </a:r>
            <a:r>
              <a:rPr lang="de-DE" dirty="0"/>
              <a:t>Die geänderten Daten werden korrekt in der Datenbank gespeichert</a:t>
            </a:r>
            <a:endParaRPr lang="de-DE" sz="2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8B0B393-093E-48CB-8B25-1246C89F8304}"/>
              </a:ext>
            </a:extLst>
          </p:cNvPr>
          <p:cNvSpPr txBox="1"/>
          <p:nvPr/>
        </p:nvSpPr>
        <p:spPr>
          <a:xfrm>
            <a:off x="155275" y="3047578"/>
            <a:ext cx="3295294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Satisfaction</a:t>
            </a:r>
            <a:r>
              <a:rPr lang="de-DE" sz="2200" dirty="0"/>
              <a:t>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FAC646-2711-4E5C-83A4-6FD63A5526A6}"/>
              </a:ext>
            </a:extLst>
          </p:cNvPr>
          <p:cNvSpPr txBox="1"/>
          <p:nvPr/>
        </p:nvSpPr>
        <p:spPr>
          <a:xfrm>
            <a:off x="3555553" y="3034429"/>
            <a:ext cx="413347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Dissatisfaction</a:t>
            </a:r>
            <a:r>
              <a:rPr lang="de-DE" sz="2200" dirty="0"/>
              <a:t>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9B87ED1-EE22-4A55-9D7E-8FE4655A9CDF}"/>
              </a:ext>
            </a:extLst>
          </p:cNvPr>
          <p:cNvSpPr txBox="1"/>
          <p:nvPr/>
        </p:nvSpPr>
        <p:spPr>
          <a:xfrm>
            <a:off x="7794010" y="3027686"/>
            <a:ext cx="233340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Priority</a:t>
            </a:r>
            <a:r>
              <a:rPr lang="de-DE" sz="2200" dirty="0"/>
              <a:t>: </a:t>
            </a:r>
            <a:r>
              <a:rPr lang="de-DE" dirty="0"/>
              <a:t>Mittel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912EA01-FB8D-4DA3-BB25-37EC1CB2431D}"/>
              </a:ext>
            </a:extLst>
          </p:cNvPr>
          <p:cNvSpPr txBox="1"/>
          <p:nvPr/>
        </p:nvSpPr>
        <p:spPr>
          <a:xfrm>
            <a:off x="155275" y="3548650"/>
            <a:ext cx="50665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Supporting</a:t>
            </a:r>
            <a:r>
              <a:rPr lang="de-DE" sz="2200" dirty="0"/>
              <a:t> Material: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11614A0-AF4D-42C4-9C9C-05737068F12D}"/>
              </a:ext>
            </a:extLst>
          </p:cNvPr>
          <p:cNvSpPr txBox="1"/>
          <p:nvPr/>
        </p:nvSpPr>
        <p:spPr>
          <a:xfrm>
            <a:off x="5335460" y="3548649"/>
            <a:ext cx="479195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Conflicts</a:t>
            </a:r>
            <a:r>
              <a:rPr lang="de-DE" sz="2200" dirty="0"/>
              <a:t>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00A5A67-6239-40E3-A803-56B50F2794E2}"/>
              </a:ext>
            </a:extLst>
          </p:cNvPr>
          <p:cNvSpPr txBox="1"/>
          <p:nvPr/>
        </p:nvSpPr>
        <p:spPr>
          <a:xfrm>
            <a:off x="155275" y="4062869"/>
            <a:ext cx="997213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History</a:t>
            </a:r>
            <a:r>
              <a:rPr lang="de-DE" sz="2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06518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7778034-97AF-41E6-B711-A515FE29D7C8}"/>
              </a:ext>
            </a:extLst>
          </p:cNvPr>
          <p:cNvSpPr txBox="1"/>
          <p:nvPr/>
        </p:nvSpPr>
        <p:spPr>
          <a:xfrm>
            <a:off x="155275" y="146650"/>
            <a:ext cx="2958861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-ID: </a:t>
            </a:r>
            <a:r>
              <a:rPr lang="de-DE" dirty="0"/>
              <a:t>Technische-Anforderungen-03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630702-CB91-4E3C-B97E-5FC18A829EBC}"/>
              </a:ext>
            </a:extLst>
          </p:cNvPr>
          <p:cNvSpPr txBox="1"/>
          <p:nvPr/>
        </p:nvSpPr>
        <p:spPr>
          <a:xfrm>
            <a:off x="3230593" y="146649"/>
            <a:ext cx="244415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-Type:</a:t>
            </a:r>
            <a:r>
              <a:rPr lang="de-DE" dirty="0"/>
              <a:t> Funktional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B42305-028C-4DA9-9751-24B1C7561104}"/>
              </a:ext>
            </a:extLst>
          </p:cNvPr>
          <p:cNvSpPr txBox="1"/>
          <p:nvPr/>
        </p:nvSpPr>
        <p:spPr>
          <a:xfrm>
            <a:off x="5791201" y="146649"/>
            <a:ext cx="5983856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Events/</a:t>
            </a:r>
            <a:r>
              <a:rPr lang="de-DE" sz="2200" dirty="0" err="1"/>
              <a:t>Ucs</a:t>
            </a:r>
            <a:r>
              <a:rPr lang="de-DE" sz="2200" dirty="0"/>
              <a:t>: </a:t>
            </a:r>
            <a:r>
              <a:rPr lang="de-DE" dirty="0"/>
              <a:t>Das Speichern und Verwalten von Bestell- und Benutzerinformationen</a:t>
            </a:r>
            <a:endParaRPr lang="de-DE" sz="2400" dirty="0">
              <a:effectLst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4C777A-3C11-40C0-A2BC-010F32E05B24}"/>
              </a:ext>
            </a:extLst>
          </p:cNvPr>
          <p:cNvSpPr txBox="1"/>
          <p:nvPr/>
        </p:nvSpPr>
        <p:spPr>
          <a:xfrm>
            <a:off x="155275" y="954225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Description: </a:t>
            </a:r>
            <a:r>
              <a:rPr lang="de-DE" dirty="0"/>
              <a:t>Zentrale DB zur Speicherung aller relevanten Daten (Benutzerkonten, personenbezogener Daten, Bestellungen und Essensausgaben)</a:t>
            </a:r>
            <a:endParaRPr lang="de-DE" dirty="0">
              <a:effectLst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E9F74B-CD94-4019-8E26-B557708BE48F}"/>
              </a:ext>
            </a:extLst>
          </p:cNvPr>
          <p:cNvSpPr txBox="1"/>
          <p:nvPr/>
        </p:nvSpPr>
        <p:spPr>
          <a:xfrm>
            <a:off x="155275" y="1761800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Rationale: </a:t>
            </a:r>
            <a:r>
              <a:rPr lang="de-DE" dirty="0"/>
              <a:t>Eine DB ist essentiell für ein strukturiertes und sicheres Speichern sowie effizient für die Verarbeitung und das Abfragen von Daten</a:t>
            </a:r>
            <a:endParaRPr lang="de-DE" dirty="0">
              <a:effectLst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1A11B1-2951-4B7C-AE4A-7F8FAC5EFAB7}"/>
              </a:ext>
            </a:extLst>
          </p:cNvPr>
          <p:cNvSpPr txBox="1"/>
          <p:nvPr/>
        </p:nvSpPr>
        <p:spPr>
          <a:xfrm>
            <a:off x="155274" y="2569374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Originator</a:t>
            </a:r>
            <a:r>
              <a:rPr lang="de-DE" sz="2200" dirty="0"/>
              <a:t>: </a:t>
            </a:r>
            <a:r>
              <a:rPr lang="de-DE" dirty="0"/>
              <a:t> Projektleitung</a:t>
            </a:r>
            <a:endParaRPr lang="de-DE" sz="2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2314E9-0AF3-448B-8E3C-7AFD20A34704}"/>
              </a:ext>
            </a:extLst>
          </p:cNvPr>
          <p:cNvSpPr txBox="1"/>
          <p:nvPr/>
        </p:nvSpPr>
        <p:spPr>
          <a:xfrm>
            <a:off x="155273" y="3090338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Fit </a:t>
            </a:r>
            <a:r>
              <a:rPr lang="de-DE" sz="2200" dirty="0" err="1"/>
              <a:t>Criterion</a:t>
            </a:r>
            <a:r>
              <a:rPr lang="de-DE" sz="2200" dirty="0"/>
              <a:t>: </a:t>
            </a:r>
            <a:r>
              <a:rPr lang="de-DE" dirty="0"/>
              <a:t>Jederzeit aufrufbare Historie der Bestellungen, Benutzer- und Ausgabedaten</a:t>
            </a:r>
            <a:endParaRPr lang="de-DE" dirty="0">
              <a:effectLst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8B0B393-093E-48CB-8B25-1246C89F8304}"/>
              </a:ext>
            </a:extLst>
          </p:cNvPr>
          <p:cNvSpPr txBox="1"/>
          <p:nvPr/>
        </p:nvSpPr>
        <p:spPr>
          <a:xfrm>
            <a:off x="155273" y="3631194"/>
            <a:ext cx="3295294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Satisfaction</a:t>
            </a:r>
            <a:r>
              <a:rPr lang="de-DE" sz="2200" dirty="0"/>
              <a:t>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FAC646-2711-4E5C-83A4-6FD63A5526A6}"/>
              </a:ext>
            </a:extLst>
          </p:cNvPr>
          <p:cNvSpPr txBox="1"/>
          <p:nvPr/>
        </p:nvSpPr>
        <p:spPr>
          <a:xfrm>
            <a:off x="3555551" y="3618045"/>
            <a:ext cx="413347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Dissatisfaction</a:t>
            </a:r>
            <a:r>
              <a:rPr lang="de-DE" sz="2200" dirty="0"/>
              <a:t>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9B87ED1-EE22-4A55-9D7E-8FE4655A9CDF}"/>
              </a:ext>
            </a:extLst>
          </p:cNvPr>
          <p:cNvSpPr txBox="1"/>
          <p:nvPr/>
        </p:nvSpPr>
        <p:spPr>
          <a:xfrm>
            <a:off x="7794008" y="3611302"/>
            <a:ext cx="398104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Priority</a:t>
            </a:r>
            <a:r>
              <a:rPr lang="de-DE" sz="2200" dirty="0"/>
              <a:t>: </a:t>
            </a:r>
            <a:r>
              <a:rPr lang="de-DE" dirty="0"/>
              <a:t>hoch</a:t>
            </a:r>
            <a:endParaRPr lang="de-DE" dirty="0">
              <a:effectLst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912EA01-FB8D-4DA3-BB25-37EC1CB2431D}"/>
              </a:ext>
            </a:extLst>
          </p:cNvPr>
          <p:cNvSpPr txBox="1"/>
          <p:nvPr/>
        </p:nvSpPr>
        <p:spPr>
          <a:xfrm>
            <a:off x="155273" y="4132266"/>
            <a:ext cx="50665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Supporting</a:t>
            </a:r>
            <a:r>
              <a:rPr lang="de-DE" sz="2200" dirty="0"/>
              <a:t> Material: </a:t>
            </a:r>
            <a:r>
              <a:rPr lang="de-DE" dirty="0"/>
              <a:t>Datenbankmodell und SQL-Befehlsdokumentation</a:t>
            </a:r>
            <a:endParaRPr lang="de-DE" sz="2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11614A0-AF4D-42C4-9C9C-05737068F12D}"/>
              </a:ext>
            </a:extLst>
          </p:cNvPr>
          <p:cNvSpPr txBox="1"/>
          <p:nvPr/>
        </p:nvSpPr>
        <p:spPr>
          <a:xfrm>
            <a:off x="5335458" y="4132265"/>
            <a:ext cx="643959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Conflicts</a:t>
            </a:r>
            <a:r>
              <a:rPr lang="de-DE" sz="2200" dirty="0"/>
              <a:t>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00A5A67-6239-40E3-A803-56B50F2794E2}"/>
              </a:ext>
            </a:extLst>
          </p:cNvPr>
          <p:cNvSpPr txBox="1"/>
          <p:nvPr/>
        </p:nvSpPr>
        <p:spPr>
          <a:xfrm>
            <a:off x="155272" y="4910337"/>
            <a:ext cx="1161978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History</a:t>
            </a:r>
            <a:r>
              <a:rPr lang="de-DE" sz="2200" dirty="0"/>
              <a:t>: </a:t>
            </a:r>
            <a:r>
              <a:rPr lang="de-DE" dirty="0"/>
              <a:t>Ersterstellung am 14. November 2024 durch Mohammad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676866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7778034-97AF-41E6-B711-A515FE29D7C8}"/>
              </a:ext>
            </a:extLst>
          </p:cNvPr>
          <p:cNvSpPr txBox="1"/>
          <p:nvPr/>
        </p:nvSpPr>
        <p:spPr>
          <a:xfrm>
            <a:off x="155275" y="146650"/>
            <a:ext cx="2958861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-ID: </a:t>
            </a:r>
            <a:r>
              <a:rPr lang="de-DE" dirty="0"/>
              <a:t>Technische-Bonusanforderungen-01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630702-CB91-4E3C-B97E-5FC18A829EBC}"/>
              </a:ext>
            </a:extLst>
          </p:cNvPr>
          <p:cNvSpPr txBox="1"/>
          <p:nvPr/>
        </p:nvSpPr>
        <p:spPr>
          <a:xfrm>
            <a:off x="3230593" y="146649"/>
            <a:ext cx="2444151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-Type:</a:t>
            </a:r>
            <a:r>
              <a:rPr lang="de-DE" dirty="0"/>
              <a:t> nicht Funktional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B42305-028C-4DA9-9751-24B1C7561104}"/>
              </a:ext>
            </a:extLst>
          </p:cNvPr>
          <p:cNvSpPr txBox="1"/>
          <p:nvPr/>
        </p:nvSpPr>
        <p:spPr>
          <a:xfrm>
            <a:off x="5791201" y="146649"/>
            <a:ext cx="5983856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Events/</a:t>
            </a:r>
            <a:r>
              <a:rPr lang="de-DE" sz="2200" dirty="0" err="1"/>
              <a:t>Ucs</a:t>
            </a:r>
            <a:r>
              <a:rPr lang="de-DE" sz="2200" dirty="0"/>
              <a:t>: </a:t>
            </a:r>
            <a:r>
              <a:rPr lang="de-DE" dirty="0"/>
              <a:t>Installation und Einrichtung der Anwendung auf einem Server</a:t>
            </a:r>
            <a:endParaRPr lang="de-DE" sz="2400" dirty="0">
              <a:effectLst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4C777A-3C11-40C0-A2BC-010F32E05B24}"/>
              </a:ext>
            </a:extLst>
          </p:cNvPr>
          <p:cNvSpPr txBox="1"/>
          <p:nvPr/>
        </p:nvSpPr>
        <p:spPr>
          <a:xfrm>
            <a:off x="155275" y="954225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Description: </a:t>
            </a:r>
            <a:r>
              <a:rPr lang="de-DE" dirty="0"/>
              <a:t>Die Anwendung wird als Docker-Image bereitgestellt, um die Einrichtung und den Start auf einem eigenen Server zu vereinfachen und beschleunigen.</a:t>
            </a:r>
            <a:endParaRPr lang="de-DE" dirty="0">
              <a:effectLst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E9F74B-CD94-4019-8E26-B557708BE48F}"/>
              </a:ext>
            </a:extLst>
          </p:cNvPr>
          <p:cNvSpPr txBox="1"/>
          <p:nvPr/>
        </p:nvSpPr>
        <p:spPr>
          <a:xfrm>
            <a:off x="155275" y="1761800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Rationale: </a:t>
            </a:r>
            <a:r>
              <a:rPr lang="de-DE" dirty="0"/>
              <a:t>Docker ermöglicht eine flexible und schnelle Bereitstellung der Anwendung auf unterschiedlichen Servern.</a:t>
            </a:r>
            <a:endParaRPr lang="de-DE" dirty="0">
              <a:effectLst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1A11B1-2951-4B7C-AE4A-7F8FAC5EFAB7}"/>
              </a:ext>
            </a:extLst>
          </p:cNvPr>
          <p:cNvSpPr txBox="1"/>
          <p:nvPr/>
        </p:nvSpPr>
        <p:spPr>
          <a:xfrm>
            <a:off x="155274" y="2284702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Originator</a:t>
            </a:r>
            <a:r>
              <a:rPr lang="de-DE" sz="2200" dirty="0"/>
              <a:t>: </a:t>
            </a:r>
            <a:r>
              <a:rPr lang="de-DE" dirty="0"/>
              <a:t> Entwicklerteam</a:t>
            </a:r>
            <a:endParaRPr lang="de-DE" sz="2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2314E9-0AF3-448B-8E3C-7AFD20A34704}"/>
              </a:ext>
            </a:extLst>
          </p:cNvPr>
          <p:cNvSpPr txBox="1"/>
          <p:nvPr/>
        </p:nvSpPr>
        <p:spPr>
          <a:xfrm>
            <a:off x="155273" y="2805666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Fit </a:t>
            </a:r>
            <a:r>
              <a:rPr lang="de-DE" sz="2200" dirty="0" err="1"/>
              <a:t>Criterion</a:t>
            </a:r>
            <a:r>
              <a:rPr lang="de-DE" sz="2200" dirty="0"/>
              <a:t>: </a:t>
            </a:r>
            <a:r>
              <a:rPr lang="de-DE" dirty="0"/>
              <a:t>Das Docker-Image wird auf einem Testserver installiert und die Anwendung erfolgreich gestartet; alle Grundfunktionen sind nach der Installation verfügbar.</a:t>
            </a:r>
            <a:endParaRPr lang="de-DE" dirty="0">
              <a:effectLst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8B0B393-093E-48CB-8B25-1246C89F8304}"/>
              </a:ext>
            </a:extLst>
          </p:cNvPr>
          <p:cNvSpPr txBox="1"/>
          <p:nvPr/>
        </p:nvSpPr>
        <p:spPr>
          <a:xfrm>
            <a:off x="155274" y="3623521"/>
            <a:ext cx="3295294" cy="12618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Satisfaction</a:t>
            </a:r>
            <a:r>
              <a:rPr lang="de-DE" sz="2200" dirty="0"/>
              <a:t>: </a:t>
            </a:r>
            <a:r>
              <a:rPr lang="de-DE" dirty="0"/>
              <a:t>Erleichtert den Aufbau und Betrieb der Anwendung für den Kunden.</a:t>
            </a:r>
            <a:endParaRPr lang="de-DE" sz="22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FAC646-2711-4E5C-83A4-6FD63A5526A6}"/>
              </a:ext>
            </a:extLst>
          </p:cNvPr>
          <p:cNvSpPr txBox="1"/>
          <p:nvPr/>
        </p:nvSpPr>
        <p:spPr>
          <a:xfrm>
            <a:off x="3555552" y="3610372"/>
            <a:ext cx="4133472" cy="98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Dissatisfaction:</a:t>
            </a:r>
            <a:r>
              <a:rPr lang="de-DE" dirty="0" err="1"/>
              <a:t>Ohne</a:t>
            </a:r>
            <a:r>
              <a:rPr lang="de-DE" dirty="0"/>
              <a:t> Docker könnte die Einrichtung komplizierter und zeitaufwendiger sein.</a:t>
            </a:r>
            <a:endParaRPr lang="de-DE" sz="22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9B87ED1-EE22-4A55-9D7E-8FE4655A9CDF}"/>
              </a:ext>
            </a:extLst>
          </p:cNvPr>
          <p:cNvSpPr txBox="1"/>
          <p:nvPr/>
        </p:nvSpPr>
        <p:spPr>
          <a:xfrm>
            <a:off x="7794009" y="3603629"/>
            <a:ext cx="398104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Priority</a:t>
            </a:r>
            <a:r>
              <a:rPr lang="de-DE" sz="2200" dirty="0"/>
              <a:t>: </a:t>
            </a:r>
            <a:r>
              <a:rPr lang="de-DE" dirty="0"/>
              <a:t>Mittel</a:t>
            </a:r>
            <a:endParaRPr lang="de-DE" dirty="0">
              <a:effectLst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912EA01-FB8D-4DA3-BB25-37EC1CB2431D}"/>
              </a:ext>
            </a:extLst>
          </p:cNvPr>
          <p:cNvSpPr txBox="1"/>
          <p:nvPr/>
        </p:nvSpPr>
        <p:spPr>
          <a:xfrm>
            <a:off x="155274" y="5003336"/>
            <a:ext cx="50665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Supporting</a:t>
            </a:r>
            <a:r>
              <a:rPr lang="de-DE" sz="2200" dirty="0"/>
              <a:t> Material: </a:t>
            </a:r>
            <a:r>
              <a:rPr lang="de-DE" dirty="0"/>
              <a:t>Docker-Dokumentation und -Referenzen zur Konfiguration</a:t>
            </a:r>
            <a:endParaRPr lang="de-DE" sz="2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11614A0-AF4D-42C4-9C9C-05737068F12D}"/>
              </a:ext>
            </a:extLst>
          </p:cNvPr>
          <p:cNvSpPr txBox="1"/>
          <p:nvPr/>
        </p:nvSpPr>
        <p:spPr>
          <a:xfrm>
            <a:off x="5335459" y="5003335"/>
            <a:ext cx="643959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Conflicts</a:t>
            </a:r>
            <a:r>
              <a:rPr lang="de-DE" sz="2200" dirty="0"/>
              <a:t>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00A5A67-6239-40E3-A803-56B50F2794E2}"/>
              </a:ext>
            </a:extLst>
          </p:cNvPr>
          <p:cNvSpPr txBox="1"/>
          <p:nvPr/>
        </p:nvSpPr>
        <p:spPr>
          <a:xfrm>
            <a:off x="155273" y="5781407"/>
            <a:ext cx="1161978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History</a:t>
            </a:r>
            <a:r>
              <a:rPr lang="de-DE" sz="2200" dirty="0"/>
              <a:t>: </a:t>
            </a:r>
            <a:r>
              <a:rPr lang="de-DE" dirty="0"/>
              <a:t>Erstellt am 10.11.2024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915932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7778034-97AF-41E6-B711-A515FE29D7C8}"/>
              </a:ext>
            </a:extLst>
          </p:cNvPr>
          <p:cNvSpPr txBox="1"/>
          <p:nvPr/>
        </p:nvSpPr>
        <p:spPr>
          <a:xfrm>
            <a:off x="155275" y="146650"/>
            <a:ext cx="2958861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-ID: </a:t>
            </a:r>
            <a:r>
              <a:rPr lang="de-DE" dirty="0"/>
              <a:t>Technische-Bonusanforderungen-02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630702-CB91-4E3C-B97E-5FC18A829EBC}"/>
              </a:ext>
            </a:extLst>
          </p:cNvPr>
          <p:cNvSpPr txBox="1"/>
          <p:nvPr/>
        </p:nvSpPr>
        <p:spPr>
          <a:xfrm>
            <a:off x="3230593" y="146649"/>
            <a:ext cx="2444151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-Type:</a:t>
            </a:r>
            <a:r>
              <a:rPr lang="de-DE" dirty="0"/>
              <a:t> nicht Funktional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B42305-028C-4DA9-9751-24B1C7561104}"/>
              </a:ext>
            </a:extLst>
          </p:cNvPr>
          <p:cNvSpPr txBox="1"/>
          <p:nvPr/>
        </p:nvSpPr>
        <p:spPr>
          <a:xfrm>
            <a:off x="5791201" y="146649"/>
            <a:ext cx="5983856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Events/</a:t>
            </a:r>
            <a:r>
              <a:rPr lang="de-DE" sz="2200" dirty="0" err="1"/>
              <a:t>Ucs</a:t>
            </a:r>
            <a:r>
              <a:rPr lang="de-DE" sz="2200" dirty="0"/>
              <a:t>: </a:t>
            </a:r>
            <a:r>
              <a:rPr lang="de-DE" dirty="0"/>
              <a:t> Änderungen im Code-Repository, Software-Tests, Bereitstellung</a:t>
            </a:r>
            <a:endParaRPr lang="de-DE" sz="2400" dirty="0">
              <a:effectLst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4C777A-3C11-40C0-A2BC-010F32E05B24}"/>
              </a:ext>
            </a:extLst>
          </p:cNvPr>
          <p:cNvSpPr txBox="1"/>
          <p:nvPr/>
        </p:nvSpPr>
        <p:spPr>
          <a:xfrm>
            <a:off x="155275" y="954225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Description: </a:t>
            </a:r>
            <a:r>
              <a:rPr lang="de-DE" dirty="0"/>
              <a:t>Die Entwicklung wird durch CI/CD-Pipelines unterstützt, die automatisierte Tests und Bereitstellungen durchführen, um die Softwarequalität kontinuierlich zu sichern.</a:t>
            </a:r>
            <a:endParaRPr lang="de-DE" dirty="0">
              <a:effectLst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E9F74B-CD94-4019-8E26-B557708BE48F}"/>
              </a:ext>
            </a:extLst>
          </p:cNvPr>
          <p:cNvSpPr txBox="1"/>
          <p:nvPr/>
        </p:nvSpPr>
        <p:spPr>
          <a:xfrm>
            <a:off x="155275" y="1761800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Rationale: </a:t>
            </a:r>
            <a:r>
              <a:rPr lang="de-DE" dirty="0"/>
              <a:t>Automatisierte Tests und Bereitstellung sorgen dafür, dass Fehler frühzeitig erkannt werden und neue Versionen schnell ausgeliefert werden können.</a:t>
            </a:r>
            <a:endParaRPr lang="de-DE" dirty="0">
              <a:effectLst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1A11B1-2951-4B7C-AE4A-7F8FAC5EFAB7}"/>
              </a:ext>
            </a:extLst>
          </p:cNvPr>
          <p:cNvSpPr txBox="1"/>
          <p:nvPr/>
        </p:nvSpPr>
        <p:spPr>
          <a:xfrm>
            <a:off x="155274" y="2569374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Originator</a:t>
            </a:r>
            <a:r>
              <a:rPr lang="de-DE" sz="2200" dirty="0"/>
              <a:t>: </a:t>
            </a:r>
            <a:r>
              <a:rPr lang="de-DE" dirty="0"/>
              <a:t> Entwicklerteam</a:t>
            </a:r>
            <a:endParaRPr lang="de-DE" sz="2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2314E9-0AF3-448B-8E3C-7AFD20A34704}"/>
              </a:ext>
            </a:extLst>
          </p:cNvPr>
          <p:cNvSpPr txBox="1"/>
          <p:nvPr/>
        </p:nvSpPr>
        <p:spPr>
          <a:xfrm>
            <a:off x="155273" y="3090338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Fit </a:t>
            </a:r>
            <a:r>
              <a:rPr lang="de-DE" sz="2200" dirty="0" err="1"/>
              <a:t>Criterion</a:t>
            </a:r>
            <a:r>
              <a:rPr lang="de-DE" sz="2200" dirty="0"/>
              <a:t>: </a:t>
            </a:r>
            <a:r>
              <a:rPr lang="de-DE" dirty="0"/>
              <a:t>Bei jedem Push in das Repository werden Tests durch die CI/CD-Pipelines ausgeführt, Fehlerberichte erstellt und bei erfolgreicher Prüfung die Software automatisch bereitgestellt.</a:t>
            </a:r>
            <a:endParaRPr lang="de-DE" dirty="0">
              <a:effectLst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8B0B393-093E-48CB-8B25-1246C89F8304}"/>
              </a:ext>
            </a:extLst>
          </p:cNvPr>
          <p:cNvSpPr txBox="1"/>
          <p:nvPr/>
        </p:nvSpPr>
        <p:spPr>
          <a:xfrm>
            <a:off x="155274" y="3908193"/>
            <a:ext cx="3295294" cy="98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Satisfaction</a:t>
            </a:r>
            <a:r>
              <a:rPr lang="de-DE" sz="2200" dirty="0"/>
              <a:t>: </a:t>
            </a:r>
            <a:r>
              <a:rPr lang="de-DE" dirty="0"/>
              <a:t>Der Kunde erhält eine stabile und geprüfte Software.</a:t>
            </a:r>
            <a:endParaRPr lang="de-DE" sz="22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FAC646-2711-4E5C-83A4-6FD63A5526A6}"/>
              </a:ext>
            </a:extLst>
          </p:cNvPr>
          <p:cNvSpPr txBox="1"/>
          <p:nvPr/>
        </p:nvSpPr>
        <p:spPr>
          <a:xfrm>
            <a:off x="3555552" y="3895044"/>
            <a:ext cx="4133472" cy="12618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Dissatisfaction</a:t>
            </a:r>
            <a:r>
              <a:rPr lang="de-DE" sz="2200" dirty="0"/>
              <a:t>: </a:t>
            </a:r>
            <a:r>
              <a:rPr lang="de-DE" dirty="0"/>
              <a:t>Ohne CI/CD könnte die Fehleranfälligkeit höher sein und der Bereitstellungsprozess langsamer ablaufen.</a:t>
            </a:r>
            <a:endParaRPr lang="de-DE" sz="22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9B87ED1-EE22-4A55-9D7E-8FE4655A9CDF}"/>
              </a:ext>
            </a:extLst>
          </p:cNvPr>
          <p:cNvSpPr txBox="1"/>
          <p:nvPr/>
        </p:nvSpPr>
        <p:spPr>
          <a:xfrm>
            <a:off x="7794009" y="3888301"/>
            <a:ext cx="398104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Priority</a:t>
            </a:r>
            <a:r>
              <a:rPr lang="de-DE" sz="2200" dirty="0"/>
              <a:t>: </a:t>
            </a:r>
            <a:r>
              <a:rPr lang="de-DE" dirty="0"/>
              <a:t>Mittel</a:t>
            </a:r>
            <a:endParaRPr lang="de-DE" dirty="0">
              <a:effectLst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912EA01-FB8D-4DA3-BB25-37EC1CB2431D}"/>
              </a:ext>
            </a:extLst>
          </p:cNvPr>
          <p:cNvSpPr txBox="1"/>
          <p:nvPr/>
        </p:nvSpPr>
        <p:spPr>
          <a:xfrm>
            <a:off x="155273" y="5225392"/>
            <a:ext cx="50665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Supporting</a:t>
            </a:r>
            <a:r>
              <a:rPr lang="de-DE" sz="2200" dirty="0"/>
              <a:t> Material: </a:t>
            </a:r>
            <a:r>
              <a:rPr lang="de-DE" dirty="0"/>
              <a:t>CI/CD-Dokumentation, Pipeline-Konfigurationen, Testberichte</a:t>
            </a:r>
            <a:endParaRPr lang="de-DE" sz="2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11614A0-AF4D-42C4-9C9C-05737068F12D}"/>
              </a:ext>
            </a:extLst>
          </p:cNvPr>
          <p:cNvSpPr txBox="1"/>
          <p:nvPr/>
        </p:nvSpPr>
        <p:spPr>
          <a:xfrm>
            <a:off x="5335458" y="5225391"/>
            <a:ext cx="643959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Conflicts</a:t>
            </a:r>
            <a:r>
              <a:rPr lang="de-DE" sz="2200" dirty="0"/>
              <a:t>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00A5A67-6239-40E3-A803-56B50F2794E2}"/>
              </a:ext>
            </a:extLst>
          </p:cNvPr>
          <p:cNvSpPr txBox="1"/>
          <p:nvPr/>
        </p:nvSpPr>
        <p:spPr>
          <a:xfrm>
            <a:off x="155272" y="6003463"/>
            <a:ext cx="1161978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History</a:t>
            </a:r>
            <a:r>
              <a:rPr lang="de-DE" sz="2200" dirty="0"/>
              <a:t>: </a:t>
            </a:r>
            <a:r>
              <a:rPr lang="de-DE" dirty="0"/>
              <a:t>Erstellt am 10.11.2024</a:t>
            </a:r>
            <a:endParaRPr lang="de-DE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7945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7778034-97AF-41E6-B711-A515FE29D7C8}"/>
              </a:ext>
            </a:extLst>
          </p:cNvPr>
          <p:cNvSpPr txBox="1"/>
          <p:nvPr/>
        </p:nvSpPr>
        <p:spPr>
          <a:xfrm>
            <a:off x="155275" y="146650"/>
            <a:ext cx="2958861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-ID: </a:t>
            </a:r>
            <a:r>
              <a:rPr lang="de-DE" dirty="0"/>
              <a:t>Technische-Bonusanforderungen-03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630702-CB91-4E3C-B97E-5FC18A829EBC}"/>
              </a:ext>
            </a:extLst>
          </p:cNvPr>
          <p:cNvSpPr txBox="1"/>
          <p:nvPr/>
        </p:nvSpPr>
        <p:spPr>
          <a:xfrm>
            <a:off x="3230593" y="146649"/>
            <a:ext cx="2444151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-Type:</a:t>
            </a:r>
            <a:r>
              <a:rPr lang="de-DE" dirty="0"/>
              <a:t> nicht Funktional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B42305-028C-4DA9-9751-24B1C7561104}"/>
              </a:ext>
            </a:extLst>
          </p:cNvPr>
          <p:cNvSpPr txBox="1"/>
          <p:nvPr/>
        </p:nvSpPr>
        <p:spPr>
          <a:xfrm>
            <a:off x="5791201" y="146649"/>
            <a:ext cx="5983856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Events/</a:t>
            </a:r>
            <a:r>
              <a:rPr lang="de-DE" sz="2200" dirty="0" err="1"/>
              <a:t>Ucs</a:t>
            </a:r>
            <a:r>
              <a:rPr lang="de-DE" sz="2200" dirty="0"/>
              <a:t>: </a:t>
            </a:r>
            <a:r>
              <a:rPr lang="de-DE" dirty="0"/>
              <a:t>Versionsmanagement und Zusammenarbeit bei Code-Änderungen</a:t>
            </a:r>
            <a:endParaRPr lang="de-DE" sz="2400" dirty="0">
              <a:effectLst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4C777A-3C11-40C0-A2BC-010F32E05B24}"/>
              </a:ext>
            </a:extLst>
          </p:cNvPr>
          <p:cNvSpPr txBox="1"/>
          <p:nvPr/>
        </p:nvSpPr>
        <p:spPr>
          <a:xfrm>
            <a:off x="155275" y="954225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Description: </a:t>
            </a:r>
            <a:r>
              <a:rPr lang="de-DE" dirty="0"/>
              <a:t>Die Anwendung nutzt das </a:t>
            </a:r>
            <a:r>
              <a:rPr lang="de-DE" dirty="0" err="1"/>
              <a:t>GitFlow</a:t>
            </a:r>
            <a:r>
              <a:rPr lang="de-DE" dirty="0"/>
              <a:t>-Modell zur strukturierten Versionskontrolle und zur Verwaltung von neuen Funktionen und </a:t>
            </a:r>
            <a:r>
              <a:rPr lang="de-DE" dirty="0" err="1"/>
              <a:t>Bugfixes</a:t>
            </a:r>
            <a:r>
              <a:rPr lang="de-DE" dirty="0"/>
              <a:t>.</a:t>
            </a:r>
            <a:endParaRPr lang="de-DE" dirty="0">
              <a:effectLst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E9F74B-CD94-4019-8E26-B557708BE48F}"/>
              </a:ext>
            </a:extLst>
          </p:cNvPr>
          <p:cNvSpPr txBox="1"/>
          <p:nvPr/>
        </p:nvSpPr>
        <p:spPr>
          <a:xfrm>
            <a:off x="155273" y="1739613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Rationale:</a:t>
            </a:r>
            <a:r>
              <a:rPr lang="de-DE" dirty="0"/>
              <a:t> </a:t>
            </a:r>
            <a:r>
              <a:rPr lang="de-DE" dirty="0" err="1"/>
              <a:t>GitFlow</a:t>
            </a:r>
            <a:r>
              <a:rPr lang="de-DE" dirty="0"/>
              <a:t> macht die Arbeit im Team effizienter und übersichtlicher, da Änderungen sauber nachverfolgt und in verschiedenen Versionen organisiert werden können.</a:t>
            </a:r>
            <a:endParaRPr lang="de-DE" dirty="0">
              <a:effectLst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1A11B1-2951-4B7C-AE4A-7F8FAC5EFAB7}"/>
              </a:ext>
            </a:extLst>
          </p:cNvPr>
          <p:cNvSpPr txBox="1"/>
          <p:nvPr/>
        </p:nvSpPr>
        <p:spPr>
          <a:xfrm>
            <a:off x="155272" y="2547187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Originator</a:t>
            </a:r>
            <a:r>
              <a:rPr lang="de-DE" sz="2200" dirty="0"/>
              <a:t>: </a:t>
            </a:r>
            <a:r>
              <a:rPr lang="de-DE" dirty="0"/>
              <a:t> Entwicklerteam</a:t>
            </a:r>
            <a:endParaRPr lang="de-DE" sz="2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2314E9-0AF3-448B-8E3C-7AFD20A34704}"/>
              </a:ext>
            </a:extLst>
          </p:cNvPr>
          <p:cNvSpPr txBox="1"/>
          <p:nvPr/>
        </p:nvSpPr>
        <p:spPr>
          <a:xfrm>
            <a:off x="155271" y="3068151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Fit </a:t>
            </a:r>
            <a:r>
              <a:rPr lang="de-DE" sz="2200" dirty="0" err="1"/>
              <a:t>Criterion</a:t>
            </a:r>
            <a:r>
              <a:rPr lang="de-DE" sz="2200" dirty="0"/>
              <a:t>: </a:t>
            </a:r>
            <a:r>
              <a:rPr lang="de-DE" dirty="0"/>
              <a:t>Alle Änderungen werden über definierte </a:t>
            </a:r>
            <a:r>
              <a:rPr lang="de-DE" dirty="0" err="1"/>
              <a:t>Branches</a:t>
            </a:r>
            <a:r>
              <a:rPr lang="de-DE" dirty="0"/>
              <a:t> organisiert; jede neue Funktion wird in einem Feature-Branch erstellt und nach erfolgreichen Tests in den Main-Branch integriert.</a:t>
            </a:r>
            <a:endParaRPr lang="de-DE" dirty="0">
              <a:effectLst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8B0B393-093E-48CB-8B25-1246C89F8304}"/>
              </a:ext>
            </a:extLst>
          </p:cNvPr>
          <p:cNvSpPr txBox="1"/>
          <p:nvPr/>
        </p:nvSpPr>
        <p:spPr>
          <a:xfrm>
            <a:off x="155272" y="3886006"/>
            <a:ext cx="3295294" cy="15388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Satisfaction</a:t>
            </a:r>
            <a:r>
              <a:rPr lang="de-DE" sz="2200" dirty="0"/>
              <a:t>: </a:t>
            </a:r>
            <a:r>
              <a:rPr lang="de-DE" dirty="0"/>
              <a:t>Der Kunde erhält eine nachvollziehbare Entwicklungshistorie und saubere Versionen.</a:t>
            </a:r>
            <a:endParaRPr lang="de-DE" sz="2400" dirty="0">
              <a:effectLst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FAC646-2711-4E5C-83A4-6FD63A5526A6}"/>
              </a:ext>
            </a:extLst>
          </p:cNvPr>
          <p:cNvSpPr txBox="1"/>
          <p:nvPr/>
        </p:nvSpPr>
        <p:spPr>
          <a:xfrm>
            <a:off x="3555550" y="3872857"/>
            <a:ext cx="4133472" cy="12618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Dissatisfaction</a:t>
            </a:r>
            <a:r>
              <a:rPr lang="de-DE" sz="2200" dirty="0"/>
              <a:t>: </a:t>
            </a:r>
            <a:r>
              <a:rPr lang="de-DE" dirty="0"/>
              <a:t>Ohne </a:t>
            </a:r>
            <a:r>
              <a:rPr lang="de-DE" dirty="0" err="1"/>
              <a:t>GitFlow</a:t>
            </a:r>
            <a:r>
              <a:rPr lang="de-DE" dirty="0"/>
              <a:t> könnte es schwieriger werden, verschiedene Versionen und Änderungen zu verwalten.</a:t>
            </a:r>
            <a:endParaRPr lang="de-DE" sz="2400" dirty="0">
              <a:effectLst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9B87ED1-EE22-4A55-9D7E-8FE4655A9CDF}"/>
              </a:ext>
            </a:extLst>
          </p:cNvPr>
          <p:cNvSpPr txBox="1"/>
          <p:nvPr/>
        </p:nvSpPr>
        <p:spPr>
          <a:xfrm>
            <a:off x="7794007" y="3866114"/>
            <a:ext cx="398104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Priority</a:t>
            </a:r>
            <a:r>
              <a:rPr lang="de-DE" sz="2200" dirty="0"/>
              <a:t>: </a:t>
            </a:r>
            <a:r>
              <a:rPr lang="de-DE" dirty="0"/>
              <a:t>Hoch</a:t>
            </a:r>
            <a:endParaRPr lang="de-DE" dirty="0">
              <a:effectLst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912EA01-FB8D-4DA3-BB25-37EC1CB2431D}"/>
              </a:ext>
            </a:extLst>
          </p:cNvPr>
          <p:cNvSpPr txBox="1"/>
          <p:nvPr/>
        </p:nvSpPr>
        <p:spPr>
          <a:xfrm>
            <a:off x="155275" y="5502392"/>
            <a:ext cx="50665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Supporting</a:t>
            </a:r>
            <a:r>
              <a:rPr lang="de-DE" sz="2200" dirty="0"/>
              <a:t> Material: </a:t>
            </a:r>
            <a:r>
              <a:rPr lang="de-DE" dirty="0" err="1"/>
              <a:t>GitFlow</a:t>
            </a:r>
            <a:r>
              <a:rPr lang="de-DE" dirty="0"/>
              <a:t>-Dokumentation, </a:t>
            </a:r>
            <a:r>
              <a:rPr lang="de-DE" dirty="0" err="1"/>
              <a:t>Git</a:t>
            </a:r>
            <a:r>
              <a:rPr lang="de-DE" dirty="0"/>
              <a:t>-Branch-Struktur, Projekt-Workflow</a:t>
            </a:r>
            <a:endParaRPr lang="de-DE" sz="2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11614A0-AF4D-42C4-9C9C-05737068F12D}"/>
              </a:ext>
            </a:extLst>
          </p:cNvPr>
          <p:cNvSpPr txBox="1"/>
          <p:nvPr/>
        </p:nvSpPr>
        <p:spPr>
          <a:xfrm>
            <a:off x="5335460" y="5502391"/>
            <a:ext cx="643959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Conflicts</a:t>
            </a:r>
            <a:r>
              <a:rPr lang="de-DE" sz="2200" dirty="0"/>
              <a:t>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00A5A67-6239-40E3-A803-56B50F2794E2}"/>
              </a:ext>
            </a:extLst>
          </p:cNvPr>
          <p:cNvSpPr txBox="1"/>
          <p:nvPr/>
        </p:nvSpPr>
        <p:spPr>
          <a:xfrm>
            <a:off x="155274" y="6280463"/>
            <a:ext cx="1161978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History</a:t>
            </a:r>
            <a:r>
              <a:rPr lang="de-DE" sz="2200" dirty="0"/>
              <a:t>: </a:t>
            </a:r>
            <a:r>
              <a:rPr lang="de-DE" dirty="0"/>
              <a:t>Erstellt am 10.11.2024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528120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7778034-97AF-41E6-B711-A515FE29D7C8}"/>
              </a:ext>
            </a:extLst>
          </p:cNvPr>
          <p:cNvSpPr txBox="1"/>
          <p:nvPr/>
        </p:nvSpPr>
        <p:spPr>
          <a:xfrm>
            <a:off x="155275" y="146650"/>
            <a:ext cx="2958861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-ID: </a:t>
            </a:r>
            <a:r>
              <a:rPr lang="de-DE" dirty="0"/>
              <a:t>Technische-Bonusanforderungen-04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630702-CB91-4E3C-B97E-5FC18A829EBC}"/>
              </a:ext>
            </a:extLst>
          </p:cNvPr>
          <p:cNvSpPr txBox="1"/>
          <p:nvPr/>
        </p:nvSpPr>
        <p:spPr>
          <a:xfrm>
            <a:off x="3230593" y="146649"/>
            <a:ext cx="2444151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-Type:</a:t>
            </a:r>
            <a:r>
              <a:rPr lang="de-DE" dirty="0"/>
              <a:t> nicht Funktional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B42305-028C-4DA9-9751-24B1C7561104}"/>
              </a:ext>
            </a:extLst>
          </p:cNvPr>
          <p:cNvSpPr txBox="1"/>
          <p:nvPr/>
        </p:nvSpPr>
        <p:spPr>
          <a:xfrm>
            <a:off x="5791201" y="146649"/>
            <a:ext cx="598385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Events/</a:t>
            </a:r>
            <a:r>
              <a:rPr lang="de-DE" sz="2200" dirty="0" err="1"/>
              <a:t>Ucs</a:t>
            </a:r>
            <a:r>
              <a:rPr lang="de-DE" sz="2200" dirty="0"/>
              <a:t>: </a:t>
            </a:r>
            <a:r>
              <a:rPr lang="de-DE" dirty="0"/>
              <a:t>Softwareentwicklung, Projektmanagement</a:t>
            </a:r>
            <a:endParaRPr lang="de-DE" sz="2400" dirty="0">
              <a:effectLst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4C777A-3C11-40C0-A2BC-010F32E05B24}"/>
              </a:ext>
            </a:extLst>
          </p:cNvPr>
          <p:cNvSpPr txBox="1"/>
          <p:nvPr/>
        </p:nvSpPr>
        <p:spPr>
          <a:xfrm>
            <a:off x="155275" y="954225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Description: </a:t>
            </a:r>
            <a:r>
              <a:rPr lang="de-DE" dirty="0"/>
              <a:t>Die Entwicklung erfolgt in einem </a:t>
            </a:r>
            <a:r>
              <a:rPr lang="de-DE" dirty="0" err="1"/>
              <a:t>Scrum</a:t>
            </a:r>
            <a:r>
              <a:rPr lang="de-DE" dirty="0"/>
              <a:t>-ähnlichen Prozess, bei dem Arbeitsschritte und Aufgaben über </a:t>
            </a:r>
            <a:r>
              <a:rPr lang="de-DE" dirty="0" err="1"/>
              <a:t>Git-Issues</a:t>
            </a:r>
            <a:r>
              <a:rPr lang="de-DE" dirty="0"/>
              <a:t> organisiert und verfolgt werden.</a:t>
            </a:r>
            <a:endParaRPr lang="de-DE" dirty="0">
              <a:effectLst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E9F74B-CD94-4019-8E26-B557708BE48F}"/>
              </a:ext>
            </a:extLst>
          </p:cNvPr>
          <p:cNvSpPr txBox="1"/>
          <p:nvPr/>
        </p:nvSpPr>
        <p:spPr>
          <a:xfrm>
            <a:off x="155276" y="2038800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Rationale: </a:t>
            </a:r>
            <a:r>
              <a:rPr lang="de-DE" dirty="0"/>
              <a:t>Ein </a:t>
            </a:r>
            <a:r>
              <a:rPr lang="de-DE" dirty="0" err="1"/>
              <a:t>Scrum</a:t>
            </a:r>
            <a:r>
              <a:rPr lang="de-DE" dirty="0"/>
              <a:t>-ähnlicher Prozess hilft dem Team, strukturiert und agil zu arbeiten, und ermöglicht die kontinuierliche Überwachung des Fortschritts.</a:t>
            </a:r>
            <a:endParaRPr lang="de-DE" dirty="0">
              <a:effectLst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1A11B1-2951-4B7C-AE4A-7F8FAC5EFAB7}"/>
              </a:ext>
            </a:extLst>
          </p:cNvPr>
          <p:cNvSpPr txBox="1"/>
          <p:nvPr/>
        </p:nvSpPr>
        <p:spPr>
          <a:xfrm>
            <a:off x="155275" y="2846374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Originator</a:t>
            </a:r>
            <a:r>
              <a:rPr lang="de-DE" sz="2200" dirty="0"/>
              <a:t>: </a:t>
            </a:r>
            <a:r>
              <a:rPr lang="de-DE" dirty="0"/>
              <a:t> Projektleitung</a:t>
            </a:r>
            <a:endParaRPr lang="de-DE" sz="2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2314E9-0AF3-448B-8E3C-7AFD20A34704}"/>
              </a:ext>
            </a:extLst>
          </p:cNvPr>
          <p:cNvSpPr txBox="1"/>
          <p:nvPr/>
        </p:nvSpPr>
        <p:spPr>
          <a:xfrm>
            <a:off x="155274" y="3367338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Fit </a:t>
            </a:r>
            <a:r>
              <a:rPr lang="de-DE" sz="2200" dirty="0" err="1"/>
              <a:t>Criterion</a:t>
            </a:r>
            <a:r>
              <a:rPr lang="de-DE" sz="2200" dirty="0"/>
              <a:t>: </a:t>
            </a:r>
            <a:r>
              <a:rPr lang="de-DE" dirty="0"/>
              <a:t>Alle Aufgaben und Arbeitsschritte werden als </a:t>
            </a:r>
            <a:r>
              <a:rPr lang="de-DE" dirty="0" err="1"/>
              <a:t>Git-Issues</a:t>
            </a:r>
            <a:r>
              <a:rPr lang="de-DE" dirty="0"/>
              <a:t> angelegt und in Sprints organisiert; der Projektfortschritt kann klar in einem Projektboard verfolgt und nachverfolgt werden.</a:t>
            </a:r>
            <a:endParaRPr lang="de-DE" dirty="0">
              <a:effectLst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8B0B393-093E-48CB-8B25-1246C89F8304}"/>
              </a:ext>
            </a:extLst>
          </p:cNvPr>
          <p:cNvSpPr txBox="1"/>
          <p:nvPr/>
        </p:nvSpPr>
        <p:spPr>
          <a:xfrm>
            <a:off x="155275" y="4185193"/>
            <a:ext cx="3295294" cy="98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Satisfaction</a:t>
            </a:r>
            <a:r>
              <a:rPr lang="de-DE" sz="2200" dirty="0"/>
              <a:t>: </a:t>
            </a:r>
            <a:r>
              <a:rPr lang="de-DE" dirty="0"/>
              <a:t>Der Kunde hat eine klarere Übersicht über den Projektfortschritt.</a:t>
            </a:r>
            <a:endParaRPr lang="de-DE" sz="22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FAC646-2711-4E5C-83A4-6FD63A5526A6}"/>
              </a:ext>
            </a:extLst>
          </p:cNvPr>
          <p:cNvSpPr txBox="1"/>
          <p:nvPr/>
        </p:nvSpPr>
        <p:spPr>
          <a:xfrm>
            <a:off x="3555553" y="4172044"/>
            <a:ext cx="4133472" cy="98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Dissatisfaction:</a:t>
            </a:r>
            <a:r>
              <a:rPr lang="de-DE" dirty="0" err="1"/>
              <a:t>Ohne</a:t>
            </a:r>
            <a:r>
              <a:rPr lang="de-DE" dirty="0"/>
              <a:t> klare Struktur könnten die Fortschritte weniger nachvollziehbar sein.</a:t>
            </a:r>
            <a:endParaRPr lang="de-DE" sz="22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9B87ED1-EE22-4A55-9D7E-8FE4655A9CDF}"/>
              </a:ext>
            </a:extLst>
          </p:cNvPr>
          <p:cNvSpPr txBox="1"/>
          <p:nvPr/>
        </p:nvSpPr>
        <p:spPr>
          <a:xfrm>
            <a:off x="7794010" y="4165301"/>
            <a:ext cx="398104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Priority</a:t>
            </a:r>
            <a:r>
              <a:rPr lang="de-DE" sz="2200" dirty="0"/>
              <a:t>: </a:t>
            </a:r>
            <a:r>
              <a:rPr lang="de-DE" dirty="0"/>
              <a:t>Mittel</a:t>
            </a:r>
            <a:endParaRPr lang="de-DE" dirty="0">
              <a:effectLst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912EA01-FB8D-4DA3-BB25-37EC1CB2431D}"/>
              </a:ext>
            </a:extLst>
          </p:cNvPr>
          <p:cNvSpPr txBox="1"/>
          <p:nvPr/>
        </p:nvSpPr>
        <p:spPr>
          <a:xfrm>
            <a:off x="155275" y="5259488"/>
            <a:ext cx="50665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Supporting</a:t>
            </a:r>
            <a:r>
              <a:rPr lang="de-DE" sz="2200" dirty="0"/>
              <a:t> Material: </a:t>
            </a:r>
            <a:r>
              <a:rPr lang="de-DE" dirty="0" err="1"/>
              <a:t>Git</a:t>
            </a:r>
            <a:r>
              <a:rPr lang="de-DE" dirty="0"/>
              <a:t>-</a:t>
            </a:r>
            <a:r>
              <a:rPr lang="de-DE" dirty="0" err="1"/>
              <a:t>Issue</a:t>
            </a:r>
            <a:r>
              <a:rPr lang="de-DE" dirty="0"/>
              <a:t>-Tracker, </a:t>
            </a:r>
            <a:r>
              <a:rPr lang="de-DE" dirty="0" err="1"/>
              <a:t>Scrum</a:t>
            </a:r>
            <a:r>
              <a:rPr lang="de-DE" dirty="0"/>
              <a:t>-Dokumentation</a:t>
            </a:r>
            <a:endParaRPr lang="de-DE" sz="2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11614A0-AF4D-42C4-9C9C-05737068F12D}"/>
              </a:ext>
            </a:extLst>
          </p:cNvPr>
          <p:cNvSpPr txBox="1"/>
          <p:nvPr/>
        </p:nvSpPr>
        <p:spPr>
          <a:xfrm>
            <a:off x="5335460" y="5259487"/>
            <a:ext cx="643959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Conflicts</a:t>
            </a:r>
            <a:r>
              <a:rPr lang="de-DE" sz="2200" dirty="0"/>
              <a:t>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00A5A67-6239-40E3-A803-56B50F2794E2}"/>
              </a:ext>
            </a:extLst>
          </p:cNvPr>
          <p:cNvSpPr txBox="1"/>
          <p:nvPr/>
        </p:nvSpPr>
        <p:spPr>
          <a:xfrm>
            <a:off x="155274" y="6037559"/>
            <a:ext cx="1161978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History</a:t>
            </a:r>
            <a:r>
              <a:rPr lang="de-DE" sz="2200" dirty="0"/>
              <a:t>: </a:t>
            </a:r>
            <a:r>
              <a:rPr lang="de-DE" dirty="0"/>
              <a:t>Erstellt am 10.11.2024</a:t>
            </a:r>
            <a:endParaRPr lang="de-DE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919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7778034-97AF-41E6-B711-A515FE29D7C8}"/>
              </a:ext>
            </a:extLst>
          </p:cNvPr>
          <p:cNvSpPr txBox="1"/>
          <p:nvPr/>
        </p:nvSpPr>
        <p:spPr>
          <a:xfrm>
            <a:off x="155275" y="146650"/>
            <a:ext cx="295886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-ID: </a:t>
            </a:r>
            <a:r>
              <a:rPr lang="de-DE" dirty="0"/>
              <a:t>Login-01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630702-CB91-4E3C-B97E-5FC18A829EBC}"/>
              </a:ext>
            </a:extLst>
          </p:cNvPr>
          <p:cNvSpPr txBox="1"/>
          <p:nvPr/>
        </p:nvSpPr>
        <p:spPr>
          <a:xfrm>
            <a:off x="3230593" y="146649"/>
            <a:ext cx="244415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-Type:</a:t>
            </a:r>
            <a:r>
              <a:rPr lang="de-DE" dirty="0"/>
              <a:t> Funktional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B42305-028C-4DA9-9751-24B1C7561104}"/>
              </a:ext>
            </a:extLst>
          </p:cNvPr>
          <p:cNvSpPr txBox="1"/>
          <p:nvPr/>
        </p:nvSpPr>
        <p:spPr>
          <a:xfrm>
            <a:off x="5791201" y="146649"/>
            <a:ext cx="598385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Events/</a:t>
            </a:r>
            <a:r>
              <a:rPr lang="de-DE" sz="2200" dirty="0" err="1"/>
              <a:t>Ucs</a:t>
            </a:r>
            <a:r>
              <a:rPr lang="de-DE" sz="2200" dirty="0"/>
              <a:t>: </a:t>
            </a:r>
            <a:r>
              <a:rPr lang="de-DE" dirty="0"/>
              <a:t>Nutzer will sich anmelden</a:t>
            </a:r>
            <a:endParaRPr lang="de-DE" sz="2400" dirty="0">
              <a:effectLst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4C777A-3C11-40C0-A2BC-010F32E05B24}"/>
              </a:ext>
            </a:extLst>
          </p:cNvPr>
          <p:cNvSpPr txBox="1"/>
          <p:nvPr/>
        </p:nvSpPr>
        <p:spPr>
          <a:xfrm>
            <a:off x="155277" y="678180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Description: </a:t>
            </a:r>
            <a:r>
              <a:rPr lang="de-DE" dirty="0"/>
              <a:t>Overlay zum einloggen, Eingabe von Nutzername/Passwort und bestätigen-Button</a:t>
            </a:r>
            <a:endParaRPr lang="de-DE" dirty="0">
              <a:effectLst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E9F74B-CD94-4019-8E26-B557708BE48F}"/>
              </a:ext>
            </a:extLst>
          </p:cNvPr>
          <p:cNvSpPr txBox="1"/>
          <p:nvPr/>
        </p:nvSpPr>
        <p:spPr>
          <a:xfrm>
            <a:off x="155277" y="1210664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Rationale: </a:t>
            </a:r>
            <a:r>
              <a:rPr lang="de-DE" dirty="0"/>
              <a:t>Nötig, damit Nutzer auf System zugreifen können und auf ihre Rechte zugeschnittenes GUI auf Anwendung zu erhalten</a:t>
            </a:r>
            <a:endParaRPr lang="de-DE" dirty="0">
              <a:effectLst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1A11B1-2951-4B7C-AE4A-7F8FAC5EFAB7}"/>
              </a:ext>
            </a:extLst>
          </p:cNvPr>
          <p:cNvSpPr txBox="1"/>
          <p:nvPr/>
        </p:nvSpPr>
        <p:spPr>
          <a:xfrm>
            <a:off x="155276" y="2018238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Originator</a:t>
            </a:r>
            <a:r>
              <a:rPr lang="de-DE" sz="2200" dirty="0"/>
              <a:t>: </a:t>
            </a:r>
            <a:r>
              <a:rPr lang="de-DE" dirty="0"/>
              <a:t> Administration</a:t>
            </a:r>
            <a:endParaRPr lang="de-DE" sz="2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2314E9-0AF3-448B-8E3C-7AFD20A34704}"/>
              </a:ext>
            </a:extLst>
          </p:cNvPr>
          <p:cNvSpPr txBox="1"/>
          <p:nvPr/>
        </p:nvSpPr>
        <p:spPr>
          <a:xfrm>
            <a:off x="155275" y="2539202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Fit </a:t>
            </a:r>
            <a:r>
              <a:rPr lang="de-DE" sz="2200" dirty="0" err="1"/>
              <a:t>Criterion</a:t>
            </a:r>
            <a:r>
              <a:rPr lang="de-DE" sz="2200" dirty="0"/>
              <a:t>: </a:t>
            </a:r>
            <a:r>
              <a:rPr lang="de-DE" dirty="0"/>
              <a:t>Login funktioniert, zugriff auf </a:t>
            </a:r>
            <a:r>
              <a:rPr lang="de-DE" dirty="0" err="1"/>
              <a:t>Accountdatenbank</a:t>
            </a:r>
            <a:r>
              <a:rPr lang="de-DE" dirty="0"/>
              <a:t> verläuft Problemlos</a:t>
            </a:r>
            <a:endParaRPr lang="de-DE" dirty="0">
              <a:effectLst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8B0B393-093E-48CB-8B25-1246C89F8304}"/>
              </a:ext>
            </a:extLst>
          </p:cNvPr>
          <p:cNvSpPr txBox="1"/>
          <p:nvPr/>
        </p:nvSpPr>
        <p:spPr>
          <a:xfrm>
            <a:off x="155276" y="3080058"/>
            <a:ext cx="3295294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Satisfaction</a:t>
            </a:r>
            <a:r>
              <a:rPr lang="de-DE" sz="2200" dirty="0"/>
              <a:t>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FAC646-2711-4E5C-83A4-6FD63A5526A6}"/>
              </a:ext>
            </a:extLst>
          </p:cNvPr>
          <p:cNvSpPr txBox="1"/>
          <p:nvPr/>
        </p:nvSpPr>
        <p:spPr>
          <a:xfrm>
            <a:off x="3555554" y="3066909"/>
            <a:ext cx="413347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Dissatisfaction</a:t>
            </a:r>
            <a:r>
              <a:rPr lang="de-DE" sz="2200" dirty="0"/>
              <a:t>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9B87ED1-EE22-4A55-9D7E-8FE4655A9CDF}"/>
              </a:ext>
            </a:extLst>
          </p:cNvPr>
          <p:cNvSpPr txBox="1"/>
          <p:nvPr/>
        </p:nvSpPr>
        <p:spPr>
          <a:xfrm>
            <a:off x="7794011" y="3060166"/>
            <a:ext cx="398104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Priority</a:t>
            </a:r>
            <a:r>
              <a:rPr lang="de-DE" sz="2200" dirty="0"/>
              <a:t>: </a:t>
            </a:r>
            <a:r>
              <a:rPr lang="de-DE" dirty="0"/>
              <a:t>Hoch</a:t>
            </a:r>
            <a:endParaRPr lang="de-DE" dirty="0">
              <a:effectLst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912EA01-FB8D-4DA3-BB25-37EC1CB2431D}"/>
              </a:ext>
            </a:extLst>
          </p:cNvPr>
          <p:cNvSpPr txBox="1"/>
          <p:nvPr/>
        </p:nvSpPr>
        <p:spPr>
          <a:xfrm>
            <a:off x="155276" y="3623778"/>
            <a:ext cx="50665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Supporting</a:t>
            </a:r>
            <a:r>
              <a:rPr lang="de-DE" sz="2200" dirty="0"/>
              <a:t> Material: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11614A0-AF4D-42C4-9C9C-05737068F12D}"/>
              </a:ext>
            </a:extLst>
          </p:cNvPr>
          <p:cNvSpPr txBox="1"/>
          <p:nvPr/>
        </p:nvSpPr>
        <p:spPr>
          <a:xfrm>
            <a:off x="5335461" y="3623777"/>
            <a:ext cx="643959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Conflicts</a:t>
            </a:r>
            <a:r>
              <a:rPr lang="de-DE" sz="2200" dirty="0"/>
              <a:t>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00A5A67-6239-40E3-A803-56B50F2794E2}"/>
              </a:ext>
            </a:extLst>
          </p:cNvPr>
          <p:cNvSpPr txBox="1"/>
          <p:nvPr/>
        </p:nvSpPr>
        <p:spPr>
          <a:xfrm>
            <a:off x="155275" y="4144741"/>
            <a:ext cx="1161978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History</a:t>
            </a:r>
            <a:r>
              <a:rPr lang="de-DE" sz="2200" dirty="0"/>
              <a:t>:</a:t>
            </a:r>
            <a:endParaRPr lang="de-DE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963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7778034-97AF-41E6-B711-A515FE29D7C8}"/>
              </a:ext>
            </a:extLst>
          </p:cNvPr>
          <p:cNvSpPr txBox="1"/>
          <p:nvPr/>
        </p:nvSpPr>
        <p:spPr>
          <a:xfrm>
            <a:off x="155275" y="146650"/>
            <a:ext cx="295886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-ID: </a:t>
            </a:r>
            <a:r>
              <a:rPr lang="de-DE" dirty="0"/>
              <a:t>Administration-03</a:t>
            </a:r>
            <a:endParaRPr lang="de-DE" sz="2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630702-CB91-4E3C-B97E-5FC18A829EBC}"/>
              </a:ext>
            </a:extLst>
          </p:cNvPr>
          <p:cNvSpPr txBox="1"/>
          <p:nvPr/>
        </p:nvSpPr>
        <p:spPr>
          <a:xfrm>
            <a:off x="3230593" y="146649"/>
            <a:ext cx="244415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-Type: </a:t>
            </a:r>
            <a:r>
              <a:rPr lang="de-DE" dirty="0"/>
              <a:t>Funktional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B42305-028C-4DA9-9751-24B1C7561104}"/>
              </a:ext>
            </a:extLst>
          </p:cNvPr>
          <p:cNvSpPr txBox="1"/>
          <p:nvPr/>
        </p:nvSpPr>
        <p:spPr>
          <a:xfrm>
            <a:off x="5791201" y="146649"/>
            <a:ext cx="433621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Events/</a:t>
            </a:r>
            <a:r>
              <a:rPr lang="de-DE" sz="2200" dirty="0" err="1"/>
              <a:t>Ucs</a:t>
            </a:r>
            <a:r>
              <a:rPr lang="de-DE" sz="2200" dirty="0"/>
              <a:t>: </a:t>
            </a:r>
            <a:r>
              <a:rPr lang="de-DE" dirty="0"/>
              <a:t>Nutzerkonto löschen</a:t>
            </a:r>
            <a:endParaRPr lang="de-DE" sz="2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4C777A-3C11-40C0-A2BC-010F32E05B24}"/>
              </a:ext>
            </a:extLst>
          </p:cNvPr>
          <p:cNvSpPr txBox="1"/>
          <p:nvPr/>
        </p:nvSpPr>
        <p:spPr>
          <a:xfrm>
            <a:off x="155275" y="660926"/>
            <a:ext cx="9972137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Description: </a:t>
            </a:r>
            <a:r>
              <a:rPr lang="de-DE" dirty="0"/>
              <a:t>Entfernen eines Benutzerkontos</a:t>
            </a:r>
            <a:endParaRPr lang="de-DE" sz="2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E9F74B-CD94-4019-8E26-B557708BE48F}"/>
              </a:ext>
            </a:extLst>
          </p:cNvPr>
          <p:cNvSpPr txBox="1"/>
          <p:nvPr/>
        </p:nvSpPr>
        <p:spPr>
          <a:xfrm>
            <a:off x="155275" y="1175202"/>
            <a:ext cx="9972137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Rationale: </a:t>
            </a:r>
            <a:r>
              <a:rPr lang="de-DE" dirty="0"/>
              <a:t>Die Administration muss in der Lage sein, Benutzerkonten zu entfernen</a:t>
            </a:r>
            <a:endParaRPr lang="de-DE" dirty="0">
              <a:effectLst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1A11B1-2951-4B7C-AE4A-7F8FAC5EFAB7}"/>
              </a:ext>
            </a:extLst>
          </p:cNvPr>
          <p:cNvSpPr txBox="1"/>
          <p:nvPr/>
        </p:nvSpPr>
        <p:spPr>
          <a:xfrm>
            <a:off x="155275" y="1689478"/>
            <a:ext cx="9972137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Originator</a:t>
            </a:r>
            <a:r>
              <a:rPr lang="de-DE" sz="2200" dirty="0"/>
              <a:t>: </a:t>
            </a:r>
            <a:r>
              <a:rPr lang="de-DE" dirty="0"/>
              <a:t>Administration</a:t>
            </a:r>
            <a:endParaRPr lang="de-DE" sz="2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2314E9-0AF3-448B-8E3C-7AFD20A34704}"/>
              </a:ext>
            </a:extLst>
          </p:cNvPr>
          <p:cNvSpPr txBox="1"/>
          <p:nvPr/>
        </p:nvSpPr>
        <p:spPr>
          <a:xfrm>
            <a:off x="155274" y="2210442"/>
            <a:ext cx="9972137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Fit </a:t>
            </a:r>
            <a:r>
              <a:rPr lang="de-DE" sz="2200" dirty="0" err="1"/>
              <a:t>Criterion</a:t>
            </a:r>
            <a:r>
              <a:rPr lang="de-DE" sz="2200" dirty="0"/>
              <a:t>: </a:t>
            </a:r>
            <a:r>
              <a:rPr lang="de-DE" dirty="0"/>
              <a:t> Die Daten werden korrekt aus der Datenbank gelöscht</a:t>
            </a:r>
            <a:endParaRPr lang="de-DE" sz="2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8B0B393-093E-48CB-8B25-1246C89F8304}"/>
              </a:ext>
            </a:extLst>
          </p:cNvPr>
          <p:cNvSpPr txBox="1"/>
          <p:nvPr/>
        </p:nvSpPr>
        <p:spPr>
          <a:xfrm>
            <a:off x="155275" y="2744555"/>
            <a:ext cx="3295294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Satisfaction</a:t>
            </a:r>
            <a:r>
              <a:rPr lang="de-DE" sz="2200" dirty="0"/>
              <a:t>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FAC646-2711-4E5C-83A4-6FD63A5526A6}"/>
              </a:ext>
            </a:extLst>
          </p:cNvPr>
          <p:cNvSpPr txBox="1"/>
          <p:nvPr/>
        </p:nvSpPr>
        <p:spPr>
          <a:xfrm>
            <a:off x="3555553" y="2731406"/>
            <a:ext cx="413347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Dissatisfaction</a:t>
            </a:r>
            <a:r>
              <a:rPr lang="de-DE" sz="2200" dirty="0"/>
              <a:t>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9B87ED1-EE22-4A55-9D7E-8FE4655A9CDF}"/>
              </a:ext>
            </a:extLst>
          </p:cNvPr>
          <p:cNvSpPr txBox="1"/>
          <p:nvPr/>
        </p:nvSpPr>
        <p:spPr>
          <a:xfrm>
            <a:off x="7794010" y="2724663"/>
            <a:ext cx="233340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Priority</a:t>
            </a:r>
            <a:r>
              <a:rPr lang="de-DE" sz="2200" dirty="0"/>
              <a:t>: </a:t>
            </a:r>
            <a:r>
              <a:rPr lang="de-DE" dirty="0"/>
              <a:t>Mittel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912EA01-FB8D-4DA3-BB25-37EC1CB2431D}"/>
              </a:ext>
            </a:extLst>
          </p:cNvPr>
          <p:cNvSpPr txBox="1"/>
          <p:nvPr/>
        </p:nvSpPr>
        <p:spPr>
          <a:xfrm>
            <a:off x="155275" y="3245627"/>
            <a:ext cx="50665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Supporting</a:t>
            </a:r>
            <a:r>
              <a:rPr lang="de-DE" sz="2200" dirty="0"/>
              <a:t> Material: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11614A0-AF4D-42C4-9C9C-05737068F12D}"/>
              </a:ext>
            </a:extLst>
          </p:cNvPr>
          <p:cNvSpPr txBox="1"/>
          <p:nvPr/>
        </p:nvSpPr>
        <p:spPr>
          <a:xfrm>
            <a:off x="5335460" y="3245626"/>
            <a:ext cx="479195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Conflicts</a:t>
            </a:r>
            <a:r>
              <a:rPr lang="de-DE" sz="2200" dirty="0"/>
              <a:t>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00A5A67-6239-40E3-A803-56B50F2794E2}"/>
              </a:ext>
            </a:extLst>
          </p:cNvPr>
          <p:cNvSpPr txBox="1"/>
          <p:nvPr/>
        </p:nvSpPr>
        <p:spPr>
          <a:xfrm>
            <a:off x="155275" y="3759846"/>
            <a:ext cx="997213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History</a:t>
            </a:r>
            <a:r>
              <a:rPr lang="de-DE" sz="2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6442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7778034-97AF-41E6-B711-A515FE29D7C8}"/>
              </a:ext>
            </a:extLst>
          </p:cNvPr>
          <p:cNvSpPr txBox="1"/>
          <p:nvPr/>
        </p:nvSpPr>
        <p:spPr>
          <a:xfrm>
            <a:off x="155275" y="146650"/>
            <a:ext cx="295886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-ID: </a:t>
            </a:r>
            <a:r>
              <a:rPr lang="de-DE" dirty="0"/>
              <a:t>Administration-04</a:t>
            </a:r>
            <a:endParaRPr lang="de-DE" sz="2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630702-CB91-4E3C-B97E-5FC18A829EBC}"/>
              </a:ext>
            </a:extLst>
          </p:cNvPr>
          <p:cNvSpPr txBox="1"/>
          <p:nvPr/>
        </p:nvSpPr>
        <p:spPr>
          <a:xfrm>
            <a:off x="3230593" y="146649"/>
            <a:ext cx="244415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-Type: </a:t>
            </a:r>
            <a:r>
              <a:rPr lang="de-DE" dirty="0"/>
              <a:t>Funktional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B42305-028C-4DA9-9751-24B1C7561104}"/>
              </a:ext>
            </a:extLst>
          </p:cNvPr>
          <p:cNvSpPr txBox="1"/>
          <p:nvPr/>
        </p:nvSpPr>
        <p:spPr>
          <a:xfrm>
            <a:off x="5791201" y="146649"/>
            <a:ext cx="598385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Events/</a:t>
            </a:r>
            <a:r>
              <a:rPr lang="de-DE" sz="2200" dirty="0" err="1"/>
              <a:t>Ucs</a:t>
            </a:r>
            <a:r>
              <a:rPr lang="de-DE" sz="2200" dirty="0"/>
              <a:t>: </a:t>
            </a:r>
            <a:r>
              <a:rPr lang="de-DE" dirty="0"/>
              <a:t>automatisiertes Anlegen eines Benutzerkontos</a:t>
            </a:r>
            <a:endParaRPr lang="de-DE" sz="2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4C777A-3C11-40C0-A2BC-010F32E05B24}"/>
              </a:ext>
            </a:extLst>
          </p:cNvPr>
          <p:cNvSpPr txBox="1"/>
          <p:nvPr/>
        </p:nvSpPr>
        <p:spPr>
          <a:xfrm>
            <a:off x="155275" y="660926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Description: </a:t>
            </a:r>
            <a:r>
              <a:rPr lang="de-DE" dirty="0"/>
              <a:t>CSV-Datei parsen und einlesen, auf dessen Basis ein Nutzerkonto anlegen</a:t>
            </a:r>
            <a:endParaRPr lang="de-DE" sz="2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E9F74B-CD94-4019-8E26-B557708BE48F}"/>
              </a:ext>
            </a:extLst>
          </p:cNvPr>
          <p:cNvSpPr txBox="1"/>
          <p:nvPr/>
        </p:nvSpPr>
        <p:spPr>
          <a:xfrm>
            <a:off x="155272" y="1493493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Rationale: N</a:t>
            </a:r>
            <a:r>
              <a:rPr lang="de-DE" dirty="0"/>
              <a:t>otwendig, um ein Nutzerkonto automatisch über eine aus dem Verwaltungssystem Micos exportierte CSV-Datei anzulegen</a:t>
            </a:r>
            <a:endParaRPr lang="de-DE" dirty="0">
              <a:effectLst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1A11B1-2951-4B7C-AE4A-7F8FAC5EFAB7}"/>
              </a:ext>
            </a:extLst>
          </p:cNvPr>
          <p:cNvSpPr txBox="1"/>
          <p:nvPr/>
        </p:nvSpPr>
        <p:spPr>
          <a:xfrm>
            <a:off x="155271" y="2310792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Originator</a:t>
            </a:r>
            <a:r>
              <a:rPr lang="de-DE" sz="2200" dirty="0"/>
              <a:t>: </a:t>
            </a:r>
            <a:r>
              <a:rPr lang="de-DE" dirty="0"/>
              <a:t>Administration, Verwaltung</a:t>
            </a:r>
            <a:endParaRPr lang="de-DE" sz="2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2314E9-0AF3-448B-8E3C-7AFD20A34704}"/>
              </a:ext>
            </a:extLst>
          </p:cNvPr>
          <p:cNvSpPr txBox="1"/>
          <p:nvPr/>
        </p:nvSpPr>
        <p:spPr>
          <a:xfrm>
            <a:off x="155270" y="2831756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Fit </a:t>
            </a:r>
            <a:r>
              <a:rPr lang="de-DE" sz="2200" dirty="0" err="1"/>
              <a:t>Criterion</a:t>
            </a:r>
            <a:r>
              <a:rPr lang="de-DE" sz="2200" dirty="0"/>
              <a:t>: </a:t>
            </a:r>
            <a:r>
              <a:rPr lang="de-DE" dirty="0"/>
              <a:t>  Überprüfung der eingelesenen Daten und korrekte Speicherung in der Datenbank</a:t>
            </a:r>
            <a:endParaRPr lang="de-DE" dirty="0">
              <a:effectLst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8B0B393-093E-48CB-8B25-1246C89F8304}"/>
              </a:ext>
            </a:extLst>
          </p:cNvPr>
          <p:cNvSpPr txBox="1"/>
          <p:nvPr/>
        </p:nvSpPr>
        <p:spPr>
          <a:xfrm>
            <a:off x="155271" y="3365869"/>
            <a:ext cx="3295294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Satisfaction</a:t>
            </a:r>
            <a:r>
              <a:rPr lang="de-DE" sz="2200" dirty="0"/>
              <a:t>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FAC646-2711-4E5C-83A4-6FD63A5526A6}"/>
              </a:ext>
            </a:extLst>
          </p:cNvPr>
          <p:cNvSpPr txBox="1"/>
          <p:nvPr/>
        </p:nvSpPr>
        <p:spPr>
          <a:xfrm>
            <a:off x="3555549" y="3352720"/>
            <a:ext cx="413347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Dissatisfaction</a:t>
            </a:r>
            <a:r>
              <a:rPr lang="de-DE" sz="2200" dirty="0"/>
              <a:t>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9B87ED1-EE22-4A55-9D7E-8FE4655A9CDF}"/>
              </a:ext>
            </a:extLst>
          </p:cNvPr>
          <p:cNvSpPr txBox="1"/>
          <p:nvPr/>
        </p:nvSpPr>
        <p:spPr>
          <a:xfrm>
            <a:off x="7794006" y="3345977"/>
            <a:ext cx="398104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Priority</a:t>
            </a:r>
            <a:r>
              <a:rPr lang="de-DE" sz="2200" dirty="0"/>
              <a:t>: </a:t>
            </a:r>
            <a:r>
              <a:rPr lang="de-DE" dirty="0"/>
              <a:t>Niedrig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912EA01-FB8D-4DA3-BB25-37EC1CB2431D}"/>
              </a:ext>
            </a:extLst>
          </p:cNvPr>
          <p:cNvSpPr txBox="1"/>
          <p:nvPr/>
        </p:nvSpPr>
        <p:spPr>
          <a:xfrm>
            <a:off x="155271" y="3866941"/>
            <a:ext cx="50665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Supporting</a:t>
            </a:r>
            <a:r>
              <a:rPr lang="de-DE" sz="2200" dirty="0"/>
              <a:t> Material: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11614A0-AF4D-42C4-9C9C-05737068F12D}"/>
              </a:ext>
            </a:extLst>
          </p:cNvPr>
          <p:cNvSpPr txBox="1"/>
          <p:nvPr/>
        </p:nvSpPr>
        <p:spPr>
          <a:xfrm>
            <a:off x="5335456" y="3866940"/>
            <a:ext cx="643959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Conflicts</a:t>
            </a:r>
            <a:r>
              <a:rPr lang="de-DE" sz="2200" dirty="0"/>
              <a:t>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00A5A67-6239-40E3-A803-56B50F2794E2}"/>
              </a:ext>
            </a:extLst>
          </p:cNvPr>
          <p:cNvSpPr txBox="1"/>
          <p:nvPr/>
        </p:nvSpPr>
        <p:spPr>
          <a:xfrm>
            <a:off x="155270" y="4381160"/>
            <a:ext cx="1161978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History</a:t>
            </a:r>
            <a:r>
              <a:rPr lang="de-DE" sz="2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7044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7778034-97AF-41E6-B711-A515FE29D7C8}"/>
              </a:ext>
            </a:extLst>
          </p:cNvPr>
          <p:cNvSpPr txBox="1"/>
          <p:nvPr/>
        </p:nvSpPr>
        <p:spPr>
          <a:xfrm>
            <a:off x="155275" y="146650"/>
            <a:ext cx="295886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-ID: </a:t>
            </a:r>
            <a:r>
              <a:rPr lang="de-DE" dirty="0"/>
              <a:t>Administration-05</a:t>
            </a:r>
            <a:endParaRPr lang="de-DE" sz="2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630702-CB91-4E3C-B97E-5FC18A829EBC}"/>
              </a:ext>
            </a:extLst>
          </p:cNvPr>
          <p:cNvSpPr txBox="1"/>
          <p:nvPr/>
        </p:nvSpPr>
        <p:spPr>
          <a:xfrm>
            <a:off x="3230593" y="146649"/>
            <a:ext cx="244415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-Type: </a:t>
            </a:r>
            <a:r>
              <a:rPr lang="de-DE" dirty="0"/>
              <a:t>Funktional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B42305-028C-4DA9-9751-24B1C7561104}"/>
              </a:ext>
            </a:extLst>
          </p:cNvPr>
          <p:cNvSpPr txBox="1"/>
          <p:nvPr/>
        </p:nvSpPr>
        <p:spPr>
          <a:xfrm>
            <a:off x="5791201" y="146649"/>
            <a:ext cx="598385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Events/</a:t>
            </a:r>
            <a:r>
              <a:rPr lang="de-DE" sz="2200" dirty="0" err="1"/>
              <a:t>Ucs</a:t>
            </a:r>
            <a:r>
              <a:rPr lang="de-DE" sz="2200" dirty="0"/>
              <a:t>: </a:t>
            </a:r>
            <a:r>
              <a:rPr lang="de-DE" dirty="0"/>
              <a:t>Nutzer soll andere Rechte bekommen</a:t>
            </a:r>
            <a:endParaRPr lang="de-DE" sz="2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4C777A-3C11-40C0-A2BC-010F32E05B24}"/>
              </a:ext>
            </a:extLst>
          </p:cNvPr>
          <p:cNvSpPr txBox="1"/>
          <p:nvPr/>
        </p:nvSpPr>
        <p:spPr>
          <a:xfrm>
            <a:off x="155275" y="660926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Description: </a:t>
            </a:r>
            <a:r>
              <a:rPr lang="de-DE" dirty="0"/>
              <a:t>Overlay zum ändern der Rechte eines Nutzers</a:t>
            </a:r>
            <a:endParaRPr lang="de-DE" sz="2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E9F74B-CD94-4019-8E26-B557708BE48F}"/>
              </a:ext>
            </a:extLst>
          </p:cNvPr>
          <p:cNvSpPr txBox="1"/>
          <p:nvPr/>
        </p:nvSpPr>
        <p:spPr>
          <a:xfrm>
            <a:off x="155275" y="1175202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Rationale: </a:t>
            </a:r>
            <a:r>
              <a:rPr lang="de-DE" dirty="0"/>
              <a:t>Ermöglicht einfache Änderung für spontane Positionswechsel</a:t>
            </a:r>
            <a:endParaRPr lang="de-DE" sz="2400" dirty="0">
              <a:effectLst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1A11B1-2951-4B7C-AE4A-7F8FAC5EFAB7}"/>
              </a:ext>
            </a:extLst>
          </p:cNvPr>
          <p:cNvSpPr txBox="1"/>
          <p:nvPr/>
        </p:nvSpPr>
        <p:spPr>
          <a:xfrm>
            <a:off x="155276" y="1689478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Originator</a:t>
            </a:r>
            <a:r>
              <a:rPr lang="de-DE" sz="2200" dirty="0"/>
              <a:t>: </a:t>
            </a:r>
            <a:r>
              <a:rPr lang="de-DE" dirty="0"/>
              <a:t>Administration</a:t>
            </a:r>
            <a:endParaRPr lang="de-DE" sz="2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2314E9-0AF3-448B-8E3C-7AFD20A34704}"/>
              </a:ext>
            </a:extLst>
          </p:cNvPr>
          <p:cNvSpPr txBox="1"/>
          <p:nvPr/>
        </p:nvSpPr>
        <p:spPr>
          <a:xfrm>
            <a:off x="155275" y="2210442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Fit </a:t>
            </a:r>
            <a:r>
              <a:rPr lang="de-DE" sz="2200" dirty="0" err="1"/>
              <a:t>Criterion</a:t>
            </a:r>
            <a:r>
              <a:rPr lang="de-DE" sz="2200" dirty="0"/>
              <a:t>: </a:t>
            </a:r>
            <a:r>
              <a:rPr lang="de-DE" dirty="0"/>
              <a:t>  Änderung ist direkt und betroffene Nutzer haben geänderte Rechte</a:t>
            </a:r>
            <a:endParaRPr lang="de-DE" dirty="0">
              <a:effectLst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8B0B393-093E-48CB-8B25-1246C89F8304}"/>
              </a:ext>
            </a:extLst>
          </p:cNvPr>
          <p:cNvSpPr txBox="1"/>
          <p:nvPr/>
        </p:nvSpPr>
        <p:spPr>
          <a:xfrm>
            <a:off x="155276" y="2744555"/>
            <a:ext cx="3295294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Satisfaction</a:t>
            </a:r>
            <a:r>
              <a:rPr lang="de-DE" sz="2200" dirty="0"/>
              <a:t>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FAC646-2711-4E5C-83A4-6FD63A5526A6}"/>
              </a:ext>
            </a:extLst>
          </p:cNvPr>
          <p:cNvSpPr txBox="1"/>
          <p:nvPr/>
        </p:nvSpPr>
        <p:spPr>
          <a:xfrm>
            <a:off x="3555554" y="2731406"/>
            <a:ext cx="413347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Dissatisfaction</a:t>
            </a:r>
            <a:r>
              <a:rPr lang="de-DE" sz="2200" dirty="0"/>
              <a:t>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9B87ED1-EE22-4A55-9D7E-8FE4655A9CDF}"/>
              </a:ext>
            </a:extLst>
          </p:cNvPr>
          <p:cNvSpPr txBox="1"/>
          <p:nvPr/>
        </p:nvSpPr>
        <p:spPr>
          <a:xfrm>
            <a:off x="7794011" y="2724663"/>
            <a:ext cx="398104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Priority</a:t>
            </a:r>
            <a:r>
              <a:rPr lang="de-DE" sz="2200" dirty="0"/>
              <a:t>: </a:t>
            </a:r>
            <a:r>
              <a:rPr lang="de-DE" dirty="0"/>
              <a:t>Niedrig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912EA01-FB8D-4DA3-BB25-37EC1CB2431D}"/>
              </a:ext>
            </a:extLst>
          </p:cNvPr>
          <p:cNvSpPr txBox="1"/>
          <p:nvPr/>
        </p:nvSpPr>
        <p:spPr>
          <a:xfrm>
            <a:off x="155276" y="3245627"/>
            <a:ext cx="50665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Supporting</a:t>
            </a:r>
            <a:r>
              <a:rPr lang="de-DE" sz="2200" dirty="0"/>
              <a:t> Material: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11614A0-AF4D-42C4-9C9C-05737068F12D}"/>
              </a:ext>
            </a:extLst>
          </p:cNvPr>
          <p:cNvSpPr txBox="1"/>
          <p:nvPr/>
        </p:nvSpPr>
        <p:spPr>
          <a:xfrm>
            <a:off x="5335461" y="3245626"/>
            <a:ext cx="643959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Conflicts</a:t>
            </a:r>
            <a:r>
              <a:rPr lang="de-DE" sz="2200" dirty="0"/>
              <a:t>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00A5A67-6239-40E3-A803-56B50F2794E2}"/>
              </a:ext>
            </a:extLst>
          </p:cNvPr>
          <p:cNvSpPr txBox="1"/>
          <p:nvPr/>
        </p:nvSpPr>
        <p:spPr>
          <a:xfrm>
            <a:off x="155275" y="3759846"/>
            <a:ext cx="1161978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History</a:t>
            </a:r>
            <a:r>
              <a:rPr lang="de-DE" sz="2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6364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7778034-97AF-41E6-B711-A515FE29D7C8}"/>
              </a:ext>
            </a:extLst>
          </p:cNvPr>
          <p:cNvSpPr txBox="1"/>
          <p:nvPr/>
        </p:nvSpPr>
        <p:spPr>
          <a:xfrm>
            <a:off x="155275" y="146650"/>
            <a:ext cx="295886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-ID: </a:t>
            </a:r>
            <a:r>
              <a:rPr lang="de-DE" dirty="0"/>
              <a:t>Verwaltung-01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630702-CB91-4E3C-B97E-5FC18A829EBC}"/>
              </a:ext>
            </a:extLst>
          </p:cNvPr>
          <p:cNvSpPr txBox="1"/>
          <p:nvPr/>
        </p:nvSpPr>
        <p:spPr>
          <a:xfrm>
            <a:off x="3230593" y="146649"/>
            <a:ext cx="244415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-Type: </a:t>
            </a:r>
            <a:r>
              <a:rPr lang="de-DE" dirty="0"/>
              <a:t>Funktional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B42305-028C-4DA9-9751-24B1C7561104}"/>
              </a:ext>
            </a:extLst>
          </p:cNvPr>
          <p:cNvSpPr txBox="1"/>
          <p:nvPr/>
        </p:nvSpPr>
        <p:spPr>
          <a:xfrm>
            <a:off x="5791201" y="146649"/>
            <a:ext cx="598385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Events/</a:t>
            </a:r>
            <a:r>
              <a:rPr lang="de-DE" sz="2200" dirty="0" err="1"/>
              <a:t>Ucs</a:t>
            </a:r>
            <a:r>
              <a:rPr lang="de-DE" sz="2200" dirty="0"/>
              <a:t>: </a:t>
            </a:r>
            <a:r>
              <a:rPr lang="de-DE" dirty="0"/>
              <a:t>Erhalt einer Übersicht je Standort</a:t>
            </a:r>
            <a:endParaRPr lang="de-DE" sz="2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4C777A-3C11-40C0-A2BC-010F32E05B24}"/>
              </a:ext>
            </a:extLst>
          </p:cNvPr>
          <p:cNvSpPr txBox="1"/>
          <p:nvPr/>
        </p:nvSpPr>
        <p:spPr>
          <a:xfrm>
            <a:off x="155275" y="660926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Description: </a:t>
            </a:r>
            <a:r>
              <a:rPr lang="de-DE" dirty="0"/>
              <a:t>Erstellung einer Übersicht je Standort, welche die Gruppen und Bestellungen anzeigt</a:t>
            </a:r>
            <a:endParaRPr lang="de-DE" dirty="0">
              <a:effectLst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E9F74B-CD94-4019-8E26-B557708BE48F}"/>
              </a:ext>
            </a:extLst>
          </p:cNvPr>
          <p:cNvSpPr txBox="1"/>
          <p:nvPr/>
        </p:nvSpPr>
        <p:spPr>
          <a:xfrm>
            <a:off x="155275" y="1175202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Rationale: </a:t>
            </a:r>
            <a:r>
              <a:rPr lang="de-DE" dirty="0"/>
              <a:t>Überblick über die Gruppen und Bestellungen jedes Standorts für die Verwaltung</a:t>
            </a:r>
            <a:endParaRPr lang="de-DE" dirty="0">
              <a:effectLst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1A11B1-2951-4B7C-AE4A-7F8FAC5EFAB7}"/>
              </a:ext>
            </a:extLst>
          </p:cNvPr>
          <p:cNvSpPr txBox="1"/>
          <p:nvPr/>
        </p:nvSpPr>
        <p:spPr>
          <a:xfrm>
            <a:off x="155275" y="1689478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Originator</a:t>
            </a:r>
            <a:r>
              <a:rPr lang="de-DE" sz="2200" dirty="0"/>
              <a:t>: </a:t>
            </a:r>
            <a:r>
              <a:rPr lang="de-DE" dirty="0"/>
              <a:t>Verwaltung</a:t>
            </a:r>
            <a:endParaRPr lang="de-DE" sz="2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2314E9-0AF3-448B-8E3C-7AFD20A34704}"/>
              </a:ext>
            </a:extLst>
          </p:cNvPr>
          <p:cNvSpPr txBox="1"/>
          <p:nvPr/>
        </p:nvSpPr>
        <p:spPr>
          <a:xfrm>
            <a:off x="155274" y="2210442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Fit </a:t>
            </a:r>
            <a:r>
              <a:rPr lang="de-DE" sz="2200" dirty="0" err="1"/>
              <a:t>Criterion</a:t>
            </a:r>
            <a:r>
              <a:rPr lang="de-DE" sz="2200" dirty="0"/>
              <a:t>: </a:t>
            </a:r>
            <a:r>
              <a:rPr lang="de-DE" dirty="0"/>
              <a:t>  Eine Übersicht über die Gruppen und Bestellungen jedes Standorts wird der Verwaltung korrekt angezeigt</a:t>
            </a:r>
            <a:endParaRPr lang="de-DE" dirty="0">
              <a:effectLst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8B0B393-093E-48CB-8B25-1246C89F8304}"/>
              </a:ext>
            </a:extLst>
          </p:cNvPr>
          <p:cNvSpPr txBox="1"/>
          <p:nvPr/>
        </p:nvSpPr>
        <p:spPr>
          <a:xfrm>
            <a:off x="155275" y="2744555"/>
            <a:ext cx="3295294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Satisfaction</a:t>
            </a:r>
            <a:r>
              <a:rPr lang="de-DE" sz="2200" dirty="0"/>
              <a:t>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FAC646-2711-4E5C-83A4-6FD63A5526A6}"/>
              </a:ext>
            </a:extLst>
          </p:cNvPr>
          <p:cNvSpPr txBox="1"/>
          <p:nvPr/>
        </p:nvSpPr>
        <p:spPr>
          <a:xfrm>
            <a:off x="3555553" y="2731406"/>
            <a:ext cx="413347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Dissatisfaction</a:t>
            </a:r>
            <a:r>
              <a:rPr lang="de-DE" sz="2200" dirty="0"/>
              <a:t>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9B87ED1-EE22-4A55-9D7E-8FE4655A9CDF}"/>
              </a:ext>
            </a:extLst>
          </p:cNvPr>
          <p:cNvSpPr txBox="1"/>
          <p:nvPr/>
        </p:nvSpPr>
        <p:spPr>
          <a:xfrm>
            <a:off x="7794010" y="2724663"/>
            <a:ext cx="398104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Priority</a:t>
            </a:r>
            <a:r>
              <a:rPr lang="de-DE" sz="2200" dirty="0"/>
              <a:t>: </a:t>
            </a:r>
            <a:r>
              <a:rPr lang="de-DE" dirty="0"/>
              <a:t>Mittel</a:t>
            </a:r>
            <a:endParaRPr lang="de-DE" dirty="0">
              <a:effectLst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912EA01-FB8D-4DA3-BB25-37EC1CB2431D}"/>
              </a:ext>
            </a:extLst>
          </p:cNvPr>
          <p:cNvSpPr txBox="1"/>
          <p:nvPr/>
        </p:nvSpPr>
        <p:spPr>
          <a:xfrm>
            <a:off x="155275" y="3245627"/>
            <a:ext cx="50665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Supporting</a:t>
            </a:r>
            <a:r>
              <a:rPr lang="de-DE" sz="2200" dirty="0"/>
              <a:t> Material: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11614A0-AF4D-42C4-9C9C-05737068F12D}"/>
              </a:ext>
            </a:extLst>
          </p:cNvPr>
          <p:cNvSpPr txBox="1"/>
          <p:nvPr/>
        </p:nvSpPr>
        <p:spPr>
          <a:xfrm>
            <a:off x="5335460" y="3245626"/>
            <a:ext cx="643959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Conflicts</a:t>
            </a:r>
            <a:r>
              <a:rPr lang="de-DE" sz="2200" dirty="0"/>
              <a:t>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00A5A67-6239-40E3-A803-56B50F2794E2}"/>
              </a:ext>
            </a:extLst>
          </p:cNvPr>
          <p:cNvSpPr txBox="1"/>
          <p:nvPr/>
        </p:nvSpPr>
        <p:spPr>
          <a:xfrm>
            <a:off x="155274" y="3759846"/>
            <a:ext cx="1161978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History</a:t>
            </a:r>
            <a:r>
              <a:rPr lang="de-DE" sz="2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8346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7778034-97AF-41E6-B711-A515FE29D7C8}"/>
              </a:ext>
            </a:extLst>
          </p:cNvPr>
          <p:cNvSpPr txBox="1"/>
          <p:nvPr/>
        </p:nvSpPr>
        <p:spPr>
          <a:xfrm>
            <a:off x="155275" y="146650"/>
            <a:ext cx="295886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-ID: </a:t>
            </a:r>
            <a:r>
              <a:rPr lang="de-DE" dirty="0"/>
              <a:t>Standortleitung-01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630702-CB91-4E3C-B97E-5FC18A829EBC}"/>
              </a:ext>
            </a:extLst>
          </p:cNvPr>
          <p:cNvSpPr txBox="1"/>
          <p:nvPr/>
        </p:nvSpPr>
        <p:spPr>
          <a:xfrm>
            <a:off x="3230593" y="146649"/>
            <a:ext cx="244415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-Type: </a:t>
            </a:r>
            <a:r>
              <a:rPr lang="de-DE" dirty="0"/>
              <a:t>Funktional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B42305-028C-4DA9-9751-24B1C7561104}"/>
              </a:ext>
            </a:extLst>
          </p:cNvPr>
          <p:cNvSpPr txBox="1"/>
          <p:nvPr/>
        </p:nvSpPr>
        <p:spPr>
          <a:xfrm>
            <a:off x="5791201" y="146649"/>
            <a:ext cx="598385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Events/</a:t>
            </a:r>
            <a:r>
              <a:rPr lang="de-DE" sz="2200" dirty="0" err="1"/>
              <a:t>Ucs</a:t>
            </a:r>
            <a:r>
              <a:rPr lang="de-DE" sz="2200" dirty="0"/>
              <a:t>: </a:t>
            </a:r>
            <a:r>
              <a:rPr lang="de-DE" dirty="0"/>
              <a:t> Einsehen aller Gruppen in der Werkstatt</a:t>
            </a:r>
            <a:endParaRPr lang="de-DE" sz="2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4C777A-3C11-40C0-A2BC-010F32E05B24}"/>
              </a:ext>
            </a:extLst>
          </p:cNvPr>
          <p:cNvSpPr txBox="1"/>
          <p:nvPr/>
        </p:nvSpPr>
        <p:spPr>
          <a:xfrm>
            <a:off x="155275" y="660926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Description: </a:t>
            </a:r>
            <a:r>
              <a:rPr lang="de-DE" dirty="0"/>
              <a:t>Es wird jede Gruppe angezeigt, die in der Werkstatt am Standort ist.</a:t>
            </a:r>
            <a:endParaRPr lang="de-DE" dirty="0">
              <a:effectLst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E9F74B-CD94-4019-8E26-B557708BE48F}"/>
              </a:ext>
            </a:extLst>
          </p:cNvPr>
          <p:cNvSpPr txBox="1"/>
          <p:nvPr/>
        </p:nvSpPr>
        <p:spPr>
          <a:xfrm>
            <a:off x="155275" y="1175202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Rationale:</a:t>
            </a:r>
            <a:endParaRPr lang="de-DE" dirty="0">
              <a:effectLst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1A11B1-2951-4B7C-AE4A-7F8FAC5EFAB7}"/>
              </a:ext>
            </a:extLst>
          </p:cNvPr>
          <p:cNvSpPr txBox="1"/>
          <p:nvPr/>
        </p:nvSpPr>
        <p:spPr>
          <a:xfrm>
            <a:off x="155275" y="1689478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Originator</a:t>
            </a:r>
            <a:r>
              <a:rPr lang="de-DE" sz="2200" dirty="0"/>
              <a:t>: </a:t>
            </a:r>
            <a:r>
              <a:rPr lang="de-DE" dirty="0"/>
              <a:t>Standortleitung</a:t>
            </a:r>
            <a:endParaRPr lang="de-DE" sz="2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2314E9-0AF3-448B-8E3C-7AFD20A34704}"/>
              </a:ext>
            </a:extLst>
          </p:cNvPr>
          <p:cNvSpPr txBox="1"/>
          <p:nvPr/>
        </p:nvSpPr>
        <p:spPr>
          <a:xfrm>
            <a:off x="155274" y="2210442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Fit </a:t>
            </a:r>
            <a:r>
              <a:rPr lang="de-DE" sz="2200" dirty="0" err="1"/>
              <a:t>Criterion</a:t>
            </a:r>
            <a:r>
              <a:rPr lang="de-DE" sz="2200" dirty="0"/>
              <a:t>:</a:t>
            </a:r>
            <a:r>
              <a:rPr lang="de-DE" dirty="0"/>
              <a:t> Unabhängig davon, wie viele Gruppen es gibt, müssen diese korrekt angezeigt werden. D.h., dass auf Geräten aller Auflösungen die Schrift lesbar sein muss, auch wenn es viele Gruppen gibt.</a:t>
            </a:r>
            <a:endParaRPr lang="de-DE" dirty="0">
              <a:effectLst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8B0B393-093E-48CB-8B25-1246C89F8304}"/>
              </a:ext>
            </a:extLst>
          </p:cNvPr>
          <p:cNvSpPr txBox="1"/>
          <p:nvPr/>
        </p:nvSpPr>
        <p:spPr>
          <a:xfrm>
            <a:off x="155274" y="3007714"/>
            <a:ext cx="3295294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Satisfaction</a:t>
            </a:r>
            <a:r>
              <a:rPr lang="de-DE" sz="2200" dirty="0"/>
              <a:t>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FAC646-2711-4E5C-83A4-6FD63A5526A6}"/>
              </a:ext>
            </a:extLst>
          </p:cNvPr>
          <p:cNvSpPr txBox="1"/>
          <p:nvPr/>
        </p:nvSpPr>
        <p:spPr>
          <a:xfrm>
            <a:off x="3555552" y="2994565"/>
            <a:ext cx="413347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Dissatisfaction</a:t>
            </a:r>
            <a:r>
              <a:rPr lang="de-DE" sz="2200" dirty="0"/>
              <a:t>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9B87ED1-EE22-4A55-9D7E-8FE4655A9CDF}"/>
              </a:ext>
            </a:extLst>
          </p:cNvPr>
          <p:cNvSpPr txBox="1"/>
          <p:nvPr/>
        </p:nvSpPr>
        <p:spPr>
          <a:xfrm>
            <a:off x="7794009" y="2987822"/>
            <a:ext cx="398104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Priority</a:t>
            </a:r>
            <a:r>
              <a:rPr lang="de-DE" sz="2200" dirty="0"/>
              <a:t>: </a:t>
            </a:r>
            <a:r>
              <a:rPr lang="de-DE" dirty="0"/>
              <a:t>Mittel</a:t>
            </a:r>
            <a:endParaRPr lang="de-DE" dirty="0">
              <a:effectLst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912EA01-FB8D-4DA3-BB25-37EC1CB2431D}"/>
              </a:ext>
            </a:extLst>
          </p:cNvPr>
          <p:cNvSpPr txBox="1"/>
          <p:nvPr/>
        </p:nvSpPr>
        <p:spPr>
          <a:xfrm>
            <a:off x="155274" y="3508786"/>
            <a:ext cx="50665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Supporting</a:t>
            </a:r>
            <a:r>
              <a:rPr lang="de-DE" sz="2200" dirty="0"/>
              <a:t> Material: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11614A0-AF4D-42C4-9C9C-05737068F12D}"/>
              </a:ext>
            </a:extLst>
          </p:cNvPr>
          <p:cNvSpPr txBox="1"/>
          <p:nvPr/>
        </p:nvSpPr>
        <p:spPr>
          <a:xfrm>
            <a:off x="5335459" y="3508785"/>
            <a:ext cx="643959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Conflicts</a:t>
            </a:r>
            <a:r>
              <a:rPr lang="de-DE" sz="2200" dirty="0"/>
              <a:t>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00A5A67-6239-40E3-A803-56B50F2794E2}"/>
              </a:ext>
            </a:extLst>
          </p:cNvPr>
          <p:cNvSpPr txBox="1"/>
          <p:nvPr/>
        </p:nvSpPr>
        <p:spPr>
          <a:xfrm>
            <a:off x="155273" y="4023005"/>
            <a:ext cx="1161978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History</a:t>
            </a:r>
            <a:r>
              <a:rPr lang="de-DE" sz="2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7351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7778034-97AF-41E6-B711-A515FE29D7C8}"/>
              </a:ext>
            </a:extLst>
          </p:cNvPr>
          <p:cNvSpPr txBox="1"/>
          <p:nvPr/>
        </p:nvSpPr>
        <p:spPr>
          <a:xfrm>
            <a:off x="155275" y="146650"/>
            <a:ext cx="295886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-ID: </a:t>
            </a:r>
            <a:r>
              <a:rPr lang="de-DE" dirty="0"/>
              <a:t>Standortleitung-02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630702-CB91-4E3C-B97E-5FC18A829EBC}"/>
              </a:ext>
            </a:extLst>
          </p:cNvPr>
          <p:cNvSpPr txBox="1"/>
          <p:nvPr/>
        </p:nvSpPr>
        <p:spPr>
          <a:xfrm>
            <a:off x="3230593" y="146649"/>
            <a:ext cx="244415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-Type: </a:t>
            </a:r>
            <a:r>
              <a:rPr lang="de-DE" dirty="0"/>
              <a:t>Funktional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B42305-028C-4DA9-9751-24B1C7561104}"/>
              </a:ext>
            </a:extLst>
          </p:cNvPr>
          <p:cNvSpPr txBox="1"/>
          <p:nvPr/>
        </p:nvSpPr>
        <p:spPr>
          <a:xfrm>
            <a:off x="5791201" y="146649"/>
            <a:ext cx="598385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Events/</a:t>
            </a:r>
            <a:r>
              <a:rPr lang="de-DE" sz="2200" dirty="0" err="1"/>
              <a:t>Ucs</a:t>
            </a:r>
            <a:r>
              <a:rPr lang="de-DE" sz="2200" dirty="0"/>
              <a:t>: </a:t>
            </a:r>
            <a:r>
              <a:rPr lang="de-DE" dirty="0"/>
              <a:t>Gruppenleiter für jede Gruppe einsetzen</a:t>
            </a:r>
            <a:endParaRPr lang="de-DE" sz="2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4C777A-3C11-40C0-A2BC-010F32E05B24}"/>
              </a:ext>
            </a:extLst>
          </p:cNvPr>
          <p:cNvSpPr txBox="1"/>
          <p:nvPr/>
        </p:nvSpPr>
        <p:spPr>
          <a:xfrm>
            <a:off x="155275" y="660926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Description: </a:t>
            </a:r>
            <a:r>
              <a:rPr lang="de-DE" dirty="0"/>
              <a:t> In jeder Gruppe, die angezeigt wird, gibt es die Möglichkeit, genau einen Gruppenleiter zu bestimmen. Es ist dabei unerheblich, ob selbiger bereits eine andere Gruppe leitet. </a:t>
            </a:r>
            <a:endParaRPr lang="de-DE" dirty="0">
              <a:effectLst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E9F74B-CD94-4019-8E26-B557708BE48F}"/>
              </a:ext>
            </a:extLst>
          </p:cNvPr>
          <p:cNvSpPr txBox="1"/>
          <p:nvPr/>
        </p:nvSpPr>
        <p:spPr>
          <a:xfrm>
            <a:off x="155275" y="1452201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Rationale:</a:t>
            </a:r>
            <a:endParaRPr lang="de-DE" dirty="0">
              <a:effectLst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1A11B1-2951-4B7C-AE4A-7F8FAC5EFAB7}"/>
              </a:ext>
            </a:extLst>
          </p:cNvPr>
          <p:cNvSpPr txBox="1"/>
          <p:nvPr/>
        </p:nvSpPr>
        <p:spPr>
          <a:xfrm>
            <a:off x="155275" y="1966477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Originator</a:t>
            </a:r>
            <a:r>
              <a:rPr lang="de-DE" sz="2200" dirty="0"/>
              <a:t>: </a:t>
            </a:r>
            <a:r>
              <a:rPr lang="de-DE" dirty="0"/>
              <a:t>Standortleitung</a:t>
            </a:r>
            <a:endParaRPr lang="de-DE" sz="2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2314E9-0AF3-448B-8E3C-7AFD20A34704}"/>
              </a:ext>
            </a:extLst>
          </p:cNvPr>
          <p:cNvSpPr txBox="1"/>
          <p:nvPr/>
        </p:nvSpPr>
        <p:spPr>
          <a:xfrm>
            <a:off x="155274" y="2487441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Fit </a:t>
            </a:r>
            <a:r>
              <a:rPr lang="de-DE" sz="2200" dirty="0" err="1"/>
              <a:t>Criterion</a:t>
            </a:r>
            <a:r>
              <a:rPr lang="de-DE" sz="2200" dirty="0"/>
              <a:t>: </a:t>
            </a:r>
            <a:r>
              <a:rPr lang="de-DE" dirty="0"/>
              <a:t>  Gruppenleiter können ausgewählt und persistent gespeichert werden.</a:t>
            </a:r>
            <a:endParaRPr lang="de-DE" dirty="0">
              <a:effectLst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8B0B393-093E-48CB-8B25-1246C89F8304}"/>
              </a:ext>
            </a:extLst>
          </p:cNvPr>
          <p:cNvSpPr txBox="1"/>
          <p:nvPr/>
        </p:nvSpPr>
        <p:spPr>
          <a:xfrm>
            <a:off x="155275" y="3021554"/>
            <a:ext cx="3295294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Satisfaction</a:t>
            </a:r>
            <a:r>
              <a:rPr lang="de-DE" sz="2200" dirty="0"/>
              <a:t>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FAC646-2711-4E5C-83A4-6FD63A5526A6}"/>
              </a:ext>
            </a:extLst>
          </p:cNvPr>
          <p:cNvSpPr txBox="1"/>
          <p:nvPr/>
        </p:nvSpPr>
        <p:spPr>
          <a:xfrm>
            <a:off x="3555553" y="3008405"/>
            <a:ext cx="413347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Dissatisfaction</a:t>
            </a:r>
            <a:r>
              <a:rPr lang="de-DE" sz="2200" dirty="0"/>
              <a:t>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9B87ED1-EE22-4A55-9D7E-8FE4655A9CDF}"/>
              </a:ext>
            </a:extLst>
          </p:cNvPr>
          <p:cNvSpPr txBox="1"/>
          <p:nvPr/>
        </p:nvSpPr>
        <p:spPr>
          <a:xfrm>
            <a:off x="7794010" y="3001662"/>
            <a:ext cx="398104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Priority</a:t>
            </a:r>
            <a:r>
              <a:rPr lang="de-DE" sz="2200" dirty="0"/>
              <a:t>: </a:t>
            </a:r>
            <a:r>
              <a:rPr lang="de-DE" dirty="0"/>
              <a:t>Mittel</a:t>
            </a:r>
            <a:endParaRPr lang="de-DE" dirty="0">
              <a:effectLst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912EA01-FB8D-4DA3-BB25-37EC1CB2431D}"/>
              </a:ext>
            </a:extLst>
          </p:cNvPr>
          <p:cNvSpPr txBox="1"/>
          <p:nvPr/>
        </p:nvSpPr>
        <p:spPr>
          <a:xfrm>
            <a:off x="155275" y="3522626"/>
            <a:ext cx="50665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Supporting</a:t>
            </a:r>
            <a:r>
              <a:rPr lang="de-DE" sz="2200" dirty="0"/>
              <a:t> Material: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11614A0-AF4D-42C4-9C9C-05737068F12D}"/>
              </a:ext>
            </a:extLst>
          </p:cNvPr>
          <p:cNvSpPr txBox="1"/>
          <p:nvPr/>
        </p:nvSpPr>
        <p:spPr>
          <a:xfrm>
            <a:off x="5335460" y="3522625"/>
            <a:ext cx="643959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Conflicts</a:t>
            </a:r>
            <a:r>
              <a:rPr lang="de-DE" sz="2200" dirty="0"/>
              <a:t>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00A5A67-6239-40E3-A803-56B50F2794E2}"/>
              </a:ext>
            </a:extLst>
          </p:cNvPr>
          <p:cNvSpPr txBox="1"/>
          <p:nvPr/>
        </p:nvSpPr>
        <p:spPr>
          <a:xfrm>
            <a:off x="155274" y="4036845"/>
            <a:ext cx="1161978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History</a:t>
            </a:r>
            <a:r>
              <a:rPr lang="de-DE" sz="2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4478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7778034-97AF-41E6-B711-A515FE29D7C8}"/>
              </a:ext>
            </a:extLst>
          </p:cNvPr>
          <p:cNvSpPr txBox="1"/>
          <p:nvPr/>
        </p:nvSpPr>
        <p:spPr>
          <a:xfrm>
            <a:off x="155275" y="146650"/>
            <a:ext cx="295886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-ID: </a:t>
            </a:r>
            <a:r>
              <a:rPr lang="de-DE" dirty="0"/>
              <a:t>Standortleitung-03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630702-CB91-4E3C-B97E-5FC18A829EBC}"/>
              </a:ext>
            </a:extLst>
          </p:cNvPr>
          <p:cNvSpPr txBox="1"/>
          <p:nvPr/>
        </p:nvSpPr>
        <p:spPr>
          <a:xfrm>
            <a:off x="3230593" y="146649"/>
            <a:ext cx="244415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Req</a:t>
            </a:r>
            <a:r>
              <a:rPr lang="de-DE" sz="2200" dirty="0"/>
              <a:t>-Type: </a:t>
            </a:r>
            <a:r>
              <a:rPr lang="de-DE" dirty="0"/>
              <a:t>Funktional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B42305-028C-4DA9-9751-24B1C7561104}"/>
              </a:ext>
            </a:extLst>
          </p:cNvPr>
          <p:cNvSpPr txBox="1"/>
          <p:nvPr/>
        </p:nvSpPr>
        <p:spPr>
          <a:xfrm>
            <a:off x="5791201" y="146649"/>
            <a:ext cx="5983856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Events/</a:t>
            </a:r>
            <a:r>
              <a:rPr lang="de-DE" sz="2200" dirty="0" err="1"/>
              <a:t>Ucs</a:t>
            </a:r>
            <a:r>
              <a:rPr lang="de-DE" sz="2200" dirty="0"/>
              <a:t>: </a:t>
            </a:r>
            <a:r>
              <a:rPr lang="de-DE" dirty="0"/>
              <a:t>Stellvertretender Gruppenleiter für jede Gruppe einsetzen</a:t>
            </a:r>
            <a:endParaRPr lang="de-DE" sz="2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4C777A-3C11-40C0-A2BC-010F32E05B24}"/>
              </a:ext>
            </a:extLst>
          </p:cNvPr>
          <p:cNvSpPr txBox="1"/>
          <p:nvPr/>
        </p:nvSpPr>
        <p:spPr>
          <a:xfrm>
            <a:off x="155275" y="954225"/>
            <a:ext cx="11619782" cy="98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Description: </a:t>
            </a:r>
            <a:r>
              <a:rPr lang="de-DE" dirty="0"/>
              <a:t>In jeder Gruppe, die angezeigt wird, gibt es die Möglichkeit, einen Stellvertretenden Gruppenleiter zu bestimmen. Dieser hat dieselben Rechte wie der Gruppenleiter - jedoch kann eine Person nicht Gruppenleiter und Stellvertretender Gruppenleiter sein. (Radiobuttons, Kontravalenz)</a:t>
            </a:r>
            <a:endParaRPr lang="de-DE" dirty="0">
              <a:effectLst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E9F74B-CD94-4019-8E26-B557708BE48F}"/>
              </a:ext>
            </a:extLst>
          </p:cNvPr>
          <p:cNvSpPr txBox="1"/>
          <p:nvPr/>
        </p:nvSpPr>
        <p:spPr>
          <a:xfrm>
            <a:off x="155276" y="2038800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Rationale:</a:t>
            </a:r>
            <a:endParaRPr lang="de-DE" dirty="0">
              <a:effectLst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1A11B1-2951-4B7C-AE4A-7F8FAC5EFAB7}"/>
              </a:ext>
            </a:extLst>
          </p:cNvPr>
          <p:cNvSpPr txBox="1"/>
          <p:nvPr/>
        </p:nvSpPr>
        <p:spPr>
          <a:xfrm>
            <a:off x="155276" y="2553076"/>
            <a:ext cx="116197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Originator</a:t>
            </a:r>
            <a:r>
              <a:rPr lang="de-DE" sz="2200" dirty="0"/>
              <a:t>: </a:t>
            </a:r>
            <a:r>
              <a:rPr lang="de-DE" dirty="0"/>
              <a:t>Standortleitung</a:t>
            </a:r>
            <a:endParaRPr lang="de-DE" sz="2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2314E9-0AF3-448B-8E3C-7AFD20A34704}"/>
              </a:ext>
            </a:extLst>
          </p:cNvPr>
          <p:cNvSpPr txBox="1"/>
          <p:nvPr/>
        </p:nvSpPr>
        <p:spPr>
          <a:xfrm>
            <a:off x="155275" y="3074040"/>
            <a:ext cx="1161978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Fit </a:t>
            </a:r>
            <a:r>
              <a:rPr lang="de-DE" sz="2200" dirty="0" err="1"/>
              <a:t>Criterion</a:t>
            </a:r>
            <a:r>
              <a:rPr lang="de-DE" sz="2200" dirty="0"/>
              <a:t>: </a:t>
            </a:r>
            <a:r>
              <a:rPr lang="de-DE" dirty="0"/>
              <a:t>  Stellvertretende Gruppenleiter können ausgewählt und persistent gespeichert werden, es ist keiner Person möglich, stellvertretender Gruppenleiter und Gruppenleiter gleichzeitig zu sein. </a:t>
            </a:r>
            <a:endParaRPr lang="de-DE" dirty="0">
              <a:effectLst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8B0B393-093E-48CB-8B25-1246C89F8304}"/>
              </a:ext>
            </a:extLst>
          </p:cNvPr>
          <p:cNvSpPr txBox="1"/>
          <p:nvPr/>
        </p:nvSpPr>
        <p:spPr>
          <a:xfrm>
            <a:off x="155276" y="3891895"/>
            <a:ext cx="3295294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Satisfaction</a:t>
            </a:r>
            <a:r>
              <a:rPr lang="de-DE" sz="2200" dirty="0"/>
              <a:t>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FAC646-2711-4E5C-83A4-6FD63A5526A6}"/>
              </a:ext>
            </a:extLst>
          </p:cNvPr>
          <p:cNvSpPr txBox="1"/>
          <p:nvPr/>
        </p:nvSpPr>
        <p:spPr>
          <a:xfrm>
            <a:off x="3555554" y="3878746"/>
            <a:ext cx="413347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Customer </a:t>
            </a:r>
            <a:r>
              <a:rPr lang="de-DE" sz="2200" dirty="0" err="1"/>
              <a:t>Dissatisfaction</a:t>
            </a:r>
            <a:r>
              <a:rPr lang="de-DE" sz="2200" dirty="0"/>
              <a:t>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9B87ED1-EE22-4A55-9D7E-8FE4655A9CDF}"/>
              </a:ext>
            </a:extLst>
          </p:cNvPr>
          <p:cNvSpPr txBox="1"/>
          <p:nvPr/>
        </p:nvSpPr>
        <p:spPr>
          <a:xfrm>
            <a:off x="7794011" y="3872003"/>
            <a:ext cx="398104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Priority</a:t>
            </a:r>
            <a:r>
              <a:rPr lang="de-DE" sz="2200" dirty="0"/>
              <a:t>: </a:t>
            </a:r>
            <a:r>
              <a:rPr lang="de-DE" dirty="0"/>
              <a:t>Mittel</a:t>
            </a:r>
            <a:endParaRPr lang="de-DE" dirty="0">
              <a:effectLst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912EA01-FB8D-4DA3-BB25-37EC1CB2431D}"/>
              </a:ext>
            </a:extLst>
          </p:cNvPr>
          <p:cNvSpPr txBox="1"/>
          <p:nvPr/>
        </p:nvSpPr>
        <p:spPr>
          <a:xfrm>
            <a:off x="155276" y="4392967"/>
            <a:ext cx="506658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Supporting</a:t>
            </a:r>
            <a:r>
              <a:rPr lang="de-DE" sz="2200" dirty="0"/>
              <a:t> Material: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11614A0-AF4D-42C4-9C9C-05737068F12D}"/>
              </a:ext>
            </a:extLst>
          </p:cNvPr>
          <p:cNvSpPr txBox="1"/>
          <p:nvPr/>
        </p:nvSpPr>
        <p:spPr>
          <a:xfrm>
            <a:off x="5335461" y="4392966"/>
            <a:ext cx="643959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Conflicts</a:t>
            </a:r>
            <a:r>
              <a:rPr lang="de-DE" sz="2200" dirty="0"/>
              <a:t>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00A5A67-6239-40E3-A803-56B50F2794E2}"/>
              </a:ext>
            </a:extLst>
          </p:cNvPr>
          <p:cNvSpPr txBox="1"/>
          <p:nvPr/>
        </p:nvSpPr>
        <p:spPr>
          <a:xfrm>
            <a:off x="155275" y="4907186"/>
            <a:ext cx="11619781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/>
              <a:t>History</a:t>
            </a:r>
            <a:r>
              <a:rPr lang="de-DE" sz="2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1247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2542</Words>
  <Application>Microsoft Office PowerPoint</Application>
  <PresentationFormat>Breitbild</PresentationFormat>
  <Paragraphs>325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Willy Kirchner</dc:creator>
  <cp:lastModifiedBy>Willy Kirchner</cp:lastModifiedBy>
  <cp:revision>22</cp:revision>
  <dcterms:created xsi:type="dcterms:W3CDTF">2024-11-17T15:25:32Z</dcterms:created>
  <dcterms:modified xsi:type="dcterms:W3CDTF">2024-11-18T14:14:31Z</dcterms:modified>
</cp:coreProperties>
</file>