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715125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6912">
          <p15:clr>
            <a:srgbClr val="A4A3A4"/>
          </p15:clr>
        </p15:guide>
        <p15:guide id="5" pos="20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EC7"/>
    <a:srgbClr val="C0C0C0"/>
    <a:srgbClr val="A6BDEB"/>
    <a:srgbClr val="A7C4FF"/>
    <a:srgbClr val="E17650"/>
    <a:srgbClr val="EE45D4"/>
    <a:srgbClr val="ADCEC6"/>
    <a:srgbClr val="C97575"/>
    <a:srgbClr val="93A8D3"/>
    <a:srgbClr val="E16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 autoAdjust="0"/>
    <p:restoredTop sz="94660"/>
  </p:normalViewPr>
  <p:slideViewPr>
    <p:cSldViewPr snapToGrid="0">
      <p:cViewPr>
        <p:scale>
          <a:sx n="37" d="100"/>
          <a:sy n="37" d="100"/>
        </p:scale>
        <p:origin x="-3318" y="-1860"/>
      </p:cViewPr>
      <p:guideLst>
        <p:guide orient="horz" pos="4836"/>
        <p:guide orient="horz" pos="20196"/>
        <p:guide orient="horz" pos="2148"/>
        <p:guide pos="6912"/>
        <p:guide pos="20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3650" y="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ECAEF0B-EFFE-48C6-85B7-7E7AA32731C5}" type="datetimeFigureOut">
              <a:rPr lang="en-US"/>
              <a:pPr>
                <a:defRPr/>
              </a:pPr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3650" y="8775700"/>
            <a:ext cx="29098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CD75B00-65C7-41B4-AE85-6E0CAA5D4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B14220-6827-4CDA-89FA-3796C5EA788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9822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80CFDD-38F9-4ED2-A2B9-063628F5BF5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4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DC834-6172-4966-AF86-EEACB99306D3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EBCE6-3D53-49DF-BC6C-1EC0B2632E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0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9A23-5608-43A4-9EA8-8052AD3DCB32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48AAB-7EB5-47C8-9F85-4D73F9DA1B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90C04-8264-404E-B14E-756634378BB1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4F791-B615-4BBB-B52E-A51EAE75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9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 userDrawn="1"/>
        </p:nvGraphicFramePr>
        <p:xfrm>
          <a:off x="35814000" y="32385000"/>
          <a:ext cx="675957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CorelDRAW" r:id="rId3" imgW="8833104" imgH="310896" progId="">
                  <p:embed/>
                </p:oleObj>
              </mc:Choice>
              <mc:Fallback>
                <p:oleObj name="CorelDRAW" r:id="rId3" imgW="8833104" imgH="3108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0" y="32385000"/>
                        <a:ext cx="675957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4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A037-B496-4E10-8E01-82CFA9B7A41B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8196-DA57-4A63-90F3-7AEF22D7E4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2B47D-39FC-4CAA-83B4-38C35D806245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36D52-8939-4FAF-9AD3-78D845266A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E34D-5994-44FB-B7B3-02558B3EADF5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CA870-D52C-4516-AF58-852483710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3E9B-CD60-4932-9CA1-3F1957A8B6B2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6B17-544F-49CC-8C5D-1F50FF957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E7B6-666A-48A5-9B19-8D2C291793C6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C061C-BD7B-4454-BEBA-EC67828F02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307D7-C8DF-4BC1-9DD0-EF2F54DEC02F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F5F6-6BA7-42ED-8A97-8251D2AF2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80150-07F5-4CAC-92EB-28D848EA2A00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D49BD-9306-45B8-BF2F-3CEB8F77C9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rtlCol="0">
            <a:normAutofit/>
          </a:bodyPr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EA08E-DE61-4BD5-A98A-121F411052DD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9D342-0EBA-4917-AD2E-7DBB5C9335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17838" y="1752600"/>
            <a:ext cx="3785552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17838" y="8763000"/>
            <a:ext cx="37855525" cy="2088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2B453B-8B1E-4712-AB9B-BC23CA1B3D4D}" type="datetimeFigureOut">
              <a:rPr lang="en-US"/>
              <a:pPr>
                <a:defRPr/>
              </a:pPr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2A47A4-A787-493D-BF31-AB6C62E7F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1031" name="Object 6"/>
          <p:cNvGraphicFramePr>
            <a:graphicFrameLocks noChangeAspect="1"/>
          </p:cNvGraphicFramePr>
          <p:nvPr userDrawn="1"/>
        </p:nvGraphicFramePr>
        <p:xfrm>
          <a:off x="35814000" y="32385000"/>
          <a:ext cx="675957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CorelDRAW" r:id="rId15" imgW="8833104" imgH="310896" progId="">
                  <p:embed/>
                </p:oleObj>
              </mc:Choice>
              <mc:Fallback>
                <p:oleObj name="CorelDRAW" r:id="rId15" imgW="8833104" imgH="31089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0" y="32385000"/>
                        <a:ext cx="675957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</p:sldLayoutIdLst>
  <p:txStyles>
    <p:titleStyle>
      <a:lvl1pPr algn="l" defTabSz="4387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387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2pPr>
      <a:lvl3pPr algn="l" defTabSz="4387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3pPr>
      <a:lvl4pPr algn="l" defTabSz="4387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4pPr>
      <a:lvl5pPr algn="l" defTabSz="4387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5pPr>
      <a:lvl6pPr marL="4572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6pPr>
      <a:lvl7pPr marL="9144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7pPr>
      <a:lvl8pPr marL="13716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8pPr>
      <a:lvl9pPr marL="1828800" algn="l" defTabSz="4387850" rtl="0" fontAlgn="base">
        <a:lnSpc>
          <a:spcPct val="90000"/>
        </a:lnSpc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 Light" charset="0"/>
        </a:defRPr>
      </a:lvl9pPr>
    </p:titleStyle>
    <p:bodyStyle>
      <a:lvl1pPr marL="1096963" indent="-1096963" algn="l" defTabSz="4387850" rtl="0" eaLnBrk="0" fontAlgn="base" hangingPunct="0">
        <a:lnSpc>
          <a:spcPct val="90000"/>
        </a:lnSpc>
        <a:spcBef>
          <a:spcPts val="4800"/>
        </a:spcBef>
        <a:spcAft>
          <a:spcPct val="0"/>
        </a:spcAft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290888" indent="-1096963" algn="l" defTabSz="4387850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lnSpc>
          <a:spcPct val="90000"/>
        </a:lnSpc>
        <a:spcBef>
          <a:spcPts val="2400"/>
        </a:spcBef>
        <a:spcAft>
          <a:spcPct val="0"/>
        </a:spcAft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8FAEC7"/>
            </a:gs>
            <a:gs pos="49000">
              <a:srgbClr val="90BB99"/>
            </a:gs>
            <a:gs pos="76000">
              <a:srgbClr val="91C08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30"/>
          <p:cNvSpPr>
            <a:spLocks noChangeArrowheads="1"/>
          </p:cNvSpPr>
          <p:nvPr/>
        </p:nvSpPr>
        <p:spPr bwMode="auto">
          <a:xfrm>
            <a:off x="31682192" y="6208713"/>
            <a:ext cx="12209007" cy="26709687"/>
          </a:xfrm>
          <a:prstGeom prst="rect">
            <a:avLst/>
          </a:prstGeom>
          <a:noFill/>
          <a:ln w="9525">
            <a:solidFill>
              <a:srgbClr val="A7C4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3" name="AutoShape 29"/>
          <p:cNvSpPr>
            <a:spLocks noChangeArrowheads="1"/>
          </p:cNvSpPr>
          <p:nvPr/>
        </p:nvSpPr>
        <p:spPr bwMode="auto">
          <a:xfrm>
            <a:off x="12414250" y="6196336"/>
            <a:ext cx="19309905" cy="26828208"/>
          </a:xfrm>
          <a:prstGeom prst="rect">
            <a:avLst/>
          </a:prstGeom>
          <a:noFill/>
          <a:ln w="9525">
            <a:solidFill>
              <a:srgbClr val="A7C4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6208713"/>
            <a:ext cx="12414250" cy="26709687"/>
          </a:xfrm>
          <a:prstGeom prst="rect">
            <a:avLst/>
          </a:prstGeom>
          <a:noFill/>
          <a:ln w="9525">
            <a:solidFill>
              <a:srgbClr val="A7C4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44451" y="7180071"/>
            <a:ext cx="12325350" cy="151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“Scattering </a:t>
            </a:r>
            <a:r>
              <a:rPr lang="en-US" sz="2800" dirty="0"/>
              <a:t>mediated absorption” (SMA) is a phenomenon that utilizes the strong scattering of light by </a:t>
            </a:r>
            <a:r>
              <a:rPr lang="en-US" sz="2800" dirty="0" smtClean="0"/>
              <a:t>dielectric</a:t>
            </a:r>
            <a:r>
              <a:rPr lang="en-US" sz="2800" dirty="0"/>
              <a:t> nanoparticles, coupled with the broad absorption of this scattered light by the metals.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have observed SMA in hierarchical nanoparticles that consist of large dielectric </a:t>
            </a:r>
            <a:r>
              <a:rPr lang="en-US" sz="2800" dirty="0" err="1" smtClean="0"/>
              <a:t>nanospheres</a:t>
            </a:r>
            <a:r>
              <a:rPr lang="en-US" sz="2800" dirty="0" smtClean="0"/>
              <a:t> decorated with small metal nanoparticles ( Fig 1)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By comparing the generation of hot electrons from Scattering Mediated </a:t>
            </a:r>
            <a:r>
              <a:rPr lang="en-US" sz="2800" dirty="0" smtClean="0"/>
              <a:t>Absorption </a:t>
            </a:r>
            <a:r>
              <a:rPr lang="en-US" sz="2800" dirty="0"/>
              <a:t>(SMA) as opposed to Local Surfaced Plasmon Resonance (</a:t>
            </a:r>
            <a:r>
              <a:rPr lang="en-US" sz="2800" dirty="0" smtClean="0"/>
              <a:t>LSPR), we </a:t>
            </a:r>
            <a:r>
              <a:rPr lang="en-US" sz="2800" dirty="0"/>
              <a:t>found out that SMA can produce hot carriers with substantial efficiency. </a:t>
            </a: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phenomena can then be utilized to transfer energy generated by the hybrid nanocrystal in order to transfer to a coupled molecule, in this case the dye malachite green, via the </a:t>
            </a:r>
            <a:r>
              <a:rPr lang="en-US" sz="2800" dirty="0" err="1" smtClean="0"/>
              <a:t>nanocube</a:t>
            </a:r>
            <a:r>
              <a:rPr lang="en-US" sz="2800" dirty="0" smtClean="0"/>
              <a:t> leading to scattering mediated energy transfer (SMET), which </a:t>
            </a:r>
            <a:r>
              <a:rPr lang="en-US" sz="2800" dirty="0"/>
              <a:t>can be used in many applications such as: catalysis in a chemical reaction, solar chemistry</a:t>
            </a:r>
            <a:r>
              <a:rPr lang="en-US" sz="2800" dirty="0" smtClean="0"/>
              <a:t>, as well as medical applications.</a:t>
            </a:r>
            <a:endParaRPr lang="en-US" sz="2800" dirty="0"/>
          </a:p>
          <a:p>
            <a:pPr algn="just">
              <a:lnSpc>
                <a:spcPct val="95000"/>
              </a:lnSpc>
              <a:defRPr/>
            </a:pPr>
            <a:endParaRPr lang="en-US" altLang="en-US" sz="2700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defRPr/>
            </a:pPr>
            <a:endParaRPr lang="en-US" altLang="en-US" sz="2700" dirty="0" smtClean="0">
              <a:latin typeface="Times New Roman" panose="02020603050405020304" pitchFamily="18" charset="0"/>
            </a:endParaRPr>
          </a:p>
          <a:p>
            <a:pPr defTabSz="914400">
              <a:lnSpc>
                <a:spcPct val="95000"/>
              </a:lnSpc>
              <a:defRPr/>
            </a:pPr>
            <a:endParaRPr lang="en-US" sz="2800" spc="-5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We study the phenomenon </a:t>
            </a:r>
            <a:r>
              <a:rPr lang="en-US" sz="2800" dirty="0"/>
              <a:t>known as the “Scattering Mediated </a:t>
            </a:r>
            <a:r>
              <a:rPr lang="en-US" sz="2800" dirty="0" smtClean="0"/>
              <a:t>Energy Transfer”, </a:t>
            </a:r>
            <a:r>
              <a:rPr lang="en-US" sz="2800" dirty="0"/>
              <a:t>which utilizes the strong scattering of </a:t>
            </a:r>
            <a:r>
              <a:rPr lang="en-US" sz="2800" dirty="0" smtClean="0"/>
              <a:t>light absorbed </a:t>
            </a:r>
            <a:r>
              <a:rPr lang="en-US" sz="2800" dirty="0"/>
              <a:t>by the dielectric sphere, coupled with the strong absorption from the metal nanoparticles which generates hot electrons/hot </a:t>
            </a:r>
            <a:r>
              <a:rPr lang="en-US" sz="2800" dirty="0" smtClean="0"/>
              <a:t>holes which can be coupled with another molecule to induce the energy transfer.</a:t>
            </a:r>
          </a:p>
          <a:p>
            <a:r>
              <a:rPr lang="en-US" sz="2800" dirty="0" smtClean="0"/>
              <a:t>Our goal is to couple the hybrid nanostructure with malachite green in order to measure the amount of energy that can be transfer via scattering mediated energy transfer. </a:t>
            </a:r>
          </a:p>
          <a:p>
            <a:pPr algn="just"/>
            <a:endParaRPr lang="en-US" sz="28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57200" indent="-457200" defTabSz="914400">
              <a:lnSpc>
                <a:spcPct val="95000"/>
              </a:lnSpc>
              <a:buFont typeface="Wingdings" charset="2"/>
              <a:buChar char="v"/>
              <a:defRPr/>
            </a:pPr>
            <a:endParaRPr lang="en-US" sz="28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57200" indent="-457200" defTabSz="914400">
              <a:lnSpc>
                <a:spcPct val="95000"/>
              </a:lnSpc>
              <a:buFont typeface="Wingdings" charset="2"/>
              <a:buChar char="v"/>
              <a:defRPr/>
            </a:pPr>
            <a:endParaRPr lang="en-US" sz="28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lnSpc>
                <a:spcPct val="95000"/>
              </a:lnSpc>
              <a:defRPr/>
            </a:pPr>
            <a:endParaRPr lang="en-US" sz="24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lnSpc>
                <a:spcPct val="95000"/>
              </a:lnSpc>
              <a:defRPr/>
            </a:pPr>
            <a:endParaRPr lang="en-US" sz="24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lnSpc>
                <a:spcPct val="95000"/>
              </a:lnSpc>
              <a:defRPr/>
            </a:pPr>
            <a:endParaRPr lang="en-US" sz="24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lnSpc>
                <a:spcPct val="95000"/>
              </a:lnSpc>
              <a:defRPr/>
            </a:pPr>
            <a:endParaRPr lang="en-US" sz="25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lnSpc>
                <a:spcPct val="95000"/>
              </a:lnSpc>
              <a:defRPr/>
            </a:pPr>
            <a:endParaRPr lang="en-US" altLang="en-US" sz="2700" dirty="0" smtClean="0">
              <a:latin typeface="Times New Roman" panose="02020603050405020304" pitchFamily="18" charset="0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143374" y="30248821"/>
            <a:ext cx="11967138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/>
              <a:t>Hypothesis</a:t>
            </a: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31797366" y="6259693"/>
            <a:ext cx="11831366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7200" b="1" dirty="0" smtClean="0"/>
              <a:t>Methods</a:t>
            </a:r>
          </a:p>
        </p:txBody>
      </p:sp>
      <p:sp>
        <p:nvSpPr>
          <p:cNvPr id="5128" name="AutoShape 13"/>
          <p:cNvSpPr>
            <a:spLocks noChangeArrowheads="1"/>
          </p:cNvSpPr>
          <p:nvPr/>
        </p:nvSpPr>
        <p:spPr bwMode="auto">
          <a:xfrm>
            <a:off x="0" y="57025"/>
            <a:ext cx="43770550" cy="5734175"/>
          </a:xfrm>
          <a:prstGeom prst="roundRect">
            <a:avLst>
              <a:gd name="adj" fmla="val 1087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101600" y="1057871"/>
            <a:ext cx="43494198" cy="3693319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800" b="1" dirty="0"/>
              <a:t>Unique Hot Carrier Distributions From Scattering Mediated Absorption</a:t>
            </a:r>
          </a:p>
          <a:p>
            <a:pPr algn="ctr" eaLnBrk="1" hangingPunct="1"/>
            <a:endParaRPr lang="en-US" altLang="en-US" sz="1600" b="1" dirty="0"/>
          </a:p>
          <a:p>
            <a:pPr algn="ctr" eaLnBrk="1" hangingPunct="1"/>
            <a:r>
              <a:rPr lang="en-US" altLang="en-US" sz="6600" b="1" dirty="0" smtClean="0"/>
              <a:t>Matthew </a:t>
            </a:r>
            <a:r>
              <a:rPr lang="en-US" altLang="en-US" sz="6600" b="1" dirty="0" err="1" smtClean="0"/>
              <a:t>Micek</a:t>
            </a:r>
            <a:r>
              <a:rPr lang="en-US" altLang="en-US" sz="6600" b="1" dirty="0" smtClean="0"/>
              <a:t> and </a:t>
            </a:r>
            <a:r>
              <a:rPr lang="en-US" altLang="en-US" sz="6600" b="1" dirty="0"/>
              <a:t>Dr. </a:t>
            </a:r>
            <a:r>
              <a:rPr lang="en-US" altLang="en-US" sz="6600" b="1" dirty="0" smtClean="0"/>
              <a:t>Jonathan Foley</a:t>
            </a:r>
            <a:endParaRPr lang="en-US" altLang="en-US" sz="6600" b="1" dirty="0"/>
          </a:p>
          <a:p>
            <a:pPr algn="ctr" eaLnBrk="1" hangingPunct="1"/>
            <a:endParaRPr lang="en-US" altLang="en-US" sz="1600" b="1" dirty="0"/>
          </a:p>
          <a:p>
            <a:pPr algn="ctr" eaLnBrk="1" hangingPunct="1"/>
            <a:r>
              <a:rPr lang="en-US" altLang="en-US" sz="4800" b="1" dirty="0"/>
              <a:t>Department of Chemistry, William Paterson University</a:t>
            </a:r>
            <a:endParaRPr lang="en-US" altLang="en-US" dirty="0"/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auto">
          <a:xfrm>
            <a:off x="3783013" y="1030288"/>
            <a:ext cx="36576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131" name="Text Box 27"/>
          <p:cNvSpPr txBox="1">
            <a:spLocks noChangeArrowheads="1"/>
          </p:cNvSpPr>
          <p:nvPr/>
        </p:nvSpPr>
        <p:spPr bwMode="auto">
          <a:xfrm>
            <a:off x="31821014" y="24062222"/>
            <a:ext cx="11851004" cy="13280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/>
              <a:t>Acknowledgements</a:t>
            </a:r>
          </a:p>
        </p:txBody>
      </p:sp>
      <p:sp>
        <p:nvSpPr>
          <p:cNvPr id="5136" name="Text Box 36"/>
          <p:cNvSpPr txBox="1">
            <a:spLocks noChangeArrowheads="1"/>
          </p:cNvSpPr>
          <p:nvPr/>
        </p:nvSpPr>
        <p:spPr bwMode="auto">
          <a:xfrm>
            <a:off x="399130" y="31675625"/>
            <a:ext cx="12377735" cy="128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defTabSz="612775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The hierarchical nanoparticle has the emergent property of scattering mediated energy transfer which can be coupled with a dye to monitor the energy harvested. </a:t>
            </a:r>
            <a:endParaRPr lang="en-US" altLang="en-US" sz="2000" dirty="0" smtClean="0">
              <a:latin typeface="Times New Roman" charset="0"/>
            </a:endParaRPr>
          </a:p>
        </p:txBody>
      </p:sp>
      <p:sp>
        <p:nvSpPr>
          <p:cNvPr id="2" name="Text Box 43"/>
          <p:cNvSpPr txBox="1">
            <a:spLocks noChangeArrowheads="1"/>
          </p:cNvSpPr>
          <p:nvPr/>
        </p:nvSpPr>
        <p:spPr bwMode="auto">
          <a:xfrm>
            <a:off x="12720184" y="6259693"/>
            <a:ext cx="18550661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/>
              <a:t>    Results of Au</a:t>
            </a:r>
          </a:p>
        </p:txBody>
      </p:sp>
      <p:sp>
        <p:nvSpPr>
          <p:cNvPr id="5137" name="Text Box 49"/>
          <p:cNvSpPr txBox="1">
            <a:spLocks noChangeArrowheads="1"/>
          </p:cNvSpPr>
          <p:nvPr/>
        </p:nvSpPr>
        <p:spPr bwMode="auto">
          <a:xfrm>
            <a:off x="36574413" y="1503363"/>
            <a:ext cx="36576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139" name="object 77"/>
          <p:cNvSpPr>
            <a:spLocks noChangeArrowheads="1"/>
          </p:cNvSpPr>
          <p:nvPr/>
        </p:nvSpPr>
        <p:spPr bwMode="auto">
          <a:xfrm>
            <a:off x="36536578" y="2501024"/>
            <a:ext cx="3595687" cy="3238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100" y="2637081"/>
            <a:ext cx="2919412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0" y="2886805"/>
            <a:ext cx="5322620" cy="267127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143" name="TextBox 1"/>
          <p:cNvSpPr txBox="1">
            <a:spLocks noChangeArrowheads="1"/>
          </p:cNvSpPr>
          <p:nvPr/>
        </p:nvSpPr>
        <p:spPr bwMode="auto">
          <a:xfrm>
            <a:off x="31763305" y="19955494"/>
            <a:ext cx="11726658" cy="13961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7200" b="1" dirty="0"/>
              <a:t>Conclusion</a:t>
            </a:r>
            <a:r>
              <a:rPr lang="en-US" altLang="en-US" sz="7600" dirty="0"/>
              <a:t> </a:t>
            </a:r>
          </a:p>
        </p:txBody>
      </p:sp>
      <p:sp>
        <p:nvSpPr>
          <p:cNvPr id="5145" name="AutoShape 29" descr="/var/folders/xb/n0w_wmhj64s75ls_60g8z3ww0000gn/T/com.microsoft.Powerpoint/WebArchiveCopyPasteTempFiles/ResReader.ashx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46" name="AutoShape 31" descr="/var/folders/xb/n0w_wmhj64s75ls_60g8z3ww0000gn/T/com.microsoft.Powerpoint/WebArchiveCopyPasteTempFiles/ResReader.ashx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47" name="AutoShape 33" descr="/var/folders/xb/n0w_wmhj64s75ls_60g8z3ww0000gn/T/com.microsoft.Powerpoint/WebArchiveCopyPasteTempFiles/ResReader.ashx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31855161" y="21457712"/>
            <a:ext cx="11726658" cy="295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  <a:defRPr/>
            </a:pPr>
            <a:r>
              <a:rPr lang="en-US" sz="2800" dirty="0"/>
              <a:t>S</a:t>
            </a:r>
            <a:r>
              <a:rPr lang="en-US" sz="2800" dirty="0" smtClean="0"/>
              <a:t>cattering mediated absorption enables the hierarchical nanoparticles to produce hot electrons/hot hole generation with greater efficiency. </a:t>
            </a:r>
            <a:endParaRPr lang="en-US" sz="2800" dirty="0" smtClean="0"/>
          </a:p>
          <a:p>
            <a:pPr marL="0" indent="0">
              <a:lnSpc>
                <a:spcPct val="95000"/>
              </a:lnSpc>
              <a:defRPr/>
            </a:pPr>
            <a:endParaRPr lang="en-US" sz="2800" dirty="0" smtClean="0"/>
          </a:p>
          <a:p>
            <a:pPr marL="0" indent="0">
              <a:lnSpc>
                <a:spcPct val="95000"/>
              </a:lnSpc>
              <a:defRPr/>
            </a:pPr>
            <a:r>
              <a:rPr lang="en-US" sz="2800" dirty="0" smtClean="0"/>
              <a:t>Scattering mediated energy transfer is most likely to have future development with applications such as solar energy conversion, as well as </a:t>
            </a:r>
            <a:r>
              <a:rPr lang="en-US" sz="2800" dirty="0" err="1" smtClean="0"/>
              <a:t>photocatalysis</a:t>
            </a:r>
            <a:r>
              <a:rPr lang="en-US" sz="2800" dirty="0" smtClean="0"/>
              <a:t>. </a:t>
            </a:r>
          </a:p>
          <a:p>
            <a:pPr>
              <a:lnSpc>
                <a:spcPct val="95000"/>
              </a:lnSpc>
              <a:defRPr/>
            </a:pPr>
            <a:endParaRPr lang="en-US" altLang="en-US" sz="3000" b="1" u="sng" dirty="0" smtClean="0">
              <a:latin typeface="Times New Roman" panose="02020603050405020304" pitchFamily="18" charset="0"/>
            </a:endParaRPr>
          </a:p>
        </p:txBody>
      </p:sp>
      <p:sp>
        <p:nvSpPr>
          <p:cNvPr id="16428" name="Text Box 27"/>
          <p:cNvSpPr txBox="1">
            <a:spLocks noChangeArrowheads="1"/>
          </p:cNvSpPr>
          <p:nvPr/>
        </p:nvSpPr>
        <p:spPr bwMode="auto">
          <a:xfrm>
            <a:off x="31821014" y="27128782"/>
            <a:ext cx="11851004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7200" b="1" dirty="0" smtClean="0"/>
              <a:t>References</a:t>
            </a:r>
          </a:p>
        </p:txBody>
      </p:sp>
      <p:sp>
        <p:nvSpPr>
          <p:cNvPr id="5155" name="TextBox 8"/>
          <p:cNvSpPr txBox="1">
            <a:spLocks noChangeArrowheads="1"/>
          </p:cNvSpPr>
          <p:nvPr/>
        </p:nvSpPr>
        <p:spPr bwMode="auto">
          <a:xfrm>
            <a:off x="31821014" y="25595694"/>
            <a:ext cx="118510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This work was funded by the College of Science and Health, Center for Research and the Department of Energy (Contract Number: DE-AC02-06CH11357).</a:t>
            </a:r>
          </a:p>
        </p:txBody>
      </p:sp>
      <p:pic>
        <p:nvPicPr>
          <p:cNvPr id="5157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5" y="25051402"/>
            <a:ext cx="4168675" cy="353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8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74" y="24906909"/>
            <a:ext cx="4502701" cy="37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63" name="TextBox 73"/>
          <p:cNvSpPr txBox="1">
            <a:spLocks noChangeArrowheads="1"/>
          </p:cNvSpPr>
          <p:nvPr/>
        </p:nvSpPr>
        <p:spPr bwMode="auto">
          <a:xfrm>
            <a:off x="108517" y="24643665"/>
            <a:ext cx="183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Fig.3)</a:t>
            </a:r>
          </a:p>
        </p:txBody>
      </p:sp>
      <p:sp>
        <p:nvSpPr>
          <p:cNvPr id="5164" name="TextBox 74"/>
          <p:cNvSpPr txBox="1">
            <a:spLocks noChangeArrowheads="1"/>
          </p:cNvSpPr>
          <p:nvPr/>
        </p:nvSpPr>
        <p:spPr bwMode="auto">
          <a:xfrm>
            <a:off x="7328777" y="1913614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Fig.2)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240496" y="6299767"/>
            <a:ext cx="11870016" cy="13280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/>
              <a:t>Abstract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95243" y="14129742"/>
            <a:ext cx="11967138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 smtClean="0"/>
              <a:t>Introduction</a:t>
            </a:r>
            <a:endParaRPr lang="en-US" altLang="en-US" sz="7200" b="1" dirty="0"/>
          </a:p>
        </p:txBody>
      </p:sp>
      <p:sp>
        <p:nvSpPr>
          <p:cNvPr id="5138" name="object 65"/>
          <p:cNvSpPr>
            <a:spLocks noChangeArrowheads="1"/>
          </p:cNvSpPr>
          <p:nvPr/>
        </p:nvSpPr>
        <p:spPr bwMode="auto">
          <a:xfrm>
            <a:off x="5995712" y="3220111"/>
            <a:ext cx="4412976" cy="138595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6348719" y="21997745"/>
            <a:ext cx="5101228" cy="156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defTabSz="612775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500" dirty="0" smtClean="0"/>
              <a:t>Fig. 2) Structure of the dye malachite green </a:t>
            </a:r>
          </a:p>
          <a:p>
            <a:pPr>
              <a:lnSpc>
                <a:spcPct val="95000"/>
              </a:lnSpc>
              <a:defRPr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en-US" sz="2000" dirty="0" smtClean="0">
              <a:latin typeface="Times New Roman" charset="0"/>
            </a:endParaRP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6037501" y="28675820"/>
            <a:ext cx="6628718" cy="152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defTabSz="612775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Fig. 4) </a:t>
            </a:r>
            <a:r>
              <a:rPr lang="en-US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cattering spectrum of a large dielectric nanosphere and the corresponding SMA spectrum of this nanosphere decorated with iron nanoparticles.</a:t>
            </a:r>
            <a:endParaRPr lang="en-US" altLang="en-US" sz="2000" dirty="0" smtClean="0">
              <a:latin typeface="Times New Roman" charset="0"/>
            </a:endParaRPr>
          </a:p>
        </p:txBody>
      </p:sp>
      <p:sp useBgFill="1">
        <p:nvSpPr>
          <p:cNvPr id="3" name="Rounded Rectangle 2"/>
          <p:cNvSpPr/>
          <p:nvPr/>
        </p:nvSpPr>
        <p:spPr>
          <a:xfrm>
            <a:off x="33856864" y="32061170"/>
            <a:ext cx="9431222" cy="723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34583888" y="7162286"/>
            <a:ext cx="6229339" cy="61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en-US" altLang="en-US" sz="3000" b="1" u="sng" dirty="0" smtClean="0">
              <a:cs typeface="Arial" panose="020B0604020202020204" pitchFamily="34" charset="0"/>
            </a:endParaRPr>
          </a:p>
          <a:p>
            <a:pPr algn="ctr"/>
            <a:r>
              <a:rPr lang="it-IT" altLang="en-US" sz="4000" b="1" u="sng" dirty="0" smtClean="0">
                <a:cs typeface="Arial" panose="020B0604020202020204" pitchFamily="34" charset="0"/>
              </a:rPr>
              <a:t>Liouville Equation With Lindblad Operator:</a:t>
            </a:r>
          </a:p>
          <a:p>
            <a:pPr algn="ctr"/>
            <a:r>
              <a:rPr lang="it-IT" altLang="en-US" sz="3000" b="1" dirty="0" smtClean="0">
                <a:cs typeface="Arial" panose="020B0604020202020204" pitchFamily="34" charset="0"/>
              </a:rPr>
              <a:t> </a:t>
            </a:r>
            <a:endParaRPr lang="it-IT" altLang="en-US" sz="3000" b="1" dirty="0">
              <a:cs typeface="Arial" panose="020B0604020202020204" pitchFamily="34" charset="0"/>
            </a:endParaRPr>
          </a:p>
          <a:p>
            <a:endParaRPr lang="it-IT" altLang="en-US" sz="3000" b="1" baseline="6000" dirty="0">
              <a:cs typeface="Arial" panose="020B0604020202020204" pitchFamily="34" charset="0"/>
            </a:endParaRPr>
          </a:p>
          <a:p>
            <a:endParaRPr lang="it-IT" altLang="en-US" sz="3000" baseline="6000" dirty="0">
              <a:cs typeface="Arial" panose="020B0604020202020204" pitchFamily="34" charset="0"/>
            </a:endParaRPr>
          </a:p>
          <a:p>
            <a:endParaRPr lang="it-IT" altLang="en-US" sz="3000" baseline="6000" dirty="0">
              <a:cs typeface="Arial" panose="020B0604020202020204" pitchFamily="34" charset="0"/>
            </a:endParaRPr>
          </a:p>
          <a:p>
            <a:endParaRPr lang="it-IT" altLang="en-US" sz="3000" baseline="6000" dirty="0">
              <a:cs typeface="Arial" panose="020B0604020202020204" pitchFamily="34" charset="0"/>
            </a:endParaRPr>
          </a:p>
          <a:p>
            <a:endParaRPr lang="it-IT" altLang="en-US" sz="3000" baseline="6000" dirty="0">
              <a:cs typeface="Arial" panose="020B0604020202020204" pitchFamily="34" charset="0"/>
            </a:endParaRPr>
          </a:p>
          <a:p>
            <a:pPr algn="just"/>
            <a:endParaRPr lang="it-IT" altLang="en-US" sz="3000" baseline="6000" dirty="0">
              <a:cs typeface="Arial" panose="020B0604020202020204" pitchFamily="34" charset="0"/>
            </a:endParaRPr>
          </a:p>
          <a:p>
            <a:pPr algn="just"/>
            <a:endParaRPr lang="it-IT" altLang="en-US" sz="3000" dirty="0">
              <a:cs typeface="Arial" panose="020B0604020202020204" pitchFamily="34" charset="0"/>
            </a:endParaRPr>
          </a:p>
          <a:p>
            <a:pPr algn="just"/>
            <a:endParaRPr lang="it-IT" altLang="en-US" sz="3000" dirty="0" smtClean="0">
              <a:cs typeface="Arial" panose="020B0604020202020204" pitchFamily="34" charset="0"/>
            </a:endParaRPr>
          </a:p>
          <a:p>
            <a:endParaRPr lang="it-IT" altLang="en-US" sz="3000" b="1" baseline="6000" dirty="0">
              <a:cs typeface="Arial" panose="020B0604020202020204" pitchFamily="34" charset="0"/>
            </a:endParaRPr>
          </a:p>
          <a:p>
            <a:pPr algn="just"/>
            <a:endParaRPr lang="it-IT" altLang="en-US" sz="3000" b="1" baseline="6000" dirty="0">
              <a:cs typeface="Arial" panose="020B0604020202020204" pitchFamily="34" charset="0"/>
            </a:endParaRPr>
          </a:p>
          <a:p>
            <a:endParaRPr lang="it-IT" altLang="en-US" sz="3000" b="1" baseline="6000" dirty="0">
              <a:cs typeface="Arial" panose="020B0604020202020204" pitchFamily="34" charset="0"/>
            </a:endParaRPr>
          </a:p>
          <a:p>
            <a:endParaRPr lang="it-IT" altLang="en-US" sz="3000" b="1" baseline="60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03213" y="13310737"/>
            <a:ext cx="488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1795870" y="9975678"/>
            <a:ext cx="115194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Liouville equation was utilized to solve for a density matrix (D) as it changes over time from the electron interactions. The energy of the system will change over time based on the dissipation term associated with the </a:t>
            </a:r>
            <a:r>
              <a:rPr lang="en-US" sz="2800" dirty="0" err="1" smtClean="0"/>
              <a:t>Lindblad</a:t>
            </a:r>
            <a:r>
              <a:rPr lang="en-US" sz="2800" dirty="0" smtClean="0"/>
              <a:t> Operator which acts on the density matrix. Once the vales for the density matrix are computed, the density matrix will be multiplied by a Hamiltonian matrix which will give a final density matrix that changes with time.   </a:t>
            </a:r>
            <a:endParaRPr lang="en-US" sz="2800" dirty="0"/>
          </a:p>
        </p:txBody>
      </p:sp>
      <p:sp>
        <p:nvSpPr>
          <p:cNvPr id="5160" name="TextBox 16"/>
          <p:cNvSpPr txBox="1">
            <a:spLocks noChangeArrowheads="1"/>
          </p:cNvSpPr>
          <p:nvPr/>
        </p:nvSpPr>
        <p:spPr bwMode="auto">
          <a:xfrm>
            <a:off x="108517" y="19153911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Fig.1)</a:t>
            </a:r>
          </a:p>
        </p:txBody>
      </p:sp>
      <p:sp>
        <p:nvSpPr>
          <p:cNvPr id="16397" name="Text Box 38"/>
          <p:cNvSpPr txBox="1">
            <a:spLocks noChangeArrowheads="1"/>
          </p:cNvSpPr>
          <p:nvPr/>
        </p:nvSpPr>
        <p:spPr bwMode="auto">
          <a:xfrm>
            <a:off x="31837271" y="28192735"/>
            <a:ext cx="3037540" cy="676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  <a:defRPr/>
            </a:pPr>
            <a:endParaRPr lang="en-US" altLang="en-US" sz="2400" b="1" u="sng" dirty="0" smtClean="0">
              <a:cs typeface="Arial" panose="020B0604020202020204" pitchFamily="34" charset="0"/>
            </a:endParaRPr>
          </a:p>
          <a:p>
            <a:pPr marL="0" indent="0">
              <a:defRPr/>
            </a:pPr>
            <a:r>
              <a:rPr lang="en-US" altLang="en-US" sz="2000" b="1" dirty="0" smtClean="0">
                <a:cs typeface="Arial" panose="020B0604020202020204" pitchFamily="34" charset="0"/>
              </a:rPr>
              <a:t>Unique Hot Carrier Distributions from Scattering</a:t>
            </a:r>
          </a:p>
          <a:p>
            <a:pPr marL="0" indent="0">
              <a:defRPr/>
            </a:pPr>
            <a:r>
              <a:rPr lang="en-US" altLang="en-US" sz="2000" b="1" dirty="0" smtClean="0">
                <a:cs typeface="Arial" panose="020B0604020202020204" pitchFamily="34" charset="0"/>
              </a:rPr>
              <a:t>Mediated Absorption</a:t>
            </a:r>
          </a:p>
          <a:p>
            <a:pPr marL="0" indent="0">
              <a:defRPr/>
            </a:pPr>
            <a:r>
              <a:rPr lang="en-US" altLang="en-US" sz="2000" dirty="0" smtClean="0">
                <a:cs typeface="Arial" panose="020B0604020202020204" pitchFamily="34" charset="0"/>
              </a:rPr>
              <a:t>Kimberly Fernando, Jason Codrington, Noor </a:t>
            </a:r>
            <a:r>
              <a:rPr lang="en-US" altLang="en-US" sz="2000" dirty="0" err="1" smtClean="0">
                <a:cs typeface="Arial" panose="020B0604020202020204" pitchFamily="34" charset="0"/>
              </a:rPr>
              <a:t>Eldabagh</a:t>
            </a:r>
            <a:r>
              <a:rPr lang="en-US" altLang="en-US" sz="2000" dirty="0" smtClean="0">
                <a:cs typeface="Arial" panose="020B0604020202020204" pitchFamily="34" charset="0"/>
              </a:rPr>
              <a:t>, </a:t>
            </a:r>
          </a:p>
          <a:p>
            <a:pPr marL="0" indent="0">
              <a:defRPr/>
            </a:pPr>
            <a:r>
              <a:rPr lang="en-US" altLang="en-US" sz="2000" dirty="0" smtClean="0">
                <a:cs typeface="Arial" panose="020B0604020202020204" pitchFamily="34" charset="0"/>
              </a:rPr>
              <a:t>and Jonathan J. Foley, IV</a:t>
            </a:r>
          </a:p>
          <a:p>
            <a:pPr marL="0" indent="0">
              <a:defRPr/>
            </a:pPr>
            <a:r>
              <a:rPr lang="en-US" altLang="en-US" sz="2000" i="1" dirty="0" smtClean="0">
                <a:cs typeface="Arial" panose="020B0604020202020204" pitchFamily="34" charset="0"/>
              </a:rPr>
              <a:t>ACS Photonics</a:t>
            </a:r>
            <a:r>
              <a:rPr lang="en-US" altLang="en-US" sz="2000" dirty="0" smtClean="0">
                <a:cs typeface="Arial" panose="020B0604020202020204" pitchFamily="34" charset="0"/>
              </a:rPr>
              <a:t> </a:t>
            </a:r>
            <a:r>
              <a:rPr lang="en-US" altLang="en-US" sz="2000" b="1" dirty="0" smtClean="0">
                <a:cs typeface="Arial" panose="020B0604020202020204" pitchFamily="34" charset="0"/>
              </a:rPr>
              <a:t>2017</a:t>
            </a:r>
            <a:r>
              <a:rPr lang="en-US" altLang="en-US" sz="2000" dirty="0" smtClean="0">
                <a:cs typeface="Arial" panose="020B0604020202020204" pitchFamily="34" charset="0"/>
              </a:rPr>
              <a:t> </a:t>
            </a:r>
            <a:r>
              <a:rPr lang="en-US" altLang="en-US" sz="2000" i="1" dirty="0" smtClean="0">
                <a:cs typeface="Arial" panose="020B0604020202020204" pitchFamily="34" charset="0"/>
              </a:rPr>
              <a:t>4</a:t>
            </a:r>
            <a:r>
              <a:rPr lang="en-US" altLang="en-US" sz="2000" dirty="0" smtClean="0">
                <a:cs typeface="Arial" panose="020B0604020202020204" pitchFamily="34" charset="0"/>
              </a:rPr>
              <a:t> (3), 552-559</a:t>
            </a:r>
          </a:p>
          <a:p>
            <a:pPr marL="0" indent="0">
              <a:defRPr/>
            </a:pPr>
            <a:r>
              <a:rPr lang="en-US" altLang="en-US" sz="2000" dirty="0" smtClean="0">
                <a:cs typeface="Arial" panose="020B0604020202020204" pitchFamily="34" charset="0"/>
              </a:rPr>
              <a:t>DOI: 10.1021/acsphotonics.6b00773</a:t>
            </a:r>
          </a:p>
          <a:p>
            <a:pPr>
              <a:lnSpc>
                <a:spcPct val="95000"/>
              </a:lnSpc>
              <a:buFont typeface="Symbol" panose="05050102010706020507" pitchFamily="18" charset="2"/>
              <a:buAutoNum type="arabicPeriod"/>
              <a:defRPr/>
            </a:pPr>
            <a:endParaRPr lang="en-US" alt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Font typeface="Symbol" panose="05050102010706020507" pitchFamily="18" charset="2"/>
              <a:buAutoNum type="arabicPeriod"/>
              <a:defRPr/>
            </a:pPr>
            <a:endParaRPr lang="en-US" alt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Font typeface="Symbol" panose="05050102010706020507" pitchFamily="18" charset="2"/>
              <a:buAutoNum type="arabicPeriod"/>
              <a:defRPr/>
            </a:pPr>
            <a:endParaRPr lang="en-US" alt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Font typeface="Symbol" panose="05050102010706020507" pitchFamily="18" charset="2"/>
              <a:buAutoNum type="arabicPeriod"/>
              <a:defRPr/>
            </a:pPr>
            <a:endParaRPr lang="en-US" alt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buFont typeface="Symbol" panose="05050102010706020507" pitchFamily="18" charset="2"/>
              <a:buAutoNum type="arabicPeriod"/>
              <a:defRPr/>
            </a:pPr>
            <a:endParaRPr lang="en-US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34763414" y="28567348"/>
            <a:ext cx="3104413" cy="503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95000"/>
              </a:lnSpc>
              <a:defRPr/>
            </a:pPr>
            <a:r>
              <a:rPr lang="en-US" sz="2000" b="1" dirty="0"/>
              <a:t>Near-field dielectric scattering promotes optical absorption by platinum </a:t>
            </a:r>
            <a:r>
              <a:rPr lang="en-US" sz="2000" b="1" dirty="0" smtClean="0"/>
              <a:t>nanoparticles</a:t>
            </a:r>
          </a:p>
          <a:p>
            <a:pPr marL="0" indent="0">
              <a:lnSpc>
                <a:spcPct val="95000"/>
              </a:lnSpc>
              <a:defRPr/>
            </a:pPr>
            <a:r>
              <a:rPr lang="en-US" sz="2000" dirty="0"/>
              <a:t>Nan Zhang</a:t>
            </a:r>
            <a:r>
              <a:rPr lang="en-US" sz="2000" baseline="30000" dirty="0"/>
              <a:t>1,2</a:t>
            </a:r>
            <a:r>
              <a:rPr lang="en-US" sz="2000" dirty="0"/>
              <a:t>, Chuang Han</a:t>
            </a:r>
            <a:r>
              <a:rPr lang="en-US" sz="2000" baseline="30000" dirty="0"/>
              <a:t>1,2</a:t>
            </a:r>
            <a:r>
              <a:rPr lang="en-US" sz="2000" dirty="0"/>
              <a:t>, Yi-Jun Xu</a:t>
            </a:r>
            <a:r>
              <a:rPr lang="en-US" sz="2000" baseline="30000" dirty="0"/>
              <a:t>1,2</a:t>
            </a:r>
            <a:r>
              <a:rPr lang="en-US" sz="2000" dirty="0"/>
              <a:t>*, Jonathan J. Foley IV</a:t>
            </a:r>
            <a:r>
              <a:rPr lang="en-US" sz="2000" baseline="30000" dirty="0"/>
              <a:t>3,4</a:t>
            </a:r>
            <a:r>
              <a:rPr lang="en-US" sz="2000" dirty="0"/>
              <a:t>, </a:t>
            </a:r>
            <a:r>
              <a:rPr lang="en-US" sz="2000" dirty="0" err="1"/>
              <a:t>Dongtang</a:t>
            </a:r>
            <a:r>
              <a:rPr lang="en-US" sz="2000" dirty="0"/>
              <a:t> Zhang</a:t>
            </a:r>
            <a:r>
              <a:rPr lang="en-US" sz="2000" baseline="30000" dirty="0"/>
              <a:t>5</a:t>
            </a:r>
            <a:r>
              <a:rPr lang="en-US" sz="2000" dirty="0"/>
              <a:t>, Jason Codrington</a:t>
            </a:r>
            <a:r>
              <a:rPr lang="en-US" sz="2000" baseline="30000" dirty="0"/>
              <a:t>3</a:t>
            </a:r>
            <a:r>
              <a:rPr lang="en-US" sz="2000" dirty="0"/>
              <a:t>, Stephen K. Gray</a:t>
            </a:r>
            <a:r>
              <a:rPr lang="en-US" sz="2000" baseline="30000" dirty="0"/>
              <a:t>4</a:t>
            </a:r>
            <a:r>
              <a:rPr lang="en-US" sz="2000" dirty="0"/>
              <a:t> and </a:t>
            </a:r>
            <a:r>
              <a:rPr lang="en-US" sz="2000" dirty="0" err="1"/>
              <a:t>Yugang</a:t>
            </a:r>
            <a:r>
              <a:rPr lang="en-US" sz="2000" dirty="0"/>
              <a:t> Sun</a:t>
            </a:r>
            <a:r>
              <a:rPr lang="en-US" sz="2000" baseline="30000" dirty="0"/>
              <a:t>5</a:t>
            </a:r>
            <a:r>
              <a:rPr lang="en-US" sz="2000" dirty="0"/>
              <a:t> </a:t>
            </a:r>
            <a:r>
              <a:rPr lang="en-US" sz="2000" dirty="0" smtClean="0"/>
              <a:t>*</a:t>
            </a:r>
            <a:endParaRPr lang="en-US" sz="2000" i="1" dirty="0" smtClean="0"/>
          </a:p>
          <a:p>
            <a:pPr marL="0" indent="0">
              <a:lnSpc>
                <a:spcPct val="95000"/>
              </a:lnSpc>
              <a:defRPr/>
            </a:pPr>
            <a:r>
              <a:rPr lang="en-US" sz="2000" i="1" dirty="0" smtClean="0"/>
              <a:t>Nature Photonics </a:t>
            </a:r>
            <a:r>
              <a:rPr lang="en-US" sz="2000" b="1" dirty="0" smtClean="0"/>
              <a:t>2016 </a:t>
            </a:r>
            <a:r>
              <a:rPr lang="en-US" sz="2000" dirty="0" smtClean="0"/>
              <a:t>10, 473-482 DOI:10.1038/nphoton.2016.76</a:t>
            </a:r>
            <a:endParaRPr lang="en-US" sz="2000" b="1" dirty="0" smtClean="0"/>
          </a:p>
          <a:p>
            <a:pPr marL="0" indent="0">
              <a:lnSpc>
                <a:spcPct val="95000"/>
              </a:lnSpc>
              <a:defRPr/>
            </a:pPr>
            <a:endParaRPr lang="en-US" sz="2000" b="1" i="1" dirty="0"/>
          </a:p>
          <a:p>
            <a:pPr marL="0" indent="0">
              <a:lnSpc>
                <a:spcPct val="95000"/>
              </a:lnSpc>
              <a:defRPr/>
            </a:pPr>
            <a:endParaRPr lang="en-US" sz="2000" b="1" i="1" dirty="0" smtClean="0"/>
          </a:p>
          <a:p>
            <a:pPr marL="0" indent="0">
              <a:lnSpc>
                <a:spcPct val="95000"/>
              </a:lnSpc>
              <a:defRPr/>
            </a:pP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37829906" y="28547763"/>
            <a:ext cx="3236829" cy="4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/>
              <a:t>Enhanced </a:t>
            </a:r>
            <a:r>
              <a:rPr lang="en-US" sz="2000" b="1" dirty="0" smtClean="0"/>
              <a:t>optical absorption </a:t>
            </a:r>
            <a:r>
              <a:rPr lang="en-US" sz="2000" b="1" dirty="0"/>
              <a:t>in semiconductor </a:t>
            </a:r>
            <a:r>
              <a:rPr lang="en-US" sz="2000" b="1" dirty="0" err="1"/>
              <a:t>nano</a:t>
            </a:r>
            <a:r>
              <a:rPr lang="en-US" sz="2000" b="1" dirty="0"/>
              <a:t>-</a:t>
            </a:r>
          </a:p>
          <a:p>
            <a:r>
              <a:rPr lang="en-US" sz="2000" b="1" dirty="0"/>
              <a:t>particles enabled by nearfield dielectric </a:t>
            </a:r>
            <a:r>
              <a:rPr lang="en-US" sz="2000" b="1" dirty="0" smtClean="0"/>
              <a:t>scattering</a:t>
            </a:r>
          </a:p>
          <a:p>
            <a:r>
              <a:rPr lang="en-US" sz="2000" dirty="0" err="1"/>
              <a:t>Kowsalya</a:t>
            </a:r>
            <a:r>
              <a:rPr lang="en-US" sz="2000" dirty="0"/>
              <a:t> D. Rasamani</a:t>
            </a:r>
            <a:r>
              <a:rPr lang="en-US" sz="2000" baseline="30000" dirty="0"/>
              <a:t>1</a:t>
            </a:r>
            <a:r>
              <a:rPr lang="en-US" sz="2000" dirty="0"/>
              <a:t>, Jonathan J. Foley IV</a:t>
            </a:r>
            <a:r>
              <a:rPr lang="en-US" sz="2000" baseline="30000" dirty="0"/>
              <a:t>2</a:t>
            </a:r>
            <a:r>
              <a:rPr lang="en-US" sz="2000" dirty="0"/>
              <a:t>, Brittney Beidelman</a:t>
            </a:r>
            <a:r>
              <a:rPr lang="en-US" sz="2000" baseline="30000" dirty="0"/>
              <a:t>1,3, </a:t>
            </a:r>
            <a:r>
              <a:rPr lang="en-US" sz="2000" dirty="0"/>
              <a:t>and </a:t>
            </a:r>
            <a:r>
              <a:rPr lang="en-US" sz="2000" dirty="0" err="1"/>
              <a:t>Yugang</a:t>
            </a:r>
            <a:r>
              <a:rPr lang="en-US" sz="2000" dirty="0"/>
              <a:t> </a:t>
            </a:r>
            <a:r>
              <a:rPr lang="en-US" sz="2000" dirty="0" smtClean="0"/>
              <a:t>Sun</a:t>
            </a:r>
            <a:r>
              <a:rPr lang="en-US" sz="2000" baseline="30000" dirty="0" smtClean="0"/>
              <a:t>1</a:t>
            </a:r>
            <a:endParaRPr lang="en-US" sz="2000" i="1" baseline="30000" dirty="0" smtClean="0"/>
          </a:p>
          <a:p>
            <a:r>
              <a:rPr lang="en-US" sz="2000" i="1" dirty="0" smtClean="0"/>
              <a:t>Nano Research Paper </a:t>
            </a:r>
            <a:r>
              <a:rPr lang="en-US" sz="2000" b="1" dirty="0" smtClean="0"/>
              <a:t>2016</a:t>
            </a:r>
          </a:p>
          <a:p>
            <a:r>
              <a:rPr lang="en-US" sz="2000" dirty="0" smtClean="0"/>
              <a:t>DOI </a:t>
            </a:r>
            <a:r>
              <a:rPr lang="en-US" sz="2000" dirty="0"/>
              <a:t>10.1007/s12274-016-1406-1</a:t>
            </a:r>
            <a:endParaRPr lang="en-US" sz="2000" b="1" dirty="0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40790235" y="28548372"/>
            <a:ext cx="3006653" cy="37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 smtClean="0"/>
              <a:t>     Functional Subsystems and Quantum Redundancy in Photosynthetic Light Harvesting</a:t>
            </a:r>
          </a:p>
          <a:p>
            <a:r>
              <a:rPr lang="en-US" sz="2000" dirty="0"/>
              <a:t>Nolan </a:t>
            </a:r>
            <a:r>
              <a:rPr lang="en-US" sz="2000" dirty="0" err="1"/>
              <a:t>Skochdopole</a:t>
            </a:r>
            <a:r>
              <a:rPr lang="en-US" sz="2000" dirty="0"/>
              <a:t> and David A. </a:t>
            </a:r>
            <a:r>
              <a:rPr lang="en-US" sz="2000" dirty="0" err="1"/>
              <a:t>Mazziotti</a:t>
            </a:r>
            <a:r>
              <a:rPr lang="en-US" sz="2000" dirty="0" smtClean="0"/>
              <a:t>*</a:t>
            </a:r>
          </a:p>
          <a:p>
            <a:r>
              <a:rPr lang="de-DE" sz="2000" i="1" dirty="0"/>
              <a:t>J. Phys. Chem. Lett.</a:t>
            </a:r>
            <a:r>
              <a:rPr lang="de-DE" sz="2000" dirty="0"/>
              <a:t>, </a:t>
            </a:r>
            <a:r>
              <a:rPr lang="de-DE" sz="2000" b="1" dirty="0"/>
              <a:t>2011</a:t>
            </a:r>
            <a:r>
              <a:rPr lang="de-DE" sz="2000" dirty="0"/>
              <a:t>, </a:t>
            </a:r>
            <a:r>
              <a:rPr lang="de-DE" sz="2000" i="1" dirty="0"/>
              <a:t>2</a:t>
            </a:r>
            <a:r>
              <a:rPr lang="de-DE" sz="2000" dirty="0"/>
              <a:t> (23), pp </a:t>
            </a:r>
            <a:r>
              <a:rPr lang="de-DE" sz="2000" dirty="0" smtClean="0"/>
              <a:t>2989–2993</a:t>
            </a:r>
          </a:p>
          <a:p>
            <a:r>
              <a:rPr lang="en-US" sz="2000" dirty="0"/>
              <a:t>DOI:</a:t>
            </a:r>
            <a:r>
              <a:rPr lang="en-US" sz="2000" b="1" dirty="0"/>
              <a:t> </a:t>
            </a:r>
            <a:r>
              <a:rPr lang="en-US" sz="2000" dirty="0"/>
              <a:t>10.1021/jz201154t</a:t>
            </a:r>
            <a:endParaRPr 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4874811" y="8848683"/>
                <a:ext cx="8424334" cy="107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4400" dirty="0" smtClean="0"/>
                  <a:t> </a:t>
                </a:r>
                <a:endParaRPr lang="en-US" sz="4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811" y="8848683"/>
                <a:ext cx="8424334" cy="10774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678" y="19627586"/>
            <a:ext cx="5809524" cy="19523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7460" y="19627586"/>
            <a:ext cx="2695238" cy="1952381"/>
          </a:xfrm>
          <a:prstGeom prst="rect">
            <a:avLst/>
          </a:prstGeom>
        </p:spPr>
      </p:pic>
      <p:pic>
        <p:nvPicPr>
          <p:cNvPr id="20482" name="Picture 2" descr="Absorpti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330" y="15672134"/>
            <a:ext cx="8433313" cy="64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390055" y="22305750"/>
            <a:ext cx="59525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Fig. ) Simulated absorption spectrum of malachite green after being Fourier Transformed.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414" y="28675820"/>
            <a:ext cx="45081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Fig. 3) Absorption spectrum of various </a:t>
            </a:r>
            <a:r>
              <a:rPr lang="en-US" sz="2500" dirty="0" err="1" smtClean="0"/>
              <a:t>plasmonic</a:t>
            </a:r>
            <a:r>
              <a:rPr lang="en-US" sz="2500" dirty="0" smtClean="0"/>
              <a:t> and non </a:t>
            </a:r>
            <a:r>
              <a:rPr lang="en-US" sz="2500" dirty="0" err="1" smtClean="0"/>
              <a:t>plasmonic</a:t>
            </a:r>
            <a:r>
              <a:rPr lang="en-US" sz="2500" dirty="0" smtClean="0"/>
              <a:t> metals. </a:t>
            </a:r>
            <a:endParaRPr lang="en-US" sz="25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87721" y="7990438"/>
            <a:ext cx="3289300" cy="29892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88833" y="7975219"/>
            <a:ext cx="6096000" cy="4714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763422" y="7970823"/>
            <a:ext cx="6096000" cy="4714875"/>
          </a:xfrm>
          <a:prstGeom prst="rect">
            <a:avLst/>
          </a:prstGeom>
        </p:spPr>
      </p:pic>
      <p:sp>
        <p:nvSpPr>
          <p:cNvPr id="75" name="Text Box 42"/>
          <p:cNvSpPr txBox="1">
            <a:spLocks noChangeArrowheads="1"/>
          </p:cNvSpPr>
          <p:nvPr/>
        </p:nvSpPr>
        <p:spPr bwMode="auto">
          <a:xfrm>
            <a:off x="12853183" y="14110064"/>
            <a:ext cx="18398460" cy="1328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 smtClean="0"/>
              <a:t>Results of Malachite Green  </a:t>
            </a:r>
            <a:endParaRPr lang="en-US" altLang="en-US" sz="7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417170" y="11184533"/>
            <a:ext cx="46696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Fig, ) Displays the scattering mediated absorption by the dielectric core.</a:t>
            </a:r>
            <a:endParaRPr 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16051390" y="12971291"/>
            <a:ext cx="183984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Fig</a:t>
            </a:r>
            <a:r>
              <a:rPr lang="en-US" altLang="en-US" sz="2400" dirty="0" smtClean="0"/>
              <a:t>. ) </a:t>
            </a:r>
            <a:r>
              <a:rPr lang="en-US" altLang="en-US" sz="2400" dirty="0"/>
              <a:t>Shows the change in occupation of highest orbital in the active space above the Fermi level (hot electrons)</a:t>
            </a:r>
          </a:p>
          <a:p>
            <a:r>
              <a:rPr lang="en-US" altLang="en-US" sz="2400" dirty="0" smtClean="0"/>
              <a:t>Fig. ) </a:t>
            </a:r>
            <a:r>
              <a:rPr lang="en-US" altLang="en-US" sz="2400" dirty="0"/>
              <a:t>Shows the change in occupation of lowest orbital in the active space below the Fermi level (hot holes)</a:t>
            </a:r>
          </a:p>
          <a:p>
            <a:endParaRPr lang="en-US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451" y="21976036"/>
            <a:ext cx="5742258" cy="19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5000"/>
              </a:lnSpc>
              <a:defRPr/>
            </a:pPr>
            <a:r>
              <a:rPr lang="en-US" sz="2500" spc="-5" dirty="0">
                <a:solidFill>
                  <a:prstClr val="black"/>
                </a:solidFill>
                <a:latin typeface="Arial"/>
                <a:cs typeface="Arial"/>
              </a:rPr>
              <a:t>Fig. 1) Above shows the dielectric core and how it scatters light; </a:t>
            </a:r>
            <a:r>
              <a:rPr lang="en-US" sz="2500" spc="-5" dirty="0">
                <a:latin typeface="Arial" charset="0"/>
                <a:ea typeface="Arial" charset="0"/>
                <a:cs typeface="Arial" charset="0"/>
              </a:rPr>
              <a:t>the electron density of metal </a:t>
            </a:r>
            <a:r>
              <a:rPr lang="en-US" sz="2500" spc="-5" dirty="0" err="1">
                <a:latin typeface="Arial" charset="0"/>
                <a:ea typeface="Arial" charset="0"/>
                <a:cs typeface="Arial" charset="0"/>
              </a:rPr>
              <a:t>nanocube</a:t>
            </a:r>
            <a:r>
              <a:rPr lang="en-US" sz="2500" spc="-5" dirty="0">
                <a:latin typeface="Arial" charset="0"/>
                <a:ea typeface="Arial" charset="0"/>
                <a:cs typeface="Arial" charset="0"/>
              </a:rPr>
              <a:t> can be strongly perturbed when placed in the vicinity of the scattered electric field.</a:t>
            </a:r>
            <a:endParaRPr lang="en-US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484" name="Picture 4" descr="Dipol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290" y="15679176"/>
            <a:ext cx="8394255" cy="64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3" name="TextBox 5152"/>
          <p:cNvSpPr txBox="1"/>
          <p:nvPr/>
        </p:nvSpPr>
        <p:spPr>
          <a:xfrm>
            <a:off x="12776865" y="22305750"/>
            <a:ext cx="86810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Fig. ) Intensity of the induced dipole of malachite green after being exposed to a laser pulse. </a:t>
            </a:r>
            <a:endParaRPr lang="en-US" sz="2500" dirty="0"/>
          </a:p>
        </p:txBody>
      </p:sp>
      <p:pic>
        <p:nvPicPr>
          <p:cNvPr id="5156" name="Picture 51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87721" y="23421427"/>
            <a:ext cx="8429001" cy="6536319"/>
          </a:xfrm>
          <a:prstGeom prst="rect">
            <a:avLst/>
          </a:prstGeom>
        </p:spPr>
      </p:pic>
      <p:sp>
        <p:nvSpPr>
          <p:cNvPr id="5161" name="TextBox 5160"/>
          <p:cNvSpPr txBox="1"/>
          <p:nvPr/>
        </p:nvSpPr>
        <p:spPr>
          <a:xfrm>
            <a:off x="12787721" y="30248821"/>
            <a:ext cx="8378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Fig. ) Energy populations of malachite green.</a:t>
            </a:r>
            <a:endParaRPr lang="en-US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690576" y="13712758"/>
                <a:ext cx="11254283" cy="137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₀×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=−∇×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0576" y="13712758"/>
                <a:ext cx="11254283" cy="13798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531272" y="17408588"/>
            <a:ext cx="10958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Maxwell’s equation is used to find the scattering cross sections of arbitrary objects since it allows the simulation of the total-field region to contain only scattered fields. This allows for an arbitrary of quantum molecules to be treated using any quantum method.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179873" y="12985287"/>
            <a:ext cx="875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Maxwell’s Equation</a:t>
            </a:r>
            <a:endParaRPr lang="en-US" sz="4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3383227" y="14952418"/>
            <a:ext cx="833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N-Level System With Dephasing</a:t>
            </a:r>
            <a:endParaRPr lang="en-US" sz="4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4940027" y="15778008"/>
                <a:ext cx="5242589" cy="1289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sz="44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l-GR" sz="4400" b="0" i="1" smtClean="0"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027" y="15778008"/>
                <a:ext cx="5242589" cy="128971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11823</TotalTime>
  <Words>605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Tri-Fold Template</dc:title>
  <dc:creator>Ethan Shulda</dc:creator>
  <dc:description>©MegaPrint Inc. 2009</dc:description>
  <cp:lastModifiedBy>Micek, Matthew [micekm2]</cp:lastModifiedBy>
  <cp:revision>227</cp:revision>
  <dcterms:created xsi:type="dcterms:W3CDTF">2008-12-04T00:20:37Z</dcterms:created>
  <dcterms:modified xsi:type="dcterms:W3CDTF">2017-05-31T16:10:51Z</dcterms:modified>
  <cp:category>Research Poster</cp:category>
</cp:coreProperties>
</file>