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85"/>
  </p:notesMasterIdLst>
  <p:sldIdLst>
    <p:sldId id="256" r:id="rId3"/>
    <p:sldId id="367" r:id="rId4"/>
    <p:sldId id="261" r:id="rId5"/>
    <p:sldId id="263" r:id="rId6"/>
    <p:sldId id="264" r:id="rId7"/>
    <p:sldId id="258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94" r:id="rId30"/>
    <p:sldId id="290" r:id="rId31"/>
    <p:sldId id="292" r:id="rId32"/>
    <p:sldId id="295" r:id="rId33"/>
    <p:sldId id="293" r:id="rId34"/>
    <p:sldId id="289" r:id="rId35"/>
    <p:sldId id="291" r:id="rId36"/>
    <p:sldId id="296" r:id="rId37"/>
    <p:sldId id="298" r:id="rId38"/>
    <p:sldId id="297" r:id="rId39"/>
    <p:sldId id="300" r:id="rId40"/>
    <p:sldId id="330" r:id="rId41"/>
    <p:sldId id="331" r:id="rId42"/>
    <p:sldId id="340" r:id="rId43"/>
    <p:sldId id="332" r:id="rId44"/>
    <p:sldId id="333" r:id="rId45"/>
    <p:sldId id="334" r:id="rId46"/>
    <p:sldId id="349" r:id="rId47"/>
    <p:sldId id="350" r:id="rId48"/>
    <p:sldId id="341" r:id="rId49"/>
    <p:sldId id="339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55" r:id="rId58"/>
    <p:sldId id="352" r:id="rId59"/>
    <p:sldId id="338" r:id="rId60"/>
    <p:sldId id="335" r:id="rId61"/>
    <p:sldId id="353" r:id="rId62"/>
    <p:sldId id="354" r:id="rId63"/>
    <p:sldId id="357" r:id="rId64"/>
    <p:sldId id="356" r:id="rId65"/>
    <p:sldId id="358" r:id="rId66"/>
    <p:sldId id="360" r:id="rId67"/>
    <p:sldId id="359" r:id="rId68"/>
    <p:sldId id="361" r:id="rId69"/>
    <p:sldId id="362" r:id="rId70"/>
    <p:sldId id="363" r:id="rId71"/>
    <p:sldId id="364" r:id="rId72"/>
    <p:sldId id="366" r:id="rId73"/>
    <p:sldId id="320" r:id="rId74"/>
    <p:sldId id="319" r:id="rId75"/>
    <p:sldId id="321" r:id="rId76"/>
    <p:sldId id="322" r:id="rId77"/>
    <p:sldId id="323" r:id="rId78"/>
    <p:sldId id="324" r:id="rId79"/>
    <p:sldId id="327" r:id="rId80"/>
    <p:sldId id="325" r:id="rId81"/>
    <p:sldId id="326" r:id="rId82"/>
    <p:sldId id="328" r:id="rId83"/>
    <p:sldId id="32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>
      <p:cViewPr varScale="1">
        <p:scale>
          <a:sx n="112" d="100"/>
          <a:sy n="11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7/21/2015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Tuesday, July 21,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Tuesday, July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Tuesday, July 21, 2015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Tuesday, July 21, 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localho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5.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感測器網路</a:t>
            </a:r>
            <a:r>
              <a:rPr lang="zh-TW" altLang="en-US" sz="3600" dirty="0" smtClean="0"/>
              <a:t>與雲端</a:t>
            </a:r>
            <a:r>
              <a:rPr lang="zh-TW" altLang="en-US" sz="3600" dirty="0"/>
              <a:t>應用程式開發佈署</a:t>
            </a:r>
            <a:endParaRPr lang="en-US" sz="3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3582806"/>
            <a:ext cx="7772400" cy="1286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MySQL+Arduino+Java</a:t>
            </a:r>
            <a:endParaRPr lang="en-US" dirty="0" smtClean="0"/>
          </a:p>
          <a:p>
            <a:r>
              <a:rPr lang="en-US" dirty="0" err="1" smtClean="0"/>
              <a:t>Web+Highchart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如果沒有做設定，輸入網址後就可以直接登入。</a:t>
            </a:r>
            <a:endParaRPr lang="en-US" altLang="zh-TW" dirty="0" smtClean="0"/>
          </a:p>
          <a:p>
            <a:r>
              <a:rPr lang="en-US" altLang="zh-TW" dirty="0" smtClean="0"/>
              <a:t>MySQL</a:t>
            </a:r>
            <a:r>
              <a:rPr lang="zh-TW" altLang="en-US" dirty="0" smtClean="0"/>
              <a:t>密碼</a:t>
            </a:r>
            <a:r>
              <a:rPr lang="zh-TW" altLang="en-US" dirty="0" smtClean="0"/>
              <a:t>可以</a:t>
            </a:r>
            <a:r>
              <a:rPr lang="zh-TW" altLang="en-US" dirty="0" smtClean="0"/>
              <a:t>從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主</a:t>
            </a:r>
            <a:r>
              <a:rPr lang="zh-TW" altLang="en-US" dirty="0" smtClean="0"/>
              <a:t>頁設定。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</p:spTree>
    <p:extLst>
      <p:ext uri="{BB962C8B-B14F-4D97-AF65-F5344CB8AC3E}">
        <p14:creationId xmlns:p14="http://schemas.microsoft.com/office/powerpoint/2010/main" val="2157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請在瀏覽</a:t>
            </a:r>
            <a:r>
              <a:rPr lang="zh-TW" altLang="en-US" dirty="0"/>
              <a:t>器</a:t>
            </a:r>
            <a:r>
              <a:rPr lang="zh-TW" altLang="en-US" dirty="0" smtClean="0"/>
              <a:t>輸入以下網址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主</a:t>
            </a:r>
            <a:r>
              <a:rPr lang="zh-TW" altLang="en-US" dirty="0" smtClean="0"/>
              <a:t>頁來做設定：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 action="ppaction://hlinkfile"/>
              </a:rPr>
              <a:t>localhost/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-XAMPP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92896"/>
            <a:ext cx="5040560" cy="41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點選左邊的</a:t>
            </a:r>
            <a:r>
              <a:rPr lang="en-US" altLang="zh-TW" dirty="0" smtClean="0"/>
              <a:t>Security</a:t>
            </a:r>
            <a:r>
              <a:rPr lang="zh-TW" altLang="en-US" dirty="0" smtClean="0"/>
              <a:t>進到</a:t>
            </a:r>
            <a:r>
              <a:rPr lang="en-US" altLang="zh-TW" dirty="0" err="1" smtClean="0"/>
              <a:t>xampp</a:t>
            </a:r>
            <a:r>
              <a:rPr lang="zh-TW" altLang="en-US" dirty="0" smtClean="0"/>
              <a:t>的安全設定頁面。</a:t>
            </a:r>
            <a:endParaRPr lang="en-US" altLang="zh-TW" dirty="0" smtClean="0"/>
          </a:p>
          <a:p>
            <a:r>
              <a:rPr lang="zh-TW" altLang="en-US" dirty="0" smtClean="0"/>
              <a:t>點選紅框部分進到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設定頁面。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  <a:r>
              <a:rPr lang="en-US" altLang="zh-TW" dirty="0"/>
              <a:t>-</a:t>
            </a:r>
            <a:r>
              <a:rPr lang="en-US" altLang="zh-TW" dirty="0" err="1"/>
              <a:t>xampp</a:t>
            </a:r>
            <a:r>
              <a:rPr lang="zh-TW" altLang="en-US" dirty="0"/>
              <a:t>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36" y="2492896"/>
            <a:ext cx="7067128" cy="42470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6007291"/>
            <a:ext cx="2376264" cy="23002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8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預設帳號為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，在這邊可以設定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密碼，增加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的安全性。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  <a:r>
              <a:rPr lang="en-US" altLang="zh-TW" dirty="0"/>
              <a:t>-</a:t>
            </a:r>
            <a:r>
              <a:rPr lang="en-US" altLang="zh-TW" dirty="0" err="1"/>
              <a:t>xampp</a:t>
            </a:r>
            <a:r>
              <a:rPr lang="zh-TW" altLang="en-US" dirty="0"/>
              <a:t>設定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88" y="2420888"/>
            <a:ext cx="6969224" cy="43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點選上方使用者，新增一個使用者來管理資料庫。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6700788" cy="48171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71900" y="2132856"/>
            <a:ext cx="1116124" cy="43204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5854957"/>
            <a:ext cx="1116124" cy="43204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05726" y="2628594"/>
            <a:ext cx="2034226" cy="3176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設定帳號密碼，確定主機為任意主機可以使用，在等一下的</a:t>
            </a:r>
            <a:r>
              <a:rPr lang="en-US" altLang="zh-TW" dirty="0" err="1" smtClean="0"/>
              <a:t>HeidiSQL</a:t>
            </a:r>
            <a:r>
              <a:rPr lang="zh-TW" altLang="en-US" dirty="0" smtClean="0"/>
              <a:t>才可以順利登入。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420888"/>
            <a:ext cx="5976664" cy="43424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4612142"/>
            <a:ext cx="1944216" cy="47304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0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在下面權限的地方勾選全選，讓這個使用者可以使用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的語法。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7" y="2636912"/>
            <a:ext cx="8485063" cy="31683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157" y="2573222"/>
            <a:ext cx="1210523" cy="35172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16416" y="5378695"/>
            <a:ext cx="636534" cy="28255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763688" y="2996952"/>
            <a:ext cx="6480720" cy="2381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執行後回到使用者畫面，確定自己是否有新增帳號成功。</a:t>
            </a:r>
            <a:r>
              <a:rPr lang="zh-TW" altLang="en-US" b="1" dirty="0" smtClean="0">
                <a:solidFill>
                  <a:srgbClr val="FF0000"/>
                </a:solidFill>
              </a:rPr>
              <a:t>新增帳號密碼非常重要，務必要記住。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624736" cy="40359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4725144"/>
            <a:ext cx="6624736" cy="36004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2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en-US" altLang="zh-TW" dirty="0" smtClean="0"/>
              <a:t>Server IP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HeidiSQL</a:t>
            </a:r>
            <a:r>
              <a:rPr lang="zh-TW" altLang="en-US" dirty="0"/>
              <a:t>登入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17638"/>
            <a:ext cx="2880320" cy="55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err="1" smtClean="0"/>
              <a:t>ipconfig</a:t>
            </a:r>
            <a:r>
              <a:rPr lang="zh-TW" altLang="en-US" dirty="0" smtClean="0"/>
              <a:t>來搜尋自己的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務必將</a:t>
            </a:r>
            <a:r>
              <a:rPr lang="en-US" altLang="zh-TW" b="1" dirty="0" smtClean="0">
                <a:solidFill>
                  <a:srgbClr val="FF0000"/>
                </a:solidFill>
              </a:rPr>
              <a:t>IP</a:t>
            </a:r>
            <a:r>
              <a:rPr lang="zh-TW" altLang="en-US" b="1" dirty="0" smtClean="0">
                <a:solidFill>
                  <a:srgbClr val="FF0000"/>
                </a:solidFill>
              </a:rPr>
              <a:t>記住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HeidiSQL</a:t>
            </a:r>
            <a:r>
              <a:rPr lang="zh-TW" altLang="en-US" dirty="0"/>
              <a:t>登入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204864"/>
            <a:ext cx="6448425" cy="421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19672" y="4315028"/>
            <a:ext cx="3960440" cy="19923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r>
              <a:rPr lang="zh-TW" altLang="en-US" dirty="0"/>
              <a:t>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" y="3192671"/>
            <a:ext cx="2498770" cy="16128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82" y="1628800"/>
            <a:ext cx="2444659" cy="2444659"/>
          </a:xfrm>
          <a:prstGeom prst="rect">
            <a:avLst/>
          </a:prstGeom>
        </p:spPr>
      </p:pic>
      <p:cxnSp>
        <p:nvCxnSpPr>
          <p:cNvPr id="9" name="肘形接點 8"/>
          <p:cNvCxnSpPr>
            <a:stCxn id="4" idx="3"/>
            <a:endCxn id="5" idx="1"/>
          </p:cNvCxnSpPr>
          <p:nvPr/>
        </p:nvCxnSpPr>
        <p:spPr>
          <a:xfrm flipV="1">
            <a:off x="2603146" y="2851130"/>
            <a:ext cx="529236" cy="1147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76" y="4804462"/>
            <a:ext cx="1626911" cy="1626911"/>
          </a:xfrm>
          <a:prstGeom prst="rect">
            <a:avLst/>
          </a:prstGeom>
        </p:spPr>
      </p:pic>
      <p:pic>
        <p:nvPicPr>
          <p:cNvPr id="1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77" y="3169936"/>
            <a:ext cx="2304256" cy="1192182"/>
          </a:xfrm>
          <a:prstGeom prst="rect">
            <a:avLst/>
          </a:prstGeom>
        </p:spPr>
      </p:pic>
      <p:sp>
        <p:nvSpPr>
          <p:cNvPr id="31" name="向下箭號 30"/>
          <p:cNvSpPr/>
          <p:nvPr/>
        </p:nvSpPr>
        <p:spPr>
          <a:xfrm>
            <a:off x="3696355" y="3766027"/>
            <a:ext cx="755345" cy="861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87126" y="125579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37131" y="1252924"/>
            <a:ext cx="122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552282" y="1264817"/>
            <a:ext cx="122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41" name="肘形接點 40"/>
          <p:cNvCxnSpPr>
            <a:stCxn id="14" idx="3"/>
            <a:endCxn id="16" idx="2"/>
          </p:cNvCxnSpPr>
          <p:nvPr/>
        </p:nvCxnSpPr>
        <p:spPr>
          <a:xfrm flipV="1">
            <a:off x="4865187" y="4362118"/>
            <a:ext cx="2393218" cy="125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HeidiSQL</a:t>
            </a:r>
            <a:r>
              <a:rPr lang="zh-TW" altLang="en-US" dirty="0" smtClean="0"/>
              <a:t>，我們可以新建一個會話，名稱可以隨便取。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HeidiSQL</a:t>
            </a:r>
            <a:r>
              <a:rPr lang="zh-TW" altLang="en-US" dirty="0"/>
              <a:t>登入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420888"/>
            <a:ext cx="485775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5737" y="5782906"/>
            <a:ext cx="648072" cy="44798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627784" y="3272010"/>
            <a:ext cx="313720" cy="238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將搜尋到的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輸入到</a:t>
            </a:r>
            <a:r>
              <a:rPr lang="en-US" altLang="zh-TW" dirty="0" err="1" smtClean="0"/>
              <a:t>HeidiSQL</a:t>
            </a:r>
            <a:r>
              <a:rPr lang="zh-TW" altLang="en-US" dirty="0" smtClean="0"/>
              <a:t>的主機名</a:t>
            </a:r>
            <a:r>
              <a:rPr lang="en-US" altLang="zh-TW" dirty="0" smtClean="0"/>
              <a:t>/IP</a:t>
            </a:r>
            <a:r>
              <a:rPr lang="zh-TW" altLang="en-US" dirty="0" smtClean="0"/>
              <a:t>欄位。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用戶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密碼輸入剛剛在</a:t>
            </a:r>
            <a:r>
              <a:rPr lang="en-US" altLang="zh-TW" dirty="0" smtClean="0">
                <a:solidFill>
                  <a:srgbClr val="FF0000"/>
                </a:solidFill>
              </a:rPr>
              <a:t>MySQL</a:t>
            </a:r>
            <a:r>
              <a:rPr lang="zh-TW" altLang="en-US" dirty="0" smtClean="0">
                <a:solidFill>
                  <a:srgbClr val="FF0000"/>
                </a:solidFill>
              </a:rPr>
              <a:t>新增的使用者。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HeidiSQL</a:t>
            </a:r>
            <a:r>
              <a:rPr lang="zh-TW" altLang="en-US" dirty="0"/>
              <a:t>登入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564904"/>
            <a:ext cx="485775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5936" y="3565553"/>
            <a:ext cx="2808312" cy="22348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4246417"/>
            <a:ext cx="2808312" cy="22348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95936" y="4506557"/>
            <a:ext cx="2808312" cy="22348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HeidiSQL</a:t>
            </a:r>
            <a:r>
              <a:rPr lang="zh-TW" altLang="en-US" dirty="0"/>
              <a:t>登入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47" y="1844824"/>
            <a:ext cx="6222306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點擊文件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加載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文件 選擇</a:t>
            </a:r>
            <a:r>
              <a:rPr lang="en-US" altLang="zh-TW" dirty="0" err="1" smtClean="0"/>
              <a:t>product.sql</a:t>
            </a:r>
            <a:r>
              <a:rPr lang="zh-TW" altLang="en-US" dirty="0" smtClean="0"/>
              <a:t>來載入。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載入資料庫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32856"/>
            <a:ext cx="3114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載入完畢後按執行，會開始載入資料庫。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2132856"/>
            <a:ext cx="8542536" cy="25167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2924944"/>
            <a:ext cx="6048672" cy="108012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83968" y="2348880"/>
            <a:ext cx="421306" cy="32561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9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左邊按</a:t>
            </a:r>
            <a:r>
              <a:rPr lang="en-US" altLang="zh-TW" dirty="0" smtClean="0"/>
              <a:t>F5</a:t>
            </a:r>
            <a:r>
              <a:rPr lang="zh-TW" altLang="en-US" dirty="0" smtClean="0"/>
              <a:t>重新整理後會出現一個資料庫</a:t>
            </a:r>
            <a:r>
              <a:rPr lang="en-US" altLang="zh-TW" dirty="0" smtClean="0"/>
              <a:t>product</a:t>
            </a:r>
            <a:r>
              <a:rPr lang="zh-TW" altLang="en-US" dirty="0" smtClean="0"/>
              <a:t>，理面有一個資料表</a:t>
            </a:r>
            <a:r>
              <a:rPr lang="en-US" altLang="zh-TW" dirty="0" smtClean="0"/>
              <a:t>books</a:t>
            </a:r>
            <a:r>
              <a:rPr lang="zh-TW" altLang="en-US" dirty="0" smtClean="0"/>
              <a:t>與一些書籍資料。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載入資料庫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492896"/>
            <a:ext cx="7972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欄位名稱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*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代表全部欄位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532859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/>
              <a:t>SELECT	</a:t>
            </a:r>
            <a:r>
              <a:rPr lang="zh-TW" altLang="en-US" sz="2000" dirty="0" smtClean="0"/>
              <a:t>  欄位名稱</a:t>
            </a:r>
            <a:r>
              <a:rPr lang="en-US" altLang="zh-TW" sz="2000" dirty="0" smtClean="0"/>
              <a:t>	-&gt;</a:t>
            </a:r>
            <a:r>
              <a:rPr lang="zh-TW" altLang="en-US" sz="2000" dirty="0" smtClean="0"/>
              <a:t>查詢哪一個欄位</a:t>
            </a:r>
            <a:endParaRPr lang="en-US" altLang="zh-TW" sz="2000" dirty="0" smtClean="0"/>
          </a:p>
          <a:p>
            <a:r>
              <a:rPr lang="en-US" altLang="zh-TW" sz="2000" dirty="0" smtClean="0"/>
              <a:t>FROM	</a:t>
            </a:r>
            <a:r>
              <a:rPr lang="zh-TW" altLang="en-US" sz="2000" dirty="0" smtClean="0"/>
              <a:t>  資料表名稱</a:t>
            </a:r>
            <a:r>
              <a:rPr lang="en-US" altLang="zh-TW" sz="2000" dirty="0" smtClean="0"/>
              <a:t>	-&gt;</a:t>
            </a:r>
            <a:r>
              <a:rPr lang="zh-TW" altLang="en-US" sz="2000" dirty="0" smtClean="0"/>
              <a:t>指定資料表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106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WHERE</a:t>
            </a:r>
            <a:r>
              <a:rPr lang="zh-TW" altLang="en-US" dirty="0" smtClean="0"/>
              <a:t>子句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比</a:t>
            </a:r>
            <a:r>
              <a:rPr lang="zh-TW" altLang="en-US" dirty="0"/>
              <a:t>較</a:t>
            </a:r>
            <a:r>
              <a:rPr lang="zh-TW" altLang="en-US" dirty="0" smtClean="0"/>
              <a:t>運算子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532859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/>
              <a:t>SELECT	</a:t>
            </a:r>
            <a:r>
              <a:rPr lang="zh-TW" altLang="en-US" sz="2000" dirty="0" smtClean="0"/>
              <a:t>  欄位名稱</a:t>
            </a:r>
            <a:r>
              <a:rPr lang="en-US" altLang="zh-TW" sz="2000" dirty="0" smtClean="0"/>
              <a:t>	-&gt;</a:t>
            </a:r>
            <a:r>
              <a:rPr lang="zh-TW" altLang="en-US" sz="2000" dirty="0" smtClean="0"/>
              <a:t>查詢哪一個欄位</a:t>
            </a:r>
            <a:endParaRPr lang="en-US" altLang="zh-TW" sz="2000" dirty="0" smtClean="0"/>
          </a:p>
          <a:p>
            <a:r>
              <a:rPr lang="en-US" altLang="zh-TW" sz="2000" dirty="0" smtClean="0"/>
              <a:t>FROM	</a:t>
            </a:r>
            <a:r>
              <a:rPr lang="zh-TW" altLang="en-US" sz="2000" dirty="0" smtClean="0"/>
              <a:t>  資料表名稱</a:t>
            </a:r>
            <a:r>
              <a:rPr lang="en-US" altLang="zh-TW" sz="2000" dirty="0" smtClean="0"/>
              <a:t>	-&gt;</a:t>
            </a:r>
            <a:r>
              <a:rPr lang="zh-TW" altLang="en-US" sz="2000" dirty="0" smtClean="0"/>
              <a:t>指定資料表</a:t>
            </a:r>
            <a:endParaRPr lang="en-US" altLang="zh-TW" sz="2000" dirty="0" smtClean="0"/>
          </a:p>
          <a:p>
            <a:r>
              <a:rPr lang="en-US" altLang="zh-TW" sz="2000" dirty="0" smtClean="0"/>
              <a:t>WHERE	</a:t>
            </a:r>
            <a:r>
              <a:rPr lang="zh-TW" altLang="en-US" sz="2000" dirty="0" smtClean="0"/>
              <a:t>  條件</a:t>
            </a:r>
            <a:r>
              <a:rPr lang="en-US" altLang="zh-TW" sz="2000" dirty="0" smtClean="0"/>
              <a:t>		-&gt;</a:t>
            </a:r>
            <a:r>
              <a:rPr lang="zh-TW" altLang="en-US" sz="2000" dirty="0"/>
              <a:t>指定</a:t>
            </a:r>
            <a:r>
              <a:rPr lang="zh-TW" altLang="en-US" sz="2000" dirty="0" smtClean="0"/>
              <a:t>的條件</a:t>
            </a:r>
            <a:endParaRPr lang="en-US" altLang="zh-TW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1600" y="3787331"/>
          <a:ext cx="504056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"/>
                <a:gridCol w="1650583"/>
                <a:gridCol w="936104"/>
                <a:gridCol w="1512168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IS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是否為</a:t>
                      </a:r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比較運算子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OR-&gt;</a:t>
            </a:r>
            <a:r>
              <a:rPr lang="zh-TW" altLang="en-US" dirty="0" smtClean="0"/>
              <a:t> 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BETWEEN…AND…</a:t>
            </a:r>
          </a:p>
          <a:p>
            <a:r>
              <a:rPr lang="zh-TW" altLang="en-US" dirty="0" smtClean="0"/>
              <a:t>當條件為字元時，要用單引號框住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‘A’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4080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在查詢中使用</a:t>
            </a:r>
            <a:r>
              <a:rPr lang="en-US" altLang="zh-TW" dirty="0"/>
              <a:t>SQL</a:t>
            </a:r>
            <a:r>
              <a:rPr lang="zh-TW" altLang="en-US" dirty="0"/>
              <a:t>語法做</a:t>
            </a:r>
            <a:r>
              <a:rPr lang="zh-TW" altLang="en-US" dirty="0" smtClean="0"/>
              <a:t>以下查詢</a:t>
            </a:r>
            <a:endParaRPr lang="en-US" altLang="zh-TW" dirty="0" smtClean="0"/>
          </a:p>
          <a:p>
            <a:pPr lvl="1"/>
            <a:r>
              <a:rPr lang="zh-TW" altLang="en-US" dirty="0"/>
              <a:t>在資料表</a:t>
            </a:r>
            <a:r>
              <a:rPr lang="en-US" altLang="zh-TW" dirty="0"/>
              <a:t>books</a:t>
            </a:r>
            <a:r>
              <a:rPr lang="zh-TW" altLang="en-US" dirty="0" smtClean="0"/>
              <a:t>中列出</a:t>
            </a:r>
            <a:r>
              <a:rPr lang="en-US" altLang="zh-TW" dirty="0" smtClean="0"/>
              <a:t>price&gt;200</a:t>
            </a:r>
            <a:r>
              <a:rPr lang="zh-TW" altLang="en-US" dirty="0" smtClean="0"/>
              <a:t>的書</a:t>
            </a:r>
            <a:r>
              <a:rPr lang="zh-TW" altLang="en-US" dirty="0"/>
              <a:t>籍</a:t>
            </a:r>
            <a:endParaRPr lang="en-US" altLang="zh-TW" dirty="0" smtClean="0"/>
          </a:p>
          <a:p>
            <a:pPr lvl="1"/>
            <a:r>
              <a:rPr lang="zh-TW" altLang="en-US" dirty="0"/>
              <a:t>在資料表</a:t>
            </a:r>
            <a:r>
              <a:rPr lang="en-US" altLang="zh-TW" dirty="0"/>
              <a:t>books</a:t>
            </a:r>
            <a:r>
              <a:rPr lang="zh-TW" altLang="en-US" dirty="0" smtClean="0"/>
              <a:t>中列出</a:t>
            </a:r>
            <a:r>
              <a:rPr lang="en-US" altLang="zh-TW" dirty="0" smtClean="0"/>
              <a:t>price&gt;300</a:t>
            </a:r>
            <a:r>
              <a:rPr lang="zh-TW" altLang="en-US" dirty="0"/>
              <a:t>且</a:t>
            </a:r>
            <a:r>
              <a:rPr lang="en-US" altLang="zh-TW" dirty="0" smtClean="0"/>
              <a:t>price&lt;200</a:t>
            </a:r>
            <a:r>
              <a:rPr lang="zh-TW" altLang="en-US" dirty="0" smtClean="0"/>
              <a:t>的書</a:t>
            </a:r>
            <a:r>
              <a:rPr lang="zh-TW" altLang="en-US" dirty="0"/>
              <a:t>籍</a:t>
            </a:r>
            <a:endParaRPr lang="en-US" altLang="zh-TW" dirty="0" smtClean="0"/>
          </a:p>
          <a:p>
            <a:pPr lvl="1"/>
            <a:r>
              <a:rPr lang="zh-TW" altLang="en-US" dirty="0"/>
              <a:t>在資料表</a:t>
            </a:r>
            <a:r>
              <a:rPr lang="en-US" altLang="zh-TW" dirty="0"/>
              <a:t>books</a:t>
            </a:r>
            <a:r>
              <a:rPr lang="zh-TW" altLang="en-US" dirty="0" smtClean="0"/>
              <a:t>中列出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200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300</a:t>
            </a:r>
            <a:r>
              <a:rPr lang="zh-TW" altLang="en-US" dirty="0" smtClean="0"/>
              <a:t>之間的書籍</a:t>
            </a:r>
            <a:endParaRPr lang="en-US" altLang="zh-TW" dirty="0" smtClean="0"/>
          </a:p>
          <a:p>
            <a:r>
              <a:rPr lang="en-US" altLang="zh-TW" sz="1600" dirty="0"/>
              <a:t>SELECT * FROM books WHERE price &gt; </a:t>
            </a:r>
            <a:r>
              <a:rPr lang="en-US" altLang="zh-TW" sz="1600" dirty="0" smtClean="0"/>
              <a:t>200</a:t>
            </a:r>
          </a:p>
          <a:p>
            <a:r>
              <a:rPr lang="en-US" altLang="zh-TW" sz="1600" dirty="0"/>
              <a:t>SELECT * FROM books WHERE price &gt; 200 AND price &lt;</a:t>
            </a:r>
            <a:r>
              <a:rPr lang="en-US" altLang="zh-TW" sz="1600" dirty="0" smtClean="0"/>
              <a:t>300</a:t>
            </a:r>
          </a:p>
          <a:p>
            <a:r>
              <a:rPr lang="en-US" altLang="zh-TW" sz="1600" dirty="0"/>
              <a:t>SELECT * FROM books WHERE price BETWEEN 200 AND 300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0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74" y="1481328"/>
            <a:ext cx="7016651" cy="51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創建新的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資料庫 可以新增一個資料庫。</a:t>
            </a:r>
            <a:r>
              <a:rPr lang="zh-TW" altLang="en-US" dirty="0" smtClean="0">
                <a:solidFill>
                  <a:srgbClr val="FF0000"/>
                </a:solidFill>
              </a:rPr>
              <a:t>請建立一個</a:t>
            </a:r>
            <a:r>
              <a:rPr lang="en-US" altLang="zh-TW" dirty="0" smtClean="0">
                <a:solidFill>
                  <a:srgbClr val="FF0000"/>
                </a:solidFill>
              </a:rPr>
              <a:t>information</a:t>
            </a:r>
            <a:r>
              <a:rPr lang="zh-TW" altLang="en-US" dirty="0" smtClean="0">
                <a:solidFill>
                  <a:srgbClr val="FF0000"/>
                </a:solidFill>
              </a:rPr>
              <a:t>資料庫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</a:t>
            </a:r>
            <a:r>
              <a:rPr lang="zh-TW" altLang="en-US" dirty="0"/>
              <a:t>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0888"/>
            <a:ext cx="5676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點擊資料庫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創建新的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表 可以新增一個資料表。</a:t>
            </a:r>
            <a:r>
              <a:rPr lang="zh-TW" altLang="en-US" dirty="0" smtClean="0">
                <a:solidFill>
                  <a:srgbClr val="FF0000"/>
                </a:solidFill>
              </a:rPr>
              <a:t>請建立一個</a:t>
            </a:r>
            <a:r>
              <a:rPr lang="en-US" altLang="zh-TW" dirty="0" smtClean="0">
                <a:solidFill>
                  <a:srgbClr val="FF0000"/>
                </a:solidFill>
              </a:rPr>
              <a:t>light</a:t>
            </a:r>
            <a:r>
              <a:rPr lang="zh-TW" altLang="en-US" dirty="0" smtClean="0">
                <a:solidFill>
                  <a:srgbClr val="FF0000"/>
                </a:solidFill>
              </a:rPr>
              <a:t>資料表。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4" y="2780928"/>
            <a:ext cx="6120072" cy="3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名稱部分輸入</a:t>
            </a:r>
            <a:r>
              <a:rPr lang="en-US" altLang="zh-TW" dirty="0" smtClean="0"/>
              <a:t>light</a:t>
            </a:r>
            <a:r>
              <a:rPr lang="zh-TW" altLang="en-US" dirty="0" smtClean="0"/>
              <a:t>，增加三個欄位，分別為</a:t>
            </a:r>
            <a:r>
              <a:rPr lang="en-US" altLang="zh-TW" dirty="0" smtClean="0"/>
              <a:t>id(INT)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time(TIMESTAMP)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value(DOUBLE)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5544616" cy="41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d</a:t>
            </a:r>
            <a:r>
              <a:rPr lang="zh-TW" altLang="en-US" dirty="0" smtClean="0"/>
              <a:t>部分請按右鍵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創建新索引</a:t>
            </a:r>
            <a:r>
              <a:rPr lang="en-US" altLang="zh-TW" dirty="0" smtClean="0"/>
              <a:t>-&gt;PRIMARYKEY</a:t>
            </a:r>
          </a:p>
          <a:p>
            <a:r>
              <a:rPr lang="zh-TW" altLang="en-US" dirty="0" smtClean="0"/>
              <a:t>默認部分請選擇</a:t>
            </a:r>
            <a:r>
              <a:rPr lang="en-US" altLang="zh-TW" dirty="0" smtClean="0"/>
              <a:t>AUTO_INCREMENT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6" y="2564904"/>
            <a:ext cx="4410075" cy="2914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14" y="2903041"/>
            <a:ext cx="3019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  <a:r>
              <a:rPr lang="zh-TW" altLang="en-US" dirty="0" smtClean="0"/>
              <a:t>部分</a:t>
            </a:r>
            <a:endParaRPr lang="en-US" altLang="zh-TW" dirty="0"/>
          </a:p>
          <a:p>
            <a:pPr lvl="1"/>
            <a:r>
              <a:rPr lang="zh-TW" altLang="en-US" dirty="0" smtClean="0"/>
              <a:t>將允許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取消勾選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默認部分如圖</a:t>
            </a:r>
            <a:r>
              <a:rPr lang="zh-TW" altLang="en-US" dirty="0" smtClean="0"/>
              <a:t>中</a:t>
            </a:r>
            <a:r>
              <a:rPr lang="zh-TW" altLang="en-US" dirty="0"/>
              <a:t>將</a:t>
            </a:r>
            <a:r>
              <a:rPr lang="zh-TW" altLang="en-US" dirty="0" smtClean="0"/>
              <a:t>兩</a:t>
            </a:r>
            <a:r>
              <a:rPr lang="zh-TW" altLang="en-US" dirty="0" smtClean="0"/>
              <a:t>個選項勾起來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852936"/>
            <a:ext cx="4276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按保存儲存資料表資料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9" y="2348880"/>
            <a:ext cx="5629821" cy="38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Primary key(</a:t>
            </a:r>
            <a:r>
              <a:rPr lang="zh-TW" altLang="en-US" dirty="0" smtClean="0"/>
              <a:t>主鍵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值不可以為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，具有唯一性，不可以重複，一個資料表中只能有一個</a:t>
            </a:r>
            <a:r>
              <a:rPr lang="en-US" altLang="zh-TW" dirty="0" smtClean="0"/>
              <a:t>primary key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或是編號通常會給予</a:t>
            </a:r>
            <a:r>
              <a:rPr lang="en-US" altLang="zh-TW" dirty="0" smtClean="0"/>
              <a:t>primary key</a:t>
            </a:r>
          </a:p>
          <a:p>
            <a:r>
              <a:rPr lang="en-US" altLang="zh-TW" dirty="0" smtClean="0"/>
              <a:t>Key(Index)(</a:t>
            </a:r>
            <a:r>
              <a:rPr lang="zh-TW" altLang="en-US" dirty="0" smtClean="0"/>
              <a:t>索引鍵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資料索引，可加快搜尋</a:t>
            </a:r>
            <a:r>
              <a:rPr lang="zh-TW" altLang="en-US" dirty="0" smtClean="0"/>
              <a:t>速度。</a:t>
            </a:r>
            <a:endParaRPr lang="en-US" altLang="zh-TW" dirty="0"/>
          </a:p>
          <a:p>
            <a:pPr lvl="1"/>
            <a:r>
              <a:rPr lang="zh-TW" altLang="en-US" dirty="0" smtClean="0"/>
              <a:t>可以多個欄位設定索引。</a:t>
            </a:r>
            <a:endParaRPr lang="en-US" altLang="zh-TW" dirty="0" smtClean="0"/>
          </a:p>
          <a:p>
            <a:r>
              <a:rPr lang="en-US" altLang="zh-TW" dirty="0" smtClean="0"/>
              <a:t>Unique(</a:t>
            </a:r>
            <a:r>
              <a:rPr lang="zh-TW" altLang="en-US" dirty="0"/>
              <a:t>不</a:t>
            </a:r>
            <a:r>
              <a:rPr lang="zh-TW" altLang="en-US" dirty="0" smtClean="0"/>
              <a:t>重</a:t>
            </a:r>
            <a:r>
              <a:rPr lang="zh-TW" altLang="en-US" dirty="0"/>
              <a:t>複</a:t>
            </a:r>
            <a:r>
              <a:rPr lang="zh-TW" altLang="en-US" dirty="0" smtClean="0"/>
              <a:t>鍵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值可以為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，具有唯一性，不可以重複。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可以用於帳號檢查。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</p:spTree>
    <p:extLst>
      <p:ext uri="{BB962C8B-B14F-4D97-AF65-F5344CB8AC3E}">
        <p14:creationId xmlns:p14="http://schemas.microsoft.com/office/powerpoint/2010/main" val="10799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r>
              <a:rPr lang="zh-TW" altLang="en-US" dirty="0" smtClean="0"/>
              <a:t>一組任意主機皆可登入的帳號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en-US" altLang="zh-TW" dirty="0" err="1" smtClean="0"/>
              <a:t>HeidiSQL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en-US" altLang="zh-TW" dirty="0" smtClean="0"/>
              <a:t>:information</a:t>
            </a:r>
          </a:p>
          <a:p>
            <a:pPr lvl="1"/>
            <a:r>
              <a:rPr lang="zh-TW" altLang="en-US" dirty="0" smtClean="0"/>
              <a:t>資料表</a:t>
            </a:r>
            <a:r>
              <a:rPr lang="en-US" altLang="zh-TW" dirty="0" smtClean="0"/>
              <a:t>:light</a:t>
            </a:r>
          </a:p>
          <a:p>
            <a:pPr lvl="2"/>
            <a:r>
              <a:rPr lang="en-US" altLang="zh-TW" dirty="0" smtClean="0"/>
              <a:t>id	(INT)</a:t>
            </a:r>
          </a:p>
          <a:p>
            <a:pPr lvl="2"/>
            <a:r>
              <a:rPr lang="en-US" altLang="zh-TW" dirty="0" smtClean="0"/>
              <a:t>time	(TIMESTAMP)</a:t>
            </a:r>
          </a:p>
          <a:p>
            <a:pPr lvl="2"/>
            <a:r>
              <a:rPr lang="en-US" altLang="zh-TW" dirty="0"/>
              <a:t>v</a:t>
            </a:r>
            <a:r>
              <a:rPr lang="en-US" altLang="zh-TW" dirty="0" smtClean="0"/>
              <a:t>alue	(DOUBLE)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總結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2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Arduino+</a:t>
            </a:r>
            <a:r>
              <a:rPr lang="en-US" sz="4000" dirty="0" err="1" smtClean="0"/>
              <a:t>Java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</a:p>
          <a:p>
            <a:r>
              <a:rPr lang="en-US" altLang="zh-TW" dirty="0" smtClean="0"/>
              <a:t>C#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</a:p>
          <a:p>
            <a:r>
              <a:rPr lang="en-US" altLang="zh-TW" dirty="0" smtClean="0"/>
              <a:t>Processing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Serial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0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一組 </a:t>
            </a:r>
            <a:r>
              <a:rPr lang="en-US" altLang="zh-TW" dirty="0" err="1" smtClean="0"/>
              <a:t>Adruino</a:t>
            </a:r>
            <a:r>
              <a:rPr lang="zh-TW" altLang="en-US" dirty="0" smtClean="0"/>
              <a:t>板子</a:t>
            </a:r>
            <a:r>
              <a:rPr lang="en-US" altLang="zh-TW" dirty="0" smtClean="0"/>
              <a:t>+</a:t>
            </a:r>
            <a:r>
              <a:rPr lang="zh-TW" altLang="en-US" dirty="0" smtClean="0"/>
              <a:t>光敏電阻</a:t>
            </a:r>
            <a:endParaRPr lang="en-US" altLang="zh-TW" dirty="0" smtClean="0"/>
          </a:p>
          <a:p>
            <a:r>
              <a:rPr lang="zh-TW" altLang="en-US" dirty="0" smtClean="0"/>
              <a:t>每一組要確定一個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新增一組使用</a:t>
            </a:r>
            <a:r>
              <a:rPr lang="zh-TW" altLang="en-US" dirty="0"/>
              <a:t>者</a:t>
            </a:r>
            <a:r>
              <a:rPr lang="zh-TW" altLang="en-US" dirty="0" smtClean="0"/>
              <a:t>帳號密碼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HeidiSQL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</p:txBody>
      </p:sp>
    </p:spTree>
    <p:extLst>
      <p:ext uri="{BB962C8B-B14F-4D97-AF65-F5344CB8AC3E}">
        <p14:creationId xmlns:p14="http://schemas.microsoft.com/office/powerpoint/2010/main" val="5389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Arduino IDE</a:t>
            </a:r>
            <a:r>
              <a:rPr lang="zh-TW" altLang="en-US" dirty="0" smtClean="0"/>
              <a:t>本身是用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寫成的，我們可以透過</a:t>
            </a:r>
            <a:r>
              <a:rPr lang="en-US" altLang="zh-TW" dirty="0" smtClean="0"/>
              <a:t>RXTX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來跟</a:t>
            </a:r>
            <a:r>
              <a:rPr lang="en-US" altLang="zh-TW" dirty="0" smtClean="0"/>
              <a:t>serial port</a:t>
            </a:r>
            <a:r>
              <a:rPr lang="zh-TW" altLang="en-US" dirty="0" smtClean="0"/>
              <a:t>做溝通。</a:t>
            </a:r>
            <a:endParaRPr lang="en-US" altLang="zh-TW" dirty="0" smtClean="0"/>
          </a:p>
          <a:p>
            <a:r>
              <a:rPr lang="en-US" altLang="zh-TW" dirty="0" smtClean="0"/>
              <a:t>RXTX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 Library</a:t>
            </a:r>
            <a:r>
              <a:rPr lang="zh-TW" altLang="en-US" dirty="0" smtClean="0"/>
              <a:t>沒有在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公共的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中，所以要自行做一些設定。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Serial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7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RXTX</a:t>
            </a:r>
            <a:r>
              <a:rPr lang="zh-TW" altLang="en-US" dirty="0"/>
              <a:t> </a:t>
            </a:r>
            <a:r>
              <a:rPr lang="en-US" altLang="zh-TW" dirty="0"/>
              <a:t>Java Library</a:t>
            </a:r>
            <a:r>
              <a:rPr lang="zh-TW" altLang="en-US" dirty="0"/>
              <a:t>環境建置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48771"/>
            <a:ext cx="8477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依照電腦是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位元或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位元來確定要使用哪個</a:t>
            </a:r>
            <a:r>
              <a:rPr lang="en-US" altLang="zh-TW" dirty="0" smtClean="0"/>
              <a:t>RXTX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 Library</a:t>
            </a:r>
            <a:r>
              <a:rPr lang="zh-TW" altLang="en-US" dirty="0" smtClean="0"/>
              <a:t>。可以從電腦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內容來確認。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RXTX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 Library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4" y="2708920"/>
            <a:ext cx="8210550" cy="151447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123728" y="3654875"/>
            <a:ext cx="1080120" cy="27818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7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解壓縮後，如下圖所示。我們將對圈起來的三個檔案來進行環境建置。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RXTX</a:t>
            </a:r>
            <a:r>
              <a:rPr lang="zh-TW" altLang="en-US" dirty="0"/>
              <a:t> </a:t>
            </a:r>
            <a:r>
              <a:rPr lang="en-US" altLang="zh-TW" dirty="0"/>
              <a:t>Java </a:t>
            </a:r>
            <a:r>
              <a:rPr lang="en-US" altLang="zh-TW" dirty="0" smtClean="0"/>
              <a:t>Library</a:t>
            </a:r>
            <a:r>
              <a:rPr lang="zh-TW" altLang="en-US" dirty="0"/>
              <a:t>環境建置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7606939" cy="26642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2" y="4005064"/>
            <a:ext cx="7200800" cy="79208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RXTXcomm.jar</a:t>
            </a:r>
          </a:p>
          <a:p>
            <a:pPr lvl="1"/>
            <a:r>
              <a:rPr lang="zh-TW" altLang="en-US" dirty="0" smtClean="0"/>
              <a:t>複製檔案到</a:t>
            </a:r>
            <a:r>
              <a:rPr lang="en-US" altLang="zh-TW" dirty="0" smtClean="0"/>
              <a:t>C:\ProgramFiles\Java\jre1.8.0_20\lib\ext</a:t>
            </a:r>
          </a:p>
          <a:p>
            <a:r>
              <a:rPr lang="en-US" altLang="zh-TW" dirty="0" smtClean="0"/>
              <a:t>rxtxSerial.dll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rxtxParallel.dll </a:t>
            </a:r>
          </a:p>
          <a:p>
            <a:pPr lvl="1"/>
            <a:r>
              <a:rPr lang="zh-TW" altLang="en-US" dirty="0"/>
              <a:t>複製檔案</a:t>
            </a:r>
            <a:r>
              <a:rPr lang="zh-TW" altLang="en-US" dirty="0" smtClean="0"/>
              <a:t>到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Files\Java\jre1.8.0_20\bin</a:t>
            </a:r>
          </a:p>
          <a:p>
            <a:pPr marL="109728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RXTX</a:t>
            </a:r>
            <a:r>
              <a:rPr lang="zh-TW" altLang="en-US" dirty="0"/>
              <a:t> </a:t>
            </a:r>
            <a:r>
              <a:rPr lang="en-US" altLang="zh-TW" dirty="0"/>
              <a:t>Java </a:t>
            </a:r>
            <a:r>
              <a:rPr lang="en-US" altLang="zh-TW" dirty="0" smtClean="0"/>
              <a:t>Library</a:t>
            </a:r>
            <a:r>
              <a:rPr lang="zh-TW" altLang="en-US" dirty="0"/>
              <a:t>環境建置</a:t>
            </a:r>
          </a:p>
        </p:txBody>
      </p:sp>
    </p:spTree>
    <p:extLst>
      <p:ext uri="{BB962C8B-B14F-4D97-AF65-F5344CB8AC3E}">
        <p14:creationId xmlns:p14="http://schemas.microsoft.com/office/powerpoint/2010/main" val="14879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r>
              <a:rPr lang="zh-TW" altLang="en-US" dirty="0"/>
              <a:t>光敏</a:t>
            </a:r>
            <a:r>
              <a:rPr lang="zh-TW" altLang="en-US" dirty="0" smtClean="0"/>
              <a:t>電阻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</a:t>
            </a:r>
            <a:r>
              <a:rPr lang="zh-TW" altLang="en-US" dirty="0"/>
              <a:t>⽀支腳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5V</a:t>
            </a:r>
            <a:endParaRPr lang="en-US" altLang="zh-TW" dirty="0"/>
          </a:p>
          <a:p>
            <a:pPr lvl="1"/>
            <a:r>
              <a:rPr lang="zh-TW" altLang="en-US" dirty="0" smtClean="0"/>
              <a:t>另⼀支</a:t>
            </a:r>
            <a:r>
              <a:rPr lang="zh-TW" altLang="en-US" dirty="0"/>
              <a:t>腳串</a:t>
            </a:r>
            <a:r>
              <a:rPr lang="zh-TW" altLang="en-US" dirty="0" smtClean="0"/>
              <a:t>接一顆</a:t>
            </a:r>
            <a:r>
              <a:rPr lang="en-US" altLang="zh-TW" dirty="0" smtClean="0"/>
              <a:t>10k </a:t>
            </a:r>
            <a:r>
              <a:rPr lang="zh-TW" altLang="en-US" dirty="0" smtClean="0"/>
              <a:t>電阻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接到 </a:t>
            </a:r>
            <a:r>
              <a:rPr lang="en-US" altLang="zh-TW" dirty="0" smtClean="0"/>
              <a:t>analog pin2</a:t>
            </a:r>
          </a:p>
          <a:p>
            <a:pPr lvl="1"/>
            <a:r>
              <a:rPr lang="en-US" altLang="zh-TW" dirty="0" smtClean="0"/>
              <a:t>10k</a:t>
            </a:r>
            <a:r>
              <a:rPr lang="zh-TW" altLang="en-US" dirty="0" smtClean="0"/>
              <a:t>電阻另一支接到</a:t>
            </a:r>
            <a:r>
              <a:rPr lang="en-US" altLang="zh-TW" dirty="0" smtClean="0"/>
              <a:t>GND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Arduino+</a:t>
            </a:r>
            <a:r>
              <a:rPr lang="zh-TW" altLang="en-US" dirty="0" smtClean="0"/>
              <a:t>光敏電阻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88840"/>
            <a:ext cx="4171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light</a:t>
            </a:r>
            <a:r>
              <a:rPr lang="zh-TW" altLang="en-US" dirty="0" smtClean="0"/>
              <a:t>資料夾中的程式，執行結果如下。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Arduino+</a:t>
            </a:r>
            <a:r>
              <a:rPr lang="zh-TW" altLang="en-US" dirty="0"/>
              <a:t>光敏電阻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52" y="2060848"/>
            <a:ext cx="3523896" cy="42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Java project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37" y="1196752"/>
            <a:ext cx="3380326" cy="5328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7824" y="4725144"/>
            <a:ext cx="3168352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68760"/>
            <a:ext cx="4981575" cy="5229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2785087"/>
            <a:ext cx="936104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3140968"/>
            <a:ext cx="2088232" cy="21816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5944" y="6007291"/>
            <a:ext cx="972109" cy="33772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24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80" y="1417638"/>
            <a:ext cx="3899840" cy="51775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27306" y="2204864"/>
            <a:ext cx="816902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9872" y="3744844"/>
            <a:ext cx="792088" cy="18821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55976" y="5013176"/>
            <a:ext cx="648072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6216315"/>
            <a:ext cx="695266" cy="22789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投影片、程式碼與資料庫套件</a:t>
            </a:r>
            <a:endParaRPr lang="en-US" altLang="zh-TW" dirty="0" smtClean="0"/>
          </a:p>
          <a:p>
            <a:pPr lvl="1"/>
            <a:r>
              <a:rPr lang="zh-TW" altLang="en-US" dirty="0"/>
              <a:t>感測器網路與雲端應用程式開發</a:t>
            </a:r>
            <a:r>
              <a:rPr lang="zh-TW" altLang="en-US" dirty="0" smtClean="0"/>
              <a:t>佈署</a:t>
            </a:r>
            <a:r>
              <a:rPr lang="en-US" altLang="zh-TW" dirty="0" smtClean="0"/>
              <a:t>/Lesson3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資料夾放在桌面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err="1" smtClean="0"/>
              <a:t>HeidiSQL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web</a:t>
            </a:r>
            <a:r>
              <a:rPr lang="zh-TW" altLang="en-US" dirty="0" smtClean="0"/>
              <a:t>資料夾放在</a:t>
            </a:r>
            <a:r>
              <a:rPr lang="en-US" altLang="zh-TW" dirty="0"/>
              <a:t>C:\</a:t>
            </a:r>
            <a:r>
              <a:rPr lang="en-US" altLang="zh-TW" dirty="0" smtClean="0"/>
              <a:t>xampp\htdocs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前置作業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2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417638"/>
            <a:ext cx="3816424" cy="42618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3808" y="2996952"/>
            <a:ext cx="1152128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98" y="1260033"/>
            <a:ext cx="2592004" cy="49685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07904" y="5973921"/>
            <a:ext cx="2160098" cy="31835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4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先移除</a:t>
            </a:r>
            <a:r>
              <a:rPr lang="en-US" altLang="zh-TW" dirty="0" smtClean="0"/>
              <a:t>JRE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6575450" cy="4663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35696" y="2780928"/>
            <a:ext cx="792088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22204" y="2996952"/>
            <a:ext cx="2041884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16216" y="4869160"/>
            <a:ext cx="1440160" cy="36004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重新加回</a:t>
            </a:r>
            <a:r>
              <a:rPr lang="en-US" altLang="zh-TW" dirty="0" smtClean="0"/>
              <a:t>JRE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1" y="2060848"/>
            <a:ext cx="6221357" cy="4380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56176" y="3744308"/>
            <a:ext cx="1368152" cy="26075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51720" y="3068960"/>
            <a:ext cx="3960440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5896" y="5661248"/>
            <a:ext cx="864096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Java project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56792"/>
            <a:ext cx="535305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3728" y="3356992"/>
            <a:ext cx="2232248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5684444"/>
            <a:ext cx="936104" cy="26483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裝置管理員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連接埠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 port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470621" cy="47613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584" y="2708920"/>
            <a:ext cx="792088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4331051"/>
            <a:ext cx="1080120" cy="178069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在程式碼中要修改自己的</a:t>
            </a:r>
            <a:r>
              <a:rPr lang="en-US" altLang="zh-TW" dirty="0" smtClean="0"/>
              <a:t>COM port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 port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7710395" cy="12961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3928" y="2996952"/>
            <a:ext cx="720080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Mysql+</a:t>
            </a:r>
            <a:r>
              <a:rPr lang="en-US" sz="4000" dirty="0" err="1" smtClean="0"/>
              <a:t>Java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連接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r>
              <a:rPr lang="en-US" altLang="zh-TW" sz="2200" dirty="0">
                <a:hlinkClick r:id="rId2"/>
              </a:rPr>
              <a:t>http://dev.mysql.com/downloads/connector/j/5.1.html</a:t>
            </a:r>
            <a:endParaRPr lang="en-US" altLang="zh-TW" sz="2200" dirty="0"/>
          </a:p>
          <a:p>
            <a:r>
              <a:rPr lang="en-US" altLang="zh-TW" sz="2200" dirty="0" smtClean="0"/>
              <a:t>SQL Server</a:t>
            </a:r>
          </a:p>
          <a:p>
            <a:pPr lvl="1"/>
            <a:r>
              <a:rPr lang="en-US" altLang="zh-TW" sz="1800" dirty="0" smtClean="0"/>
              <a:t>Microsoft JDBC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Connector/J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解壓縮後，如下圖所示。我們將對圈起來</a:t>
            </a:r>
            <a:r>
              <a:rPr lang="zh-TW" altLang="en-US" dirty="0" smtClean="0"/>
              <a:t>的檔案</a:t>
            </a:r>
            <a:r>
              <a:rPr lang="zh-TW" altLang="en-US" dirty="0"/>
              <a:t>來進行環境建置。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Connector/J</a:t>
            </a:r>
            <a:r>
              <a:rPr lang="zh-TW" altLang="en-US" dirty="0" smtClean="0"/>
              <a:t> 環境建置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601309"/>
            <a:ext cx="5991225" cy="228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3933056"/>
            <a:ext cx="2232248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MySQL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mysql-connector-java-5.1.32-bin.jar</a:t>
            </a:r>
          </a:p>
          <a:p>
            <a:pPr lvl="1"/>
            <a:r>
              <a:rPr lang="zh-TW" altLang="en-US" dirty="0"/>
              <a:t>複製檔案到</a:t>
            </a:r>
            <a:r>
              <a:rPr lang="en-US" altLang="zh-TW" dirty="0"/>
              <a:t>C:\ProgramFiles\Java\jre1.8.0_20\lib\ext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Connector/J</a:t>
            </a:r>
            <a:r>
              <a:rPr lang="zh-TW" altLang="en-US" dirty="0"/>
              <a:t> 環境建置</a:t>
            </a:r>
          </a:p>
        </p:txBody>
      </p:sp>
    </p:spTree>
    <p:extLst>
      <p:ext uri="{BB962C8B-B14F-4D97-AF65-F5344CB8AC3E}">
        <p14:creationId xmlns:p14="http://schemas.microsoft.com/office/powerpoint/2010/main" val="4292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要在程式碼中修改自己的</a:t>
            </a:r>
            <a:r>
              <a:rPr lang="en-US" altLang="zh-TW" dirty="0" smtClean="0"/>
              <a:t>Server IP,</a:t>
            </a:r>
            <a:r>
              <a:rPr lang="zh-TW" altLang="en-US" dirty="0" smtClean="0"/>
              <a:t>資料庫名稱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密碼。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code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69570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Arduino+Mysql+</a:t>
            </a:r>
            <a:r>
              <a:rPr lang="en-US" sz="4000" dirty="0" err="1" smtClean="0"/>
              <a:t>Java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Server IP,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資料庫選擇</a:t>
            </a:r>
            <a:r>
              <a:rPr lang="en-US" altLang="zh-TW" dirty="0" smtClean="0"/>
              <a:t>information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4" y="2520173"/>
            <a:ext cx="866523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進行資料插入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6" y="2492896"/>
            <a:ext cx="842290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Export </a:t>
            </a:r>
            <a:r>
              <a:rPr lang="en-US" sz="4000" dirty="0" smtClean="0"/>
              <a:t>Java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可以將寫好的</a:t>
            </a:r>
            <a:r>
              <a:rPr lang="en-US" altLang="zh-TW" dirty="0" smtClean="0"/>
              <a:t>java export</a:t>
            </a:r>
            <a:r>
              <a:rPr lang="zh-TW" altLang="en-US" dirty="0" smtClean="0"/>
              <a:t>成可以執行的</a:t>
            </a:r>
            <a:r>
              <a:rPr lang="en-US" altLang="zh-TW" dirty="0" smtClean="0"/>
              <a:t>.jar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r>
              <a:rPr lang="zh-TW" altLang="en-US" dirty="0" smtClean="0"/>
              <a:t>在沒有寫視窗程式的情形下，執行這個</a:t>
            </a:r>
            <a:r>
              <a:rPr lang="en-US" altLang="zh-TW" dirty="0" smtClean="0"/>
              <a:t>.jar</a:t>
            </a:r>
            <a:r>
              <a:rPr lang="zh-TW" altLang="en-US" dirty="0" smtClean="0"/>
              <a:t>檔它會在工作背景中執行。</a:t>
            </a:r>
            <a:endParaRPr lang="en-US" altLang="zh-TW" dirty="0" smtClean="0"/>
          </a:p>
          <a:p>
            <a:r>
              <a:rPr lang="zh-TW" altLang="en-US" dirty="0" smtClean="0"/>
              <a:t>要關閉它必須從工作管理員來關閉。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Export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4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在想要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資料夾按右鍵</a:t>
            </a:r>
            <a:r>
              <a:rPr lang="en-US" altLang="zh-TW" dirty="0" smtClean="0"/>
              <a:t>-&gt;Export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Export Java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988840"/>
            <a:ext cx="4019550" cy="4476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75856" y="5157192"/>
            <a:ext cx="3096344" cy="2160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08" y="1481138"/>
            <a:ext cx="4929184" cy="45259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Export Java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140968"/>
            <a:ext cx="648072" cy="14401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3788" y="3573016"/>
            <a:ext cx="1044116" cy="14401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99992" y="5589240"/>
            <a:ext cx="792088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0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08" y="1481138"/>
            <a:ext cx="4929184" cy="45259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Export Java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2348880"/>
            <a:ext cx="4752528" cy="43204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2895512"/>
            <a:ext cx="4752528" cy="31746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92080" y="5589240"/>
            <a:ext cx="792088" cy="2880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7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Xampp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建立使用者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45" y="1196752"/>
            <a:ext cx="2792909" cy="54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1701006"/>
            <a:ext cx="3924300" cy="408622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Export Java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3744118"/>
            <a:ext cx="3096344" cy="11693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也可以在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底下執行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Export Java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6472326" cy="35283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3648" y="2135576"/>
            <a:ext cx="2016224" cy="21330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MySQL+Highcharts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來連接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，格式類似於</a:t>
            </a:r>
            <a:r>
              <a:rPr lang="en-US" altLang="zh-TW" dirty="0" smtClean="0"/>
              <a:t>Processing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的方法。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格式來處理資料</a:t>
            </a:r>
            <a:endParaRPr lang="en-US" altLang="zh-TW" dirty="0" smtClean="0"/>
          </a:p>
          <a:p>
            <a:r>
              <a:rPr lang="zh-TW" altLang="en-US" dirty="0" smtClean="0"/>
              <a:t>分別用兩個陣列來儲存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value</a:t>
            </a:r>
          </a:p>
          <a:p>
            <a:r>
              <a:rPr lang="zh-TW" altLang="en-US" dirty="0" smtClean="0"/>
              <a:t>只更新最近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r>
              <a:rPr lang="zh-TW" altLang="en-US" dirty="0" smtClean="0"/>
              <a:t>將資料用</a:t>
            </a:r>
            <a:r>
              <a:rPr lang="en-US" altLang="zh-TW" dirty="0" err="1" smtClean="0"/>
              <a:t>Highcharts</a:t>
            </a:r>
            <a:r>
              <a:rPr lang="zh-TW" altLang="en-US" dirty="0" smtClean="0"/>
              <a:t>來表示</a:t>
            </a:r>
            <a:endParaRPr lang="en-US" altLang="zh-TW" dirty="0" smtClean="0"/>
          </a:p>
          <a:p>
            <a:r>
              <a:rPr lang="zh-TW" altLang="en-US" dirty="0" smtClean="0"/>
              <a:t>套用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樣板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US" altLang="zh-TW" dirty="0" smtClean="0"/>
              <a:t>$host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Server IP</a:t>
            </a:r>
          </a:p>
          <a:p>
            <a:r>
              <a:rPr lang="en-US" altLang="zh-TW" dirty="0" smtClean="0"/>
              <a:t>$user</a:t>
            </a:r>
            <a:r>
              <a:rPr lang="zh-TW" altLang="en-US" dirty="0" smtClean="0"/>
              <a:t>改成自己的帳號</a:t>
            </a:r>
            <a:endParaRPr lang="en-US" altLang="zh-TW" dirty="0" smtClean="0"/>
          </a:p>
          <a:p>
            <a:r>
              <a:rPr lang="en-US" altLang="zh-TW" dirty="0" smtClean="0"/>
              <a:t>$pass</a:t>
            </a:r>
            <a:r>
              <a:rPr lang="zh-TW" altLang="en-US" dirty="0" smtClean="0"/>
              <a:t>改成自己的密碼</a:t>
            </a:r>
            <a:endParaRPr lang="en-US" altLang="zh-TW" dirty="0" smtClean="0"/>
          </a:p>
          <a:p>
            <a:r>
              <a:rPr lang="en-US" altLang="zh-TW" dirty="0" smtClean="0"/>
              <a:t>database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information</a:t>
            </a:r>
          </a:p>
          <a:p>
            <a:r>
              <a:rPr lang="en-US" altLang="zh-TW" dirty="0" smtClean="0"/>
              <a:t>table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light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51" y="2079220"/>
            <a:ext cx="3144349" cy="1944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4128" y="2492896"/>
            <a:ext cx="1080120" cy="648072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14852" y="3258166"/>
            <a:ext cx="2529555" cy="674890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ysql_connect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連接</a:t>
            </a:r>
            <a:r>
              <a:rPr lang="en-US" altLang="zh-TW" dirty="0" smtClean="0"/>
              <a:t>MySQL</a:t>
            </a:r>
          </a:p>
          <a:p>
            <a:r>
              <a:rPr lang="en-US" altLang="zh-TW" dirty="0" err="1"/>
              <a:t>m</a:t>
            </a:r>
            <a:r>
              <a:rPr lang="en-US" altLang="zh-TW" dirty="0" err="1" smtClean="0"/>
              <a:t>ysql_select_db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選擇要連接的資料庫與資料表</a:t>
            </a:r>
            <a:endParaRPr lang="en-US" altLang="zh-TW" dirty="0" smtClean="0"/>
          </a:p>
          <a:p>
            <a:r>
              <a:rPr lang="en-US" altLang="zh-TW" dirty="0" err="1"/>
              <a:t>m</a:t>
            </a:r>
            <a:r>
              <a:rPr lang="en-US" altLang="zh-TW" dirty="0" err="1" smtClean="0"/>
              <a:t>ysql_query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語法查詢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302056"/>
            <a:ext cx="5472608" cy="1778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7704" y="4546384"/>
            <a:ext cx="4176464" cy="250768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14258" y="4860842"/>
            <a:ext cx="4673965" cy="180638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5703753"/>
            <a:ext cx="5328592" cy="303538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用二維陣列將資了儲存起來</a:t>
            </a:r>
            <a:endParaRPr lang="en-US" altLang="zh-TW" dirty="0" smtClean="0"/>
          </a:p>
          <a:p>
            <a:r>
              <a:rPr lang="en-US" altLang="zh-TW" dirty="0" err="1" smtClean="0"/>
              <a:t>mysql_fetch_array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抓取一行一行的資料</a:t>
            </a:r>
            <a:endParaRPr lang="en-US" altLang="zh-TW" dirty="0" smtClean="0"/>
          </a:p>
          <a:p>
            <a:r>
              <a:rPr lang="en-US" altLang="zh-TW" dirty="0" err="1"/>
              <a:t>j</a:t>
            </a:r>
            <a:r>
              <a:rPr lang="en-US" altLang="zh-TW" dirty="0" err="1" smtClean="0"/>
              <a:t>son_encode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讓</a:t>
            </a:r>
            <a:r>
              <a:rPr lang="zh-TW" altLang="en-US" dirty="0" smtClean="0"/>
              <a:t>結果以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格式來</a:t>
            </a:r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79317"/>
            <a:ext cx="5427784" cy="21329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22920" y="3861048"/>
            <a:ext cx="5229400" cy="1296144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5615143"/>
            <a:ext cx="3528392" cy="297137"/>
          </a:xfrm>
          <a:prstGeom prst="rect">
            <a:avLst/>
          </a:prstGeom>
          <a:noFill/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二維陣列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0116" y="2780928"/>
            <a:ext cx="187220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$employee[0]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50116" y="3284984"/>
            <a:ext cx="187220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$employee[1]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0466" y="2752557"/>
            <a:ext cx="864096" cy="532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0466" y="3299169"/>
            <a:ext cx="864096" cy="532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06213" y="2752556"/>
            <a:ext cx="864096" cy="532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04562" y="3305877"/>
            <a:ext cx="864096" cy="532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endCxn id="4" idx="3"/>
          </p:cNvCxnSpPr>
          <p:nvPr/>
        </p:nvCxnSpPr>
        <p:spPr>
          <a:xfrm flipH="1">
            <a:off x="3322324" y="3032956"/>
            <a:ext cx="60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6" idx="3"/>
          </p:cNvCxnSpPr>
          <p:nvPr/>
        </p:nvCxnSpPr>
        <p:spPr>
          <a:xfrm flipH="1">
            <a:off x="3322324" y="3522827"/>
            <a:ext cx="601604" cy="1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88059" y="28482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$row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088059" y="33452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$row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7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JS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7" y="2484169"/>
            <a:ext cx="85776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url</a:t>
            </a:r>
            <a:r>
              <a:rPr lang="zh-TW" altLang="en-US" dirty="0" smtClean="0"/>
              <a:t>放寫好的</a:t>
            </a:r>
            <a:r>
              <a:rPr lang="en-US" altLang="zh-TW" dirty="0" err="1" smtClean="0"/>
              <a:t>database.php</a:t>
            </a:r>
            <a:endParaRPr lang="en-US" altLang="zh-TW" dirty="0" smtClean="0"/>
          </a:p>
          <a:p>
            <a:r>
              <a:rPr lang="en-US" altLang="zh-TW" dirty="0" err="1" smtClean="0"/>
              <a:t>Datatype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r>
              <a:rPr lang="zh-TW" altLang="en-US" dirty="0" smtClean="0"/>
              <a:t>用陣列儲存最後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筆的資料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ime</a:t>
            </a:r>
          </a:p>
          <a:p>
            <a:pPr lvl="1"/>
            <a:r>
              <a:rPr lang="en-US" altLang="zh-TW" dirty="0"/>
              <a:t>v</a:t>
            </a:r>
            <a:r>
              <a:rPr lang="en-US" altLang="zh-TW" dirty="0" smtClean="0"/>
              <a:t>alue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3943580"/>
            <a:ext cx="5019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32856"/>
            <a:ext cx="7086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Highcharts</a:t>
            </a:r>
            <a:r>
              <a:rPr lang="zh-TW" altLang="en-US" dirty="0" smtClean="0"/>
              <a:t>程式碼，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val</a:t>
            </a:r>
            <a:r>
              <a:rPr lang="zh-TW" altLang="en-US" dirty="0" smtClean="0"/>
              <a:t>為已儲存的陣列。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77" y="2276872"/>
            <a:ext cx="390344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735" y="1700808"/>
            <a:ext cx="6010530" cy="45259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4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</a:t>
            </a:r>
            <a:r>
              <a:rPr lang="zh-TW" altLang="en-US" dirty="0"/>
              <a:t>果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18" y="2060848"/>
            <a:ext cx="6224563" cy="46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在瀏覽器輸入以下網址，登入</a:t>
            </a:r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 err="1"/>
              <a:t>l</a:t>
            </a:r>
            <a:r>
              <a:rPr lang="en-US" altLang="zh-TW" dirty="0" err="1" smtClean="0"/>
              <a:t>ocalhost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phpmyadmin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建立使用者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25" y="2492896"/>
            <a:ext cx="5524550" cy="4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TS010167123</Template>
  <TotalTime>0</TotalTime>
  <Words>1375</Words>
  <Application>Microsoft Office PowerPoint</Application>
  <PresentationFormat>如螢幕大小 (4:3)</PresentationFormat>
  <Paragraphs>281</Paragraphs>
  <Slides>82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90" baseType="lpstr">
      <vt:lpstr>微軟正黑體</vt:lpstr>
      <vt:lpstr>新細明體</vt:lpstr>
      <vt:lpstr>Calibri</vt:lpstr>
      <vt:lpstr>Lucida Sans Unicode</vt:lpstr>
      <vt:lpstr>Verdana</vt:lpstr>
      <vt:lpstr>Wingdings 2</vt:lpstr>
      <vt:lpstr>Wingdings 3</vt:lpstr>
      <vt:lpstr>匯合</vt:lpstr>
      <vt:lpstr>感測器網路與雲端應用程式開發佈署</vt:lpstr>
      <vt:lpstr>系統架構圖</vt:lpstr>
      <vt:lpstr>預計成果</vt:lpstr>
      <vt:lpstr>前置作業</vt:lpstr>
      <vt:lpstr>前置作業</vt:lpstr>
      <vt:lpstr>MySQL</vt:lpstr>
      <vt:lpstr>建立使用者</vt:lpstr>
      <vt:lpstr>建立使用者</vt:lpstr>
      <vt:lpstr>建立使用者</vt:lpstr>
      <vt:lpstr>建立使用者</vt:lpstr>
      <vt:lpstr>建立使用者-XAMPP設定</vt:lpstr>
      <vt:lpstr>建立使用者-xampp設定</vt:lpstr>
      <vt:lpstr>建立使用者-xampp設定</vt:lpstr>
      <vt:lpstr>建立使用者</vt:lpstr>
      <vt:lpstr>建立使用者</vt:lpstr>
      <vt:lpstr>建立使用者</vt:lpstr>
      <vt:lpstr>建立使用者</vt:lpstr>
      <vt:lpstr>使用HeidiSQL登入</vt:lpstr>
      <vt:lpstr>使用HeidiSQL登入</vt:lpstr>
      <vt:lpstr>使用HeidiSQL登入</vt:lpstr>
      <vt:lpstr>使用HeidiSQL登入</vt:lpstr>
      <vt:lpstr>使用HeidiSQL登入</vt:lpstr>
      <vt:lpstr>載入資料庫</vt:lpstr>
      <vt:lpstr>載入資料庫</vt:lpstr>
      <vt:lpstr>載入資料庫</vt:lpstr>
      <vt:lpstr>SQL語法</vt:lpstr>
      <vt:lpstr>SQL語法</vt:lpstr>
      <vt:lpstr>SQL語法</vt:lpstr>
      <vt:lpstr>Exercise</vt:lpstr>
      <vt:lpstr>建立資料庫</vt:lpstr>
      <vt:lpstr>建立資料庫</vt:lpstr>
      <vt:lpstr>建立資料庫</vt:lpstr>
      <vt:lpstr>建立資料庫</vt:lpstr>
      <vt:lpstr>建立資料庫</vt:lpstr>
      <vt:lpstr>建立資料庫</vt:lpstr>
      <vt:lpstr>建立資料庫</vt:lpstr>
      <vt:lpstr>MySQL總結</vt:lpstr>
      <vt:lpstr>Arduino+Java</vt:lpstr>
      <vt:lpstr>讀取Serial port</vt:lpstr>
      <vt:lpstr>讀取Serial port</vt:lpstr>
      <vt:lpstr>RXTX Java Library環境建置</vt:lpstr>
      <vt:lpstr>RXTX Java Library環境建置</vt:lpstr>
      <vt:lpstr>RXTX Java Library環境建置</vt:lpstr>
      <vt:lpstr>RXTX Java Library環境建置</vt:lpstr>
      <vt:lpstr>Arduino+光敏電阻</vt:lpstr>
      <vt:lpstr>Arduino+光敏電阻</vt:lpstr>
      <vt:lpstr>Import Java project</vt:lpstr>
      <vt:lpstr>Import Java project</vt:lpstr>
      <vt:lpstr>Import Java project</vt:lpstr>
      <vt:lpstr>Import Java project</vt:lpstr>
      <vt:lpstr>Import Java project</vt:lpstr>
      <vt:lpstr>Import Java project</vt:lpstr>
      <vt:lpstr>Import Java project</vt:lpstr>
      <vt:lpstr>Import Java project</vt:lpstr>
      <vt:lpstr>COM port</vt:lpstr>
      <vt:lpstr>COM port</vt:lpstr>
      <vt:lpstr>Mysql+Java</vt:lpstr>
      <vt:lpstr>Connector/J</vt:lpstr>
      <vt:lpstr>Connector/J 環境建置</vt:lpstr>
      <vt:lpstr>Connector/J 環境建置</vt:lpstr>
      <vt:lpstr>Java code</vt:lpstr>
      <vt:lpstr>Arduino+Mysql+Java</vt:lpstr>
      <vt:lpstr>Java code</vt:lpstr>
      <vt:lpstr>Java code</vt:lpstr>
      <vt:lpstr>Export Java</vt:lpstr>
      <vt:lpstr>Export Java</vt:lpstr>
      <vt:lpstr>Export Java</vt:lpstr>
      <vt:lpstr>Export Java</vt:lpstr>
      <vt:lpstr>Export Java</vt:lpstr>
      <vt:lpstr>Export Java</vt:lpstr>
      <vt:lpstr>Export Java</vt:lpstr>
      <vt:lpstr>MySQL+Highcharts</vt:lpstr>
      <vt:lpstr>Web</vt:lpstr>
      <vt:lpstr>Web</vt:lpstr>
      <vt:lpstr>Web</vt:lpstr>
      <vt:lpstr>Web</vt:lpstr>
      <vt:lpstr>Web</vt:lpstr>
      <vt:lpstr>Web</vt:lpstr>
      <vt:lpstr>Web</vt:lpstr>
      <vt:lpstr>Web</vt:lpstr>
      <vt:lpstr>Web</vt:lpstr>
      <vt:lpstr>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2014-08-10T23:46:37Z</dcterms:created>
  <dcterms:modified xsi:type="dcterms:W3CDTF">2015-07-21T08:45:39Z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