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1" r:id="rId4"/>
    <p:sldId id="272" r:id="rId5"/>
    <p:sldId id="270" r:id="rId6"/>
    <p:sldId id="265" r:id="rId7"/>
    <p:sldId id="264" r:id="rId8"/>
    <p:sldId id="260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B03"/>
    <a:srgbClr val="A5E64A"/>
    <a:srgbClr val="B29164"/>
    <a:srgbClr val="849748"/>
    <a:srgbClr val="94634C"/>
    <a:srgbClr val="93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ADCB5-E40F-44C1-80AD-0F20138CD378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A09C-AD7D-47DC-A7F7-02BED091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991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178D110-56F1-4D39-B8E9-FCE7D526C378}" type="datetimeFigureOut">
              <a:rPr lang="zh-CN" altLang="en-US"/>
              <a:pPr>
                <a:defRPr/>
              </a:pPr>
              <a:t>2017/5/7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212EEFF-D116-46C1-B423-DB04DCA2D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13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2EEFF-D116-46C1-B423-DB04DCA2D57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1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2EEFF-D116-46C1-B423-DB04DCA2D57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4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2EEFF-D116-46C1-B423-DB04DCA2D57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4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766F-AD64-497A-AF4B-66909729A27C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F00C-41FB-43A0-AAE8-6F47BC5D6F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0AE18-E6E5-46D0-AE2E-0D128C8B8A7C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7146-996A-4DBD-BFBB-0F39A83A8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C4A2-F654-42FE-A04F-69339118C122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86D9-0F83-43E3-847E-2AAE15850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5F608-2147-4B4A-856C-62465DB495B9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C787D-4162-4969-A4B6-83212936FB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5AE55-CC26-49C4-A791-191F54CC5584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0B9C0-51FE-44EC-9AA1-0B49EEE66A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94422-5003-4BB3-9FFE-F7304E49BD2A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3584E-6CCB-4BA8-97EC-754D95F8F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6B775-E939-4AF4-92FD-DE97E2B99798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5B619-FDDE-4E72-BA3D-D0C9F26A3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A35E4-85A8-402B-AB20-BEAED6FB6918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DE5E2-E3A0-4B44-B027-90A4F4AA6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9704F-A043-4BF0-A38B-46E5BB8BD78E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0408-4F50-454C-AC80-2A3CCAB285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FC48F-8DA7-49D6-BDBB-119D6B4AB62A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B6B58-F0EA-4AC6-9858-A5E3F6B11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8CF2-FC82-4682-8DC2-35E91E5FB689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DD3-82D8-4351-A4D5-51D8FA061C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A16165-A796-4095-9375-1307590232C3}" type="datetime1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E1F59F-B093-4A6E-821D-1910DE6E0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34827" TargetMode="External"/><Relationship Id="rId2" Type="http://schemas.openxmlformats.org/officeDocument/2006/relationships/hyperlink" Target="http://data.gov.tw/node/4513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ta.gov.tw/node/607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4932040" y="6453336"/>
            <a:ext cx="3857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成員：吳嘉偉</a:t>
            </a:r>
            <a:r>
              <a:rPr lang="zh-TW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TW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江青霞　鄭光宏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6156176" y="571500"/>
            <a:ext cx="861774" cy="415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TW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預測</a:t>
            </a:r>
            <a:r>
              <a:rPr lang="zh-TW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系統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906169" y="2142332"/>
            <a:ext cx="30003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320139" y="868650"/>
            <a:ext cx="844149" cy="400110"/>
          </a:xfrm>
          <a:prstGeom prst="rect">
            <a:avLst/>
          </a:prstGeom>
          <a:solidFill>
            <a:srgbClr val="246B03">
              <a:alpha val="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AQI</a:t>
            </a:r>
            <a:endParaRPr lang="zh-TW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932040" y="6176337"/>
            <a:ext cx="3857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指導老師</a:t>
            </a:r>
            <a:r>
              <a:rPr lang="zh-TW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：廖宜恩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643563" y="3201988"/>
            <a:ext cx="0" cy="3467372"/>
          </a:xfrm>
          <a:prstGeom prst="line">
            <a:avLst/>
          </a:prstGeom>
          <a:ln w="22225">
            <a:solidFill>
              <a:srgbClr val="246B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弦形 23"/>
          <p:cNvSpPr/>
          <p:nvPr/>
        </p:nvSpPr>
        <p:spPr>
          <a:xfrm rot="12088609">
            <a:off x="5594350" y="3502025"/>
            <a:ext cx="204788" cy="204788"/>
          </a:xfrm>
          <a:prstGeom prst="chord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弦形 24"/>
          <p:cNvSpPr/>
          <p:nvPr/>
        </p:nvSpPr>
        <p:spPr>
          <a:xfrm rot="12088609">
            <a:off x="5594350" y="4160838"/>
            <a:ext cx="204788" cy="203200"/>
          </a:xfrm>
          <a:prstGeom prst="chord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弦形 25"/>
          <p:cNvSpPr/>
          <p:nvPr/>
        </p:nvSpPr>
        <p:spPr>
          <a:xfrm rot="12088609">
            <a:off x="5594350" y="4818063"/>
            <a:ext cx="204788" cy="204787"/>
          </a:xfrm>
          <a:prstGeom prst="chord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弦形 26"/>
          <p:cNvSpPr/>
          <p:nvPr/>
        </p:nvSpPr>
        <p:spPr>
          <a:xfrm rot="12088609">
            <a:off x="5594350" y="5476875"/>
            <a:ext cx="204788" cy="204788"/>
          </a:xfrm>
          <a:prstGeom prst="chord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75363" y="3379788"/>
            <a:ext cx="2357437" cy="449262"/>
          </a:xfrm>
          <a:prstGeom prst="rect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4" name="文本框 20"/>
          <p:cNvSpPr txBox="1">
            <a:spLocks noChangeArrowheads="1"/>
          </p:cNvSpPr>
          <p:nvPr/>
        </p:nvSpPr>
        <p:spPr bwMode="auto">
          <a:xfrm>
            <a:off x="6440488" y="3414713"/>
            <a:ext cx="170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緣由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75363" y="4038600"/>
            <a:ext cx="2357437" cy="447675"/>
          </a:xfrm>
          <a:prstGeom prst="rect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5363" y="4695825"/>
            <a:ext cx="2357437" cy="449263"/>
          </a:xfrm>
          <a:prstGeom prst="rect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7" name="文本框 24"/>
          <p:cNvSpPr txBox="1">
            <a:spLocks noChangeArrowheads="1"/>
          </p:cNvSpPr>
          <p:nvPr/>
        </p:nvSpPr>
        <p:spPr bwMode="auto">
          <a:xfrm>
            <a:off x="6440488" y="4730750"/>
            <a:ext cx="170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參考資料集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75363" y="5354638"/>
            <a:ext cx="2357437" cy="447675"/>
          </a:xfrm>
          <a:prstGeom prst="rect">
            <a:avLst/>
          </a:prstGeom>
          <a:solidFill>
            <a:srgbClr val="246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9" name="文本框 26"/>
          <p:cNvSpPr txBox="1">
            <a:spLocks noChangeArrowheads="1"/>
          </p:cNvSpPr>
          <p:nvPr/>
        </p:nvSpPr>
        <p:spPr bwMode="auto">
          <a:xfrm>
            <a:off x="6440488" y="5389563"/>
            <a:ext cx="17018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預測方式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0" name="文本框 27"/>
          <p:cNvSpPr txBox="1">
            <a:spLocks noChangeArrowheads="1"/>
          </p:cNvSpPr>
          <p:nvPr/>
        </p:nvSpPr>
        <p:spPr bwMode="auto">
          <a:xfrm>
            <a:off x="6440488" y="4062413"/>
            <a:ext cx="170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定義問題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91" name="图片 38" descr="图片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4200"/>
            <a:ext cx="5748338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" name="TextBox 12"/>
          <p:cNvSpPr txBox="1">
            <a:spLocks noChangeArrowheads="1"/>
          </p:cNvSpPr>
          <p:nvPr/>
        </p:nvSpPr>
        <p:spPr bwMode="auto">
          <a:xfrm>
            <a:off x="6000750" y="2643188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目錄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弦形 25"/>
          <p:cNvSpPr/>
          <p:nvPr/>
        </p:nvSpPr>
        <p:spPr>
          <a:xfrm rot="12088609">
            <a:off x="5588795" y="6074153"/>
            <a:ext cx="204788" cy="204787"/>
          </a:xfrm>
          <a:prstGeom prst="chord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02995" y="6004073"/>
            <a:ext cx="2357437" cy="449263"/>
          </a:xfrm>
          <a:prstGeom prst="rect">
            <a:avLst/>
          </a:prstGeom>
          <a:solidFill>
            <a:srgbClr val="A5E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24"/>
          <p:cNvSpPr txBox="1">
            <a:spLocks noChangeArrowheads="1"/>
          </p:cNvSpPr>
          <p:nvPr/>
        </p:nvSpPr>
        <p:spPr bwMode="auto">
          <a:xfrm>
            <a:off x="6444208" y="6043773"/>
            <a:ext cx="170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目標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緣由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7188" y="5530006"/>
            <a:ext cx="8535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出遊時當天才發現！空氣差、紫外線強、天邊霧茫茫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那我們到底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該何時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出遊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….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在哪裡、何種方式、日期、時間</a:t>
            </a:r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、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7540625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77625"/>
            <a:ext cx="7814160" cy="415238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19872" y="97143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空氣品質指標</a:t>
            </a:r>
            <a:r>
              <a:rPr lang="en-US" altLang="zh-TW" b="1" dirty="0"/>
              <a:t>AQI</a:t>
            </a:r>
            <a:r>
              <a:rPr lang="zh-TW" altLang="en-US" b="1" dirty="0"/>
              <a:t>說明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緣由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7540625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0"/>
            <a:ext cx="7992888" cy="57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247900" y="1052736"/>
            <a:ext cx="5181600" cy="533400"/>
          </a:xfrm>
          <a:prstGeom prst="roundRect">
            <a:avLst>
              <a:gd name="adj" fmla="val 16667"/>
            </a:avLst>
          </a:prstGeom>
          <a:solidFill>
            <a:srgbClr val="246B03"/>
          </a:soli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2247900" y="1805211"/>
            <a:ext cx="5181600" cy="533400"/>
          </a:xfrm>
          <a:prstGeom prst="roundRect">
            <a:avLst>
              <a:gd name="adj" fmla="val 16667"/>
            </a:avLst>
          </a:prstGeom>
          <a:solidFill>
            <a:srgbClr val="A5E64A"/>
          </a:soli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247900" y="2624361"/>
            <a:ext cx="5181600" cy="533400"/>
          </a:xfrm>
          <a:prstGeom prst="roundRect">
            <a:avLst>
              <a:gd name="adj" fmla="val 16667"/>
            </a:avLst>
          </a:prstGeom>
          <a:solidFill>
            <a:srgbClr val="246B03"/>
          </a:solidFill>
          <a:ln w="254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20"/>
          <p:cNvSpPr>
            <a:spLocks noChangeArrowheads="1"/>
          </p:cNvSpPr>
          <p:nvPr/>
        </p:nvSpPr>
        <p:spPr bwMode="auto">
          <a:xfrm>
            <a:off x="2411760" y="1909986"/>
            <a:ext cx="4847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目的地是否適合戶外活動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5" name="矩形 21"/>
          <p:cNvSpPr>
            <a:spLocks noChangeArrowheads="1"/>
          </p:cNvSpPr>
          <p:nvPr/>
        </p:nvSpPr>
        <p:spPr bwMode="auto">
          <a:xfrm>
            <a:off x="2414175" y="2695798"/>
            <a:ext cx="4844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如果好空氣！可以好多久！？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6" name="矩形 22"/>
          <p:cNvSpPr>
            <a:spLocks noChangeArrowheads="1"/>
          </p:cNvSpPr>
          <p:nvPr/>
        </p:nvSpPr>
        <p:spPr bwMode="auto">
          <a:xfrm>
            <a:off x="2411760" y="1182911"/>
            <a:ext cx="4847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如何知道何時適合出門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8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定義問題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2" descr="Chiayi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23" y="3314141"/>
            <a:ext cx="3800641" cy="28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 descr="iPad 20140301 3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3" y="3314141"/>
            <a:ext cx="3797908" cy="28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691680" y="6237609"/>
            <a:ext cx="6087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哪邊比較好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哪裡不一樣？</a:t>
            </a:r>
            <a:endParaRPr lang="zh-TW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7452320" y="645725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2"/>
          <p:cNvGrpSpPr>
            <a:grpSpLocks/>
          </p:cNvGrpSpPr>
          <p:nvPr/>
        </p:nvGrpSpPr>
        <p:grpSpPr bwMode="auto">
          <a:xfrm>
            <a:off x="179512" y="1340768"/>
            <a:ext cx="2683984" cy="2720900"/>
            <a:chOff x="576263" y="1808163"/>
            <a:chExt cx="3924300" cy="2411412"/>
          </a:xfrm>
        </p:grpSpPr>
        <p:sp>
          <p:nvSpPr>
            <p:cNvPr id="11279" name="AutoShape 673"/>
            <p:cNvSpPr>
              <a:spLocks noChangeArrowheads="1"/>
            </p:cNvSpPr>
            <p:nvPr/>
          </p:nvSpPr>
          <p:spPr bwMode="auto">
            <a:xfrm>
              <a:off x="576263" y="1808163"/>
              <a:ext cx="3924300" cy="2411412"/>
            </a:xfrm>
            <a:prstGeom prst="roundRect">
              <a:avLst>
                <a:gd name="adj" fmla="val 6963"/>
              </a:avLst>
            </a:prstGeom>
            <a:solidFill>
              <a:srgbClr val="A5E64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b="1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2" name="AutoShape 675"/>
            <p:cNvSpPr>
              <a:spLocks noChangeArrowheads="1"/>
            </p:cNvSpPr>
            <p:nvPr/>
          </p:nvSpPr>
          <p:spPr bwMode="auto">
            <a:xfrm>
              <a:off x="684213" y="1915936"/>
              <a:ext cx="3708400" cy="1619476"/>
            </a:xfrm>
            <a:prstGeom prst="roundRect">
              <a:avLst>
                <a:gd name="adj" fmla="val 5616"/>
              </a:avLst>
            </a:prstGeom>
            <a:solidFill>
              <a:srgbClr val="FFFFFF">
                <a:alpha val="85097"/>
              </a:srgbClr>
            </a:solidFill>
            <a:ln w="15875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auto" latinLnBrk="1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800" b="1" kern="0" smtClean="0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11267" name="组合 14"/>
          <p:cNvGrpSpPr>
            <a:grpSpLocks/>
          </p:cNvGrpSpPr>
          <p:nvPr/>
        </p:nvGrpSpPr>
        <p:grpSpPr bwMode="auto">
          <a:xfrm>
            <a:off x="3203848" y="1340768"/>
            <a:ext cx="2683984" cy="2720900"/>
            <a:chOff x="576263" y="1808163"/>
            <a:chExt cx="3924300" cy="2411412"/>
          </a:xfrm>
        </p:grpSpPr>
        <p:sp>
          <p:nvSpPr>
            <p:cNvPr id="11277" name="AutoShape 673"/>
            <p:cNvSpPr>
              <a:spLocks noChangeArrowheads="1"/>
            </p:cNvSpPr>
            <p:nvPr/>
          </p:nvSpPr>
          <p:spPr bwMode="auto">
            <a:xfrm>
              <a:off x="576263" y="1808163"/>
              <a:ext cx="3924300" cy="2411412"/>
            </a:xfrm>
            <a:prstGeom prst="roundRect">
              <a:avLst>
                <a:gd name="adj" fmla="val 6963"/>
              </a:avLst>
            </a:prstGeom>
            <a:solidFill>
              <a:srgbClr val="246B0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b="1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7" name="AutoShape 675"/>
            <p:cNvSpPr>
              <a:spLocks noChangeArrowheads="1"/>
            </p:cNvSpPr>
            <p:nvPr/>
          </p:nvSpPr>
          <p:spPr bwMode="auto">
            <a:xfrm>
              <a:off x="684213" y="1915936"/>
              <a:ext cx="3708400" cy="1619476"/>
            </a:xfrm>
            <a:prstGeom prst="roundRect">
              <a:avLst>
                <a:gd name="adj" fmla="val 5616"/>
              </a:avLst>
            </a:prstGeom>
            <a:solidFill>
              <a:srgbClr val="FFFFFF">
                <a:alpha val="85097"/>
              </a:srgbClr>
            </a:solidFill>
            <a:ln w="15875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auto" latinLnBrk="1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800" b="1" kern="0" smtClean="0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1126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2" name="矩形 6"/>
          <p:cNvSpPr>
            <a:spLocks noChangeArrowheads="1"/>
          </p:cNvSpPr>
          <p:nvPr/>
        </p:nvSpPr>
        <p:spPr bwMode="auto">
          <a:xfrm>
            <a:off x="357188" y="28575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參考資料集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4" name="矩形 13"/>
          <p:cNvSpPr>
            <a:spLocks noChangeArrowheads="1"/>
          </p:cNvSpPr>
          <p:nvPr/>
        </p:nvSpPr>
        <p:spPr bwMode="auto">
          <a:xfrm>
            <a:off x="3426457" y="1519363"/>
            <a:ext cx="17936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細懸浮微粒資料（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PM2.5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6" name="矩形 15"/>
          <p:cNvSpPr>
            <a:spLocks noChangeArrowheads="1"/>
          </p:cNvSpPr>
          <p:nvPr/>
        </p:nvSpPr>
        <p:spPr bwMode="auto">
          <a:xfrm>
            <a:off x="357188" y="1473197"/>
            <a:ext cx="1617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即時天氣資料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2"/>
          <p:cNvGrpSpPr>
            <a:grpSpLocks/>
          </p:cNvGrpSpPr>
          <p:nvPr/>
        </p:nvGrpSpPr>
        <p:grpSpPr bwMode="auto">
          <a:xfrm>
            <a:off x="6228184" y="1340768"/>
            <a:ext cx="2683984" cy="2720900"/>
            <a:chOff x="576263" y="1808163"/>
            <a:chExt cx="3924300" cy="2411412"/>
          </a:xfrm>
        </p:grpSpPr>
        <p:sp>
          <p:nvSpPr>
            <p:cNvPr id="19" name="AutoShape 673"/>
            <p:cNvSpPr>
              <a:spLocks noChangeArrowheads="1"/>
            </p:cNvSpPr>
            <p:nvPr/>
          </p:nvSpPr>
          <p:spPr bwMode="auto">
            <a:xfrm>
              <a:off x="576263" y="1808163"/>
              <a:ext cx="3924300" cy="2411412"/>
            </a:xfrm>
            <a:prstGeom prst="roundRect">
              <a:avLst>
                <a:gd name="adj" fmla="val 6963"/>
              </a:avLst>
            </a:prstGeom>
            <a:solidFill>
              <a:srgbClr val="A5E64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/>
              <a:endParaRPr lang="zh-CN" altLang="en-US" b="1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0" name="AutoShape 675"/>
            <p:cNvSpPr>
              <a:spLocks noChangeArrowheads="1"/>
            </p:cNvSpPr>
            <p:nvPr/>
          </p:nvSpPr>
          <p:spPr bwMode="auto">
            <a:xfrm>
              <a:off x="684213" y="1915936"/>
              <a:ext cx="3708400" cy="1619476"/>
            </a:xfrm>
            <a:prstGeom prst="roundRect">
              <a:avLst>
                <a:gd name="adj" fmla="val 5616"/>
              </a:avLst>
            </a:prstGeom>
            <a:solidFill>
              <a:srgbClr val="FFFFFF">
                <a:alpha val="85097"/>
              </a:srgbClr>
            </a:solidFill>
            <a:ln w="15875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fontAlgn="auto" latinLnBrk="1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800" b="1" kern="0" smtClean="0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21" name="矩形 15"/>
          <p:cNvSpPr>
            <a:spLocks noChangeArrowheads="1"/>
          </p:cNvSpPr>
          <p:nvPr/>
        </p:nvSpPr>
        <p:spPr bwMode="auto">
          <a:xfrm>
            <a:off x="6516216" y="1512404"/>
            <a:ext cx="23221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紫外線即時監測資料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3343" y="1829419"/>
            <a:ext cx="2536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地點、風向、風力</a:t>
            </a:r>
            <a:r>
              <a:rPr lang="en-US" altLang="zh-TW" dirty="0"/>
              <a:t>(</a:t>
            </a:r>
            <a:r>
              <a:rPr lang="zh-TW" altLang="en-US" dirty="0"/>
              <a:t>級</a:t>
            </a:r>
            <a:r>
              <a:rPr lang="en-US" altLang="zh-TW" dirty="0"/>
              <a:t>)</a:t>
            </a:r>
            <a:r>
              <a:rPr lang="zh-TW" altLang="en-US" dirty="0"/>
              <a:t>、陣風</a:t>
            </a:r>
            <a:r>
              <a:rPr lang="en-US" altLang="zh-TW" dirty="0"/>
              <a:t>(</a:t>
            </a:r>
            <a:r>
              <a:rPr lang="zh-TW" altLang="en-US" dirty="0"/>
              <a:t>級</a:t>
            </a:r>
            <a:r>
              <a:rPr lang="en-US" altLang="zh-TW" dirty="0"/>
              <a:t>)</a:t>
            </a:r>
            <a:r>
              <a:rPr lang="zh-TW" altLang="en-US" dirty="0"/>
              <a:t>、能見度</a:t>
            </a:r>
            <a:r>
              <a:rPr lang="en-US" altLang="zh-TW" dirty="0"/>
              <a:t>(</a:t>
            </a:r>
            <a:r>
              <a:rPr lang="zh-TW" altLang="en-US" dirty="0"/>
              <a:t>公里</a:t>
            </a:r>
            <a:r>
              <a:rPr lang="en-US" altLang="zh-TW" dirty="0"/>
              <a:t>)</a:t>
            </a:r>
            <a:r>
              <a:rPr lang="zh-TW" altLang="en-US" dirty="0"/>
              <a:t>、溫度</a:t>
            </a:r>
            <a:r>
              <a:rPr lang="en-US" altLang="zh-TW" dirty="0"/>
              <a:t>(0C)</a:t>
            </a:r>
            <a:r>
              <a:rPr lang="zh-TW" altLang="en-US" dirty="0"/>
              <a:t>、相對溼度</a:t>
            </a:r>
            <a:r>
              <a:rPr lang="en-US" altLang="zh-TW" dirty="0"/>
              <a:t>(%)</a:t>
            </a:r>
            <a:r>
              <a:rPr lang="zh-TW" altLang="en-US" dirty="0"/>
              <a:t>、海平面氣壓</a:t>
            </a:r>
            <a:r>
              <a:rPr lang="en-US" altLang="zh-TW" dirty="0"/>
              <a:t>(</a:t>
            </a:r>
            <a:r>
              <a:rPr lang="zh-TW" altLang="en-US" dirty="0"/>
              <a:t>百帕</a:t>
            </a:r>
            <a:r>
              <a:rPr lang="en-US" altLang="zh-TW" dirty="0"/>
              <a:t>)</a:t>
            </a:r>
            <a:r>
              <a:rPr lang="zh-TW" altLang="en-US" dirty="0"/>
              <a:t>、天氣</a:t>
            </a:r>
            <a:r>
              <a:rPr lang="zh-TW" altLang="en-US" dirty="0" smtClean="0"/>
              <a:t>狀況</a:t>
            </a:r>
            <a:r>
              <a:rPr lang="zh-TW" altLang="en-US" dirty="0"/>
              <a:t>．．．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351511" y="2153296"/>
            <a:ext cx="2462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測站名稱、縣市名稱、細懸浮微粒濃度</a:t>
            </a:r>
            <a:r>
              <a:rPr lang="en-US" altLang="zh-TW" dirty="0"/>
              <a:t>(PM25)</a:t>
            </a:r>
            <a:r>
              <a:rPr lang="zh-TW" altLang="en-US" dirty="0"/>
              <a:t>、資料建置日期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338930" y="1967918"/>
            <a:ext cx="2462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測站名稱、紫外線指數、發布機關、縣市、</a:t>
            </a:r>
            <a:r>
              <a:rPr lang="zh-TW" altLang="en-US" dirty="0" smtClean="0"/>
              <a:t>經度、緯度、</a:t>
            </a:r>
            <a:r>
              <a:rPr lang="zh-TW" altLang="en-US" dirty="0"/>
              <a:t>發布時間</a:t>
            </a: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1967235" y="3672284"/>
            <a:ext cx="1617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link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15"/>
          <p:cNvSpPr>
            <a:spLocks noChangeArrowheads="1"/>
          </p:cNvSpPr>
          <p:nvPr/>
        </p:nvSpPr>
        <p:spPr bwMode="auto">
          <a:xfrm>
            <a:off x="4899032" y="3635732"/>
            <a:ext cx="1617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link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7992827" y="3603466"/>
            <a:ext cx="1617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link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437040" y="638132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682"/>
          <p:cNvSpPr>
            <a:spLocks/>
          </p:cNvSpPr>
          <p:nvPr/>
        </p:nvSpPr>
        <p:spPr bwMode="auto">
          <a:xfrm rot="18746404">
            <a:off x="3625056" y="783432"/>
            <a:ext cx="1014413" cy="1003300"/>
          </a:xfrm>
          <a:custGeom>
            <a:avLst/>
            <a:gdLst>
              <a:gd name="T0" fmla="*/ 152021 w 21600"/>
              <a:gd name="T1" fmla="*/ -47 h 21356"/>
              <a:gd name="T2" fmla="*/ 1014413 w 21600"/>
              <a:gd name="T3" fmla="*/ 1003300 h 21356"/>
              <a:gd name="T4" fmla="*/ 152021 w 21600"/>
              <a:gd name="T5" fmla="*/ -47 h 21356"/>
              <a:gd name="T6" fmla="*/ 1014413 w 21600"/>
              <a:gd name="T7" fmla="*/ 1003300 h 21356"/>
              <a:gd name="T8" fmla="*/ 0 w 21600"/>
              <a:gd name="T9" fmla="*/ 1003300 h 21356"/>
              <a:gd name="T10" fmla="*/ 152021 w 21600"/>
              <a:gd name="T11" fmla="*/ -47 h 2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3" name="Freeform 673"/>
          <p:cNvSpPr>
            <a:spLocks noEditPoints="1"/>
          </p:cNvSpPr>
          <p:nvPr/>
        </p:nvSpPr>
        <p:spPr bwMode="auto">
          <a:xfrm rot="-324743">
            <a:off x="4275138" y="1243013"/>
            <a:ext cx="2628900" cy="2630487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4" name="Freeform 675"/>
          <p:cNvSpPr>
            <a:spLocks noEditPoints="1"/>
          </p:cNvSpPr>
          <p:nvPr/>
        </p:nvSpPr>
        <p:spPr bwMode="auto">
          <a:xfrm rot="-324743">
            <a:off x="1011238" y="1312863"/>
            <a:ext cx="3429000" cy="3429000"/>
          </a:xfrm>
          <a:custGeom>
            <a:avLst/>
            <a:gdLst>
              <a:gd name="T0" fmla="*/ 2147483647 w 2622"/>
              <a:gd name="T1" fmla="*/ 2147483647 h 2622"/>
              <a:gd name="T2" fmla="*/ 2147483647 w 2622"/>
              <a:gd name="T3" fmla="*/ 2147483647 h 2622"/>
              <a:gd name="T4" fmla="*/ 2147483647 w 2622"/>
              <a:gd name="T5" fmla="*/ 2147483647 h 2622"/>
              <a:gd name="T6" fmla="*/ 2147483647 w 2622"/>
              <a:gd name="T7" fmla="*/ 2147483647 h 2622"/>
              <a:gd name="T8" fmla="*/ 2147483647 w 2622"/>
              <a:gd name="T9" fmla="*/ 2147483647 h 2622"/>
              <a:gd name="T10" fmla="*/ 2147483647 w 2622"/>
              <a:gd name="T11" fmla="*/ 2147483647 h 2622"/>
              <a:gd name="T12" fmla="*/ 2147483647 w 2622"/>
              <a:gd name="T13" fmla="*/ 2147483647 h 2622"/>
              <a:gd name="T14" fmla="*/ 2147483647 w 2622"/>
              <a:gd name="T15" fmla="*/ 2147483647 h 2622"/>
              <a:gd name="T16" fmla="*/ 2147483647 w 2622"/>
              <a:gd name="T17" fmla="*/ 2147483647 h 2622"/>
              <a:gd name="T18" fmla="*/ 2147483647 w 2622"/>
              <a:gd name="T19" fmla="*/ 2147483647 h 2622"/>
              <a:gd name="T20" fmla="*/ 2147483647 w 2622"/>
              <a:gd name="T21" fmla="*/ 2147483647 h 2622"/>
              <a:gd name="T22" fmla="*/ 2147483647 w 2622"/>
              <a:gd name="T23" fmla="*/ 2147483647 h 2622"/>
              <a:gd name="T24" fmla="*/ 2147483647 w 2622"/>
              <a:gd name="T25" fmla="*/ 2147483647 h 2622"/>
              <a:gd name="T26" fmla="*/ 2147483647 w 2622"/>
              <a:gd name="T27" fmla="*/ 2147483647 h 2622"/>
              <a:gd name="T28" fmla="*/ 2147483647 w 2622"/>
              <a:gd name="T29" fmla="*/ 2147483647 h 2622"/>
              <a:gd name="T30" fmla="*/ 2147483647 w 2622"/>
              <a:gd name="T31" fmla="*/ 2147483647 h 2622"/>
              <a:gd name="T32" fmla="*/ 2147483647 w 2622"/>
              <a:gd name="T33" fmla="*/ 2147483647 h 2622"/>
              <a:gd name="T34" fmla="*/ 2147483647 w 2622"/>
              <a:gd name="T35" fmla="*/ 2147483647 h 2622"/>
              <a:gd name="T36" fmla="*/ 2147483647 w 2622"/>
              <a:gd name="T37" fmla="*/ 2147483647 h 2622"/>
              <a:gd name="T38" fmla="*/ 2147483647 w 2622"/>
              <a:gd name="T39" fmla="*/ 2147483647 h 2622"/>
              <a:gd name="T40" fmla="*/ 2147483647 w 2622"/>
              <a:gd name="T41" fmla="*/ 2147483647 h 2622"/>
              <a:gd name="T42" fmla="*/ 2147483647 w 2622"/>
              <a:gd name="T43" fmla="*/ 2147483647 h 2622"/>
              <a:gd name="T44" fmla="*/ 2147483647 w 2622"/>
              <a:gd name="T45" fmla="*/ 2147483647 h 2622"/>
              <a:gd name="T46" fmla="*/ 2147483647 w 2622"/>
              <a:gd name="T47" fmla="*/ 2147483647 h 2622"/>
              <a:gd name="T48" fmla="*/ 2147483647 w 2622"/>
              <a:gd name="T49" fmla="*/ 2147483647 h 2622"/>
              <a:gd name="T50" fmla="*/ 2147483647 w 2622"/>
              <a:gd name="T51" fmla="*/ 2147483647 h 2622"/>
              <a:gd name="T52" fmla="*/ 2147483647 w 2622"/>
              <a:gd name="T53" fmla="*/ 2147483647 h 2622"/>
              <a:gd name="T54" fmla="*/ 2147483647 w 2622"/>
              <a:gd name="T55" fmla="*/ 2147483647 h 2622"/>
              <a:gd name="T56" fmla="*/ 2147483647 w 2622"/>
              <a:gd name="T57" fmla="*/ 2147483647 h 2622"/>
              <a:gd name="T58" fmla="*/ 2147483647 w 2622"/>
              <a:gd name="T59" fmla="*/ 2147483647 h 2622"/>
              <a:gd name="T60" fmla="*/ 2147483647 w 2622"/>
              <a:gd name="T61" fmla="*/ 2147483647 h 2622"/>
              <a:gd name="T62" fmla="*/ 2147483647 w 2622"/>
              <a:gd name="T63" fmla="*/ 2147483647 h 2622"/>
              <a:gd name="T64" fmla="*/ 2147483647 w 2622"/>
              <a:gd name="T65" fmla="*/ 2147483647 h 2622"/>
              <a:gd name="T66" fmla="*/ 2147483647 w 2622"/>
              <a:gd name="T67" fmla="*/ 2147483647 h 2622"/>
              <a:gd name="T68" fmla="*/ 2147483647 w 2622"/>
              <a:gd name="T69" fmla="*/ 2147483647 h 2622"/>
              <a:gd name="T70" fmla="*/ 2147483647 w 2622"/>
              <a:gd name="T71" fmla="*/ 2147483647 h 2622"/>
              <a:gd name="T72" fmla="*/ 2147483647 w 2622"/>
              <a:gd name="T73" fmla="*/ 2147483647 h 2622"/>
              <a:gd name="T74" fmla="*/ 2147483647 w 2622"/>
              <a:gd name="T75" fmla="*/ 2147483647 h 2622"/>
              <a:gd name="T76" fmla="*/ 2147483647 w 2622"/>
              <a:gd name="T77" fmla="*/ 2147483647 h 2622"/>
              <a:gd name="T78" fmla="*/ 2147483647 w 2622"/>
              <a:gd name="T79" fmla="*/ 2147483647 h 2622"/>
              <a:gd name="T80" fmla="*/ 2147483647 w 2622"/>
              <a:gd name="T81" fmla="*/ 2147483647 h 2622"/>
              <a:gd name="T82" fmla="*/ 2147483647 w 2622"/>
              <a:gd name="T83" fmla="*/ 2147483647 h 2622"/>
              <a:gd name="T84" fmla="*/ 2147483647 w 2622"/>
              <a:gd name="T85" fmla="*/ 2147483647 h 2622"/>
              <a:gd name="T86" fmla="*/ 2147483647 w 2622"/>
              <a:gd name="T87" fmla="*/ 2147483647 h 2622"/>
              <a:gd name="T88" fmla="*/ 2147483647 w 2622"/>
              <a:gd name="T89" fmla="*/ 2147483647 h 2622"/>
              <a:gd name="T90" fmla="*/ 2147483647 w 2622"/>
              <a:gd name="T91" fmla="*/ 2147483647 h 2622"/>
              <a:gd name="T92" fmla="*/ 2147483647 w 2622"/>
              <a:gd name="T93" fmla="*/ 2147483647 h 2622"/>
              <a:gd name="T94" fmla="*/ 2147483647 w 2622"/>
              <a:gd name="T95" fmla="*/ 2147483647 h 2622"/>
              <a:gd name="T96" fmla="*/ 2147483647 w 2622"/>
              <a:gd name="T97" fmla="*/ 2147483647 h 2622"/>
              <a:gd name="T98" fmla="*/ 2147483647 w 2622"/>
              <a:gd name="T99" fmla="*/ 2147483647 h 2622"/>
              <a:gd name="T100" fmla="*/ 2147483647 w 2622"/>
              <a:gd name="T101" fmla="*/ 2147483647 h 2622"/>
              <a:gd name="T102" fmla="*/ 2147483647 w 2622"/>
              <a:gd name="T103" fmla="*/ 2147483647 h 2622"/>
              <a:gd name="T104" fmla="*/ 2147483647 w 2622"/>
              <a:gd name="T105" fmla="*/ 2147483647 h 2622"/>
              <a:gd name="T106" fmla="*/ 2147483647 w 2622"/>
              <a:gd name="T107" fmla="*/ 214748364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5" name="Oval 676"/>
          <p:cNvSpPr>
            <a:spLocks noChangeArrowheads="1"/>
          </p:cNvSpPr>
          <p:nvPr/>
        </p:nvSpPr>
        <p:spPr bwMode="auto">
          <a:xfrm rot="-324743">
            <a:off x="1377950" y="1679575"/>
            <a:ext cx="2695575" cy="2693988"/>
          </a:xfrm>
          <a:prstGeom prst="ellipse">
            <a:avLst/>
          </a:prstGeom>
          <a:solidFill>
            <a:srgbClr val="A5E64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6" name="Oval 677"/>
          <p:cNvSpPr>
            <a:spLocks noChangeArrowheads="1"/>
          </p:cNvSpPr>
          <p:nvPr/>
        </p:nvSpPr>
        <p:spPr bwMode="auto">
          <a:xfrm rot="-324743">
            <a:off x="4687888" y="1657350"/>
            <a:ext cx="1801812" cy="1801813"/>
          </a:xfrm>
          <a:prstGeom prst="ellipse">
            <a:avLst/>
          </a:prstGeom>
          <a:solidFill>
            <a:srgbClr val="246B0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7" name="Freeform 679"/>
          <p:cNvSpPr>
            <a:spLocks noEditPoints="1"/>
          </p:cNvSpPr>
          <p:nvPr/>
        </p:nvSpPr>
        <p:spPr bwMode="auto">
          <a:xfrm rot="-324743">
            <a:off x="5764213" y="3340100"/>
            <a:ext cx="2303462" cy="2305050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48" name="Oval 680"/>
          <p:cNvSpPr>
            <a:spLocks noChangeArrowheads="1"/>
          </p:cNvSpPr>
          <p:nvPr/>
        </p:nvSpPr>
        <p:spPr bwMode="auto">
          <a:xfrm rot="-324743">
            <a:off x="6126163" y="3703638"/>
            <a:ext cx="1577975" cy="1577975"/>
          </a:xfrm>
          <a:prstGeom prst="ellipse">
            <a:avLst/>
          </a:prstGeom>
          <a:solidFill>
            <a:srgbClr val="A5E64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lang="zh-CN" altLang="en-US" b="1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Arc 681"/>
          <p:cNvSpPr>
            <a:spLocks/>
          </p:cNvSpPr>
          <p:nvPr/>
        </p:nvSpPr>
        <p:spPr bwMode="auto">
          <a:xfrm rot="7501686">
            <a:off x="4212431" y="3272632"/>
            <a:ext cx="1906587" cy="1549400"/>
          </a:xfrm>
          <a:custGeom>
            <a:avLst/>
            <a:gdLst>
              <a:gd name="T0" fmla="*/ 1309896 w 21600"/>
              <a:gd name="T1" fmla="*/ -99 h 15695"/>
              <a:gd name="T2" fmla="*/ 1906587 w 21600"/>
              <a:gd name="T3" fmla="*/ 1549400 h 15695"/>
              <a:gd name="T4" fmla="*/ 1309896 w 21600"/>
              <a:gd name="T5" fmla="*/ -99 h 15695"/>
              <a:gd name="T6" fmla="*/ 1906587 w 21600"/>
              <a:gd name="T7" fmla="*/ 1549400 h 15695"/>
              <a:gd name="T8" fmla="*/ 0 w 21600"/>
              <a:gd name="T9" fmla="*/ 1549400 h 15695"/>
              <a:gd name="T10" fmla="*/ 1309896 w 21600"/>
              <a:gd name="T11" fmla="*/ -99 h 156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Arc 683"/>
          <p:cNvSpPr>
            <a:spLocks/>
          </p:cNvSpPr>
          <p:nvPr/>
        </p:nvSpPr>
        <p:spPr bwMode="auto">
          <a:xfrm rot="256945">
            <a:off x="7089775" y="2408238"/>
            <a:ext cx="620713" cy="898525"/>
          </a:xfrm>
          <a:custGeom>
            <a:avLst/>
            <a:gdLst>
              <a:gd name="T0" fmla="*/ 93021 w 21600"/>
              <a:gd name="T1" fmla="*/ -29 h 31203"/>
              <a:gd name="T2" fmla="*/ 620712 w 21600"/>
              <a:gd name="T3" fmla="*/ 614970 h 31203"/>
              <a:gd name="T4" fmla="*/ 552434 w 21600"/>
              <a:gd name="T5" fmla="*/ 898496 h 31203"/>
              <a:gd name="T6" fmla="*/ 93021 w 21600"/>
              <a:gd name="T7" fmla="*/ -29 h 31203"/>
              <a:gd name="T8" fmla="*/ 620712 w 21600"/>
              <a:gd name="T9" fmla="*/ 614970 h 31203"/>
              <a:gd name="T10" fmla="*/ 552434 w 21600"/>
              <a:gd name="T11" fmla="*/ 898496 h 31203"/>
              <a:gd name="T12" fmla="*/ 0 w 21600"/>
              <a:gd name="T13" fmla="*/ 614970 h 31203"/>
              <a:gd name="T14" fmla="*/ 93021 w 21600"/>
              <a:gd name="T15" fmla="*/ -29 h 312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1" name="WordArt 693"/>
          <p:cNvSpPr>
            <a:spLocks noChangeArrowheads="1" noChangeShapeType="1" noTextEdit="1"/>
          </p:cNvSpPr>
          <p:nvPr/>
        </p:nvSpPr>
        <p:spPr bwMode="auto">
          <a:xfrm>
            <a:off x="4611688" y="4378325"/>
            <a:ext cx="647700" cy="192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kern="10" spc="-7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TEXT</a:t>
            </a:r>
            <a:endParaRPr lang="zh-CN" altLang="en-US" sz="1400" b="1" kern="10" spc="-70">
              <a:ln w="9525">
                <a:noFill/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252" name="WordArt 694"/>
          <p:cNvSpPr>
            <a:spLocks noChangeArrowheads="1" noChangeShapeType="1" noTextEdit="1"/>
          </p:cNvSpPr>
          <p:nvPr/>
        </p:nvSpPr>
        <p:spPr bwMode="auto">
          <a:xfrm>
            <a:off x="3890963" y="1209675"/>
            <a:ext cx="647700" cy="192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kern="10" spc="-7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TEXT</a:t>
            </a:r>
            <a:endParaRPr lang="zh-CN" altLang="en-US" sz="1400" b="1" kern="10" spc="-70">
              <a:ln w="9525">
                <a:noFill/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253" name="WordArt 695"/>
          <p:cNvSpPr>
            <a:spLocks noChangeArrowheads="1" noChangeShapeType="1" noTextEdit="1"/>
          </p:cNvSpPr>
          <p:nvPr/>
        </p:nvSpPr>
        <p:spPr bwMode="auto">
          <a:xfrm>
            <a:off x="7491413" y="2146300"/>
            <a:ext cx="647700" cy="192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kern="10" spc="-70">
                <a:ln w="9525">
                  <a:noFill/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TEXT</a:t>
            </a:r>
            <a:endParaRPr lang="zh-CN" altLang="en-US" sz="1400" b="1" kern="10" spc="-70">
              <a:ln w="9525">
                <a:noFill/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25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8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預測方式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9" name="矩形 12"/>
          <p:cNvSpPr>
            <a:spLocks noChangeArrowheads="1"/>
          </p:cNvSpPr>
          <p:nvPr/>
        </p:nvSpPr>
        <p:spPr bwMode="auto">
          <a:xfrm>
            <a:off x="2167860" y="271462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攝取資料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0" name="矩形 13"/>
          <p:cNvSpPr>
            <a:spLocks noChangeArrowheads="1"/>
          </p:cNvSpPr>
          <p:nvPr/>
        </p:nvSpPr>
        <p:spPr bwMode="auto">
          <a:xfrm>
            <a:off x="6344324" y="43576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回饋結果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1" name="矩形 14"/>
          <p:cNvSpPr>
            <a:spLocks noChangeArrowheads="1"/>
          </p:cNvSpPr>
          <p:nvPr/>
        </p:nvSpPr>
        <p:spPr bwMode="auto">
          <a:xfrm>
            <a:off x="4976172" y="235743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資料分析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7400131" y="637624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928688" y="857250"/>
            <a:ext cx="7315200" cy="5019675"/>
            <a:chOff x="576" y="768"/>
            <a:chExt cx="4608" cy="3162"/>
          </a:xfrm>
        </p:grpSpPr>
        <p:sp>
          <p:nvSpPr>
            <p:cNvPr id="8203" name="Freeform 4"/>
            <p:cNvSpPr>
              <a:spLocks/>
            </p:cNvSpPr>
            <p:nvPr/>
          </p:nvSpPr>
          <p:spPr bwMode="gray">
            <a:xfrm>
              <a:off x="3196" y="768"/>
              <a:ext cx="924" cy="728"/>
            </a:xfrm>
            <a:custGeom>
              <a:avLst/>
              <a:gdLst>
                <a:gd name="T0" fmla="*/ 0 w 982"/>
                <a:gd name="T1" fmla="*/ 728 h 774"/>
                <a:gd name="T2" fmla="*/ 2 w 982"/>
                <a:gd name="T3" fmla="*/ 724 h 774"/>
                <a:gd name="T4" fmla="*/ 8 w 982"/>
                <a:gd name="T5" fmla="*/ 709 h 774"/>
                <a:gd name="T6" fmla="*/ 15 w 982"/>
                <a:gd name="T7" fmla="*/ 687 h 774"/>
                <a:gd name="T8" fmla="*/ 30 w 982"/>
                <a:gd name="T9" fmla="*/ 657 h 774"/>
                <a:gd name="T10" fmla="*/ 47 w 982"/>
                <a:gd name="T11" fmla="*/ 621 h 774"/>
                <a:gd name="T12" fmla="*/ 72 w 982"/>
                <a:gd name="T13" fmla="*/ 581 h 774"/>
                <a:gd name="T14" fmla="*/ 100 w 982"/>
                <a:gd name="T15" fmla="*/ 540 h 774"/>
                <a:gd name="T16" fmla="*/ 134 w 982"/>
                <a:gd name="T17" fmla="*/ 497 h 774"/>
                <a:gd name="T18" fmla="*/ 175 w 982"/>
                <a:gd name="T19" fmla="*/ 453 h 774"/>
                <a:gd name="T20" fmla="*/ 222 w 982"/>
                <a:gd name="T21" fmla="*/ 412 h 774"/>
                <a:gd name="T22" fmla="*/ 277 w 982"/>
                <a:gd name="T23" fmla="*/ 374 h 774"/>
                <a:gd name="T24" fmla="*/ 339 w 982"/>
                <a:gd name="T25" fmla="*/ 339 h 774"/>
                <a:gd name="T26" fmla="*/ 401 w 982"/>
                <a:gd name="T27" fmla="*/ 312 h 774"/>
                <a:gd name="T28" fmla="*/ 459 w 982"/>
                <a:gd name="T29" fmla="*/ 295 h 774"/>
                <a:gd name="T30" fmla="*/ 512 w 982"/>
                <a:gd name="T31" fmla="*/ 286 h 774"/>
                <a:gd name="T32" fmla="*/ 559 w 982"/>
                <a:gd name="T33" fmla="*/ 282 h 774"/>
                <a:gd name="T34" fmla="*/ 600 w 982"/>
                <a:gd name="T35" fmla="*/ 282 h 774"/>
                <a:gd name="T36" fmla="*/ 638 w 982"/>
                <a:gd name="T37" fmla="*/ 286 h 774"/>
                <a:gd name="T38" fmla="*/ 668 w 982"/>
                <a:gd name="T39" fmla="*/ 293 h 774"/>
                <a:gd name="T40" fmla="*/ 693 w 982"/>
                <a:gd name="T41" fmla="*/ 301 h 774"/>
                <a:gd name="T42" fmla="*/ 709 w 982"/>
                <a:gd name="T43" fmla="*/ 307 h 774"/>
                <a:gd name="T44" fmla="*/ 721 w 982"/>
                <a:gd name="T45" fmla="*/ 312 h 774"/>
                <a:gd name="T46" fmla="*/ 725 w 982"/>
                <a:gd name="T47" fmla="*/ 314 h 774"/>
                <a:gd name="T48" fmla="*/ 640 w 982"/>
                <a:gd name="T49" fmla="*/ 448 h 774"/>
                <a:gd name="T50" fmla="*/ 924 w 982"/>
                <a:gd name="T51" fmla="*/ 348 h 774"/>
                <a:gd name="T52" fmla="*/ 858 w 982"/>
                <a:gd name="T53" fmla="*/ 0 h 774"/>
                <a:gd name="T54" fmla="*/ 804 w 982"/>
                <a:gd name="T55" fmla="*/ 141 h 774"/>
                <a:gd name="T56" fmla="*/ 800 w 982"/>
                <a:gd name="T57" fmla="*/ 139 h 774"/>
                <a:gd name="T58" fmla="*/ 789 w 982"/>
                <a:gd name="T59" fmla="*/ 134 h 774"/>
                <a:gd name="T60" fmla="*/ 773 w 982"/>
                <a:gd name="T61" fmla="*/ 126 h 774"/>
                <a:gd name="T62" fmla="*/ 751 w 982"/>
                <a:gd name="T63" fmla="*/ 119 h 774"/>
                <a:gd name="T64" fmla="*/ 723 w 982"/>
                <a:gd name="T65" fmla="*/ 113 h 774"/>
                <a:gd name="T66" fmla="*/ 689 w 982"/>
                <a:gd name="T67" fmla="*/ 107 h 774"/>
                <a:gd name="T68" fmla="*/ 651 w 982"/>
                <a:gd name="T69" fmla="*/ 103 h 774"/>
                <a:gd name="T70" fmla="*/ 608 w 982"/>
                <a:gd name="T71" fmla="*/ 103 h 774"/>
                <a:gd name="T72" fmla="*/ 561 w 982"/>
                <a:gd name="T73" fmla="*/ 109 h 774"/>
                <a:gd name="T74" fmla="*/ 508 w 982"/>
                <a:gd name="T75" fmla="*/ 119 h 774"/>
                <a:gd name="T76" fmla="*/ 454 w 982"/>
                <a:gd name="T77" fmla="*/ 137 h 774"/>
                <a:gd name="T78" fmla="*/ 397 w 982"/>
                <a:gd name="T79" fmla="*/ 162 h 774"/>
                <a:gd name="T80" fmla="*/ 335 w 982"/>
                <a:gd name="T81" fmla="*/ 198 h 774"/>
                <a:gd name="T82" fmla="*/ 273 w 982"/>
                <a:gd name="T83" fmla="*/ 243 h 774"/>
                <a:gd name="T84" fmla="*/ 216 w 982"/>
                <a:gd name="T85" fmla="*/ 292 h 774"/>
                <a:gd name="T86" fmla="*/ 167 w 982"/>
                <a:gd name="T87" fmla="*/ 342 h 774"/>
                <a:gd name="T88" fmla="*/ 128 w 982"/>
                <a:gd name="T89" fmla="*/ 397 h 774"/>
                <a:gd name="T90" fmla="*/ 94 w 982"/>
                <a:gd name="T91" fmla="*/ 451 h 774"/>
                <a:gd name="T92" fmla="*/ 68 w 982"/>
                <a:gd name="T93" fmla="*/ 504 h 774"/>
                <a:gd name="T94" fmla="*/ 45 w 982"/>
                <a:gd name="T95" fmla="*/ 555 h 774"/>
                <a:gd name="T96" fmla="*/ 28 w 982"/>
                <a:gd name="T97" fmla="*/ 602 h 774"/>
                <a:gd name="T98" fmla="*/ 17 w 982"/>
                <a:gd name="T99" fmla="*/ 643 h 774"/>
                <a:gd name="T100" fmla="*/ 8 w 982"/>
                <a:gd name="T101" fmla="*/ 679 h 774"/>
                <a:gd name="T102" fmla="*/ 4 w 982"/>
                <a:gd name="T103" fmla="*/ 705 h 774"/>
                <a:gd name="T104" fmla="*/ 0 w 982"/>
                <a:gd name="T105" fmla="*/ 722 h 774"/>
                <a:gd name="T106" fmla="*/ 0 w 982"/>
                <a:gd name="T107" fmla="*/ 728 h 7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2"/>
                <a:gd name="T163" fmla="*/ 0 h 774"/>
                <a:gd name="T164" fmla="*/ 982 w 982"/>
                <a:gd name="T165" fmla="*/ 774 h 7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rgbClr val="A5E64A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AutoShape 5"/>
            <p:cNvSpPr>
              <a:spLocks noChangeArrowheads="1"/>
            </p:cNvSpPr>
            <p:nvPr/>
          </p:nvSpPr>
          <p:spPr bwMode="auto">
            <a:xfrm>
              <a:off x="2157" y="1671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246B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AutoShape 6"/>
            <p:cNvSpPr>
              <a:spLocks noChangeArrowheads="1"/>
            </p:cNvSpPr>
            <p:nvPr/>
          </p:nvSpPr>
          <p:spPr bwMode="gray">
            <a:xfrm>
              <a:off x="2304" y="1584"/>
              <a:ext cx="1174" cy="181"/>
            </a:xfrm>
            <a:prstGeom prst="roundRect">
              <a:avLst>
                <a:gd name="adj" fmla="val 50000"/>
              </a:avLst>
            </a:prstGeom>
            <a:solidFill>
              <a:srgbClr val="246B0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AutoShape 7"/>
            <p:cNvSpPr>
              <a:spLocks noChangeArrowheads="1"/>
            </p:cNvSpPr>
            <p:nvPr/>
          </p:nvSpPr>
          <p:spPr bwMode="auto">
            <a:xfrm flipH="1">
              <a:off x="3360" y="1632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AutoShape 8"/>
            <p:cNvSpPr>
              <a:spLocks noChangeArrowheads="1"/>
            </p:cNvSpPr>
            <p:nvPr/>
          </p:nvSpPr>
          <p:spPr bwMode="auto">
            <a:xfrm flipH="1">
              <a:off x="2358" y="1626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AutoShape 9"/>
            <p:cNvSpPr>
              <a:spLocks noChangeArrowheads="1"/>
            </p:cNvSpPr>
            <p:nvPr/>
          </p:nvSpPr>
          <p:spPr bwMode="auto">
            <a:xfrm>
              <a:off x="3738" y="1355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A5E64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AutoShape 10"/>
            <p:cNvSpPr>
              <a:spLocks noChangeArrowheads="1"/>
            </p:cNvSpPr>
            <p:nvPr/>
          </p:nvSpPr>
          <p:spPr bwMode="gray">
            <a:xfrm>
              <a:off x="3874" y="1265"/>
              <a:ext cx="1174" cy="181"/>
            </a:xfrm>
            <a:prstGeom prst="roundRect">
              <a:avLst>
                <a:gd name="adj" fmla="val 50000"/>
              </a:avLst>
            </a:prstGeom>
            <a:solidFill>
              <a:srgbClr val="A5E64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AutoShape 11"/>
            <p:cNvSpPr>
              <a:spLocks noChangeArrowheads="1"/>
            </p:cNvSpPr>
            <p:nvPr/>
          </p:nvSpPr>
          <p:spPr bwMode="auto">
            <a:xfrm flipH="1">
              <a:off x="4936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AutoShape 12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Freeform 13"/>
            <p:cNvSpPr>
              <a:spLocks/>
            </p:cNvSpPr>
            <p:nvPr/>
          </p:nvSpPr>
          <p:spPr bwMode="gray">
            <a:xfrm>
              <a:off x="1570" y="1084"/>
              <a:ext cx="924" cy="729"/>
            </a:xfrm>
            <a:custGeom>
              <a:avLst/>
              <a:gdLst>
                <a:gd name="T0" fmla="*/ 0 w 982"/>
                <a:gd name="T1" fmla="*/ 729 h 774"/>
                <a:gd name="T2" fmla="*/ 2 w 982"/>
                <a:gd name="T3" fmla="*/ 725 h 774"/>
                <a:gd name="T4" fmla="*/ 8 w 982"/>
                <a:gd name="T5" fmla="*/ 710 h 774"/>
                <a:gd name="T6" fmla="*/ 15 w 982"/>
                <a:gd name="T7" fmla="*/ 688 h 774"/>
                <a:gd name="T8" fmla="*/ 30 w 982"/>
                <a:gd name="T9" fmla="*/ 657 h 774"/>
                <a:gd name="T10" fmla="*/ 47 w 982"/>
                <a:gd name="T11" fmla="*/ 622 h 774"/>
                <a:gd name="T12" fmla="*/ 72 w 982"/>
                <a:gd name="T13" fmla="*/ 582 h 774"/>
                <a:gd name="T14" fmla="*/ 100 w 982"/>
                <a:gd name="T15" fmla="*/ 541 h 774"/>
                <a:gd name="T16" fmla="*/ 134 w 982"/>
                <a:gd name="T17" fmla="*/ 497 h 774"/>
                <a:gd name="T18" fmla="*/ 175 w 982"/>
                <a:gd name="T19" fmla="*/ 454 h 774"/>
                <a:gd name="T20" fmla="*/ 222 w 982"/>
                <a:gd name="T21" fmla="*/ 413 h 774"/>
                <a:gd name="T22" fmla="*/ 277 w 982"/>
                <a:gd name="T23" fmla="*/ 375 h 774"/>
                <a:gd name="T24" fmla="*/ 339 w 982"/>
                <a:gd name="T25" fmla="*/ 339 h 774"/>
                <a:gd name="T26" fmla="*/ 401 w 982"/>
                <a:gd name="T27" fmla="*/ 313 h 774"/>
                <a:gd name="T28" fmla="*/ 459 w 982"/>
                <a:gd name="T29" fmla="*/ 296 h 774"/>
                <a:gd name="T30" fmla="*/ 512 w 982"/>
                <a:gd name="T31" fmla="*/ 286 h 774"/>
                <a:gd name="T32" fmla="*/ 559 w 982"/>
                <a:gd name="T33" fmla="*/ 283 h 774"/>
                <a:gd name="T34" fmla="*/ 600 w 982"/>
                <a:gd name="T35" fmla="*/ 283 h 774"/>
                <a:gd name="T36" fmla="*/ 638 w 982"/>
                <a:gd name="T37" fmla="*/ 286 h 774"/>
                <a:gd name="T38" fmla="*/ 668 w 982"/>
                <a:gd name="T39" fmla="*/ 294 h 774"/>
                <a:gd name="T40" fmla="*/ 693 w 982"/>
                <a:gd name="T41" fmla="*/ 301 h 774"/>
                <a:gd name="T42" fmla="*/ 709 w 982"/>
                <a:gd name="T43" fmla="*/ 307 h 774"/>
                <a:gd name="T44" fmla="*/ 721 w 982"/>
                <a:gd name="T45" fmla="*/ 313 h 774"/>
                <a:gd name="T46" fmla="*/ 725 w 982"/>
                <a:gd name="T47" fmla="*/ 315 h 774"/>
                <a:gd name="T48" fmla="*/ 640 w 982"/>
                <a:gd name="T49" fmla="*/ 448 h 774"/>
                <a:gd name="T50" fmla="*/ 924 w 982"/>
                <a:gd name="T51" fmla="*/ 348 h 774"/>
                <a:gd name="T52" fmla="*/ 858 w 982"/>
                <a:gd name="T53" fmla="*/ 0 h 774"/>
                <a:gd name="T54" fmla="*/ 804 w 982"/>
                <a:gd name="T55" fmla="*/ 141 h 774"/>
                <a:gd name="T56" fmla="*/ 800 w 982"/>
                <a:gd name="T57" fmla="*/ 139 h 774"/>
                <a:gd name="T58" fmla="*/ 789 w 982"/>
                <a:gd name="T59" fmla="*/ 134 h 774"/>
                <a:gd name="T60" fmla="*/ 773 w 982"/>
                <a:gd name="T61" fmla="*/ 126 h 774"/>
                <a:gd name="T62" fmla="*/ 751 w 982"/>
                <a:gd name="T63" fmla="*/ 119 h 774"/>
                <a:gd name="T64" fmla="*/ 723 w 982"/>
                <a:gd name="T65" fmla="*/ 113 h 774"/>
                <a:gd name="T66" fmla="*/ 689 w 982"/>
                <a:gd name="T67" fmla="*/ 107 h 774"/>
                <a:gd name="T68" fmla="*/ 651 w 982"/>
                <a:gd name="T69" fmla="*/ 104 h 774"/>
                <a:gd name="T70" fmla="*/ 608 w 982"/>
                <a:gd name="T71" fmla="*/ 104 h 774"/>
                <a:gd name="T72" fmla="*/ 561 w 982"/>
                <a:gd name="T73" fmla="*/ 109 h 774"/>
                <a:gd name="T74" fmla="*/ 508 w 982"/>
                <a:gd name="T75" fmla="*/ 119 h 774"/>
                <a:gd name="T76" fmla="*/ 454 w 982"/>
                <a:gd name="T77" fmla="*/ 138 h 774"/>
                <a:gd name="T78" fmla="*/ 397 w 982"/>
                <a:gd name="T79" fmla="*/ 162 h 774"/>
                <a:gd name="T80" fmla="*/ 335 w 982"/>
                <a:gd name="T81" fmla="*/ 198 h 774"/>
                <a:gd name="T82" fmla="*/ 273 w 982"/>
                <a:gd name="T83" fmla="*/ 243 h 774"/>
                <a:gd name="T84" fmla="*/ 216 w 982"/>
                <a:gd name="T85" fmla="*/ 292 h 774"/>
                <a:gd name="T86" fmla="*/ 167 w 982"/>
                <a:gd name="T87" fmla="*/ 343 h 774"/>
                <a:gd name="T88" fmla="*/ 128 w 982"/>
                <a:gd name="T89" fmla="*/ 397 h 774"/>
                <a:gd name="T90" fmla="*/ 94 w 982"/>
                <a:gd name="T91" fmla="*/ 452 h 774"/>
                <a:gd name="T92" fmla="*/ 68 w 982"/>
                <a:gd name="T93" fmla="*/ 505 h 774"/>
                <a:gd name="T94" fmla="*/ 45 w 982"/>
                <a:gd name="T95" fmla="*/ 556 h 774"/>
                <a:gd name="T96" fmla="*/ 28 w 982"/>
                <a:gd name="T97" fmla="*/ 603 h 774"/>
                <a:gd name="T98" fmla="*/ 17 w 982"/>
                <a:gd name="T99" fmla="*/ 644 h 774"/>
                <a:gd name="T100" fmla="*/ 8 w 982"/>
                <a:gd name="T101" fmla="*/ 680 h 774"/>
                <a:gd name="T102" fmla="*/ 4 w 982"/>
                <a:gd name="T103" fmla="*/ 706 h 774"/>
                <a:gd name="T104" fmla="*/ 0 w 982"/>
                <a:gd name="T105" fmla="*/ 723 h 774"/>
                <a:gd name="T106" fmla="*/ 0 w 982"/>
                <a:gd name="T107" fmla="*/ 729 h 7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2"/>
                <a:gd name="T163" fmla="*/ 0 h 774"/>
                <a:gd name="T164" fmla="*/ 982 w 982"/>
                <a:gd name="T165" fmla="*/ 774 h 7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rgbClr val="A5E64A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13" name="Group 16"/>
            <p:cNvGrpSpPr>
              <a:grpSpLocks/>
            </p:cNvGrpSpPr>
            <p:nvPr/>
          </p:nvGrpSpPr>
          <p:grpSpPr bwMode="auto">
            <a:xfrm>
              <a:off x="576" y="1852"/>
              <a:ext cx="1446" cy="2078"/>
              <a:chOff x="576" y="1852"/>
              <a:chExt cx="1446" cy="2078"/>
            </a:xfrm>
          </p:grpSpPr>
          <p:sp>
            <p:nvSpPr>
              <p:cNvPr id="8214" name="AutoShape 17"/>
              <p:cNvSpPr>
                <a:spLocks noChangeArrowheads="1"/>
              </p:cNvSpPr>
              <p:nvPr/>
            </p:nvSpPr>
            <p:spPr bwMode="auto">
              <a:xfrm>
                <a:off x="576" y="1942"/>
                <a:ext cx="1446" cy="198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rgbClr val="A5E64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5" name="AutoShape 18"/>
              <p:cNvSpPr>
                <a:spLocks noChangeArrowheads="1"/>
              </p:cNvSpPr>
              <p:nvPr/>
            </p:nvSpPr>
            <p:spPr bwMode="gray">
              <a:xfrm>
                <a:off x="712" y="1852"/>
                <a:ext cx="1174" cy="181"/>
              </a:xfrm>
              <a:prstGeom prst="roundRect">
                <a:avLst>
                  <a:gd name="adj" fmla="val 50000"/>
                </a:avLst>
              </a:prstGeom>
              <a:solidFill>
                <a:srgbClr val="A5E64A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6" name="AutoShape 19"/>
              <p:cNvSpPr>
                <a:spLocks noChangeArrowheads="1"/>
              </p:cNvSpPr>
              <p:nvPr/>
            </p:nvSpPr>
            <p:spPr bwMode="auto">
              <a:xfrm flipH="1">
                <a:off x="1773" y="1897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7" name="AutoShape 20"/>
              <p:cNvSpPr>
                <a:spLocks noChangeArrowheads="1"/>
              </p:cNvSpPr>
              <p:nvPr/>
            </p:nvSpPr>
            <p:spPr bwMode="auto">
              <a:xfrm flipH="1">
                <a:off x="776" y="1897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19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357188" y="28575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目標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0" name="矩形 13"/>
          <p:cNvSpPr>
            <a:spLocks noChangeArrowheads="1"/>
          </p:cNvSpPr>
          <p:nvPr/>
        </p:nvSpPr>
        <p:spPr bwMode="auto">
          <a:xfrm>
            <a:off x="6090970" y="2924944"/>
            <a:ext cx="23694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提供使用者正確</a:t>
            </a:r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TW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出遊資訊、地點、</a:t>
            </a:r>
            <a:endParaRPr lang="en-US" altLang="zh-TW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適合活動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1" name="矩形 14"/>
          <p:cNvSpPr>
            <a:spLocks noChangeArrowheads="1"/>
          </p:cNvSpPr>
          <p:nvPr/>
        </p:nvSpPr>
        <p:spPr bwMode="auto">
          <a:xfrm>
            <a:off x="3563888" y="3356992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使用測試資料測試</a:t>
            </a:r>
            <a:endParaRPr lang="en-US" altLang="zh-TW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TW" dirty="0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2" name="矩形 15"/>
          <p:cNvSpPr>
            <a:spLocks noChangeArrowheads="1"/>
          </p:cNvSpPr>
          <p:nvPr/>
        </p:nvSpPr>
        <p:spPr bwMode="auto">
          <a:xfrm>
            <a:off x="928688" y="4143375"/>
            <a:ext cx="23170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软雅黑" pitchFamily="34" charset="-122"/>
                <a:ea typeface="微软雅黑" pitchFamily="34" charset="-122"/>
              </a:rPr>
              <a:t>透過現有資料建立</a:t>
            </a:r>
            <a:r>
              <a:rPr lang="en-US" altLang="zh-TW" dirty="0" smtClean="0">
                <a:latin typeface="微软雅黑" pitchFamily="34" charset="-122"/>
                <a:ea typeface="微软雅黑" pitchFamily="34" charset="-122"/>
              </a:rPr>
              <a:t>Model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7524328" y="638132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362</Words>
  <Application>Microsoft Office PowerPoint</Application>
  <PresentationFormat>如螢幕大小 (4:3)</PresentationFormat>
  <Paragraphs>82</Paragraphs>
  <Slides>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user</cp:lastModifiedBy>
  <cp:revision>309</cp:revision>
  <dcterms:created xsi:type="dcterms:W3CDTF">2013-10-30T09:04:50Z</dcterms:created>
  <dcterms:modified xsi:type="dcterms:W3CDTF">2017-05-07T15:58:19Z</dcterms:modified>
</cp:coreProperties>
</file>