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71" r:id="rId4"/>
    <p:sldId id="272" r:id="rId5"/>
    <p:sldId id="270" r:id="rId6"/>
    <p:sldId id="265" r:id="rId7"/>
    <p:sldId id="264" r:id="rId8"/>
    <p:sldId id="274" r:id="rId9"/>
    <p:sldId id="273" r:id="rId10"/>
    <p:sldId id="278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B03"/>
    <a:srgbClr val="A5E64A"/>
    <a:srgbClr val="B29164"/>
    <a:srgbClr val="849748"/>
    <a:srgbClr val="94634C"/>
    <a:srgbClr val="93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11" autoAdjust="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ADCB5-E40F-44C1-80AD-0F20138CD378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A09C-AD7D-47DC-A7F7-02BED091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91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178D110-56F1-4D39-B8E9-FCE7D526C378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212EEFF-D116-46C1-B423-DB04DCA2D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13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ALzd4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1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 smtClean="0"/>
              <a:t>LSTM</a:t>
            </a:r>
          </a:p>
          <a:p>
            <a:r>
              <a:rPr lang="en-US" altLang="zh-TW" dirty="0" smtClean="0"/>
              <a:t>RNN</a:t>
            </a:r>
            <a:r>
              <a:rPr lang="zh-TW" altLang="en-US" dirty="0" smtClean="0"/>
              <a:t>的一種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目前</a:t>
            </a:r>
            <a:r>
              <a:rPr lang="en-US" altLang="zh-TW" dirty="0" smtClean="0"/>
              <a:t>Uber</a:t>
            </a:r>
            <a:r>
              <a:rPr lang="zh-TW" altLang="en-US" dirty="0" smtClean="0"/>
              <a:t>也使用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預測極端事件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9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藍色為測試資料</a:t>
            </a:r>
            <a:endParaRPr lang="en-US" altLang="zh-TW" dirty="0" smtClean="0"/>
          </a:p>
          <a:p>
            <a:r>
              <a:rPr lang="zh-TW" altLang="en-US" dirty="0" smtClean="0"/>
              <a:t>橘色為預測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總資料筆數</a:t>
            </a:r>
            <a:r>
              <a:rPr lang="en-US" altLang="zh-TW" dirty="0" smtClean="0"/>
              <a:t>:100</a:t>
            </a:r>
          </a:p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:80</a:t>
            </a:r>
            <a:br>
              <a:rPr lang="en-US" altLang="zh-TW" dirty="0" smtClean="0"/>
            </a:br>
            <a:r>
              <a:rPr lang="zh-TW" altLang="en-US" dirty="0" smtClean="0"/>
              <a:t>測試資料</a:t>
            </a:r>
            <a:r>
              <a:rPr lang="en-US" altLang="zh-TW" dirty="0" smtClean="0"/>
              <a:t>:20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8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766F-AD64-497A-AF4B-66909729A27C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F00C-41FB-43A0-AAE8-6F47BC5D6F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0AE18-E6E5-46D0-AE2E-0D128C8B8A7C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146-996A-4DBD-BFBB-0F39A83A8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C4A2-F654-42FE-A04F-69339118C122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86D9-0F83-43E3-847E-2AAE15850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F608-2147-4B4A-856C-62465DB495B9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C787D-4162-4969-A4B6-83212936F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AE55-CC26-49C4-A791-191F54CC5584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0B9C0-51FE-44EC-9AA1-0B49EEE66A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4422-5003-4BB3-9FFE-F7304E49BD2A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3584E-6CCB-4BA8-97EC-754D95F8F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6B775-E939-4AF4-92FD-DE97E2B99798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5B619-FDDE-4E72-BA3D-D0C9F26A3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5E4-85A8-402B-AB20-BEAED6FB6918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E5E2-E3A0-4B44-B027-90A4F4AA6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9704F-A043-4BF0-A38B-46E5BB8BD78E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0408-4F50-454C-AC80-2A3CCAB28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FC48F-8DA7-49D6-BDBB-119D6B4AB62A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B6B58-F0EA-4AC6-9858-A5E3F6B11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8CF2-FC82-4682-8DC2-35E91E5FB689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DD3-82D8-4351-A4D5-51D8FA061C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A16165-A796-4095-9375-1307590232C3}" type="datetime1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E1F59F-B093-4A6E-821D-1910DE6E0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rdb.epa.gov.tw/DataRepository/EnvMonitor/AirQualityMonitorDayData.aspx?topic1=%E5%A4%A7%E6%B0%A3&amp;topic2=%E7%92%B0%E5%A2%83%E5%8F%8A%E7%94%9F%E6%85%8B%E7%9B%A3%E6%B8%AC&amp;subject=%E7%A9%BA%E6%B0%A3%E5%93%81%E8%B3%A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4932040" y="6453336"/>
            <a:ext cx="3857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成員：吳嘉偉</a:t>
            </a: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江青霞　鄭光宏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6156176" y="571500"/>
            <a:ext cx="861774" cy="415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空氣品質預測</a:t>
            </a:r>
            <a:r>
              <a:rPr lang="zh-TW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系統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906169" y="2142332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932040" y="6176337"/>
            <a:ext cx="3857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指導老師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：廖宜恩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30</a:t>
            </a:r>
            <a:r>
              <a:rPr lang="zh-TW" altLang="en-US" dirty="0" smtClean="0"/>
              <a:t>天內實際資料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4048529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240400" y="6382800"/>
            <a:ext cx="2895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/>
              <a:t>8</a:t>
            </a:r>
            <a:endParaRPr lang="zh-CN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267744" y="1628800"/>
            <a:ext cx="4824536" cy="3096344"/>
            <a:chOff x="2267744" y="1916832"/>
            <a:chExt cx="4824536" cy="3096344"/>
          </a:xfrm>
        </p:grpSpPr>
        <p:sp>
          <p:nvSpPr>
            <p:cNvPr id="6" name="矩形 5"/>
            <p:cNvSpPr/>
            <p:nvPr/>
          </p:nvSpPr>
          <p:spPr>
            <a:xfrm>
              <a:off x="2267744" y="1916832"/>
              <a:ext cx="432048" cy="309634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52192" y="1916832"/>
              <a:ext cx="432048" cy="309634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79912" y="1916832"/>
              <a:ext cx="432048" cy="309634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76056" y="1916832"/>
              <a:ext cx="432048" cy="309634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60232" y="1916832"/>
              <a:ext cx="432048" cy="309634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323528" y="4941168"/>
            <a:ext cx="8352928" cy="14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此為</a:t>
            </a:r>
            <a:r>
              <a:rPr lang="en-US" altLang="zh-TW" sz="1800" dirty="0" smtClean="0"/>
              <a:t>30</a:t>
            </a:r>
            <a:r>
              <a:rPr lang="zh-TW" altLang="en-US" sz="1800" dirty="0" smtClean="0"/>
              <a:t>天的實際資料</a:t>
            </a:r>
            <a:r>
              <a:rPr lang="en-US" altLang="zh-TW" sz="1800" dirty="0" smtClean="0"/>
              <a:t>(2017/05/15~2017/06/14)</a:t>
            </a:r>
          </a:p>
          <a:p>
            <a:r>
              <a:rPr lang="zh-TW" altLang="en-US" sz="1800" dirty="0"/>
              <a:t>顏色分別為藍</a:t>
            </a:r>
            <a:r>
              <a:rPr lang="en-US" altLang="zh-TW" sz="1800" dirty="0"/>
              <a:t>SO2</a:t>
            </a:r>
            <a:r>
              <a:rPr lang="zh-TW" altLang="en-US" sz="1800" dirty="0"/>
              <a:t>、橘</a:t>
            </a:r>
            <a:r>
              <a:rPr lang="en-US" altLang="zh-TW" sz="1800" dirty="0"/>
              <a:t>O3</a:t>
            </a:r>
            <a:r>
              <a:rPr lang="zh-TW" altLang="en-US" sz="1800" dirty="0"/>
              <a:t>、綠</a:t>
            </a:r>
            <a:r>
              <a:rPr lang="en-US" altLang="zh-TW" sz="1800" dirty="0"/>
              <a:t>PM2.5</a:t>
            </a:r>
            <a:r>
              <a:rPr lang="zh-TW" altLang="en-US" sz="1800" dirty="0"/>
              <a:t>、紅</a:t>
            </a:r>
            <a:r>
              <a:rPr lang="en-US" altLang="zh-TW" sz="1800" dirty="0"/>
              <a:t>NO2</a:t>
            </a:r>
            <a:endParaRPr lang="en-US" altLang="zh-TW" sz="1800" dirty="0" smtClean="0"/>
          </a:p>
          <a:p>
            <a:r>
              <a:rPr lang="zh-TW" altLang="en-US" sz="1800" dirty="0" smtClean="0"/>
              <a:t>目前查找出的正相關為</a:t>
            </a:r>
            <a:r>
              <a:rPr lang="en-US" altLang="zh-TW" sz="1800" dirty="0" smtClean="0"/>
              <a:t>3</a:t>
            </a:r>
            <a:r>
              <a:rPr lang="zh-TW" altLang="en-US" sz="1800" dirty="0" smtClean="0"/>
              <a:t>天</a:t>
            </a:r>
            <a:r>
              <a:rPr lang="zh-TW" altLang="en-US" sz="1800" dirty="0" smtClean="0"/>
              <a:t>內</a:t>
            </a:r>
            <a:r>
              <a:rPr lang="en-US" altLang="zh-TW" sz="1800" dirty="0" smtClean="0"/>
              <a:t>PM2.5</a:t>
            </a:r>
            <a:r>
              <a:rPr lang="zh-TW" altLang="en-US" sz="1800" dirty="0" smtClean="0"/>
              <a:t>當</a:t>
            </a:r>
            <a:r>
              <a:rPr lang="zh-TW" altLang="en-US" sz="1800" dirty="0" smtClean="0"/>
              <a:t>為高汙染值時其他數值在一段時間內也會升高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2703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240400" y="6382800"/>
            <a:ext cx="2895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187624" y="4581128"/>
            <a:ext cx="6851104" cy="14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共選擇一百筆資料的來使用</a:t>
            </a:r>
            <a:endParaRPr lang="en-US" altLang="zh-TW" sz="1800" dirty="0" smtClean="0"/>
          </a:p>
          <a:p>
            <a:r>
              <a:rPr lang="en-US" altLang="zh-TW" sz="1800" dirty="0" smtClean="0"/>
              <a:t>train</a:t>
            </a:r>
            <a:r>
              <a:rPr lang="zh-TW" altLang="en-US" sz="1800" dirty="0" smtClean="0"/>
              <a:t>為</a:t>
            </a:r>
            <a:r>
              <a:rPr lang="en-US" altLang="zh-TW" sz="1800" dirty="0" smtClean="0"/>
              <a:t>80</a:t>
            </a:r>
            <a:r>
              <a:rPr lang="zh-TW" altLang="en-US" sz="1800" dirty="0" smtClean="0"/>
              <a:t>筆建立模型資料，</a:t>
            </a:r>
            <a:r>
              <a:rPr lang="en-US" altLang="zh-TW" sz="1800" dirty="0" smtClean="0"/>
              <a:t>test</a:t>
            </a:r>
            <a:r>
              <a:rPr lang="zh-TW" altLang="en-US" sz="1800" dirty="0" smtClean="0"/>
              <a:t>為</a:t>
            </a:r>
            <a:r>
              <a:rPr lang="en-US" altLang="zh-TW" sz="1800" dirty="0" smtClean="0"/>
              <a:t>20</a:t>
            </a:r>
            <a:r>
              <a:rPr lang="zh-TW" altLang="en-US" sz="1800" dirty="0" smtClean="0"/>
              <a:t>筆測試資料</a:t>
            </a:r>
            <a:endParaRPr lang="en-US" altLang="zh-TW" sz="1800" dirty="0" smtClean="0"/>
          </a:p>
          <a:p>
            <a:r>
              <a:rPr lang="zh-TW" altLang="en-US" sz="1800" dirty="0" smtClean="0"/>
              <a:t>調整</a:t>
            </a:r>
            <a:r>
              <a:rPr lang="en-US" altLang="zh-TW" sz="1800" dirty="0"/>
              <a:t>Batch Size: 1 </a:t>
            </a:r>
            <a:r>
              <a:rPr lang="zh-TW" altLang="en-US" sz="1800" dirty="0"/>
              <a:t>、</a:t>
            </a:r>
            <a:r>
              <a:rPr lang="en-US" altLang="zh-TW" sz="1800" dirty="0"/>
              <a:t>Epochs: </a:t>
            </a:r>
            <a:r>
              <a:rPr lang="en-US" altLang="zh-TW" sz="1800" dirty="0" smtClean="0"/>
              <a:t>1800</a:t>
            </a:r>
            <a:r>
              <a:rPr lang="zh-TW" altLang="en-US" sz="1800" dirty="0"/>
              <a:t>、</a:t>
            </a:r>
            <a:r>
              <a:rPr lang="en-US" altLang="zh-TW" sz="1800" dirty="0"/>
              <a:t>Neurons: </a:t>
            </a:r>
            <a:r>
              <a:rPr lang="en-US" altLang="zh-TW" sz="1800" dirty="0" smtClean="0"/>
              <a:t>4 </a:t>
            </a:r>
            <a:r>
              <a:rPr lang="zh-TW" altLang="en-US" sz="1800" dirty="0" smtClean="0"/>
              <a:t>參數來建立</a:t>
            </a:r>
            <a:r>
              <a:rPr lang="en-US" altLang="zh-TW" sz="1800" dirty="0" smtClean="0"/>
              <a:t>Model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67644"/>
            <a:ext cx="6480720" cy="2994618"/>
          </a:xfrm>
          <a:prstGeom prst="rect">
            <a:avLst/>
          </a:prstGeom>
        </p:spPr>
      </p:pic>
      <p:grpSp>
        <p:nvGrpSpPr>
          <p:cNvPr id="40" name="群組 39"/>
          <p:cNvGrpSpPr/>
          <p:nvPr/>
        </p:nvGrpSpPr>
        <p:grpSpPr>
          <a:xfrm>
            <a:off x="935596" y="1988840"/>
            <a:ext cx="540060" cy="3096344"/>
            <a:chOff x="827584" y="1988840"/>
            <a:chExt cx="720080" cy="3096344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827584" y="508518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/>
            <p:nvPr/>
          </p:nvCxnSpPr>
          <p:spPr>
            <a:xfrm rot="5400000" flipH="1" flipV="1">
              <a:off x="-360548" y="3176972"/>
              <a:ext cx="3096344" cy="720080"/>
            </a:xfrm>
            <a:prstGeom prst="bentConnector3">
              <a:avLst>
                <a:gd name="adj1" fmla="val 99835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863588" y="3645024"/>
            <a:ext cx="540060" cy="1800200"/>
            <a:chOff x="827584" y="1988840"/>
            <a:chExt cx="720080" cy="3096344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827584" y="508518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/>
            <p:nvPr/>
          </p:nvCxnSpPr>
          <p:spPr>
            <a:xfrm rot="5400000" flipH="1" flipV="1">
              <a:off x="-360548" y="3176972"/>
              <a:ext cx="3096344" cy="720080"/>
            </a:xfrm>
            <a:prstGeom prst="bentConnector3">
              <a:avLst>
                <a:gd name="adj1" fmla="val 9983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預測結果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659992" y="692974"/>
            <a:ext cx="3840000" cy="2951730"/>
            <a:chOff x="309712" y="692974"/>
            <a:chExt cx="3840000" cy="2951730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764704"/>
              <a:ext cx="3840000" cy="2880000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1877241" y="69297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NO2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88024" y="692696"/>
            <a:ext cx="3840000" cy="2952008"/>
            <a:chOff x="4788024" y="821532"/>
            <a:chExt cx="3840000" cy="2952008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893540"/>
              <a:ext cx="3840000" cy="2880000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6444208" y="82153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O3</a:t>
              </a:r>
              <a:endParaRPr lang="zh-TW" altLang="en-US" dirty="0"/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6" y="3773540"/>
            <a:ext cx="3840000" cy="28800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2136309" y="37170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PM2.5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4787652" y="3708380"/>
            <a:ext cx="3840000" cy="2888972"/>
            <a:chOff x="4787652" y="3635732"/>
            <a:chExt cx="3840000" cy="2888972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652" y="3644704"/>
              <a:ext cx="3840000" cy="2880000"/>
            </a:xfrm>
            <a:prstGeom prst="rect">
              <a:avLst/>
            </a:prstGeom>
          </p:spPr>
        </p:pic>
        <p:sp>
          <p:nvSpPr>
            <p:cNvPr id="38" name="文字方塊 37"/>
            <p:cNvSpPr txBox="1"/>
            <p:nvPr/>
          </p:nvSpPr>
          <p:spPr>
            <a:xfrm>
              <a:off x="6372200" y="36357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SO2</a:t>
              </a:r>
              <a:endParaRPr lang="zh-TW" altLang="en-US" dirty="0"/>
            </a:p>
          </p:txBody>
        </p: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373144" y="6382800"/>
            <a:ext cx="2895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建立的模型在預測空氣品質有著不錯的結果</a:t>
            </a:r>
            <a:endParaRPr lang="en-US" altLang="zh-TW" dirty="0" smtClean="0"/>
          </a:p>
          <a:p>
            <a:r>
              <a:rPr lang="en-US" altLang="zh-TW" dirty="0" smtClean="0"/>
              <a:t>SO2</a:t>
            </a:r>
            <a:r>
              <a:rPr lang="zh-TW" altLang="en-US" dirty="0"/>
              <a:t>、</a:t>
            </a:r>
            <a:r>
              <a:rPr lang="en-US" altLang="zh-TW" dirty="0"/>
              <a:t>O3</a:t>
            </a:r>
            <a:r>
              <a:rPr lang="zh-TW" altLang="en-US" dirty="0"/>
              <a:t>、</a:t>
            </a:r>
            <a:r>
              <a:rPr lang="en-US" altLang="zh-TW" dirty="0"/>
              <a:t>PM2.5</a:t>
            </a:r>
            <a:r>
              <a:rPr lang="zh-TW" altLang="en-US" dirty="0"/>
              <a:t>、</a:t>
            </a:r>
            <a:r>
              <a:rPr lang="en-US" altLang="zh-TW" dirty="0" smtClean="0"/>
              <a:t>NO2</a:t>
            </a:r>
            <a:r>
              <a:rPr lang="zh-TW" altLang="en-US" dirty="0" smtClean="0"/>
              <a:t>在本模型是可以預測的</a:t>
            </a:r>
            <a:endParaRPr lang="en-US" altLang="zh-TW" dirty="0" smtClean="0"/>
          </a:p>
          <a:p>
            <a:r>
              <a:rPr lang="en-US" altLang="zh-TW" dirty="0" smtClean="0"/>
              <a:t>PM2.5</a:t>
            </a:r>
            <a:r>
              <a:rPr lang="zh-TW" altLang="en-US" dirty="0"/>
              <a:t>為高汙染</a:t>
            </a:r>
            <a:r>
              <a:rPr lang="zh-TW" altLang="en-US" dirty="0" smtClean="0"/>
              <a:t>值時</a:t>
            </a:r>
            <a:r>
              <a:rPr lang="en-US" altLang="zh-TW" dirty="0" smtClean="0"/>
              <a:t>SO2</a:t>
            </a:r>
            <a:r>
              <a:rPr lang="zh-TW" altLang="en-US" dirty="0"/>
              <a:t>、</a:t>
            </a:r>
            <a:r>
              <a:rPr lang="en-US" altLang="zh-TW" dirty="0"/>
              <a:t>O3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NO2</a:t>
            </a:r>
            <a:r>
              <a:rPr lang="zh-TW" altLang="en-US" dirty="0" smtClean="0"/>
              <a:t>為正相關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240400" y="6382800"/>
            <a:ext cx="2895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875729" y="620688"/>
            <a:ext cx="0" cy="6023494"/>
          </a:xfrm>
          <a:prstGeom prst="line">
            <a:avLst/>
          </a:prstGeom>
          <a:ln w="22225">
            <a:solidFill>
              <a:srgbClr val="246B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弦形 23"/>
          <p:cNvSpPr/>
          <p:nvPr/>
        </p:nvSpPr>
        <p:spPr>
          <a:xfrm rot="12088609">
            <a:off x="5826516" y="1280765"/>
            <a:ext cx="204788" cy="204788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弦形 24"/>
          <p:cNvSpPr/>
          <p:nvPr/>
        </p:nvSpPr>
        <p:spPr>
          <a:xfrm rot="12088609">
            <a:off x="5826516" y="1755205"/>
            <a:ext cx="204788" cy="203200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弦形 25"/>
          <p:cNvSpPr/>
          <p:nvPr/>
        </p:nvSpPr>
        <p:spPr>
          <a:xfrm rot="12088609">
            <a:off x="5826516" y="2307252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弦形 26"/>
          <p:cNvSpPr/>
          <p:nvPr/>
        </p:nvSpPr>
        <p:spPr>
          <a:xfrm rot="12088609">
            <a:off x="5826516" y="2811308"/>
            <a:ext cx="204788" cy="204788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56176" y="1197049"/>
            <a:ext cx="2080320" cy="364300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4" name="文本框 20"/>
          <p:cNvSpPr txBox="1">
            <a:spLocks noChangeArrowheads="1"/>
          </p:cNvSpPr>
          <p:nvPr/>
        </p:nvSpPr>
        <p:spPr bwMode="auto">
          <a:xfrm>
            <a:off x="6156176" y="1231974"/>
            <a:ext cx="1501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56176" y="1700808"/>
            <a:ext cx="2080320" cy="363013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56176" y="2204864"/>
            <a:ext cx="2080320" cy="364301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7" name="文本框 24"/>
          <p:cNvSpPr txBox="1">
            <a:spLocks noChangeArrowheads="1"/>
          </p:cNvSpPr>
          <p:nvPr/>
        </p:nvSpPr>
        <p:spPr bwMode="auto">
          <a:xfrm>
            <a:off x="6156176" y="2239789"/>
            <a:ext cx="1501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參考資料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56176" y="2708920"/>
            <a:ext cx="2080320" cy="363013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9" name="文本框 26"/>
          <p:cNvSpPr txBox="1">
            <a:spLocks noChangeArrowheads="1"/>
          </p:cNvSpPr>
          <p:nvPr/>
        </p:nvSpPr>
        <p:spPr bwMode="auto">
          <a:xfrm>
            <a:off x="6156176" y="2743845"/>
            <a:ext cx="1501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預測方式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文本框 27"/>
          <p:cNvSpPr txBox="1">
            <a:spLocks noChangeArrowheads="1"/>
          </p:cNvSpPr>
          <p:nvPr/>
        </p:nvSpPr>
        <p:spPr bwMode="auto">
          <a:xfrm>
            <a:off x="6156176" y="1724621"/>
            <a:ext cx="1501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定義問題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91" name="图片 38" descr="图片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4200"/>
            <a:ext cx="5748338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TextBox 12"/>
          <p:cNvSpPr txBox="1">
            <a:spLocks noChangeArrowheads="1"/>
          </p:cNvSpPr>
          <p:nvPr/>
        </p:nvSpPr>
        <p:spPr bwMode="auto">
          <a:xfrm>
            <a:off x="6102995" y="404664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目錄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弦形 25"/>
          <p:cNvSpPr/>
          <p:nvPr/>
        </p:nvSpPr>
        <p:spPr>
          <a:xfrm rot="12088609">
            <a:off x="5826516" y="3315364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56176" y="3212976"/>
            <a:ext cx="2080320" cy="364301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24"/>
          <p:cNvSpPr txBox="1">
            <a:spLocks noChangeArrowheads="1"/>
          </p:cNvSpPr>
          <p:nvPr/>
        </p:nvSpPr>
        <p:spPr bwMode="auto">
          <a:xfrm>
            <a:off x="6156176" y="3252676"/>
            <a:ext cx="1501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目標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56176" y="4221088"/>
            <a:ext cx="2080800" cy="363600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24"/>
          <p:cNvSpPr txBox="1">
            <a:spLocks noChangeArrowheads="1"/>
          </p:cNvSpPr>
          <p:nvPr/>
        </p:nvSpPr>
        <p:spPr bwMode="auto">
          <a:xfrm>
            <a:off x="6156176" y="4260788"/>
            <a:ext cx="216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天內實際資料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6176" y="3717032"/>
            <a:ext cx="2080800" cy="363600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文本框 26"/>
          <p:cNvSpPr txBox="1">
            <a:spLocks noChangeArrowheads="1"/>
          </p:cNvSpPr>
          <p:nvPr/>
        </p:nvSpPr>
        <p:spPr bwMode="auto">
          <a:xfrm>
            <a:off x="6156176" y="3751957"/>
            <a:ext cx="1915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使用工具、模型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156176" y="5229200"/>
            <a:ext cx="2080800" cy="420700"/>
            <a:chOff x="6163608" y="5229200"/>
            <a:chExt cx="2080800" cy="420700"/>
          </a:xfrm>
        </p:grpSpPr>
        <p:sp>
          <p:nvSpPr>
            <p:cNvPr id="38" name="矩形 37"/>
            <p:cNvSpPr/>
            <p:nvPr/>
          </p:nvSpPr>
          <p:spPr>
            <a:xfrm>
              <a:off x="6163608" y="5229200"/>
              <a:ext cx="2080800" cy="363600"/>
            </a:xfrm>
            <a:prstGeom prst="rect">
              <a:avLst/>
            </a:prstGeom>
            <a:solidFill>
              <a:srgbClr val="A5E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文本框 24"/>
            <p:cNvSpPr txBox="1">
              <a:spLocks noChangeArrowheads="1"/>
            </p:cNvSpPr>
            <p:nvPr/>
          </p:nvSpPr>
          <p:spPr bwMode="auto">
            <a:xfrm>
              <a:off x="6320497" y="5268900"/>
              <a:ext cx="1701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dirty="0">
                  <a:latin typeface="微软雅黑" pitchFamily="34" charset="-122"/>
                  <a:ea typeface="微软雅黑" pitchFamily="34" charset="-122"/>
                </a:rPr>
                <a:t>預測結果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156176" y="4725144"/>
            <a:ext cx="2080800" cy="363600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框 26"/>
          <p:cNvSpPr txBox="1">
            <a:spLocks noChangeArrowheads="1"/>
          </p:cNvSpPr>
          <p:nvPr/>
        </p:nvSpPr>
        <p:spPr bwMode="auto">
          <a:xfrm>
            <a:off x="6156176" y="4760069"/>
            <a:ext cx="17018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程式畫面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156176" y="5733256"/>
            <a:ext cx="2080800" cy="414337"/>
            <a:chOff x="6156698" y="5733256"/>
            <a:chExt cx="2080800" cy="414337"/>
          </a:xfrm>
        </p:grpSpPr>
        <p:sp>
          <p:nvSpPr>
            <p:cNvPr id="42" name="矩形 41"/>
            <p:cNvSpPr/>
            <p:nvPr/>
          </p:nvSpPr>
          <p:spPr>
            <a:xfrm>
              <a:off x="6156698" y="5733256"/>
              <a:ext cx="2080800" cy="363600"/>
            </a:xfrm>
            <a:prstGeom prst="rect">
              <a:avLst/>
            </a:prstGeom>
            <a:solidFill>
              <a:srgbClr val="246B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文本框 26"/>
            <p:cNvSpPr txBox="1">
              <a:spLocks noChangeArrowheads="1"/>
            </p:cNvSpPr>
            <p:nvPr/>
          </p:nvSpPr>
          <p:spPr bwMode="auto">
            <a:xfrm>
              <a:off x="6337499" y="5768181"/>
              <a:ext cx="1701800" cy="379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dirty="0">
                  <a:latin typeface="微软雅黑" pitchFamily="34" charset="-122"/>
                  <a:ea typeface="微软雅黑" pitchFamily="34" charset="-122"/>
                </a:rPr>
                <a:t>結論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弦形 26"/>
          <p:cNvSpPr/>
          <p:nvPr/>
        </p:nvSpPr>
        <p:spPr>
          <a:xfrm rot="12088609">
            <a:off x="5828400" y="3782335"/>
            <a:ext cx="204788" cy="204788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弦形 25"/>
          <p:cNvSpPr/>
          <p:nvPr/>
        </p:nvSpPr>
        <p:spPr>
          <a:xfrm rot="12088609">
            <a:off x="5828400" y="4343060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弦形 26"/>
          <p:cNvSpPr/>
          <p:nvPr/>
        </p:nvSpPr>
        <p:spPr>
          <a:xfrm rot="12088609">
            <a:off x="5828400" y="4853576"/>
            <a:ext cx="204788" cy="204788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弦形 25"/>
          <p:cNvSpPr/>
          <p:nvPr/>
        </p:nvSpPr>
        <p:spPr>
          <a:xfrm rot="12088609">
            <a:off x="5828400" y="5314214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弦形 26"/>
          <p:cNvSpPr/>
          <p:nvPr/>
        </p:nvSpPr>
        <p:spPr>
          <a:xfrm rot="12088609">
            <a:off x="5828400" y="5812662"/>
            <a:ext cx="204788" cy="204788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7188" y="5530006"/>
            <a:ext cx="853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出遊時當天才發現！空氣差、紫外線強、天邊霧茫茫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那我們到底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該何時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出遊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….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在哪裡、何種方式、日期、時間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、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54062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7544" y="140348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空氣品質</a:t>
            </a:r>
            <a:r>
              <a:rPr lang="zh-TW" altLang="en-US" b="1" dirty="0" smtClean="0"/>
              <a:t>指標</a:t>
            </a:r>
            <a:r>
              <a:rPr lang="en-US" altLang="zh-TW" b="1" dirty="0" smtClean="0"/>
              <a:t>PM2.5</a:t>
            </a:r>
            <a:r>
              <a:rPr lang="zh-TW" altLang="en-US" b="1" dirty="0" smtClean="0"/>
              <a:t>說明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6" y="1916832"/>
            <a:ext cx="8768975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54062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7"/>
            <a:ext cx="7992888" cy="53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247900" y="1052736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246B03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247900" y="1805211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A5E64A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247900" y="2624361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246B03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20"/>
          <p:cNvSpPr>
            <a:spLocks noChangeArrowheads="1"/>
          </p:cNvSpPr>
          <p:nvPr/>
        </p:nvSpPr>
        <p:spPr bwMode="auto">
          <a:xfrm>
            <a:off x="2411760" y="1909986"/>
            <a:ext cx="4847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目的地是否適合戶外活動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21"/>
          <p:cNvSpPr>
            <a:spLocks noChangeArrowheads="1"/>
          </p:cNvSpPr>
          <p:nvPr/>
        </p:nvSpPr>
        <p:spPr bwMode="auto">
          <a:xfrm>
            <a:off x="2414175" y="2695798"/>
            <a:ext cx="4844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如果好空氣！可以好多久！？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22"/>
          <p:cNvSpPr>
            <a:spLocks noChangeArrowheads="1"/>
          </p:cNvSpPr>
          <p:nvPr/>
        </p:nvSpPr>
        <p:spPr bwMode="auto">
          <a:xfrm>
            <a:off x="2411760" y="1182911"/>
            <a:ext cx="4847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如何知道何時適合出門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定義問題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 descr="Chiayi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3" y="3314141"/>
            <a:ext cx="3800641" cy="28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iPad 20140301 3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3" y="3314141"/>
            <a:ext cx="3797908" cy="28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691680" y="6237609"/>
            <a:ext cx="6087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哪邊比較好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哪裡不一樣？</a:t>
            </a:r>
            <a:endParaRPr lang="zh-TW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452320" y="64572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參考資料集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437040" y="638132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835696" y="1268760"/>
            <a:ext cx="8066857" cy="5002391"/>
            <a:chOff x="1284948" y="1268760"/>
            <a:chExt cx="8066857" cy="5002391"/>
          </a:xfrm>
        </p:grpSpPr>
        <p:grpSp>
          <p:nvGrpSpPr>
            <p:cNvPr id="4" name="群組 3"/>
            <p:cNvGrpSpPr/>
            <p:nvPr/>
          </p:nvGrpSpPr>
          <p:grpSpPr>
            <a:xfrm>
              <a:off x="1284948" y="1268760"/>
              <a:ext cx="8066857" cy="5002391"/>
              <a:chOff x="1284948" y="1162912"/>
              <a:chExt cx="8066857" cy="5002391"/>
            </a:xfrm>
          </p:grpSpPr>
          <p:grpSp>
            <p:nvGrpSpPr>
              <p:cNvPr id="11266" name="组合 12"/>
              <p:cNvGrpSpPr>
                <a:grpSpLocks/>
              </p:cNvGrpSpPr>
              <p:nvPr/>
            </p:nvGrpSpPr>
            <p:grpSpPr bwMode="auto">
              <a:xfrm>
                <a:off x="1284948" y="1162912"/>
                <a:ext cx="5542691" cy="5002391"/>
                <a:chOff x="576263" y="1808163"/>
                <a:chExt cx="3924300" cy="2411412"/>
              </a:xfrm>
            </p:grpSpPr>
            <p:sp>
              <p:nvSpPr>
                <p:cNvPr id="11279" name="AutoShape 673"/>
                <p:cNvSpPr>
                  <a:spLocks noChangeArrowheads="1"/>
                </p:cNvSpPr>
                <p:nvPr/>
              </p:nvSpPr>
              <p:spPr bwMode="auto">
                <a:xfrm>
                  <a:off x="576263" y="1808163"/>
                  <a:ext cx="3924300" cy="2411412"/>
                </a:xfrm>
                <a:prstGeom prst="roundRect">
                  <a:avLst>
                    <a:gd name="adj" fmla="val 6963"/>
                  </a:avLst>
                </a:prstGeom>
                <a:solidFill>
                  <a:srgbClr val="A5E64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1"/>
                  <a:endParaRPr lang="zh-CN" altLang="en-US" b="1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2" name="AutoShape 675"/>
                <p:cNvSpPr>
                  <a:spLocks noChangeArrowheads="1"/>
                </p:cNvSpPr>
                <p:nvPr/>
              </p:nvSpPr>
              <p:spPr bwMode="auto">
                <a:xfrm>
                  <a:off x="684213" y="2165397"/>
                  <a:ext cx="3708400" cy="1794885"/>
                </a:xfrm>
                <a:prstGeom prst="roundRect">
                  <a:avLst>
                    <a:gd name="adj" fmla="val 5616"/>
                  </a:avLst>
                </a:prstGeom>
                <a:solidFill>
                  <a:srgbClr val="FFFFFF">
                    <a:alpha val="85097"/>
                  </a:srgbClr>
                </a:solidFill>
                <a:ln w="158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fontAlgn="auto" latinLnBrk="1" hangingPunct="1">
                    <a:spcBef>
                      <a:spcPct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1800" b="1" kern="0" smtClean="0">
                    <a:solidFill>
                      <a:srgbClr val="000000"/>
                    </a:solidFill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  <p:sp>
            <p:nvSpPr>
              <p:cNvPr id="11276" name="矩形 15"/>
              <p:cNvSpPr>
                <a:spLocks noChangeArrowheads="1"/>
              </p:cNvSpPr>
              <p:nvPr/>
            </p:nvSpPr>
            <p:spPr bwMode="auto">
              <a:xfrm>
                <a:off x="1651864" y="1965872"/>
                <a:ext cx="4994728" cy="679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latin typeface="微软雅黑" pitchFamily="34" charset="-122"/>
                    <a:ea typeface="微软雅黑" pitchFamily="34" charset="-122"/>
                  </a:rPr>
                  <a:t>空氣品質監測日值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1437416" y="2620788"/>
                <a:ext cx="5237753" cy="230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來源</a:t>
                </a:r>
                <a:r>
                  <a:rPr lang="en-US" altLang="zh-TW" dirty="0" smtClean="0"/>
                  <a:t>:</a:t>
                </a:r>
                <a:r>
                  <a:rPr lang="zh-TW" altLang="en-US" dirty="0"/>
                  <a:t>行政院環境保護署</a:t>
                </a:r>
                <a:endParaRPr lang="en-US" altLang="zh-TW" dirty="0" smtClean="0"/>
              </a:p>
              <a:p>
                <a:r>
                  <a:rPr lang="zh-TW" altLang="en-US" dirty="0"/>
                  <a:t>更新</a:t>
                </a:r>
                <a:r>
                  <a:rPr lang="zh-TW" altLang="en-US" dirty="0" smtClean="0"/>
                  <a:t>頻率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每月</a:t>
                </a:r>
                <a:endParaRPr lang="en-US" altLang="zh-TW" dirty="0" smtClean="0"/>
              </a:p>
              <a:p>
                <a:r>
                  <a:rPr lang="zh-TW" altLang="en-US" dirty="0"/>
                  <a:t>收錄</a:t>
                </a:r>
                <a:r>
                  <a:rPr lang="zh-TW" altLang="en-US" dirty="0" smtClean="0"/>
                  <a:t>期間</a:t>
                </a:r>
                <a:r>
                  <a:rPr lang="en-US" altLang="zh-TW" dirty="0"/>
                  <a:t>:1982/05/16</a:t>
                </a:r>
                <a:r>
                  <a:rPr lang="zh-TW" altLang="en-US" dirty="0"/>
                  <a:t>至</a:t>
                </a:r>
                <a:r>
                  <a:rPr lang="en-US" altLang="zh-TW" dirty="0"/>
                  <a:t>2017/06/14</a:t>
                </a:r>
                <a:endParaRPr lang="en-US" altLang="zh-TW" dirty="0" smtClean="0"/>
              </a:p>
              <a:p>
                <a:r>
                  <a:rPr lang="zh-TW" altLang="en-US" dirty="0"/>
                  <a:t>資料集</a:t>
                </a:r>
                <a:r>
                  <a:rPr lang="zh-TW" altLang="en-US" dirty="0" smtClean="0"/>
                  <a:t>描述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zh-TW" altLang="en-US" dirty="0" smtClean="0"/>
                  <a:t>當日空氣品質監測站小時測值，經算數平均所得之每日平均值，包含氮氧化物、大氣溫度、一氧化氮等．</a:t>
                </a:r>
                <a:r>
                  <a:rPr lang="zh-TW" altLang="en-US" dirty="0"/>
                  <a:t>．</a:t>
                </a:r>
                <a:r>
                  <a:rPr lang="zh-TW" altLang="en-US" dirty="0" smtClean="0"/>
                  <a:t>．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  <p:sp>
            <p:nvSpPr>
              <p:cNvPr id="24" name="矩形 15"/>
              <p:cNvSpPr>
                <a:spLocks noChangeArrowheads="1"/>
              </p:cNvSpPr>
              <p:nvPr/>
            </p:nvSpPr>
            <p:spPr bwMode="auto">
              <a:xfrm>
                <a:off x="6012161" y="5699416"/>
                <a:ext cx="3339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  <a:hlinkClick r:id="rId2"/>
                  </a:rPr>
                  <a:t>link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340768"/>
              <a:ext cx="2686050" cy="533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682"/>
          <p:cNvSpPr>
            <a:spLocks/>
          </p:cNvSpPr>
          <p:nvPr/>
        </p:nvSpPr>
        <p:spPr bwMode="auto">
          <a:xfrm rot="18746404">
            <a:off x="3625056" y="783432"/>
            <a:ext cx="1014413" cy="1003300"/>
          </a:xfrm>
          <a:custGeom>
            <a:avLst/>
            <a:gdLst>
              <a:gd name="T0" fmla="*/ 152021 w 21600"/>
              <a:gd name="T1" fmla="*/ -47 h 21356"/>
              <a:gd name="T2" fmla="*/ 1014413 w 21600"/>
              <a:gd name="T3" fmla="*/ 1003300 h 21356"/>
              <a:gd name="T4" fmla="*/ 152021 w 21600"/>
              <a:gd name="T5" fmla="*/ -47 h 21356"/>
              <a:gd name="T6" fmla="*/ 1014413 w 21600"/>
              <a:gd name="T7" fmla="*/ 1003300 h 21356"/>
              <a:gd name="T8" fmla="*/ 0 w 21600"/>
              <a:gd name="T9" fmla="*/ 1003300 h 21356"/>
              <a:gd name="T10" fmla="*/ 152021 w 21600"/>
              <a:gd name="T11" fmla="*/ -47 h 2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3" name="Freeform 673"/>
          <p:cNvSpPr>
            <a:spLocks noEditPoints="1"/>
          </p:cNvSpPr>
          <p:nvPr/>
        </p:nvSpPr>
        <p:spPr bwMode="auto">
          <a:xfrm rot="-324743">
            <a:off x="4275138" y="1243013"/>
            <a:ext cx="2628900" cy="2630487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4" name="Freeform 675"/>
          <p:cNvSpPr>
            <a:spLocks noEditPoints="1"/>
          </p:cNvSpPr>
          <p:nvPr/>
        </p:nvSpPr>
        <p:spPr bwMode="auto">
          <a:xfrm rot="-324743">
            <a:off x="1011238" y="1312863"/>
            <a:ext cx="3429000" cy="3429000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5" name="Oval 676"/>
          <p:cNvSpPr>
            <a:spLocks noChangeArrowheads="1"/>
          </p:cNvSpPr>
          <p:nvPr/>
        </p:nvSpPr>
        <p:spPr bwMode="auto">
          <a:xfrm rot="-324743">
            <a:off x="1377950" y="1679575"/>
            <a:ext cx="2695575" cy="2693988"/>
          </a:xfrm>
          <a:prstGeom prst="ellipse">
            <a:avLst/>
          </a:prstGeom>
          <a:solidFill>
            <a:srgbClr val="A5E64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6" name="Oval 677"/>
          <p:cNvSpPr>
            <a:spLocks noChangeArrowheads="1"/>
          </p:cNvSpPr>
          <p:nvPr/>
        </p:nvSpPr>
        <p:spPr bwMode="auto">
          <a:xfrm rot="-324743">
            <a:off x="4687888" y="1657350"/>
            <a:ext cx="1801812" cy="1801813"/>
          </a:xfrm>
          <a:prstGeom prst="ellipse">
            <a:avLst/>
          </a:prstGeom>
          <a:solidFill>
            <a:srgbClr val="246B0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7" name="Freeform 679"/>
          <p:cNvSpPr>
            <a:spLocks noEditPoints="1"/>
          </p:cNvSpPr>
          <p:nvPr/>
        </p:nvSpPr>
        <p:spPr bwMode="auto">
          <a:xfrm rot="-324743">
            <a:off x="5764213" y="3340100"/>
            <a:ext cx="2303462" cy="2305050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8" name="Oval 680"/>
          <p:cNvSpPr>
            <a:spLocks noChangeArrowheads="1"/>
          </p:cNvSpPr>
          <p:nvPr/>
        </p:nvSpPr>
        <p:spPr bwMode="auto">
          <a:xfrm rot="-324743">
            <a:off x="6126163" y="3703638"/>
            <a:ext cx="1577975" cy="1577975"/>
          </a:xfrm>
          <a:prstGeom prst="ellipse">
            <a:avLst/>
          </a:prstGeom>
          <a:solidFill>
            <a:srgbClr val="A5E64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Arc 681"/>
          <p:cNvSpPr>
            <a:spLocks/>
          </p:cNvSpPr>
          <p:nvPr/>
        </p:nvSpPr>
        <p:spPr bwMode="auto">
          <a:xfrm rot="7501686">
            <a:off x="4212431" y="3272632"/>
            <a:ext cx="1906587" cy="1549400"/>
          </a:xfrm>
          <a:custGeom>
            <a:avLst/>
            <a:gdLst>
              <a:gd name="T0" fmla="*/ 1309896 w 21600"/>
              <a:gd name="T1" fmla="*/ -99 h 15695"/>
              <a:gd name="T2" fmla="*/ 1906587 w 21600"/>
              <a:gd name="T3" fmla="*/ 1549400 h 15695"/>
              <a:gd name="T4" fmla="*/ 1309896 w 21600"/>
              <a:gd name="T5" fmla="*/ -99 h 15695"/>
              <a:gd name="T6" fmla="*/ 1906587 w 21600"/>
              <a:gd name="T7" fmla="*/ 1549400 h 15695"/>
              <a:gd name="T8" fmla="*/ 0 w 21600"/>
              <a:gd name="T9" fmla="*/ 1549400 h 15695"/>
              <a:gd name="T10" fmla="*/ 1309896 w 21600"/>
              <a:gd name="T11" fmla="*/ -99 h 15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Arc 683"/>
          <p:cNvSpPr>
            <a:spLocks/>
          </p:cNvSpPr>
          <p:nvPr/>
        </p:nvSpPr>
        <p:spPr bwMode="auto">
          <a:xfrm rot="256945">
            <a:off x="7089775" y="2408238"/>
            <a:ext cx="620713" cy="898525"/>
          </a:xfrm>
          <a:custGeom>
            <a:avLst/>
            <a:gdLst>
              <a:gd name="T0" fmla="*/ 93021 w 21600"/>
              <a:gd name="T1" fmla="*/ -29 h 31203"/>
              <a:gd name="T2" fmla="*/ 620712 w 21600"/>
              <a:gd name="T3" fmla="*/ 614970 h 31203"/>
              <a:gd name="T4" fmla="*/ 552434 w 21600"/>
              <a:gd name="T5" fmla="*/ 898496 h 31203"/>
              <a:gd name="T6" fmla="*/ 93021 w 21600"/>
              <a:gd name="T7" fmla="*/ -29 h 31203"/>
              <a:gd name="T8" fmla="*/ 620712 w 21600"/>
              <a:gd name="T9" fmla="*/ 614970 h 31203"/>
              <a:gd name="T10" fmla="*/ 552434 w 21600"/>
              <a:gd name="T11" fmla="*/ 898496 h 31203"/>
              <a:gd name="T12" fmla="*/ 0 w 21600"/>
              <a:gd name="T13" fmla="*/ 614970 h 31203"/>
              <a:gd name="T14" fmla="*/ 93021 w 21600"/>
              <a:gd name="T15" fmla="*/ -29 h 31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1" name="WordArt 693"/>
          <p:cNvSpPr>
            <a:spLocks noChangeArrowheads="1" noChangeShapeType="1" noTextEdit="1"/>
          </p:cNvSpPr>
          <p:nvPr/>
        </p:nvSpPr>
        <p:spPr bwMode="auto">
          <a:xfrm>
            <a:off x="4611688" y="4378325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2" name="WordArt 694"/>
          <p:cNvSpPr>
            <a:spLocks noChangeArrowheads="1" noChangeShapeType="1" noTextEdit="1"/>
          </p:cNvSpPr>
          <p:nvPr/>
        </p:nvSpPr>
        <p:spPr bwMode="auto">
          <a:xfrm>
            <a:off x="3890963" y="1209675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3" name="WordArt 695"/>
          <p:cNvSpPr>
            <a:spLocks noChangeArrowheads="1" noChangeShapeType="1" noTextEdit="1"/>
          </p:cNvSpPr>
          <p:nvPr/>
        </p:nvSpPr>
        <p:spPr bwMode="auto">
          <a:xfrm>
            <a:off x="7491413" y="2146300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8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預測方式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9" name="矩形 12"/>
          <p:cNvSpPr>
            <a:spLocks noChangeArrowheads="1"/>
          </p:cNvSpPr>
          <p:nvPr/>
        </p:nvSpPr>
        <p:spPr bwMode="auto">
          <a:xfrm>
            <a:off x="2167860" y="271462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攝取資料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0" name="矩形 13"/>
          <p:cNvSpPr>
            <a:spLocks noChangeArrowheads="1"/>
          </p:cNvSpPr>
          <p:nvPr/>
        </p:nvSpPr>
        <p:spPr bwMode="auto">
          <a:xfrm>
            <a:off x="6344324" y="43576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回饋結果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1" name="矩形 14"/>
          <p:cNvSpPr>
            <a:spLocks noChangeArrowheads="1"/>
          </p:cNvSpPr>
          <p:nvPr/>
        </p:nvSpPr>
        <p:spPr bwMode="auto">
          <a:xfrm>
            <a:off x="4976172" y="235743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資料分析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400131" y="637624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297133" cy="3845577"/>
          </a:xfrm>
        </p:spPr>
        <p:txBody>
          <a:bodyPr/>
          <a:lstStyle/>
          <a:p>
            <a:r>
              <a:rPr lang="zh-TW" altLang="zh-TW" dirty="0"/>
              <a:t>利用二氧化硫</a:t>
            </a:r>
            <a:r>
              <a:rPr lang="en-US" altLang="zh-TW" dirty="0"/>
              <a:t>(SO2)</a:t>
            </a:r>
            <a:r>
              <a:rPr lang="zh-TW" altLang="zh-TW" dirty="0"/>
              <a:t>、二氧化氮</a:t>
            </a:r>
            <a:r>
              <a:rPr lang="en-US" altLang="zh-TW" dirty="0"/>
              <a:t>(NO2)</a:t>
            </a:r>
            <a:r>
              <a:rPr lang="zh-TW" altLang="zh-TW" dirty="0"/>
              <a:t>、臭氧</a:t>
            </a:r>
            <a:r>
              <a:rPr lang="en-US" altLang="zh-TW" dirty="0"/>
              <a:t>(O3)</a:t>
            </a:r>
            <a:r>
              <a:rPr lang="zh-TW" altLang="zh-TW" dirty="0"/>
              <a:t>、細懸浮微粒</a:t>
            </a:r>
            <a:r>
              <a:rPr lang="en-US" altLang="zh-TW" dirty="0"/>
              <a:t>(PM2.5)</a:t>
            </a:r>
            <a:r>
              <a:rPr lang="zh-TW" altLang="zh-TW" dirty="0"/>
              <a:t>預測台中地區空氣品質。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238714" y="6381328"/>
            <a:ext cx="53032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2448" y="2511957"/>
            <a:ext cx="8004008" cy="3869371"/>
            <a:chOff x="323528" y="857251"/>
            <a:chExt cx="8441925" cy="450723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598016" y="857251"/>
              <a:ext cx="6167437" cy="4232082"/>
              <a:chOff x="576" y="768"/>
              <a:chExt cx="4608" cy="3162"/>
            </a:xfrm>
          </p:grpSpPr>
          <p:sp>
            <p:nvSpPr>
              <p:cNvPr id="14" name="Freeform 4"/>
              <p:cNvSpPr>
                <a:spLocks/>
              </p:cNvSpPr>
              <p:nvPr/>
            </p:nvSpPr>
            <p:spPr bwMode="gray">
              <a:xfrm>
                <a:off x="3196" y="768"/>
                <a:ext cx="924" cy="728"/>
              </a:xfrm>
              <a:custGeom>
                <a:avLst/>
                <a:gdLst>
                  <a:gd name="T0" fmla="*/ 0 w 982"/>
                  <a:gd name="T1" fmla="*/ 728 h 774"/>
                  <a:gd name="T2" fmla="*/ 2 w 982"/>
                  <a:gd name="T3" fmla="*/ 724 h 774"/>
                  <a:gd name="T4" fmla="*/ 8 w 982"/>
                  <a:gd name="T5" fmla="*/ 709 h 774"/>
                  <a:gd name="T6" fmla="*/ 15 w 982"/>
                  <a:gd name="T7" fmla="*/ 687 h 774"/>
                  <a:gd name="T8" fmla="*/ 30 w 982"/>
                  <a:gd name="T9" fmla="*/ 657 h 774"/>
                  <a:gd name="T10" fmla="*/ 47 w 982"/>
                  <a:gd name="T11" fmla="*/ 621 h 774"/>
                  <a:gd name="T12" fmla="*/ 72 w 982"/>
                  <a:gd name="T13" fmla="*/ 581 h 774"/>
                  <a:gd name="T14" fmla="*/ 100 w 982"/>
                  <a:gd name="T15" fmla="*/ 540 h 774"/>
                  <a:gd name="T16" fmla="*/ 134 w 982"/>
                  <a:gd name="T17" fmla="*/ 497 h 774"/>
                  <a:gd name="T18" fmla="*/ 175 w 982"/>
                  <a:gd name="T19" fmla="*/ 453 h 774"/>
                  <a:gd name="T20" fmla="*/ 222 w 982"/>
                  <a:gd name="T21" fmla="*/ 412 h 774"/>
                  <a:gd name="T22" fmla="*/ 277 w 982"/>
                  <a:gd name="T23" fmla="*/ 374 h 774"/>
                  <a:gd name="T24" fmla="*/ 339 w 982"/>
                  <a:gd name="T25" fmla="*/ 339 h 774"/>
                  <a:gd name="T26" fmla="*/ 401 w 982"/>
                  <a:gd name="T27" fmla="*/ 312 h 774"/>
                  <a:gd name="T28" fmla="*/ 459 w 982"/>
                  <a:gd name="T29" fmla="*/ 295 h 774"/>
                  <a:gd name="T30" fmla="*/ 512 w 982"/>
                  <a:gd name="T31" fmla="*/ 286 h 774"/>
                  <a:gd name="T32" fmla="*/ 559 w 982"/>
                  <a:gd name="T33" fmla="*/ 282 h 774"/>
                  <a:gd name="T34" fmla="*/ 600 w 982"/>
                  <a:gd name="T35" fmla="*/ 282 h 774"/>
                  <a:gd name="T36" fmla="*/ 638 w 982"/>
                  <a:gd name="T37" fmla="*/ 286 h 774"/>
                  <a:gd name="T38" fmla="*/ 668 w 982"/>
                  <a:gd name="T39" fmla="*/ 293 h 774"/>
                  <a:gd name="T40" fmla="*/ 693 w 982"/>
                  <a:gd name="T41" fmla="*/ 301 h 774"/>
                  <a:gd name="T42" fmla="*/ 709 w 982"/>
                  <a:gd name="T43" fmla="*/ 307 h 774"/>
                  <a:gd name="T44" fmla="*/ 721 w 982"/>
                  <a:gd name="T45" fmla="*/ 312 h 774"/>
                  <a:gd name="T46" fmla="*/ 725 w 982"/>
                  <a:gd name="T47" fmla="*/ 314 h 774"/>
                  <a:gd name="T48" fmla="*/ 640 w 982"/>
                  <a:gd name="T49" fmla="*/ 448 h 774"/>
                  <a:gd name="T50" fmla="*/ 924 w 982"/>
                  <a:gd name="T51" fmla="*/ 348 h 774"/>
                  <a:gd name="T52" fmla="*/ 858 w 982"/>
                  <a:gd name="T53" fmla="*/ 0 h 774"/>
                  <a:gd name="T54" fmla="*/ 804 w 982"/>
                  <a:gd name="T55" fmla="*/ 141 h 774"/>
                  <a:gd name="T56" fmla="*/ 800 w 982"/>
                  <a:gd name="T57" fmla="*/ 139 h 774"/>
                  <a:gd name="T58" fmla="*/ 789 w 982"/>
                  <a:gd name="T59" fmla="*/ 134 h 774"/>
                  <a:gd name="T60" fmla="*/ 773 w 982"/>
                  <a:gd name="T61" fmla="*/ 126 h 774"/>
                  <a:gd name="T62" fmla="*/ 751 w 982"/>
                  <a:gd name="T63" fmla="*/ 119 h 774"/>
                  <a:gd name="T64" fmla="*/ 723 w 982"/>
                  <a:gd name="T65" fmla="*/ 113 h 774"/>
                  <a:gd name="T66" fmla="*/ 689 w 982"/>
                  <a:gd name="T67" fmla="*/ 107 h 774"/>
                  <a:gd name="T68" fmla="*/ 651 w 982"/>
                  <a:gd name="T69" fmla="*/ 103 h 774"/>
                  <a:gd name="T70" fmla="*/ 608 w 982"/>
                  <a:gd name="T71" fmla="*/ 103 h 774"/>
                  <a:gd name="T72" fmla="*/ 561 w 982"/>
                  <a:gd name="T73" fmla="*/ 109 h 774"/>
                  <a:gd name="T74" fmla="*/ 508 w 982"/>
                  <a:gd name="T75" fmla="*/ 119 h 774"/>
                  <a:gd name="T76" fmla="*/ 454 w 982"/>
                  <a:gd name="T77" fmla="*/ 137 h 774"/>
                  <a:gd name="T78" fmla="*/ 397 w 982"/>
                  <a:gd name="T79" fmla="*/ 162 h 774"/>
                  <a:gd name="T80" fmla="*/ 335 w 982"/>
                  <a:gd name="T81" fmla="*/ 198 h 774"/>
                  <a:gd name="T82" fmla="*/ 273 w 982"/>
                  <a:gd name="T83" fmla="*/ 243 h 774"/>
                  <a:gd name="T84" fmla="*/ 216 w 982"/>
                  <a:gd name="T85" fmla="*/ 292 h 774"/>
                  <a:gd name="T86" fmla="*/ 167 w 982"/>
                  <a:gd name="T87" fmla="*/ 342 h 774"/>
                  <a:gd name="T88" fmla="*/ 128 w 982"/>
                  <a:gd name="T89" fmla="*/ 397 h 774"/>
                  <a:gd name="T90" fmla="*/ 94 w 982"/>
                  <a:gd name="T91" fmla="*/ 451 h 774"/>
                  <a:gd name="T92" fmla="*/ 68 w 982"/>
                  <a:gd name="T93" fmla="*/ 504 h 774"/>
                  <a:gd name="T94" fmla="*/ 45 w 982"/>
                  <a:gd name="T95" fmla="*/ 555 h 774"/>
                  <a:gd name="T96" fmla="*/ 28 w 982"/>
                  <a:gd name="T97" fmla="*/ 602 h 774"/>
                  <a:gd name="T98" fmla="*/ 17 w 982"/>
                  <a:gd name="T99" fmla="*/ 643 h 774"/>
                  <a:gd name="T100" fmla="*/ 8 w 982"/>
                  <a:gd name="T101" fmla="*/ 679 h 774"/>
                  <a:gd name="T102" fmla="*/ 4 w 982"/>
                  <a:gd name="T103" fmla="*/ 705 h 774"/>
                  <a:gd name="T104" fmla="*/ 0 w 982"/>
                  <a:gd name="T105" fmla="*/ 722 h 774"/>
                  <a:gd name="T106" fmla="*/ 0 w 982"/>
                  <a:gd name="T107" fmla="*/ 728 h 77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82"/>
                  <a:gd name="T163" fmla="*/ 0 h 774"/>
                  <a:gd name="T164" fmla="*/ 982 w 982"/>
                  <a:gd name="T165" fmla="*/ 774 h 77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82" h="774">
                    <a:moveTo>
                      <a:pt x="0" y="774"/>
                    </a:moveTo>
                    <a:lnTo>
                      <a:pt x="2" y="770"/>
                    </a:lnTo>
                    <a:lnTo>
                      <a:pt x="8" y="754"/>
                    </a:lnTo>
                    <a:lnTo>
                      <a:pt x="16" y="730"/>
                    </a:lnTo>
                    <a:lnTo>
                      <a:pt x="32" y="698"/>
                    </a:lnTo>
                    <a:lnTo>
                      <a:pt x="50" y="660"/>
                    </a:lnTo>
                    <a:lnTo>
                      <a:pt x="76" y="618"/>
                    </a:lnTo>
                    <a:lnTo>
                      <a:pt x="106" y="574"/>
                    </a:lnTo>
                    <a:lnTo>
                      <a:pt x="142" y="528"/>
                    </a:lnTo>
                    <a:lnTo>
                      <a:pt x="186" y="482"/>
                    </a:lnTo>
                    <a:lnTo>
                      <a:pt x="236" y="438"/>
                    </a:lnTo>
                    <a:lnTo>
                      <a:pt x="294" y="398"/>
                    </a:lnTo>
                    <a:lnTo>
                      <a:pt x="360" y="360"/>
                    </a:lnTo>
                    <a:lnTo>
                      <a:pt x="426" y="332"/>
                    </a:lnTo>
                    <a:lnTo>
                      <a:pt x="488" y="314"/>
                    </a:lnTo>
                    <a:lnTo>
                      <a:pt x="544" y="304"/>
                    </a:lnTo>
                    <a:lnTo>
                      <a:pt x="594" y="300"/>
                    </a:lnTo>
                    <a:lnTo>
                      <a:pt x="638" y="300"/>
                    </a:lnTo>
                    <a:lnTo>
                      <a:pt x="678" y="304"/>
                    </a:lnTo>
                    <a:lnTo>
                      <a:pt x="710" y="312"/>
                    </a:lnTo>
                    <a:lnTo>
                      <a:pt x="736" y="320"/>
                    </a:lnTo>
                    <a:lnTo>
                      <a:pt x="754" y="326"/>
                    </a:lnTo>
                    <a:lnTo>
                      <a:pt x="766" y="332"/>
                    </a:lnTo>
                    <a:lnTo>
                      <a:pt x="770" y="334"/>
                    </a:lnTo>
                    <a:lnTo>
                      <a:pt x="680" y="476"/>
                    </a:lnTo>
                    <a:lnTo>
                      <a:pt x="982" y="370"/>
                    </a:lnTo>
                    <a:lnTo>
                      <a:pt x="912" y="0"/>
                    </a:lnTo>
                    <a:lnTo>
                      <a:pt x="854" y="150"/>
                    </a:lnTo>
                    <a:lnTo>
                      <a:pt x="850" y="148"/>
                    </a:lnTo>
                    <a:lnTo>
                      <a:pt x="838" y="142"/>
                    </a:lnTo>
                    <a:lnTo>
                      <a:pt x="822" y="134"/>
                    </a:lnTo>
                    <a:lnTo>
                      <a:pt x="798" y="126"/>
                    </a:lnTo>
                    <a:lnTo>
                      <a:pt x="768" y="120"/>
                    </a:lnTo>
                    <a:lnTo>
                      <a:pt x="732" y="114"/>
                    </a:lnTo>
                    <a:lnTo>
                      <a:pt x="692" y="110"/>
                    </a:lnTo>
                    <a:lnTo>
                      <a:pt x="646" y="110"/>
                    </a:lnTo>
                    <a:lnTo>
                      <a:pt x="596" y="116"/>
                    </a:lnTo>
                    <a:lnTo>
                      <a:pt x="540" y="126"/>
                    </a:lnTo>
                    <a:lnTo>
                      <a:pt x="482" y="146"/>
                    </a:lnTo>
                    <a:lnTo>
                      <a:pt x="422" y="172"/>
                    </a:lnTo>
                    <a:lnTo>
                      <a:pt x="356" y="210"/>
                    </a:lnTo>
                    <a:lnTo>
                      <a:pt x="290" y="258"/>
                    </a:lnTo>
                    <a:lnTo>
                      <a:pt x="230" y="310"/>
                    </a:lnTo>
                    <a:lnTo>
                      <a:pt x="178" y="364"/>
                    </a:lnTo>
                    <a:lnTo>
                      <a:pt x="136" y="422"/>
                    </a:lnTo>
                    <a:lnTo>
                      <a:pt x="100" y="480"/>
                    </a:lnTo>
                    <a:lnTo>
                      <a:pt x="72" y="536"/>
                    </a:lnTo>
                    <a:lnTo>
                      <a:pt x="48" y="590"/>
                    </a:lnTo>
                    <a:lnTo>
                      <a:pt x="30" y="640"/>
                    </a:lnTo>
                    <a:lnTo>
                      <a:pt x="18" y="684"/>
                    </a:lnTo>
                    <a:lnTo>
                      <a:pt x="8" y="722"/>
                    </a:lnTo>
                    <a:lnTo>
                      <a:pt x="4" y="750"/>
                    </a:lnTo>
                    <a:lnTo>
                      <a:pt x="0" y="768"/>
                    </a:lnTo>
                    <a:lnTo>
                      <a:pt x="0" y="774"/>
                    </a:lnTo>
                  </a:path>
                </a:pathLst>
              </a:custGeom>
              <a:solidFill>
                <a:srgbClr val="A5E64A"/>
              </a:soli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2157" y="1671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246B0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2304" y="1584"/>
                <a:ext cx="1174" cy="181"/>
              </a:xfrm>
              <a:prstGeom prst="roundRect">
                <a:avLst>
                  <a:gd name="adj" fmla="val 50000"/>
                </a:avLst>
              </a:prstGeom>
              <a:solidFill>
                <a:srgbClr val="246B0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 flipH="1">
                <a:off x="3360" y="1632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 flipH="1">
                <a:off x="2358" y="1626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3738" y="1355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A5E64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874" y="1265"/>
                <a:ext cx="1174" cy="181"/>
              </a:xfrm>
              <a:prstGeom prst="roundRect">
                <a:avLst>
                  <a:gd name="adj" fmla="val 50000"/>
                </a:avLst>
              </a:prstGeom>
              <a:solidFill>
                <a:srgbClr val="A5E64A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 flipH="1">
                <a:off x="4936" y="1310"/>
                <a:ext cx="45" cy="90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12"/>
              <p:cNvSpPr>
                <a:spLocks noChangeArrowheads="1"/>
              </p:cNvSpPr>
              <p:nvPr/>
            </p:nvSpPr>
            <p:spPr bwMode="auto">
              <a:xfrm flipH="1">
                <a:off x="3939" y="1310"/>
                <a:ext cx="45" cy="90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gray">
              <a:xfrm>
                <a:off x="1570" y="1084"/>
                <a:ext cx="924" cy="729"/>
              </a:xfrm>
              <a:custGeom>
                <a:avLst/>
                <a:gdLst>
                  <a:gd name="T0" fmla="*/ 0 w 982"/>
                  <a:gd name="T1" fmla="*/ 729 h 774"/>
                  <a:gd name="T2" fmla="*/ 2 w 982"/>
                  <a:gd name="T3" fmla="*/ 725 h 774"/>
                  <a:gd name="T4" fmla="*/ 8 w 982"/>
                  <a:gd name="T5" fmla="*/ 710 h 774"/>
                  <a:gd name="T6" fmla="*/ 15 w 982"/>
                  <a:gd name="T7" fmla="*/ 688 h 774"/>
                  <a:gd name="T8" fmla="*/ 30 w 982"/>
                  <a:gd name="T9" fmla="*/ 657 h 774"/>
                  <a:gd name="T10" fmla="*/ 47 w 982"/>
                  <a:gd name="T11" fmla="*/ 622 h 774"/>
                  <a:gd name="T12" fmla="*/ 72 w 982"/>
                  <a:gd name="T13" fmla="*/ 582 h 774"/>
                  <a:gd name="T14" fmla="*/ 100 w 982"/>
                  <a:gd name="T15" fmla="*/ 541 h 774"/>
                  <a:gd name="T16" fmla="*/ 134 w 982"/>
                  <a:gd name="T17" fmla="*/ 497 h 774"/>
                  <a:gd name="T18" fmla="*/ 175 w 982"/>
                  <a:gd name="T19" fmla="*/ 454 h 774"/>
                  <a:gd name="T20" fmla="*/ 222 w 982"/>
                  <a:gd name="T21" fmla="*/ 413 h 774"/>
                  <a:gd name="T22" fmla="*/ 277 w 982"/>
                  <a:gd name="T23" fmla="*/ 375 h 774"/>
                  <a:gd name="T24" fmla="*/ 339 w 982"/>
                  <a:gd name="T25" fmla="*/ 339 h 774"/>
                  <a:gd name="T26" fmla="*/ 401 w 982"/>
                  <a:gd name="T27" fmla="*/ 313 h 774"/>
                  <a:gd name="T28" fmla="*/ 459 w 982"/>
                  <a:gd name="T29" fmla="*/ 296 h 774"/>
                  <a:gd name="T30" fmla="*/ 512 w 982"/>
                  <a:gd name="T31" fmla="*/ 286 h 774"/>
                  <a:gd name="T32" fmla="*/ 559 w 982"/>
                  <a:gd name="T33" fmla="*/ 283 h 774"/>
                  <a:gd name="T34" fmla="*/ 600 w 982"/>
                  <a:gd name="T35" fmla="*/ 283 h 774"/>
                  <a:gd name="T36" fmla="*/ 638 w 982"/>
                  <a:gd name="T37" fmla="*/ 286 h 774"/>
                  <a:gd name="T38" fmla="*/ 668 w 982"/>
                  <a:gd name="T39" fmla="*/ 294 h 774"/>
                  <a:gd name="T40" fmla="*/ 693 w 982"/>
                  <a:gd name="T41" fmla="*/ 301 h 774"/>
                  <a:gd name="T42" fmla="*/ 709 w 982"/>
                  <a:gd name="T43" fmla="*/ 307 h 774"/>
                  <a:gd name="T44" fmla="*/ 721 w 982"/>
                  <a:gd name="T45" fmla="*/ 313 h 774"/>
                  <a:gd name="T46" fmla="*/ 725 w 982"/>
                  <a:gd name="T47" fmla="*/ 315 h 774"/>
                  <a:gd name="T48" fmla="*/ 640 w 982"/>
                  <a:gd name="T49" fmla="*/ 448 h 774"/>
                  <a:gd name="T50" fmla="*/ 924 w 982"/>
                  <a:gd name="T51" fmla="*/ 348 h 774"/>
                  <a:gd name="T52" fmla="*/ 858 w 982"/>
                  <a:gd name="T53" fmla="*/ 0 h 774"/>
                  <a:gd name="T54" fmla="*/ 804 w 982"/>
                  <a:gd name="T55" fmla="*/ 141 h 774"/>
                  <a:gd name="T56" fmla="*/ 800 w 982"/>
                  <a:gd name="T57" fmla="*/ 139 h 774"/>
                  <a:gd name="T58" fmla="*/ 789 w 982"/>
                  <a:gd name="T59" fmla="*/ 134 h 774"/>
                  <a:gd name="T60" fmla="*/ 773 w 982"/>
                  <a:gd name="T61" fmla="*/ 126 h 774"/>
                  <a:gd name="T62" fmla="*/ 751 w 982"/>
                  <a:gd name="T63" fmla="*/ 119 h 774"/>
                  <a:gd name="T64" fmla="*/ 723 w 982"/>
                  <a:gd name="T65" fmla="*/ 113 h 774"/>
                  <a:gd name="T66" fmla="*/ 689 w 982"/>
                  <a:gd name="T67" fmla="*/ 107 h 774"/>
                  <a:gd name="T68" fmla="*/ 651 w 982"/>
                  <a:gd name="T69" fmla="*/ 104 h 774"/>
                  <a:gd name="T70" fmla="*/ 608 w 982"/>
                  <a:gd name="T71" fmla="*/ 104 h 774"/>
                  <a:gd name="T72" fmla="*/ 561 w 982"/>
                  <a:gd name="T73" fmla="*/ 109 h 774"/>
                  <a:gd name="T74" fmla="*/ 508 w 982"/>
                  <a:gd name="T75" fmla="*/ 119 h 774"/>
                  <a:gd name="T76" fmla="*/ 454 w 982"/>
                  <a:gd name="T77" fmla="*/ 138 h 774"/>
                  <a:gd name="T78" fmla="*/ 397 w 982"/>
                  <a:gd name="T79" fmla="*/ 162 h 774"/>
                  <a:gd name="T80" fmla="*/ 335 w 982"/>
                  <a:gd name="T81" fmla="*/ 198 h 774"/>
                  <a:gd name="T82" fmla="*/ 273 w 982"/>
                  <a:gd name="T83" fmla="*/ 243 h 774"/>
                  <a:gd name="T84" fmla="*/ 216 w 982"/>
                  <a:gd name="T85" fmla="*/ 292 h 774"/>
                  <a:gd name="T86" fmla="*/ 167 w 982"/>
                  <a:gd name="T87" fmla="*/ 343 h 774"/>
                  <a:gd name="T88" fmla="*/ 128 w 982"/>
                  <a:gd name="T89" fmla="*/ 397 h 774"/>
                  <a:gd name="T90" fmla="*/ 94 w 982"/>
                  <a:gd name="T91" fmla="*/ 452 h 774"/>
                  <a:gd name="T92" fmla="*/ 68 w 982"/>
                  <a:gd name="T93" fmla="*/ 505 h 774"/>
                  <a:gd name="T94" fmla="*/ 45 w 982"/>
                  <a:gd name="T95" fmla="*/ 556 h 774"/>
                  <a:gd name="T96" fmla="*/ 28 w 982"/>
                  <a:gd name="T97" fmla="*/ 603 h 774"/>
                  <a:gd name="T98" fmla="*/ 17 w 982"/>
                  <a:gd name="T99" fmla="*/ 644 h 774"/>
                  <a:gd name="T100" fmla="*/ 8 w 982"/>
                  <a:gd name="T101" fmla="*/ 680 h 774"/>
                  <a:gd name="T102" fmla="*/ 4 w 982"/>
                  <a:gd name="T103" fmla="*/ 706 h 774"/>
                  <a:gd name="T104" fmla="*/ 0 w 982"/>
                  <a:gd name="T105" fmla="*/ 723 h 774"/>
                  <a:gd name="T106" fmla="*/ 0 w 982"/>
                  <a:gd name="T107" fmla="*/ 729 h 77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82"/>
                  <a:gd name="T163" fmla="*/ 0 h 774"/>
                  <a:gd name="T164" fmla="*/ 982 w 982"/>
                  <a:gd name="T165" fmla="*/ 774 h 77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82" h="774">
                    <a:moveTo>
                      <a:pt x="0" y="774"/>
                    </a:moveTo>
                    <a:lnTo>
                      <a:pt x="2" y="770"/>
                    </a:lnTo>
                    <a:lnTo>
                      <a:pt x="8" y="754"/>
                    </a:lnTo>
                    <a:lnTo>
                      <a:pt x="16" y="730"/>
                    </a:lnTo>
                    <a:lnTo>
                      <a:pt x="32" y="698"/>
                    </a:lnTo>
                    <a:lnTo>
                      <a:pt x="50" y="660"/>
                    </a:lnTo>
                    <a:lnTo>
                      <a:pt x="76" y="618"/>
                    </a:lnTo>
                    <a:lnTo>
                      <a:pt x="106" y="574"/>
                    </a:lnTo>
                    <a:lnTo>
                      <a:pt x="142" y="528"/>
                    </a:lnTo>
                    <a:lnTo>
                      <a:pt x="186" y="482"/>
                    </a:lnTo>
                    <a:lnTo>
                      <a:pt x="236" y="438"/>
                    </a:lnTo>
                    <a:lnTo>
                      <a:pt x="294" y="398"/>
                    </a:lnTo>
                    <a:lnTo>
                      <a:pt x="360" y="360"/>
                    </a:lnTo>
                    <a:lnTo>
                      <a:pt x="426" y="332"/>
                    </a:lnTo>
                    <a:lnTo>
                      <a:pt x="488" y="314"/>
                    </a:lnTo>
                    <a:lnTo>
                      <a:pt x="544" y="304"/>
                    </a:lnTo>
                    <a:lnTo>
                      <a:pt x="594" y="300"/>
                    </a:lnTo>
                    <a:lnTo>
                      <a:pt x="638" y="300"/>
                    </a:lnTo>
                    <a:lnTo>
                      <a:pt x="678" y="304"/>
                    </a:lnTo>
                    <a:lnTo>
                      <a:pt x="710" y="312"/>
                    </a:lnTo>
                    <a:lnTo>
                      <a:pt x="736" y="320"/>
                    </a:lnTo>
                    <a:lnTo>
                      <a:pt x="754" y="326"/>
                    </a:lnTo>
                    <a:lnTo>
                      <a:pt x="766" y="332"/>
                    </a:lnTo>
                    <a:lnTo>
                      <a:pt x="770" y="334"/>
                    </a:lnTo>
                    <a:lnTo>
                      <a:pt x="680" y="476"/>
                    </a:lnTo>
                    <a:lnTo>
                      <a:pt x="982" y="370"/>
                    </a:lnTo>
                    <a:lnTo>
                      <a:pt x="912" y="0"/>
                    </a:lnTo>
                    <a:lnTo>
                      <a:pt x="854" y="150"/>
                    </a:lnTo>
                    <a:lnTo>
                      <a:pt x="850" y="148"/>
                    </a:lnTo>
                    <a:lnTo>
                      <a:pt x="838" y="142"/>
                    </a:lnTo>
                    <a:lnTo>
                      <a:pt x="822" y="134"/>
                    </a:lnTo>
                    <a:lnTo>
                      <a:pt x="798" y="126"/>
                    </a:lnTo>
                    <a:lnTo>
                      <a:pt x="768" y="120"/>
                    </a:lnTo>
                    <a:lnTo>
                      <a:pt x="732" y="114"/>
                    </a:lnTo>
                    <a:lnTo>
                      <a:pt x="692" y="110"/>
                    </a:lnTo>
                    <a:lnTo>
                      <a:pt x="646" y="110"/>
                    </a:lnTo>
                    <a:lnTo>
                      <a:pt x="596" y="116"/>
                    </a:lnTo>
                    <a:lnTo>
                      <a:pt x="540" y="126"/>
                    </a:lnTo>
                    <a:lnTo>
                      <a:pt x="482" y="146"/>
                    </a:lnTo>
                    <a:lnTo>
                      <a:pt x="422" y="172"/>
                    </a:lnTo>
                    <a:lnTo>
                      <a:pt x="356" y="210"/>
                    </a:lnTo>
                    <a:lnTo>
                      <a:pt x="290" y="258"/>
                    </a:lnTo>
                    <a:lnTo>
                      <a:pt x="230" y="310"/>
                    </a:lnTo>
                    <a:lnTo>
                      <a:pt x="178" y="364"/>
                    </a:lnTo>
                    <a:lnTo>
                      <a:pt x="136" y="422"/>
                    </a:lnTo>
                    <a:lnTo>
                      <a:pt x="100" y="480"/>
                    </a:lnTo>
                    <a:lnTo>
                      <a:pt x="72" y="536"/>
                    </a:lnTo>
                    <a:lnTo>
                      <a:pt x="48" y="590"/>
                    </a:lnTo>
                    <a:lnTo>
                      <a:pt x="30" y="640"/>
                    </a:lnTo>
                    <a:lnTo>
                      <a:pt x="18" y="684"/>
                    </a:lnTo>
                    <a:lnTo>
                      <a:pt x="8" y="722"/>
                    </a:lnTo>
                    <a:lnTo>
                      <a:pt x="4" y="750"/>
                    </a:lnTo>
                    <a:lnTo>
                      <a:pt x="0" y="768"/>
                    </a:lnTo>
                    <a:lnTo>
                      <a:pt x="0" y="774"/>
                    </a:lnTo>
                  </a:path>
                </a:pathLst>
              </a:custGeom>
              <a:solidFill>
                <a:srgbClr val="A5E64A"/>
              </a:soli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6"/>
              <p:cNvGrpSpPr>
                <a:grpSpLocks/>
              </p:cNvGrpSpPr>
              <p:nvPr/>
            </p:nvGrpSpPr>
            <p:grpSpPr bwMode="auto">
              <a:xfrm>
                <a:off x="576" y="1852"/>
                <a:ext cx="1446" cy="2078"/>
                <a:chOff x="576" y="1852"/>
                <a:chExt cx="1446" cy="2078"/>
              </a:xfrm>
            </p:grpSpPr>
            <p:sp>
              <p:nvSpPr>
                <p:cNvPr id="25" name="AutoShape 17"/>
                <p:cNvSpPr>
                  <a:spLocks noChangeArrowheads="1"/>
                </p:cNvSpPr>
                <p:nvPr/>
              </p:nvSpPr>
              <p:spPr bwMode="auto">
                <a:xfrm>
                  <a:off x="576" y="1942"/>
                  <a:ext cx="1446" cy="1988"/>
                </a:xfrm>
                <a:prstGeom prst="roundRect">
                  <a:avLst>
                    <a:gd name="adj" fmla="val 4690"/>
                  </a:avLst>
                </a:prstGeom>
                <a:noFill/>
                <a:ln w="57150">
                  <a:solidFill>
                    <a:srgbClr val="A5E6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AutoShape 18"/>
                <p:cNvSpPr>
                  <a:spLocks noChangeArrowheads="1"/>
                </p:cNvSpPr>
                <p:nvPr/>
              </p:nvSpPr>
              <p:spPr bwMode="gray">
                <a:xfrm>
                  <a:off x="712" y="1852"/>
                  <a:ext cx="1174" cy="1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5E64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19"/>
                <p:cNvSpPr>
                  <a:spLocks noChangeArrowheads="1"/>
                </p:cNvSpPr>
                <p:nvPr/>
              </p:nvSpPr>
              <p:spPr bwMode="auto">
                <a:xfrm flipH="1">
                  <a:off x="1773" y="1897"/>
                  <a:ext cx="45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776" y="1897"/>
                  <a:ext cx="46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矩形 13"/>
            <p:cNvSpPr>
              <a:spLocks noChangeArrowheads="1"/>
            </p:cNvSpPr>
            <p:nvPr/>
          </p:nvSpPr>
          <p:spPr bwMode="auto">
            <a:xfrm>
              <a:off x="6948264" y="2490123"/>
              <a:ext cx="1817189" cy="107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微软雅黑" pitchFamily="34" charset="-122"/>
                  <a:ea typeface="微软雅黑" pitchFamily="34" charset="-122"/>
                </a:rPr>
                <a:t>提供使用者</a:t>
              </a:r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正確空氣品質預測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14"/>
            <p:cNvSpPr>
              <a:spLocks noChangeArrowheads="1"/>
            </p:cNvSpPr>
            <p:nvPr/>
          </p:nvSpPr>
          <p:spPr bwMode="auto">
            <a:xfrm>
              <a:off x="4932040" y="3019048"/>
              <a:ext cx="156966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使用測試資料</a:t>
              </a:r>
              <a:endParaRPr lang="en-US" altLang="zh-TW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測試</a:t>
              </a:r>
              <a:r>
                <a:rPr lang="en-US" altLang="zh-TW" dirty="0" smtClean="0">
                  <a:latin typeface="微软雅黑" pitchFamily="34" charset="-122"/>
                  <a:ea typeface="微软雅黑" pitchFamily="34" charset="-122"/>
                </a:rPr>
                <a:t>Model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2802872" y="3333934"/>
              <a:ext cx="16251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透過現有資料</a:t>
              </a:r>
              <a:endParaRPr lang="en-US" altLang="zh-TW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en-US" altLang="zh-TW" dirty="0" smtClean="0">
                  <a:latin typeface="微软雅黑" pitchFamily="34" charset="-122"/>
                  <a:ea typeface="微软雅黑" pitchFamily="34" charset="-122"/>
                </a:rPr>
                <a:t>Model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23528" y="2703707"/>
              <a:ext cx="1935355" cy="266077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246B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520276" y="2587264"/>
              <a:ext cx="1571304" cy="242254"/>
            </a:xfrm>
            <a:prstGeom prst="roundRect">
              <a:avLst>
                <a:gd name="adj" fmla="val 50000"/>
              </a:avLst>
            </a:prstGeom>
            <a:solidFill>
              <a:srgbClr val="246B0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gray">
            <a:xfrm>
              <a:off x="1543341" y="1557785"/>
              <a:ext cx="1236700" cy="975708"/>
            </a:xfrm>
            <a:custGeom>
              <a:avLst/>
              <a:gdLst>
                <a:gd name="T0" fmla="*/ 0 w 982"/>
                <a:gd name="T1" fmla="*/ 729 h 774"/>
                <a:gd name="T2" fmla="*/ 2 w 982"/>
                <a:gd name="T3" fmla="*/ 725 h 774"/>
                <a:gd name="T4" fmla="*/ 8 w 982"/>
                <a:gd name="T5" fmla="*/ 710 h 774"/>
                <a:gd name="T6" fmla="*/ 15 w 982"/>
                <a:gd name="T7" fmla="*/ 688 h 774"/>
                <a:gd name="T8" fmla="*/ 30 w 982"/>
                <a:gd name="T9" fmla="*/ 657 h 774"/>
                <a:gd name="T10" fmla="*/ 47 w 982"/>
                <a:gd name="T11" fmla="*/ 622 h 774"/>
                <a:gd name="T12" fmla="*/ 72 w 982"/>
                <a:gd name="T13" fmla="*/ 582 h 774"/>
                <a:gd name="T14" fmla="*/ 100 w 982"/>
                <a:gd name="T15" fmla="*/ 541 h 774"/>
                <a:gd name="T16" fmla="*/ 134 w 982"/>
                <a:gd name="T17" fmla="*/ 497 h 774"/>
                <a:gd name="T18" fmla="*/ 175 w 982"/>
                <a:gd name="T19" fmla="*/ 454 h 774"/>
                <a:gd name="T20" fmla="*/ 222 w 982"/>
                <a:gd name="T21" fmla="*/ 413 h 774"/>
                <a:gd name="T22" fmla="*/ 277 w 982"/>
                <a:gd name="T23" fmla="*/ 375 h 774"/>
                <a:gd name="T24" fmla="*/ 339 w 982"/>
                <a:gd name="T25" fmla="*/ 339 h 774"/>
                <a:gd name="T26" fmla="*/ 401 w 982"/>
                <a:gd name="T27" fmla="*/ 313 h 774"/>
                <a:gd name="T28" fmla="*/ 459 w 982"/>
                <a:gd name="T29" fmla="*/ 296 h 774"/>
                <a:gd name="T30" fmla="*/ 512 w 982"/>
                <a:gd name="T31" fmla="*/ 286 h 774"/>
                <a:gd name="T32" fmla="*/ 559 w 982"/>
                <a:gd name="T33" fmla="*/ 283 h 774"/>
                <a:gd name="T34" fmla="*/ 600 w 982"/>
                <a:gd name="T35" fmla="*/ 283 h 774"/>
                <a:gd name="T36" fmla="*/ 638 w 982"/>
                <a:gd name="T37" fmla="*/ 286 h 774"/>
                <a:gd name="T38" fmla="*/ 668 w 982"/>
                <a:gd name="T39" fmla="*/ 294 h 774"/>
                <a:gd name="T40" fmla="*/ 693 w 982"/>
                <a:gd name="T41" fmla="*/ 301 h 774"/>
                <a:gd name="T42" fmla="*/ 709 w 982"/>
                <a:gd name="T43" fmla="*/ 307 h 774"/>
                <a:gd name="T44" fmla="*/ 721 w 982"/>
                <a:gd name="T45" fmla="*/ 313 h 774"/>
                <a:gd name="T46" fmla="*/ 725 w 982"/>
                <a:gd name="T47" fmla="*/ 315 h 774"/>
                <a:gd name="T48" fmla="*/ 640 w 982"/>
                <a:gd name="T49" fmla="*/ 448 h 774"/>
                <a:gd name="T50" fmla="*/ 924 w 982"/>
                <a:gd name="T51" fmla="*/ 348 h 774"/>
                <a:gd name="T52" fmla="*/ 858 w 982"/>
                <a:gd name="T53" fmla="*/ 0 h 774"/>
                <a:gd name="T54" fmla="*/ 804 w 982"/>
                <a:gd name="T55" fmla="*/ 141 h 774"/>
                <a:gd name="T56" fmla="*/ 800 w 982"/>
                <a:gd name="T57" fmla="*/ 139 h 774"/>
                <a:gd name="T58" fmla="*/ 789 w 982"/>
                <a:gd name="T59" fmla="*/ 134 h 774"/>
                <a:gd name="T60" fmla="*/ 773 w 982"/>
                <a:gd name="T61" fmla="*/ 126 h 774"/>
                <a:gd name="T62" fmla="*/ 751 w 982"/>
                <a:gd name="T63" fmla="*/ 119 h 774"/>
                <a:gd name="T64" fmla="*/ 723 w 982"/>
                <a:gd name="T65" fmla="*/ 113 h 774"/>
                <a:gd name="T66" fmla="*/ 689 w 982"/>
                <a:gd name="T67" fmla="*/ 107 h 774"/>
                <a:gd name="T68" fmla="*/ 651 w 982"/>
                <a:gd name="T69" fmla="*/ 104 h 774"/>
                <a:gd name="T70" fmla="*/ 608 w 982"/>
                <a:gd name="T71" fmla="*/ 104 h 774"/>
                <a:gd name="T72" fmla="*/ 561 w 982"/>
                <a:gd name="T73" fmla="*/ 109 h 774"/>
                <a:gd name="T74" fmla="*/ 508 w 982"/>
                <a:gd name="T75" fmla="*/ 119 h 774"/>
                <a:gd name="T76" fmla="*/ 454 w 982"/>
                <a:gd name="T77" fmla="*/ 138 h 774"/>
                <a:gd name="T78" fmla="*/ 397 w 982"/>
                <a:gd name="T79" fmla="*/ 162 h 774"/>
                <a:gd name="T80" fmla="*/ 335 w 982"/>
                <a:gd name="T81" fmla="*/ 198 h 774"/>
                <a:gd name="T82" fmla="*/ 273 w 982"/>
                <a:gd name="T83" fmla="*/ 243 h 774"/>
                <a:gd name="T84" fmla="*/ 216 w 982"/>
                <a:gd name="T85" fmla="*/ 292 h 774"/>
                <a:gd name="T86" fmla="*/ 167 w 982"/>
                <a:gd name="T87" fmla="*/ 343 h 774"/>
                <a:gd name="T88" fmla="*/ 128 w 982"/>
                <a:gd name="T89" fmla="*/ 397 h 774"/>
                <a:gd name="T90" fmla="*/ 94 w 982"/>
                <a:gd name="T91" fmla="*/ 452 h 774"/>
                <a:gd name="T92" fmla="*/ 68 w 982"/>
                <a:gd name="T93" fmla="*/ 505 h 774"/>
                <a:gd name="T94" fmla="*/ 45 w 982"/>
                <a:gd name="T95" fmla="*/ 556 h 774"/>
                <a:gd name="T96" fmla="*/ 28 w 982"/>
                <a:gd name="T97" fmla="*/ 603 h 774"/>
                <a:gd name="T98" fmla="*/ 17 w 982"/>
                <a:gd name="T99" fmla="*/ 644 h 774"/>
                <a:gd name="T100" fmla="*/ 8 w 982"/>
                <a:gd name="T101" fmla="*/ 680 h 774"/>
                <a:gd name="T102" fmla="*/ 4 w 982"/>
                <a:gd name="T103" fmla="*/ 706 h 774"/>
                <a:gd name="T104" fmla="*/ 0 w 982"/>
                <a:gd name="T105" fmla="*/ 723 h 774"/>
                <a:gd name="T106" fmla="*/ 0 w 982"/>
                <a:gd name="T107" fmla="*/ 729 h 7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2"/>
                <a:gd name="T163" fmla="*/ 0 h 774"/>
                <a:gd name="T164" fmla="*/ 982 w 982"/>
                <a:gd name="T165" fmla="*/ 774 h 7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A5E64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矩形 15"/>
            <p:cNvSpPr>
              <a:spLocks noChangeArrowheads="1"/>
            </p:cNvSpPr>
            <p:nvPr/>
          </p:nvSpPr>
          <p:spPr bwMode="auto">
            <a:xfrm>
              <a:off x="384804" y="3486334"/>
              <a:ext cx="17768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歷史資料擷取</a:t>
              </a:r>
              <a:endParaRPr lang="en-US" altLang="zh-TW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TW" altLang="en-US" dirty="0" smtClean="0">
                  <a:latin typeface="微软雅黑" pitchFamily="34" charset="-122"/>
                  <a:ea typeface="微软雅黑" pitchFamily="34" charset="-122"/>
                </a:rPr>
                <a:t>資料預處理</a:t>
              </a:r>
              <a:endParaRPr lang="en-US" altLang="zh-TW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工具、模型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400" b="1" dirty="0"/>
              <a:t>程式</a:t>
            </a:r>
            <a:r>
              <a:rPr lang="zh-TW" altLang="en-US" sz="4400" b="1" dirty="0" smtClean="0"/>
              <a:t>語言：</a:t>
            </a:r>
            <a:endParaRPr lang="en-US" altLang="zh-TW" sz="4400" b="1" dirty="0" smtClean="0"/>
          </a:p>
          <a:p>
            <a:pPr marL="0" indent="0">
              <a:buNone/>
            </a:pPr>
            <a:r>
              <a:rPr lang="en-US" altLang="zh-TW" sz="4400" b="1" dirty="0" smtClean="0"/>
              <a:t>Package</a:t>
            </a:r>
            <a:r>
              <a:rPr lang="zh-TW" altLang="en-US" sz="4400" b="1" dirty="0" smtClean="0"/>
              <a:t> ：</a:t>
            </a:r>
            <a:endParaRPr lang="en-US" altLang="zh-TW" sz="4400" b="1" dirty="0" smtClean="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/>
              <a:t>Pandas:</a:t>
            </a:r>
            <a:r>
              <a:rPr lang="en-US" altLang="zh-TW" sz="3200" dirty="0" err="1"/>
              <a:t>Python</a:t>
            </a:r>
            <a:r>
              <a:rPr lang="en-US" altLang="zh-TW" sz="3200" dirty="0"/>
              <a:t> Data Analysis Library</a:t>
            </a:r>
            <a:endParaRPr lang="en-US" altLang="zh-TW" sz="3200" dirty="0" smtClean="0"/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Keras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 </a:t>
            </a:r>
            <a:r>
              <a:rPr lang="en-US" altLang="zh-TW" sz="3200" dirty="0"/>
              <a:t>The Python Deep Learning library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4400" dirty="0" smtClean="0"/>
              <a:t>模型</a:t>
            </a:r>
            <a:r>
              <a:rPr lang="zh-TW" altLang="en-US" sz="4400" b="1" dirty="0"/>
              <a:t>：</a:t>
            </a:r>
            <a:r>
              <a:rPr lang="en-US" altLang="zh-TW" sz="4400" b="1" dirty="0" smtClean="0"/>
              <a:t>LSTM</a:t>
            </a:r>
            <a:endParaRPr lang="en-US" altLang="zh-TW" sz="44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200" dirty="0"/>
              <a:t>適合於處理和預測時間序列中間隔和延遲非常長的重要事件。</a:t>
            </a:r>
            <a:endParaRPr lang="en-US" altLang="zh-TW" sz="3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240400" y="6382800"/>
            <a:ext cx="2895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91" y="1390278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574</Words>
  <Application>Microsoft Office PowerPoint</Application>
  <PresentationFormat>如螢幕大小 (4:3)</PresentationFormat>
  <Paragraphs>120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研究目標</vt:lpstr>
      <vt:lpstr>使用工具、模型</vt:lpstr>
      <vt:lpstr>30天內實際資料</vt:lpstr>
      <vt:lpstr>程式畫面</vt:lpstr>
      <vt:lpstr>預測結果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343</cp:revision>
  <dcterms:created xsi:type="dcterms:W3CDTF">2013-10-30T09:04:50Z</dcterms:created>
  <dcterms:modified xsi:type="dcterms:W3CDTF">2017-06-19T11:52:49Z</dcterms:modified>
</cp:coreProperties>
</file>