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80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470E3-9043-4264-A14D-B924BBE42B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A617-6874-4D59-8D76-DAD89F22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wealth/real-estate/flashback-2016-the-year-gone-by-for-real-estate-sector/articleshow/56774789.cms?utm_source=contentofinterest&amp;utm_medium=text&amp;utm_campaign=cpps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Slide 1: Welcome Message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Welcome</a:t>
            </a:r>
            <a:r>
              <a:rPr lang="en-US" baseline="0" dirty="0" smtClean="0"/>
              <a:t> to House prices in India 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your name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the title of the assignment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10: Data Analysis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analysis started by first loading the dataset into the google colab notebook.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Pandas library was used to convert the csv file into readable data frames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same library was used to clean the data and prepare it for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11: Data Exploration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above</a:t>
            </a:r>
            <a:r>
              <a:rPr lang="en-US" baseline="0" dirty="0" smtClean="0"/>
              <a:t> line of code was used to generate the first 10 rows of the dataset.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second line of code was used to output the house features present in the dataset.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House_price_df.tail</a:t>
            </a:r>
            <a:r>
              <a:rPr lang="en-US" baseline="0" dirty="0" smtClean="0"/>
              <a:t>(5) code was used to showcase the last 5 rows of the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</a:t>
            </a:r>
            <a:r>
              <a:rPr lang="en-US" b="1" baseline="0" dirty="0" smtClean="0"/>
              <a:t> 12: EDA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Correlation matrix between the input variables and the target feature (price) was constructed and heat map visualized.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No. of bathrooms, living area, and grade of the house are the input variables highly correlated to the price of the house.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the other hand, a low correlation coefficient was observed between the price of houses and the input variables such as  </a:t>
            </a:r>
            <a:r>
              <a:rPr lang="en-US" sz="1200" dirty="0" smtClean="0"/>
              <a:t>date, built year, and postal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13: Data Visualization</a:t>
            </a:r>
            <a:endParaRPr lang="en-US" b="1" baseline="0" dirty="0" smtClean="0"/>
          </a:p>
          <a:p>
            <a:r>
              <a:rPr lang="en-US" baseline="0" dirty="0" smtClean="0"/>
              <a:t>- </a:t>
            </a:r>
            <a:r>
              <a:rPr lang="en-US" dirty="0" smtClean="0"/>
              <a:t>A</a:t>
            </a:r>
            <a:r>
              <a:rPr lang="en-US" baseline="0" dirty="0" smtClean="0"/>
              <a:t> bar plot of the count of number of bathrooms was constructed.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9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14: Data Visualization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following inferences</a:t>
            </a:r>
            <a:r>
              <a:rPr lang="en-US" baseline="0" dirty="0" smtClean="0"/>
              <a:t> were made from the above graph (in slide 13):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 3500 houses had 2.5 bathrooms.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About 2500 houses had only 1 bathroom.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Houses with 0.75, 4.0, 4.25, and 4.5 bathrooms were less</a:t>
            </a:r>
            <a:r>
              <a:rPr lang="en-US" sz="1200" baseline="0" dirty="0" smtClean="0"/>
              <a:t> than 500 in total.</a:t>
            </a:r>
            <a:r>
              <a:rPr lang="en-US" sz="1200" dirty="0" smtClean="0"/>
              <a:t>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15: Data Visualization</a:t>
            </a:r>
          </a:p>
          <a:p>
            <a:r>
              <a:rPr lang="en-US" dirty="0" smtClean="0"/>
              <a:t>- This</a:t>
            </a:r>
            <a:r>
              <a:rPr lang="en-US" baseline="0" dirty="0" smtClean="0"/>
              <a:t> is a count plot of the number of bedrooms.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16: Data Visualization</a:t>
            </a:r>
          </a:p>
          <a:p>
            <a:r>
              <a:rPr lang="en-US" dirty="0" smtClean="0"/>
              <a:t>The following</a:t>
            </a:r>
            <a:r>
              <a:rPr lang="en-US" baseline="0" dirty="0" smtClean="0"/>
              <a:t> observations can be noted: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 6000 houses had 3 bedrooms.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About 4000 houses had 4 bedrooms.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House with 1 bedroom were</a:t>
            </a:r>
            <a:r>
              <a:rPr lang="en-US" baseline="0" dirty="0" smtClean="0"/>
              <a:t> the least in number i.e. less than 200.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0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17: Data Visualization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The above graph is a count plot of the number of floors.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18: Data Visualization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From the above</a:t>
            </a:r>
            <a:r>
              <a:rPr lang="en-US" baseline="0" dirty="0" smtClean="0"/>
              <a:t> plot, the following can be made: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7000 houses had only one floor.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Close</a:t>
            </a:r>
            <a:r>
              <a:rPr lang="en-US" baseline="0" dirty="0" smtClean="0"/>
              <a:t> to 5500 houses had 2 floors.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Houses with 1.5, 2.5, and 3 were less than</a:t>
            </a:r>
            <a:r>
              <a:rPr lang="en-US" baseline="0" dirty="0" smtClean="0"/>
              <a:t> 2000 in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19: Data Visualization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is a bar chart of living area against the price of houses.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the graph, the price of houses increase with increase in the living area.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house with the largest living area costed 4 million Indian Rupee.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2:</a:t>
            </a:r>
            <a:r>
              <a:rPr lang="en-US" b="1" baseline="0" dirty="0" smtClean="0"/>
              <a:t> Introduction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the need of evaluating the house prices in India e.g. due to the ever growing population and urbanization.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Real estate</a:t>
            </a:r>
            <a:r>
              <a:rPr lang="en-US" baseline="0" dirty="0" smtClean="0"/>
              <a:t> companies need to know the prices of houses in India to make informed decisions. This can be made possible by developing predictive models.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Evaluation of house prices in India would help investors (both domestic and international) decide whether to venture into the business or not.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7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20:</a:t>
            </a:r>
            <a:r>
              <a:rPr lang="en-US" b="1" baseline="0" dirty="0" smtClean="0"/>
              <a:t> Data Visualization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a line chart of price changes over the months.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It can be observed that, the prices of houses significantly drop from July, 2016 to February, 2017 due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dip in land secondary transactions.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 at: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https://economictimes.indiatimes.com/wealth/real-estate/flashback-2016-the-year-gone-by-for-real-estate-sector/articleshow/56774789.cms?utm_source=contentofinterest&amp;utm_medium=text&amp;utm_campaign=cppst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21: Models</a:t>
            </a:r>
          </a:p>
          <a:p>
            <a:r>
              <a:rPr lang="en-US" dirty="0" smtClean="0"/>
              <a:t>Ridge Regression Technique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Data</a:t>
            </a:r>
            <a:r>
              <a:rPr lang="en-US" baseline="0" dirty="0" smtClean="0"/>
              <a:t> was split into two sets: Training and validation sets.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root mean squared error (RMSE) was used as the evaluation metrics.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training set, the RMSE was </a:t>
            </a:r>
            <a:r>
              <a:rPr lang="en-US" sz="1200" dirty="0" smtClean="0"/>
              <a:t>$ 192992.43862855725 while the RMSE loss for validation set was $ 222351.40444933224.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1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22: Ridge Regression Feature Importance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Feature importance technique is used to check</a:t>
            </a:r>
            <a:r>
              <a:rPr lang="en-US" baseline="0" dirty="0" smtClean="0"/>
              <a:t> the weights and bias of the model.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the above graph, one would notice that area of the house, grade of the house, and living area were the key features in drafting the house prices.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23: Random Forests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Random forests is another machine learning technique used in determining predictive models.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this algorithm, RMSE loss for train set was </a:t>
            </a:r>
            <a:r>
              <a:rPr lang="en-US" dirty="0" smtClean="0"/>
              <a:t>48062.023716204996 while that</a:t>
            </a:r>
            <a:r>
              <a:rPr lang="en-US" baseline="0" dirty="0" smtClean="0"/>
              <a:t> of validation set was </a:t>
            </a:r>
            <a:r>
              <a:rPr lang="en-US" dirty="0" smtClean="0"/>
              <a:t>140709.18596951824.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Also the model score was evaluated</a:t>
            </a:r>
            <a:r>
              <a:rPr lang="en-US" baseline="0" dirty="0" smtClean="0"/>
              <a:t> whereby, the train score was 98.2% while the validation score was 87.3%.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4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24: Random Forests Feature Importance</a:t>
            </a:r>
          </a:p>
          <a:p>
            <a:r>
              <a:rPr lang="en-US" dirty="0" smtClean="0"/>
              <a:t>- Same as the previous</a:t>
            </a:r>
            <a:r>
              <a:rPr lang="en-US" baseline="0" dirty="0" smtClean="0"/>
              <a:t> model, features like grade of the house and living area were the most influential features of this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25: Conclusion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Generally touch on the title of the project, the aim</a:t>
            </a:r>
            <a:r>
              <a:rPr lang="en-US" baseline="0" dirty="0" smtClean="0"/>
              <a:t> of the project.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State the steps followed in acquiring the data e.g. dataset was downloaded from Kaggle website.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the input and target variables.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Highlight the M.L techniques used e.g. Ridge regression and Random Forests.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Mention the validation score obtained.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Offer solutions to how the models can be further improved, e.g. applying other advanced techniques such XGBoost gradient descent, Deep learning techniques such as neural networks etc.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</a:t>
            </a:r>
            <a:r>
              <a:rPr lang="en-US" b="1" baseline="0" dirty="0" smtClean="0"/>
              <a:t> 26: References</a:t>
            </a:r>
          </a:p>
          <a:p>
            <a:r>
              <a:rPr lang="en-US" baseline="0" dirty="0" smtClean="0"/>
              <a:t>- The following were the materials/resources used for the analysis (Mention the above references).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3: Thesis Statement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need of this assignment is to come up with a predictive model that analyzes all the input variables to generate house prices.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model’s accuracy will also be determined.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This will help Indians know the size of houses they need alongside their price tags.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7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4: Aims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point out the input variables to be fed to the model.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come up with predictive models that would determine the house prices.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confirm the model’s prediction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5: Scope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Data</a:t>
            </a:r>
            <a:r>
              <a:rPr lang="en-US" baseline="0" dirty="0" smtClean="0"/>
              <a:t> was obtained from Kaggle website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Both the input and target variables were identified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Predictive models such as ridge regression and random forests were developed.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Finally, validation of the models’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6: Literature Review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Indian government through the ministry of Housing and Urban Affairs initiated programs such as Pradhan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Yojana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(PMAY) in 2015 to address the housing issues such as affordability.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for that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due to rapid increase in India’s population.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Real Estate Act, 2016 (RERA) was established to help protect the interests of homebuyers and also to hold real estate developers accountable.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solve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emerging house disputes.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7: Literature Review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Based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Knight Frank India Real Estate Report, 2021, regional variations such as amount jobs, infrastructures, demand-supply dynamics, and economic growth significantly affected the house pricing.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 prices in cities such as Delhi and Mumbai were relatively higher compared to house prices in rural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8: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Highlight the data source i.e. Kaggle dataset website.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the data entails e.g. it is made up of 14620 rows and 3 columns.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Identify the target column (price column). The remaining 22 columns automatically become the input variables.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Conduct analysis of the dataset to develop predictive models that can estimate the future prices of houses in India.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Slide 9: Methodology</a:t>
            </a:r>
          </a:p>
          <a:p>
            <a:r>
              <a:rPr lang="en-US" dirty="0" smtClean="0"/>
              <a:t>3.2</a:t>
            </a:r>
            <a:r>
              <a:rPr lang="en-US" baseline="0" dirty="0" smtClean="0"/>
              <a:t> Tools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following are the tools used to conduct the analysis of the houses prices in India: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Python Jupyter Notebook in google colab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Machine learning algorithms such as ridge regression and random forests.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A617-6874-4D59-8D76-DAD89F22F5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arch?q=House+price+in+Indi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hua.gov.in/index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Title: House Prices in India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4.0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Download the dataset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mport </a:t>
            </a:r>
            <a:r>
              <a:rPr lang="en-US" sz="2400" dirty="0"/>
              <a:t>the csv file with the dataset to colab, then use pandas library to read, manipulate, and analyze it.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print(</a:t>
            </a:r>
            <a:r>
              <a:rPr lang="en-US" sz="2400" dirty="0" err="1"/>
              <a:t>House_price_df.head</a:t>
            </a:r>
            <a:r>
              <a:rPr lang="en-US" sz="2400" dirty="0"/>
              <a:t>(10))</a:t>
            </a:r>
          </a:p>
          <a:p>
            <a:r>
              <a:rPr lang="en-US" sz="2400" dirty="0" err="1"/>
              <a:t>House_price_df.columns</a:t>
            </a:r>
            <a:endParaRPr lang="en-US" sz="2400" dirty="0"/>
          </a:p>
          <a:p>
            <a:r>
              <a:rPr lang="en-US" sz="2400" dirty="0" smtClean="0"/>
              <a:t>Some of the observed </a:t>
            </a:r>
            <a:r>
              <a:rPr lang="en-US" sz="2400" dirty="0"/>
              <a:t>input variables: 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ate</a:t>
            </a:r>
            <a:r>
              <a:rPr lang="en-US" sz="2400" dirty="0"/>
              <a:t>, number of bedrooms, area of the house, number of schools nearby, lot area, number of floors, condition of the house, waterfront present, number of views, living area, number of bathrooms </a:t>
            </a:r>
            <a:r>
              <a:rPr lang="en-US" sz="2400" dirty="0" smtClean="0"/>
              <a:t> etc.</a:t>
            </a:r>
          </a:p>
          <a:p>
            <a:r>
              <a:rPr lang="en-US" sz="2400" dirty="0" err="1"/>
              <a:t>House_price_df.tail</a:t>
            </a:r>
            <a:r>
              <a:rPr lang="en-US" sz="2400" dirty="0"/>
              <a:t>(5)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6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Correlation between Input Variables and Target feature (Price)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Input variables such as the number of bathrooms, living area, grade of the </a:t>
            </a:r>
            <a:r>
              <a:rPr lang="en-US" sz="2000" dirty="0" smtClean="0"/>
              <a:t>house </a:t>
            </a:r>
            <a:r>
              <a:rPr lang="en-US" sz="2000" dirty="0"/>
              <a:t>are highly correlated to the price of the house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Low correlation between the price of house and input variables such as the date, built year, </a:t>
            </a:r>
            <a:r>
              <a:rPr lang="en-US" sz="2000" dirty="0" smtClean="0"/>
              <a:t>and postal code was observed.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2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A7EDEFD7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43" y="2160588"/>
            <a:ext cx="6664886" cy="425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7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above plot, it is observed that,</a:t>
            </a:r>
          </a:p>
          <a:p>
            <a:r>
              <a:rPr lang="en-US" sz="2400" dirty="0"/>
              <a:t>Many of the houses have 2.5 bathrooms.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second in the graph is the houses with only 1 bathroom.</a:t>
            </a:r>
          </a:p>
          <a:p>
            <a:r>
              <a:rPr lang="en-US" sz="2400" dirty="0"/>
              <a:t>Houses with 0.75, 4.0, 4.25, and 4.5 bathrooms are less in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2665FEFD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86" y="1665514"/>
            <a:ext cx="7478485" cy="439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26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From the above countplot, the following inferences can be made</a:t>
            </a:r>
            <a:r>
              <a:rPr lang="en-US" sz="2400" dirty="0" smtClean="0"/>
              <a:t>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Most of the houses have three </a:t>
            </a:r>
            <a:r>
              <a:rPr lang="en-US" sz="2400" dirty="0" smtClean="0"/>
              <a:t>bedrooms. Then </a:t>
            </a:r>
            <a:r>
              <a:rPr lang="en-US" sz="2400" dirty="0"/>
              <a:t>followed by four bedroom house.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Houses with only one bedroom were the least in the data.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7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8369A713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0588"/>
            <a:ext cx="7298871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2794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The following inferences can be made from the above graph: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Most of the house have only 1 floor.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second largest count is house with only two floors.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Houses with 2.5 and 3.0 floors are of the least number of counts. </a:t>
            </a:r>
          </a:p>
        </p:txBody>
      </p:sp>
    </p:spTree>
    <p:extLst>
      <p:ext uri="{BB962C8B-B14F-4D97-AF65-F5344CB8AC3E}">
        <p14:creationId xmlns:p14="http://schemas.microsoft.com/office/powerpoint/2010/main" val="352009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3CD1E211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2160588"/>
            <a:ext cx="7429500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7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1.0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Real Estate business in India is booming due to the increase in population (over 1.3 billions) and </a:t>
            </a:r>
            <a:r>
              <a:rPr lang="en-US" dirty="0" smtClean="0"/>
              <a:t>urbanization.</a:t>
            </a:r>
          </a:p>
          <a:p>
            <a:r>
              <a:rPr lang="en-US" dirty="0"/>
              <a:t>An understanding of the house prices is vital for the companies in real estate industry as it helps them make strategic decisions and better position themselves in the </a:t>
            </a:r>
            <a:r>
              <a:rPr lang="en-US" dirty="0" smtClean="0"/>
              <a:t>market.</a:t>
            </a:r>
          </a:p>
          <a:p>
            <a:r>
              <a:rPr lang="en-US" dirty="0"/>
              <a:t>Moreover, stable or appreciating house prices tend to attract domestic and international investors' attention, impacting investor sentiment positively for business expansions with a vested interest in desirable property holdings. </a:t>
            </a:r>
          </a:p>
        </p:txBody>
      </p:sp>
    </p:spTree>
    <p:extLst>
      <p:ext uri="{BB962C8B-B14F-4D97-AF65-F5344CB8AC3E}">
        <p14:creationId xmlns:p14="http://schemas.microsoft.com/office/powerpoint/2010/main" val="193562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8E9DBF47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4" y="2160588"/>
            <a:ext cx="7249886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7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Ridge Regression Technique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print('The RMSE loss for the training set is $ {}.'.format(</a:t>
            </a:r>
            <a:r>
              <a:rPr lang="en-US" sz="2000" dirty="0" err="1"/>
              <a:t>train_rmse</a:t>
            </a:r>
            <a:r>
              <a:rPr lang="en-US" sz="2000" dirty="0"/>
              <a:t>))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RMSE loss for the training set is $ 192992.43862855725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print('The RMSE loss for the validation set is $ {}.'.format(</a:t>
            </a:r>
            <a:r>
              <a:rPr lang="en-US" sz="2000" dirty="0" err="1"/>
              <a:t>val_rmse</a:t>
            </a:r>
            <a:r>
              <a:rPr lang="en-US" sz="2000" dirty="0" smtClean="0"/>
              <a:t>))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The RMSE loss for the validation set is $ 222351.40444933224.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Ridge Regression Feature Importance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commputer\AppData\Local\Microsoft\Windows\INetCache\Content.MSO\1F18BD74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256913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48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print('Train RMSE: {}, Validation RMSE: {}'.format(rf1_train_rmse, rf1_val_rmse))</a:t>
            </a:r>
          </a:p>
          <a:p>
            <a:pPr>
              <a:lnSpc>
                <a:spcPct val="200000"/>
              </a:lnSpc>
            </a:pPr>
            <a:r>
              <a:rPr lang="en-US" dirty="0"/>
              <a:t>The train root mean squared error is 48062.023716204996 while the validation root mean squared error is 140709.18596951824.</a:t>
            </a:r>
          </a:p>
          <a:p>
            <a:pPr>
              <a:lnSpc>
                <a:spcPct val="200000"/>
              </a:lnSpc>
            </a:pPr>
            <a:r>
              <a:rPr lang="en-US" dirty="0"/>
              <a:t>rf1.score(</a:t>
            </a:r>
            <a:r>
              <a:rPr lang="en-US" dirty="0" err="1"/>
              <a:t>train_inputs</a:t>
            </a:r>
            <a:r>
              <a:rPr lang="en-US" dirty="0"/>
              <a:t>, </a:t>
            </a:r>
            <a:r>
              <a:rPr lang="en-US" dirty="0" err="1"/>
              <a:t>train_targets</a:t>
            </a:r>
            <a:r>
              <a:rPr lang="en-US" dirty="0"/>
              <a:t>), rf1.score(</a:t>
            </a:r>
            <a:r>
              <a:rPr lang="en-US" dirty="0" err="1"/>
              <a:t>val_inputs</a:t>
            </a:r>
            <a:r>
              <a:rPr lang="en-US" dirty="0"/>
              <a:t>, </a:t>
            </a:r>
            <a:r>
              <a:rPr lang="en-US" dirty="0" err="1"/>
              <a:t>val_targets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(0.9819853180475872, 0.872705659867272)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Forests Feature Importance</a:t>
            </a:r>
            <a:endParaRPr lang="en-US" dirty="0"/>
          </a:p>
        </p:txBody>
      </p:sp>
      <p:pic>
        <p:nvPicPr>
          <p:cNvPr id="4" name="Content Placeholder 3" descr="C:\Users\commputer\AppData\Local\Microsoft\Windows\INetCache\Content.MSO\48E427A2.tmp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6" y="1930400"/>
            <a:ext cx="8258066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75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871"/>
            <a:ext cx="8596668" cy="4702630"/>
          </a:xfrm>
        </p:spPr>
        <p:txBody>
          <a:bodyPr>
            <a:no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objectives of the analysis were met as the model techniques used (ridge and random forests) predicted the house prices in India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Random forests method generated better house price predictions than ridge </a:t>
            </a:r>
            <a:r>
              <a:rPr lang="en-US" sz="2000" dirty="0" smtClean="0"/>
              <a:t>regression.</a:t>
            </a:r>
          </a:p>
          <a:p>
            <a:r>
              <a:rPr lang="en-US" sz="2000" dirty="0"/>
              <a:t>Input variables such as the grade of the house, living area, area of the house, latitudes, and longitudes play a major role in determining the house prices. </a:t>
            </a:r>
            <a:endParaRPr lang="en-US" sz="2000" dirty="0" smtClean="0"/>
          </a:p>
          <a:p>
            <a:r>
              <a:rPr lang="en-US" sz="2000" dirty="0"/>
              <a:t>A validation score of 87.27% was obtain from random forests model. </a:t>
            </a:r>
            <a:endParaRPr lang="en-US" sz="2000" dirty="0" smtClean="0"/>
          </a:p>
          <a:p>
            <a:r>
              <a:rPr lang="en-US" sz="2000" dirty="0"/>
              <a:t>the accuracy score of house prices prediction can be further improved by applying other techniques like XGBoost gradient descent, and hyperparameter tunings </a:t>
            </a:r>
          </a:p>
        </p:txBody>
      </p:sp>
    </p:spTree>
    <p:extLst>
      <p:ext uri="{BB962C8B-B14F-4D97-AF65-F5344CB8AC3E}">
        <p14:creationId xmlns:p14="http://schemas.microsoft.com/office/powerpoint/2010/main" val="221665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187"/>
            <a:ext cx="8596668" cy="462098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Kaggle website: </a:t>
            </a:r>
            <a:r>
              <a:rPr lang="en-US" sz="2000" u="sng" dirty="0">
                <a:hlinkClick r:id="rId3"/>
              </a:rPr>
              <a:t>https://www.kaggle.com/search?q=House+price+in+India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Ministry of Housing and Urban Affairs: </a:t>
            </a:r>
            <a:r>
              <a:rPr lang="en-US" sz="2000" u="sng" dirty="0">
                <a:hlinkClick r:id="rId4"/>
              </a:rPr>
              <a:t>https://</a:t>
            </a:r>
            <a:r>
              <a:rPr lang="en-US" sz="2000" u="sng" dirty="0" smtClean="0">
                <a:hlinkClick r:id="rId4"/>
              </a:rPr>
              <a:t>mohua.gov.in/index.php</a:t>
            </a:r>
            <a:r>
              <a:rPr lang="en-US" sz="2000" dirty="0"/>
              <a:t> 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Osman, A. I. A., Ahmed, A. N., Chow, M. F., Huang, Y. F., &amp; El-Shafie, A. (2021). Extreme gradient boosting (</a:t>
            </a:r>
            <a:r>
              <a:rPr lang="en-US" sz="2000" dirty="0" err="1"/>
              <a:t>Xgboost</a:t>
            </a:r>
            <a:r>
              <a:rPr lang="en-US" sz="2000" dirty="0"/>
              <a:t>) model to predict the groundwater levels in Selangor Malaysia. </a:t>
            </a:r>
            <a:r>
              <a:rPr lang="en-US" sz="2000" i="1" dirty="0"/>
              <a:t>Ain Shams Engineering Journal</a:t>
            </a:r>
            <a:r>
              <a:rPr lang="en-US" sz="2000" dirty="0"/>
              <a:t>, </a:t>
            </a:r>
            <a:r>
              <a:rPr lang="en-US" sz="2000" i="1" dirty="0"/>
              <a:t>12</a:t>
            </a:r>
            <a:r>
              <a:rPr lang="en-US" sz="2000" dirty="0"/>
              <a:t>(2), 1545-1556.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research is to identify the factors or rather the variables that play crucial role in determining the prices of houses in India.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this, a predictive model has to be constructed </a:t>
            </a:r>
            <a:r>
              <a:rPr lang="en-US" dirty="0" smtClean="0"/>
              <a:t>and its </a:t>
            </a:r>
            <a:r>
              <a:rPr lang="en-US" dirty="0"/>
              <a:t>accuracy validated.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enable the ever growing population of India to figure out the type of </a:t>
            </a:r>
            <a:r>
              <a:rPr lang="en-US" dirty="0" smtClean="0"/>
              <a:t>houses </a:t>
            </a:r>
            <a:r>
              <a:rPr lang="en-US" dirty="0"/>
              <a:t>they want to acquire with their respective price tags.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input variables that determine the house prices in India.</a:t>
            </a:r>
          </a:p>
          <a:p>
            <a:r>
              <a:rPr lang="en-US" dirty="0"/>
              <a:t>To create and develop a house prices prediction model.</a:t>
            </a:r>
          </a:p>
          <a:p>
            <a:r>
              <a:rPr lang="en-US" dirty="0"/>
              <a:t>To validate the accuracy of the model's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research will cover a sample of house prices </a:t>
            </a:r>
            <a:r>
              <a:rPr lang="en-US" dirty="0" smtClean="0"/>
              <a:t>in India dataset.</a:t>
            </a:r>
          </a:p>
          <a:p>
            <a:r>
              <a:rPr lang="en-US" dirty="0"/>
              <a:t>T</a:t>
            </a:r>
            <a:r>
              <a:rPr lang="en-US" dirty="0" smtClean="0"/>
              <a:t>arget feature be identified</a:t>
            </a:r>
          </a:p>
          <a:p>
            <a:r>
              <a:rPr lang="en-US" dirty="0"/>
              <a:t>I</a:t>
            </a:r>
            <a:r>
              <a:rPr lang="en-US" dirty="0" smtClean="0"/>
              <a:t>nput variables be analyzed.</a:t>
            </a:r>
          </a:p>
          <a:p>
            <a:r>
              <a:rPr lang="en-US" dirty="0" smtClean="0"/>
              <a:t>Predictive models developed.</a:t>
            </a:r>
          </a:p>
          <a:p>
            <a:r>
              <a:rPr lang="en-US" dirty="0" smtClean="0"/>
              <a:t>Model accuracy validated using M.L algorithms.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49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2.0 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594463"/>
              </p:ext>
            </p:extLst>
          </p:nvPr>
        </p:nvGraphicFramePr>
        <p:xfrm>
          <a:off x="481342" y="1665515"/>
          <a:ext cx="8988651" cy="4718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96217">
                  <a:extLst>
                    <a:ext uri="{9D8B030D-6E8A-4147-A177-3AD203B41FA5}">
                      <a16:colId xmlns:a16="http://schemas.microsoft.com/office/drawing/2014/main" val="2708971712"/>
                    </a:ext>
                  </a:extLst>
                </a:gridCol>
                <a:gridCol w="5992434">
                  <a:extLst>
                    <a:ext uri="{9D8B030D-6E8A-4147-A177-3AD203B41FA5}">
                      <a16:colId xmlns:a16="http://schemas.microsoft.com/office/drawing/2014/main" val="2523226099"/>
                    </a:ext>
                  </a:extLst>
                </a:gridCol>
              </a:tblGrid>
              <a:tr h="157298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Author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en-US" sz="2400" dirty="0" smtClean="0"/>
                        <a:t>Year of Publish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6046"/>
                  </a:ext>
                </a:extLst>
              </a:tr>
              <a:tr h="1572985">
                <a:tc>
                  <a:txBody>
                    <a:bodyPr/>
                    <a:lstStyle/>
                    <a:p>
                      <a:r>
                        <a:rPr lang="en-US" dirty="0" smtClean="0"/>
                        <a:t>The government of India via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Pradhan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Mantri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Yojana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(PMAY) in 2015.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The program</a:t>
                      </a:r>
                      <a:r>
                        <a:rPr lang="en-US" sz="1800" baseline="0" dirty="0" smtClean="0"/>
                        <a:t> addresses issues of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 as affordability.</a:t>
                      </a:r>
                    </a:p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government developed policies that regulate real estate industry.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8043"/>
                  </a:ext>
                </a:extLst>
              </a:tr>
              <a:tr h="157298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Real Estate Act, 2016 (RERA)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protection to the interests of homebuyers and also to hold real estate developers accountable. </a:t>
                      </a:r>
                    </a:p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and solve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Issues.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2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2.0 Literature Review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223190"/>
              </p:ext>
            </p:extLst>
          </p:nvPr>
        </p:nvGraphicFramePr>
        <p:xfrm>
          <a:off x="677863" y="2160586"/>
          <a:ext cx="8596312" cy="3489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694">
                  <a:extLst>
                    <a:ext uri="{9D8B030D-6E8A-4147-A177-3AD203B41FA5}">
                      <a16:colId xmlns:a16="http://schemas.microsoft.com/office/drawing/2014/main" val="1984511231"/>
                    </a:ext>
                  </a:extLst>
                </a:gridCol>
                <a:gridCol w="4326618">
                  <a:extLst>
                    <a:ext uri="{9D8B030D-6E8A-4147-A177-3AD203B41FA5}">
                      <a16:colId xmlns:a16="http://schemas.microsoft.com/office/drawing/2014/main" val="274814825"/>
                    </a:ext>
                  </a:extLst>
                </a:gridCol>
              </a:tblGrid>
              <a:tr h="152144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Author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en-US" sz="2400" dirty="0" smtClean="0"/>
                        <a:t>Year of Publish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26531"/>
                  </a:ext>
                </a:extLst>
              </a:tr>
              <a:tr h="196765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Knight Frank India Real Estate Report, 2021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Regional variations such as amount of jobs, infrastructures etc. affected the house pricing.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3.0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3.1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 was obtained from Kaggle </a:t>
            </a:r>
            <a:r>
              <a:rPr lang="en-US" dirty="0" smtClean="0"/>
              <a:t>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dataset is made up of 23 columns and 14620 rows.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price column is used as the target feature while the other columns as input variables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analysis of this dataset enables creation of predictive models that can be used to estimate/forecast the future prices of houses in India </a:t>
            </a:r>
          </a:p>
        </p:txBody>
      </p:sp>
    </p:spTree>
    <p:extLst>
      <p:ext uri="{BB962C8B-B14F-4D97-AF65-F5344CB8AC3E}">
        <p14:creationId xmlns:p14="http://schemas.microsoft.com/office/powerpoint/2010/main" val="340772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3.0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3.2 Tools/Analytics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analysis of the house prices in India was conducted on Jupyter notebook using Python </a:t>
            </a:r>
            <a:r>
              <a:rPr lang="en-US" sz="2400" dirty="0" smtClean="0"/>
              <a:t>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Machine learning techniques such as Exploratory Data Analysis (EDA), ridge regression, and random forests were used in this </a:t>
            </a:r>
            <a:r>
              <a:rPr lang="en-US" sz="2400" dirty="0" smtClean="0"/>
              <a:t>research.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89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2341</Words>
  <Application>Microsoft Office PowerPoint</Application>
  <PresentationFormat>Widescreen</PresentationFormat>
  <Paragraphs>227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Title: House Prices in India</vt:lpstr>
      <vt:lpstr>1.0 Introduction</vt:lpstr>
      <vt:lpstr>Thesis Statement</vt:lpstr>
      <vt:lpstr>Objectives</vt:lpstr>
      <vt:lpstr>Scope</vt:lpstr>
      <vt:lpstr>2.0 Literature Review</vt:lpstr>
      <vt:lpstr>2.0 Literature Review</vt:lpstr>
      <vt:lpstr>3.0 Methodology</vt:lpstr>
      <vt:lpstr>3.0 Methodology</vt:lpstr>
      <vt:lpstr>4.0 Data Analysis</vt:lpstr>
      <vt:lpstr>Data Exploration</vt:lpstr>
      <vt:lpstr>Exploratory Data Analysis 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Models </vt:lpstr>
      <vt:lpstr>Ridge Regression Feature Importance </vt:lpstr>
      <vt:lpstr>Random Forests </vt:lpstr>
      <vt:lpstr>Random Forests Feature Importance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House Prices in India</dc:title>
  <dc:creator>commputer</dc:creator>
  <cp:lastModifiedBy>commputer</cp:lastModifiedBy>
  <cp:revision>40</cp:revision>
  <dcterms:created xsi:type="dcterms:W3CDTF">2023-06-11T10:32:56Z</dcterms:created>
  <dcterms:modified xsi:type="dcterms:W3CDTF">2023-06-12T10:43:01Z</dcterms:modified>
</cp:coreProperties>
</file>