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6" roundtripDataSignature="AMtx7mjpHw1I3vzTxsP8mTSFVqbLTWGq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ID"/>
              <a:t>Flow Chart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2716696" y="5569986"/>
            <a:ext cx="9144000" cy="5723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D"/>
              <a:t>M.Naufal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D"/>
              <a:t>Contoh </a:t>
            </a:r>
            <a:r>
              <a:rPr i="1" lang="en-ID"/>
              <a:t>Pseudocode</a:t>
            </a:r>
            <a:endParaRPr/>
          </a:p>
        </p:txBody>
      </p:sp>
      <p:sp>
        <p:nvSpPr>
          <p:cNvPr id="141" name="Google Shape;14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ID"/>
              <a:t>Judul</a:t>
            </a:r>
            <a:br>
              <a:rPr lang="en-ID"/>
            </a:br>
            <a:r>
              <a:rPr lang="en-ID"/>
              <a:t>Program ganjil_genap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ID"/>
              <a:t>Kamus</a:t>
            </a:r>
            <a:br>
              <a:rPr lang="en-ID"/>
            </a:br>
            <a:r>
              <a:rPr lang="en-ID"/>
              <a:t>var bilangan : integer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ID"/>
              <a:t>Algoritma</a:t>
            </a:r>
            <a:br>
              <a:rPr lang="en-ID"/>
            </a:br>
            <a:r>
              <a:rPr lang="en-ID"/>
              <a:t>INPUT bilangan</a:t>
            </a:r>
            <a:br>
              <a:rPr lang="en-ID"/>
            </a:br>
            <a:r>
              <a:rPr lang="en-ID"/>
              <a:t>IF (bilangan % 2 = 0) THEN</a:t>
            </a:r>
            <a:br>
              <a:rPr lang="en-ID"/>
            </a:br>
            <a:r>
              <a:rPr lang="en-ID"/>
              <a:t>    PRINT “adalah bilangan genap”</a:t>
            </a:r>
            <a:br>
              <a:rPr lang="en-ID"/>
            </a:br>
            <a:r>
              <a:rPr lang="en-ID"/>
              <a:t>ELSE</a:t>
            </a:r>
            <a:br>
              <a:rPr lang="en-ID"/>
            </a:br>
            <a:r>
              <a:rPr lang="en-ID"/>
              <a:t>    PRINT “adalah bilangan ganjil”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D"/>
              <a:t>Contoh Program</a:t>
            </a:r>
            <a:endParaRPr/>
          </a:p>
        </p:txBody>
      </p:sp>
      <p:sp>
        <p:nvSpPr>
          <p:cNvPr id="147" name="Google Shape;14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48" name="Google Shape;14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5664" y="1336526"/>
            <a:ext cx="7927016" cy="5169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D"/>
              <a:t>Flow Chart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ID" u="sng"/>
              <a:t>PENGERTIAN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0" lang="en-ID"/>
              <a:t>Flowchart atau bagan alur adalah </a:t>
            </a:r>
            <a:r>
              <a:rPr b="1" lang="en-ID"/>
              <a:t>diagram</a:t>
            </a:r>
            <a:r>
              <a:rPr b="0" lang="en-ID"/>
              <a:t> yang menampilkan </a:t>
            </a:r>
            <a:r>
              <a:rPr b="1" lang="en-ID"/>
              <a:t>langkah-langkah dan keputusan</a:t>
            </a:r>
            <a:r>
              <a:rPr b="0" lang="en-ID"/>
              <a:t> untuk melakukan </a:t>
            </a:r>
            <a:r>
              <a:rPr b="1" lang="en-ID"/>
              <a:t>sebuah proses dari suatu program</a:t>
            </a:r>
            <a:r>
              <a:rPr b="0" lang="en-ID"/>
              <a:t>. Setiap langkah digambarkan dalam bentuk </a:t>
            </a:r>
            <a:r>
              <a:rPr b="1" lang="en-ID"/>
              <a:t>diagram</a:t>
            </a:r>
            <a:r>
              <a:rPr b="0" lang="en-ID"/>
              <a:t> dan dihubungkan dengan garis atau arah panah.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ID" u="sng"/>
              <a:t>FUNGSI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D"/>
              <a:t>M</a:t>
            </a:r>
            <a:r>
              <a:rPr b="0" lang="en-ID"/>
              <a:t>emberi </a:t>
            </a:r>
            <a:r>
              <a:rPr b="1" lang="en-ID"/>
              <a:t>gambaran jalannya sebuah pr</a:t>
            </a:r>
            <a:r>
              <a:rPr b="0" lang="en-ID"/>
              <a:t>ogram dari </a:t>
            </a:r>
            <a:r>
              <a:rPr b="1" lang="en-ID"/>
              <a:t>satu proses ke proses lainnya</a:t>
            </a:r>
            <a:r>
              <a:rPr b="0" lang="en-ID"/>
              <a:t>. Sehingga, alur program menjadi </a:t>
            </a:r>
            <a:r>
              <a:rPr b="1" lang="en-ID"/>
              <a:t>mudah dipahami </a:t>
            </a:r>
            <a:r>
              <a:rPr b="0" lang="en-ID"/>
              <a:t>oleh semua orang. Selain itu, fungsi lain dari flowchart adalah untuk </a:t>
            </a:r>
            <a:r>
              <a:rPr b="1" lang="en-ID"/>
              <a:t>menyederhanakan</a:t>
            </a:r>
            <a:r>
              <a:rPr b="0" lang="en-ID"/>
              <a:t> rangkaian prosedur agar memudahkan pemahaman terhadap informasi tersebut.</a:t>
            </a:r>
            <a:endParaRPr b="1" u="sng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D"/>
              <a:t>Simbol Flow Chart</a:t>
            </a:r>
            <a:endParaRPr/>
          </a:p>
        </p:txBody>
      </p:sp>
      <p:pic>
        <p:nvPicPr>
          <p:cNvPr id="97" name="Google Shape;97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952" y="1591270"/>
            <a:ext cx="7506587" cy="501352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3"/>
          <p:cNvSpPr txBox="1"/>
          <p:nvPr/>
        </p:nvSpPr>
        <p:spPr>
          <a:xfrm>
            <a:off x="8548577" y="5186810"/>
            <a:ext cx="376392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D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Simbol-simbol tersebut memiliki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ID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jenis dan fungsi yang berbeda-beda.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>
            <p:ph type="title"/>
          </p:nvPr>
        </p:nvSpPr>
        <p:spPr>
          <a:xfrm>
            <a:off x="838200" y="37575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D"/>
              <a:t>Contoh Flow Chart</a:t>
            </a:r>
            <a:endParaRPr/>
          </a:p>
        </p:txBody>
      </p:sp>
      <p:pic>
        <p:nvPicPr>
          <p:cNvPr id="104" name="Google Shape;104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50866" y="221453"/>
            <a:ext cx="3646967" cy="6260303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4"/>
          <p:cNvSpPr txBox="1"/>
          <p:nvPr/>
        </p:nvSpPr>
        <p:spPr>
          <a:xfrm>
            <a:off x="838200" y="2838893"/>
            <a:ext cx="72513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PENJELASAN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1" lang="en-ID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Mulai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ID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lang="en-ID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engguna </a:t>
            </a:r>
            <a:r>
              <a:rPr b="1" lang="en-ID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menginput</a:t>
            </a:r>
            <a:r>
              <a:rPr b="0" lang="en-ID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 yang berupa nilai dari bilangan bulat.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lang="en-ID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Kemudian nilai yang dimasukan </a:t>
            </a:r>
            <a:r>
              <a:rPr b="1" lang="en-ID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diproses</a:t>
            </a:r>
            <a:r>
              <a:rPr b="0" lang="en-ID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dengan cara dibagi dengan angka 2.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1" lang="en-ID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Jika</a:t>
            </a:r>
            <a:r>
              <a:rPr b="0" lang="en-ID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sisa </a:t>
            </a:r>
            <a:r>
              <a:rPr lang="en-ID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bagi</a:t>
            </a:r>
            <a:r>
              <a:rPr b="1" lang="en-ID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sama dengan 0 </a:t>
            </a:r>
            <a:r>
              <a:rPr b="0" lang="en-ID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berarti bilangan yang dimasukan adalah </a:t>
            </a:r>
            <a:r>
              <a:rPr b="1" lang="en-ID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bilangan genap</a:t>
            </a:r>
            <a:r>
              <a:rPr b="0" lang="en-ID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1" lang="en-ID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Jika</a:t>
            </a:r>
            <a:r>
              <a:rPr b="0" lang="en-ID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sisa bagi </a:t>
            </a:r>
            <a:r>
              <a:rPr b="1" lang="en-ID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tidak sama dengan 0 </a:t>
            </a:r>
            <a:r>
              <a:rPr b="0" lang="en-ID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berarti bilangan yang dimasukan adalah </a:t>
            </a:r>
            <a:r>
              <a:rPr b="1" lang="en-ID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bilangan ganjil</a:t>
            </a:r>
            <a:r>
              <a:rPr b="0" lang="en-ID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1" lang="en-ID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Selesai</a:t>
            </a:r>
            <a:r>
              <a:rPr b="0" lang="en-ID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i="1" lang="en-ID"/>
              <a:t>Pseudocode</a:t>
            </a:r>
            <a:endParaRPr/>
          </a:p>
        </p:txBody>
      </p:sp>
      <p:sp>
        <p:nvSpPr>
          <p:cNvPr id="111" name="Google Shape;111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D" u="sng"/>
              <a:t>Pengertian</a:t>
            </a:r>
            <a:endParaRPr b="1"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D"/>
              <a:t>Pseudocode / Notasi Algoritma </a:t>
            </a:r>
            <a:r>
              <a:rPr b="1" lang="en-ID"/>
              <a:t>: Deskripsi</a:t>
            </a:r>
            <a:r>
              <a:rPr lang="en-ID"/>
              <a:t> dari algoritma pemrograman yang dituliskan secara </a:t>
            </a:r>
            <a:r>
              <a:rPr b="1" lang="en-ID"/>
              <a:t>sederhana</a:t>
            </a:r>
            <a:r>
              <a:rPr lang="en-ID"/>
              <a:t>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D" u="sng"/>
              <a:t>Tujuan</a:t>
            </a:r>
            <a:endParaRPr b="1"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D"/>
              <a:t>Agar lebih mudah </a:t>
            </a:r>
            <a:r>
              <a:rPr b="1" lang="en-ID"/>
              <a:t>dibaca</a:t>
            </a:r>
            <a:r>
              <a:rPr lang="en-ID"/>
              <a:t> dan </a:t>
            </a:r>
            <a:r>
              <a:rPr b="1" lang="en-ID"/>
              <a:t>dipahami</a:t>
            </a:r>
            <a:r>
              <a:rPr lang="en-ID"/>
              <a:t> pembaca awam.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D"/>
              <a:t>Bagian </a:t>
            </a:r>
            <a:r>
              <a:rPr i="1" lang="en-ID"/>
              <a:t>Pseudocode</a:t>
            </a:r>
            <a:endParaRPr/>
          </a:p>
        </p:txBody>
      </p:sp>
      <p:sp>
        <p:nvSpPr>
          <p:cNvPr id="117" name="Google Shape;11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D"/>
              <a:t>Notasi Algoritmik terdiri dari </a:t>
            </a:r>
            <a:r>
              <a:rPr b="1" lang="en-ID"/>
              <a:t>tiga bagian</a:t>
            </a:r>
            <a:r>
              <a:rPr lang="en-ID"/>
              <a:t>, yaitu :</a:t>
            </a:r>
            <a:br>
              <a:rPr lang="en-ID"/>
            </a:br>
            <a:r>
              <a:rPr lang="en-ID"/>
              <a:t>– Judul (Header)</a:t>
            </a:r>
            <a:br>
              <a:rPr lang="en-ID"/>
            </a:br>
            <a:r>
              <a:rPr lang="en-ID"/>
              <a:t>– Kamus</a:t>
            </a:r>
            <a:br>
              <a:rPr lang="en-ID"/>
            </a:br>
            <a:r>
              <a:rPr lang="en-ID"/>
              <a:t>– Algoritma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i="1" lang="en-ID"/>
              <a:t>Pseudocode</a:t>
            </a:r>
            <a:endParaRPr/>
          </a:p>
        </p:txBody>
      </p:sp>
      <p:sp>
        <p:nvSpPr>
          <p:cNvPr id="123" name="Google Shape;123;p7"/>
          <p:cNvSpPr txBox="1"/>
          <p:nvPr>
            <p:ph idx="1" type="body"/>
          </p:nvPr>
        </p:nvSpPr>
        <p:spPr>
          <a:xfrm>
            <a:off x="838200" y="1825625"/>
            <a:ext cx="10515600" cy="4522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ID" sz="1800" u="sng"/>
              <a:t>Simbol yang sering digunakan</a:t>
            </a:r>
            <a:r>
              <a:rPr lang="en-ID" sz="1800"/>
              <a:t>: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ID" sz="1800"/>
              <a:t>"=": digunakan untuk memberikan nilai ke sebuah variabel. Contoh: "x = 5" artinya variabel "x" diberi nilai 5.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ID" sz="1800"/>
              <a:t>"&lt;" dan "&gt;": digunakan untuk membandingkan dua nilai. Contoh: "if x &lt; y then" artinya jika nilai x lebih kecil dari nilai y.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ID" sz="1800"/>
              <a:t>"+", "-", "*", dan "/": digunakan untuk operasi aritmatika. Contoh: "z = x + y" artinya variabel "z" diberi nilai dari penjumlahan variabel "x" dan "y".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ID" sz="1800"/>
              <a:t>"if" dan "else": digunakan untuk kondisi percabangan. Contoh: "if x &gt; 0 then" artinya jika nilai variabel "x" lebih besar dari 0, maka program akan melakukan instruksi yang berada di dalam blok if. Sedangkan "else" digunakan untuk menangani kondisi alternatif.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ID" sz="1800"/>
              <a:t>"for" dan "while": digunakan untuk perulangan. Contoh: "for i = 1 to 10 do" artinya program akan melakukan instruksi yang berada di dalam blok for sebanyak 10 kali, dengan variabel i yang diincrement setiap kali program melalui blok for. Sedangkan "while" digunakan untuk melakukan perulangan berdasarkan kondisi tertentu.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ID" sz="1800"/>
              <a:t>"()": digunakan untuk mengelompokkan ekspresi. Contoh: "z = (x + y) * 2" artinya variabel "z" diberi nilai dari hasil perkalian antara penjumlahan variabel "x" dan "y" dengan 2.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ID" sz="1800"/>
              <a:t>"//" atau "#": digunakan untuk memberikan komentar di dalam kode. Contoh: "// ini adalah komentar" artinya baris tersebut merupakan komentar dan tidak akan dieksekusi oleh program.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ID" sz="1800"/>
              <a:t>Simbol "-&gt;" digunakan untuk menunjukkan bahwa nilai atau data di sebelah kanan akan disimpan pada variabel di sebelah kiri. Contohnya: "x -&gt; y" artinya nilai variabel "x" akan disimpan pada variabel "y".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ID" sz="1800"/>
              <a:t>Sedangkan simbol "&lt;-" digunakan untuk menunjukkan bahwa nilai atau data di sebelah kanan akan diambil dari variabel di sebelah kiri. Contohnya: "y &lt;- x" artinya nilai variabel "y" akan diisi dengan nilai dari variabel "x".</a:t>
            </a:r>
            <a:endParaRPr/>
          </a:p>
          <a:p>
            <a:pPr indent="-417194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D"/>
              <a:t>Contoh Notasi Algoritmik</a:t>
            </a:r>
            <a:endParaRPr/>
          </a:p>
        </p:txBody>
      </p:sp>
      <p:sp>
        <p:nvSpPr>
          <p:cNvPr id="129" name="Google Shape;129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br>
              <a:rPr lang="en-ID"/>
            </a:br>
            <a:r>
              <a:rPr b="1" lang="en-ID"/>
              <a:t>JUDUL</a:t>
            </a:r>
            <a:br>
              <a:rPr lang="en-ID"/>
            </a:br>
            <a:r>
              <a:rPr lang="en-ID"/>
              <a:t>{ Ini adalah teks dalam bahasa Indonesia untuk memudahkan</a:t>
            </a:r>
            <a:br>
              <a:rPr lang="en-ID"/>
            </a:br>
            <a:r>
              <a:rPr lang="en-ID"/>
              <a:t>pembacaan teks algoritma}</a:t>
            </a:r>
            <a:br>
              <a:rPr lang="en-ID"/>
            </a:br>
            <a:r>
              <a:rPr lang="en-ID"/>
              <a:t>{ Spesifikasi teks algoritmik secara umum }</a:t>
            </a:r>
            <a:br>
              <a:rPr lang="en-ID"/>
            </a:br>
            <a:r>
              <a:rPr b="1" lang="en-ID"/>
              <a:t>KAMUS</a:t>
            </a:r>
            <a:br>
              <a:rPr lang="en-ID"/>
            </a:br>
            <a:r>
              <a:rPr lang="en-ID"/>
              <a:t>{Pada bagian ini, dilakukan pendefinisian nama konstanta, nama</a:t>
            </a:r>
            <a:br>
              <a:rPr lang="en-ID"/>
            </a:br>
            <a:r>
              <a:rPr lang="en-ID"/>
              <a:t>variabel, spesifikasi prosedur, spesifikasi fungsi }</a:t>
            </a:r>
            <a:br>
              <a:rPr lang="en-ID"/>
            </a:br>
            <a:r>
              <a:rPr b="1" lang="en-ID"/>
              <a:t>ALGORITMA</a:t>
            </a:r>
            <a:br>
              <a:rPr lang="en-ID"/>
            </a:br>
            <a:r>
              <a:rPr lang="en-ID"/>
              <a:t>{ Pada bagian ini, semua teks yang tidak dituliskan di antara tanda</a:t>
            </a:r>
            <a:br>
              <a:rPr lang="en-ID"/>
            </a:br>
            <a:r>
              <a:rPr lang="en-ID"/>
              <a:t>kurung kurawal buka dan kurung kurawal tutup harus dianggap</a:t>
            </a:r>
            <a:br>
              <a:rPr lang="en-ID"/>
            </a:br>
            <a:r>
              <a:rPr lang="en-ID"/>
              <a:t>sebagai notasi algoritmik }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D"/>
              <a:t>Contoh penerapan</a:t>
            </a:r>
            <a:endParaRPr/>
          </a:p>
        </p:txBody>
      </p:sp>
      <p:pic>
        <p:nvPicPr>
          <p:cNvPr id="135" name="Google Shape;135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6867" y="1825625"/>
            <a:ext cx="7138266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2023-03-05T03:49:55Z</dcterms:created>
  <dc:creator>Microsoft Office User</dc:creator>
</cp:coreProperties>
</file>