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iDdgqgjLdL3+Afcwkm/iZJEiX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Stack dan Queue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M.Naufal, S.Tr.T, M.Kom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Implementasi Insert First dan Delete First</a:t>
            </a:r>
            <a:endParaRPr/>
          </a:p>
        </p:txBody>
      </p:sp>
      <p:pic>
        <p:nvPicPr>
          <p:cNvPr id="207" name="Google Shape;20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5941" y="1418896"/>
            <a:ext cx="6598277" cy="2858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782" y="1690688"/>
            <a:ext cx="4350616" cy="328630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0"/>
          <p:cNvSpPr txBox="1"/>
          <p:nvPr/>
        </p:nvSpPr>
        <p:spPr>
          <a:xfrm>
            <a:off x="977462" y="5181600"/>
            <a:ext cx="2535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Inisiasi struck pada stack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6852745" y="4403834"/>
            <a:ext cx="32418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Push() dengan insert first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Implementasi Insert First dan Delete First</a:t>
            </a:r>
            <a:endParaRPr/>
          </a:p>
        </p:txBody>
      </p:sp>
      <p:sp>
        <p:nvSpPr>
          <p:cNvPr id="216" name="Google Shape;216;p11"/>
          <p:cNvSpPr txBox="1"/>
          <p:nvPr/>
        </p:nvSpPr>
        <p:spPr>
          <a:xfrm>
            <a:off x="1114097" y="3815255"/>
            <a:ext cx="17499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isEmpty()</a:t>
            </a:r>
            <a:endParaRPr/>
          </a:p>
        </p:txBody>
      </p:sp>
      <p:sp>
        <p:nvSpPr>
          <p:cNvPr id="217" name="Google Shape;217;p11"/>
          <p:cNvSpPr txBox="1"/>
          <p:nvPr/>
        </p:nvSpPr>
        <p:spPr>
          <a:xfrm>
            <a:off x="6852745" y="4845268"/>
            <a:ext cx="32000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Pop() dengan delete first</a:t>
            </a:r>
            <a:endParaRPr/>
          </a:p>
        </p:txBody>
      </p:sp>
      <p:pic>
        <p:nvPicPr>
          <p:cNvPr id="218" name="Google Shape;21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8206" y="1620160"/>
            <a:ext cx="6395421" cy="322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390" y="2269413"/>
            <a:ext cx="4850086" cy="1438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Via Insert Last dan Delete Last</a:t>
            </a:r>
            <a:endParaRPr/>
          </a:p>
        </p:txBody>
      </p:sp>
      <p:sp>
        <p:nvSpPr>
          <p:cNvPr id="225" name="Google Shape;22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SKEMANYA : LIFO (Last In First Out)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10, 20, 30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26" name="Google Shape;226;p12"/>
          <p:cNvGrpSpPr/>
          <p:nvPr/>
        </p:nvGrpSpPr>
        <p:grpSpPr>
          <a:xfrm>
            <a:off x="958359" y="5533046"/>
            <a:ext cx="4086031" cy="645162"/>
            <a:chOff x="3597" y="679790"/>
            <a:chExt cx="4086031" cy="645162"/>
          </a:xfrm>
        </p:grpSpPr>
        <p:sp>
          <p:nvSpPr>
            <p:cNvPr id="227" name="Google Shape;227;p12"/>
            <p:cNvSpPr/>
            <p:nvPr/>
          </p:nvSpPr>
          <p:spPr>
            <a:xfrm>
              <a:off x="359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 txBox="1"/>
            <p:nvPr/>
          </p:nvSpPr>
          <p:spPr>
            <a:xfrm>
              <a:off x="2249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 rot="10800000">
              <a:off x="118639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 txBox="1"/>
            <p:nvPr/>
          </p:nvSpPr>
          <p:spPr>
            <a:xfrm rot="10800000">
              <a:off x="1254783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150897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 txBox="1"/>
            <p:nvPr/>
          </p:nvSpPr>
          <p:spPr>
            <a:xfrm>
              <a:off x="152787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 rot="10800000">
              <a:off x="269177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 txBox="1"/>
            <p:nvPr/>
          </p:nvSpPr>
          <p:spPr>
            <a:xfrm rot="10800000">
              <a:off x="2760163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301435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 txBox="1"/>
            <p:nvPr/>
          </p:nvSpPr>
          <p:spPr>
            <a:xfrm>
              <a:off x="303325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grpSp>
        <p:nvGrpSpPr>
          <p:cNvPr id="237" name="Google Shape;237;p12"/>
          <p:cNvGrpSpPr/>
          <p:nvPr/>
        </p:nvGrpSpPr>
        <p:grpSpPr>
          <a:xfrm>
            <a:off x="6659789" y="5533046"/>
            <a:ext cx="4086031" cy="645162"/>
            <a:chOff x="3597" y="679790"/>
            <a:chExt cx="4086031" cy="645162"/>
          </a:xfrm>
        </p:grpSpPr>
        <p:sp>
          <p:nvSpPr>
            <p:cNvPr id="238" name="Google Shape;238;p12"/>
            <p:cNvSpPr/>
            <p:nvPr/>
          </p:nvSpPr>
          <p:spPr>
            <a:xfrm>
              <a:off x="359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 txBox="1"/>
            <p:nvPr/>
          </p:nvSpPr>
          <p:spPr>
            <a:xfrm>
              <a:off x="2249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 rot="10800000">
              <a:off x="118639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 txBox="1"/>
            <p:nvPr/>
          </p:nvSpPr>
          <p:spPr>
            <a:xfrm rot="10800000">
              <a:off x="1254783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150897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 txBox="1"/>
            <p:nvPr/>
          </p:nvSpPr>
          <p:spPr>
            <a:xfrm>
              <a:off x="152787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 rot="10800000">
              <a:off x="269177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 txBox="1"/>
            <p:nvPr/>
          </p:nvSpPr>
          <p:spPr>
            <a:xfrm rot="10800000">
              <a:off x="2760163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301435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D8E2F3"/>
            </a:solidFill>
            <a:ln cap="flat" cmpd="sng" w="12700">
              <a:solidFill>
                <a:srgbClr val="D8E2F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 txBox="1"/>
            <p:nvPr/>
          </p:nvSpPr>
          <p:spPr>
            <a:xfrm>
              <a:off x="303325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sp>
        <p:nvSpPr>
          <p:cNvPr id="248" name="Google Shape;248;p12"/>
          <p:cNvSpPr/>
          <p:nvPr/>
        </p:nvSpPr>
        <p:spPr>
          <a:xfrm>
            <a:off x="4452151" y="5066048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 txBox="1"/>
          <p:nvPr/>
        </p:nvSpPr>
        <p:spPr>
          <a:xfrm>
            <a:off x="4275724" y="4519850"/>
            <a:ext cx="68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</p:txBody>
      </p:sp>
      <p:sp>
        <p:nvSpPr>
          <p:cNvPr id="250" name="Google Shape;250;p12"/>
          <p:cNvSpPr txBox="1"/>
          <p:nvPr/>
        </p:nvSpPr>
        <p:spPr>
          <a:xfrm>
            <a:off x="2455102" y="6332815"/>
            <a:ext cx="777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Push()</a:t>
            </a:r>
            <a:endParaRPr/>
          </a:p>
        </p:txBody>
      </p:sp>
      <p:sp>
        <p:nvSpPr>
          <p:cNvPr id="251" name="Google Shape;251;p12"/>
          <p:cNvSpPr txBox="1"/>
          <p:nvPr/>
        </p:nvSpPr>
        <p:spPr>
          <a:xfrm>
            <a:off x="8361109" y="6332815"/>
            <a:ext cx="683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Pop()</a:t>
            </a:r>
            <a:endParaRPr/>
          </a:p>
        </p:txBody>
      </p:sp>
      <p:sp>
        <p:nvSpPr>
          <p:cNvPr id="252" name="Google Shape;252;p12"/>
          <p:cNvSpPr/>
          <p:nvPr/>
        </p:nvSpPr>
        <p:spPr>
          <a:xfrm>
            <a:off x="8502388" y="5056775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2"/>
          <p:cNvSpPr txBox="1"/>
          <p:nvPr/>
        </p:nvSpPr>
        <p:spPr>
          <a:xfrm>
            <a:off x="8361103" y="4433600"/>
            <a:ext cx="68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</p:txBody>
      </p:sp>
      <p:sp>
        <p:nvSpPr>
          <p:cNvPr id="254" name="Google Shape;254;p12"/>
          <p:cNvSpPr/>
          <p:nvPr/>
        </p:nvSpPr>
        <p:spPr>
          <a:xfrm>
            <a:off x="2912974" y="5071385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5DB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2753254" y="4591150"/>
            <a:ext cx="68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</p:txBody>
      </p:sp>
      <p:sp>
        <p:nvSpPr>
          <p:cNvPr id="256" name="Google Shape;256;p12"/>
          <p:cNvSpPr/>
          <p:nvPr/>
        </p:nvSpPr>
        <p:spPr>
          <a:xfrm>
            <a:off x="10110591" y="5025233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9950803" y="4498825"/>
            <a:ext cx="68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Implementasi Insert Last dan Delete Last</a:t>
            </a:r>
            <a:endParaRPr/>
          </a:p>
        </p:txBody>
      </p:sp>
      <p:pic>
        <p:nvPicPr>
          <p:cNvPr id="263" name="Google Shape;263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783584"/>
            <a:ext cx="589378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3"/>
          <p:cNvSpPr txBox="1"/>
          <p:nvPr/>
        </p:nvSpPr>
        <p:spPr>
          <a:xfrm>
            <a:off x="1114097" y="3815255"/>
            <a:ext cx="17499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Fungsi isEmpty()</a:t>
            </a:r>
            <a:endParaRPr/>
          </a:p>
        </p:txBody>
      </p:sp>
      <p:pic>
        <p:nvPicPr>
          <p:cNvPr id="265" name="Google Shape;2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390" y="2269413"/>
            <a:ext cx="4850086" cy="143858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3"/>
          <p:cNvSpPr txBox="1"/>
          <p:nvPr/>
        </p:nvSpPr>
        <p:spPr>
          <a:xfrm>
            <a:off x="7956331" y="6421821"/>
            <a:ext cx="9258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- Last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Implementasi Insert Last dan Delete Last</a:t>
            </a:r>
            <a:endParaRPr/>
          </a:p>
        </p:txBody>
      </p:sp>
      <p:sp>
        <p:nvSpPr>
          <p:cNvPr id="272" name="Google Shape;272;p14"/>
          <p:cNvSpPr txBox="1"/>
          <p:nvPr/>
        </p:nvSpPr>
        <p:spPr>
          <a:xfrm>
            <a:off x="3363311" y="6488668"/>
            <a:ext cx="1068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- Last</a:t>
            </a:r>
            <a:endParaRPr/>
          </a:p>
        </p:txBody>
      </p:sp>
      <p:pic>
        <p:nvPicPr>
          <p:cNvPr id="273" name="Google Shape;2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365" y="1439175"/>
            <a:ext cx="6081802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Queue (Antrean)</a:t>
            </a:r>
            <a:endParaRPr/>
          </a:p>
        </p:txBody>
      </p:sp>
      <p:sp>
        <p:nvSpPr>
          <p:cNvPr id="279" name="Google Shape;27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Queue teknik pengorganisasian data yang bersifat sequensial dengan skema FIFO (</a:t>
            </a:r>
            <a:r>
              <a:rPr b="1" lang="en-US"/>
              <a:t>First In First Out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Implementasi queue dapat menggunakan array atau linked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Pada implementasi queue dengan array, kemungkinan queue bisa penuh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Pada implementasi queue dengan linked list, queue tidak pernah penuh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Penunjukanya front dan rear (end)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80" name="Google Shape;2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61975" y="4603312"/>
            <a:ext cx="2191825" cy="1708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Ilustrasi Queue</a:t>
            </a:r>
            <a:endParaRPr/>
          </a:p>
        </p:txBody>
      </p:sp>
      <p:grpSp>
        <p:nvGrpSpPr>
          <p:cNvPr id="286" name="Google Shape;286;p16"/>
          <p:cNvGrpSpPr/>
          <p:nvPr/>
        </p:nvGrpSpPr>
        <p:grpSpPr>
          <a:xfrm>
            <a:off x="2818108" y="1864963"/>
            <a:ext cx="6553200" cy="838200"/>
            <a:chOff x="864" y="960"/>
            <a:chExt cx="4128" cy="528"/>
          </a:xfrm>
        </p:grpSpPr>
        <p:sp>
          <p:nvSpPr>
            <p:cNvPr id="287" name="Google Shape;287;p16"/>
            <p:cNvSpPr/>
            <p:nvPr/>
          </p:nvSpPr>
          <p:spPr>
            <a:xfrm>
              <a:off x="1008" y="1008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" name="Google Shape;288;p16"/>
            <p:cNvCxnSpPr/>
            <p:nvPr/>
          </p:nvCxnSpPr>
          <p:spPr>
            <a:xfrm>
              <a:off x="864" y="960"/>
              <a:ext cx="41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16"/>
            <p:cNvCxnSpPr/>
            <p:nvPr/>
          </p:nvCxnSpPr>
          <p:spPr>
            <a:xfrm>
              <a:off x="864" y="1488"/>
              <a:ext cx="41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0" name="Google Shape;290;p16"/>
          <p:cNvGrpSpPr/>
          <p:nvPr/>
        </p:nvGrpSpPr>
        <p:grpSpPr>
          <a:xfrm>
            <a:off x="3046708" y="2779363"/>
            <a:ext cx="3276600" cy="685800"/>
            <a:chOff x="1008" y="1536"/>
            <a:chExt cx="2064" cy="432"/>
          </a:xfrm>
        </p:grpSpPr>
        <p:sp>
          <p:nvSpPr>
            <p:cNvPr id="291" name="Google Shape;291;p16"/>
            <p:cNvSpPr/>
            <p:nvPr/>
          </p:nvSpPr>
          <p:spPr>
            <a:xfrm>
              <a:off x="1008" y="1536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 flipH="1" rot="5400000">
              <a:off x="1560" y="1464"/>
              <a:ext cx="336" cy="480"/>
            </a:xfrm>
            <a:custGeom>
              <a:rect b="b" l="l" r="r" t="t"/>
              <a:pathLst>
                <a:path extrusionOk="0" h="21600" w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6"/>
            <p:cNvSpPr txBox="1"/>
            <p:nvPr/>
          </p:nvSpPr>
          <p:spPr>
            <a:xfrm>
              <a:off x="2112" y="1584"/>
              <a:ext cx="9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ENQUEUE</a:t>
              </a:r>
              <a:endParaRPr/>
            </a:p>
          </p:txBody>
        </p:sp>
      </p:grpSp>
      <p:grpSp>
        <p:nvGrpSpPr>
          <p:cNvPr id="294" name="Google Shape;294;p16"/>
          <p:cNvGrpSpPr/>
          <p:nvPr/>
        </p:nvGrpSpPr>
        <p:grpSpPr>
          <a:xfrm>
            <a:off x="2818108" y="3541363"/>
            <a:ext cx="6553200" cy="838200"/>
            <a:chOff x="864" y="2016"/>
            <a:chExt cx="4128" cy="528"/>
          </a:xfrm>
        </p:grpSpPr>
        <p:sp>
          <p:nvSpPr>
            <p:cNvPr id="295" name="Google Shape;295;p16"/>
            <p:cNvSpPr/>
            <p:nvPr/>
          </p:nvSpPr>
          <p:spPr>
            <a:xfrm>
              <a:off x="1008" y="2064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6" name="Google Shape;296;p16"/>
            <p:cNvCxnSpPr/>
            <p:nvPr/>
          </p:nvCxnSpPr>
          <p:spPr>
            <a:xfrm>
              <a:off x="864" y="2016"/>
              <a:ext cx="41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16"/>
            <p:cNvCxnSpPr/>
            <p:nvPr/>
          </p:nvCxnSpPr>
          <p:spPr>
            <a:xfrm>
              <a:off x="864" y="2544"/>
              <a:ext cx="41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8" name="Google Shape;298;p16"/>
            <p:cNvSpPr/>
            <p:nvPr/>
          </p:nvSpPr>
          <p:spPr>
            <a:xfrm>
              <a:off x="1488" y="2064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6"/>
          <p:cNvGrpSpPr/>
          <p:nvPr/>
        </p:nvGrpSpPr>
        <p:grpSpPr>
          <a:xfrm>
            <a:off x="3046708" y="4455763"/>
            <a:ext cx="3276600" cy="685800"/>
            <a:chOff x="1008" y="2592"/>
            <a:chExt cx="2064" cy="432"/>
          </a:xfrm>
        </p:grpSpPr>
        <p:sp>
          <p:nvSpPr>
            <p:cNvPr id="300" name="Google Shape;300;p16"/>
            <p:cNvSpPr/>
            <p:nvPr/>
          </p:nvSpPr>
          <p:spPr>
            <a:xfrm>
              <a:off x="1008" y="2592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rgbClr val="33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6"/>
            <p:cNvSpPr/>
            <p:nvPr/>
          </p:nvSpPr>
          <p:spPr>
            <a:xfrm flipH="1" rot="5400000">
              <a:off x="1560" y="2520"/>
              <a:ext cx="336" cy="480"/>
            </a:xfrm>
            <a:custGeom>
              <a:rect b="b" l="l" r="r" t="t"/>
              <a:pathLst>
                <a:path extrusionOk="0" h="21600" w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6"/>
            <p:cNvSpPr txBox="1"/>
            <p:nvPr/>
          </p:nvSpPr>
          <p:spPr>
            <a:xfrm>
              <a:off x="2112" y="2640"/>
              <a:ext cx="9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ENQUEUE</a:t>
              </a:r>
              <a:endParaRPr/>
            </a:p>
          </p:txBody>
        </p:sp>
      </p:grpSp>
      <p:grpSp>
        <p:nvGrpSpPr>
          <p:cNvPr id="303" name="Google Shape;303;p16"/>
          <p:cNvGrpSpPr/>
          <p:nvPr/>
        </p:nvGrpSpPr>
        <p:grpSpPr>
          <a:xfrm>
            <a:off x="2818108" y="5217763"/>
            <a:ext cx="6553200" cy="838200"/>
            <a:chOff x="864" y="3072"/>
            <a:chExt cx="4128" cy="528"/>
          </a:xfrm>
        </p:grpSpPr>
        <p:sp>
          <p:nvSpPr>
            <p:cNvPr id="304" name="Google Shape;304;p16"/>
            <p:cNvSpPr/>
            <p:nvPr/>
          </p:nvSpPr>
          <p:spPr>
            <a:xfrm>
              <a:off x="1008" y="3120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5" name="Google Shape;305;p16"/>
            <p:cNvCxnSpPr/>
            <p:nvPr/>
          </p:nvCxnSpPr>
          <p:spPr>
            <a:xfrm>
              <a:off x="864" y="3072"/>
              <a:ext cx="41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6" name="Google Shape;306;p16"/>
            <p:cNvCxnSpPr/>
            <p:nvPr/>
          </p:nvCxnSpPr>
          <p:spPr>
            <a:xfrm>
              <a:off x="864" y="3600"/>
              <a:ext cx="41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7" name="Google Shape;307;p16"/>
            <p:cNvSpPr/>
            <p:nvPr/>
          </p:nvSpPr>
          <p:spPr>
            <a:xfrm>
              <a:off x="1488" y="3120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6"/>
            <p:cNvSpPr/>
            <p:nvPr/>
          </p:nvSpPr>
          <p:spPr>
            <a:xfrm>
              <a:off x="2016" y="3120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rgbClr val="33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Ilustrasi Queue</a:t>
            </a:r>
            <a:endParaRPr/>
          </a:p>
        </p:txBody>
      </p:sp>
      <p:grpSp>
        <p:nvGrpSpPr>
          <p:cNvPr id="314" name="Google Shape;314;p17"/>
          <p:cNvGrpSpPr/>
          <p:nvPr/>
        </p:nvGrpSpPr>
        <p:grpSpPr>
          <a:xfrm>
            <a:off x="2727702" y="1853339"/>
            <a:ext cx="6553200" cy="838200"/>
            <a:chOff x="768" y="816"/>
            <a:chExt cx="4128" cy="528"/>
          </a:xfrm>
        </p:grpSpPr>
        <p:sp>
          <p:nvSpPr>
            <p:cNvPr id="315" name="Google Shape;315;p17"/>
            <p:cNvSpPr/>
            <p:nvPr/>
          </p:nvSpPr>
          <p:spPr>
            <a:xfrm>
              <a:off x="912" y="864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" name="Google Shape;316;p17"/>
            <p:cNvCxnSpPr/>
            <p:nvPr/>
          </p:nvCxnSpPr>
          <p:spPr>
            <a:xfrm>
              <a:off x="768" y="816"/>
              <a:ext cx="41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17"/>
            <p:cNvCxnSpPr/>
            <p:nvPr/>
          </p:nvCxnSpPr>
          <p:spPr>
            <a:xfrm>
              <a:off x="768" y="1344"/>
              <a:ext cx="41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8" name="Google Shape;318;p17"/>
            <p:cNvSpPr/>
            <p:nvPr/>
          </p:nvSpPr>
          <p:spPr>
            <a:xfrm>
              <a:off x="1392" y="864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1920" y="864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rgbClr val="33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0" name="Google Shape;320;p17"/>
          <p:cNvGrpSpPr/>
          <p:nvPr/>
        </p:nvGrpSpPr>
        <p:grpSpPr>
          <a:xfrm>
            <a:off x="2956302" y="2767739"/>
            <a:ext cx="2514600" cy="685800"/>
            <a:chOff x="912" y="1392"/>
            <a:chExt cx="1584" cy="432"/>
          </a:xfrm>
        </p:grpSpPr>
        <p:sp>
          <p:nvSpPr>
            <p:cNvPr id="321" name="Google Shape;321;p17"/>
            <p:cNvSpPr/>
            <p:nvPr/>
          </p:nvSpPr>
          <p:spPr>
            <a:xfrm>
              <a:off x="912" y="1392"/>
              <a:ext cx="480" cy="432"/>
            </a:xfrm>
            <a:prstGeom prst="downArrow">
              <a:avLst>
                <a:gd fmla="val 50000" name="adj1"/>
                <a:gd fmla="val 2500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 txBox="1"/>
            <p:nvPr/>
          </p:nvSpPr>
          <p:spPr>
            <a:xfrm>
              <a:off x="1536" y="1488"/>
              <a:ext cx="9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DEQUEUE</a:t>
              </a:r>
              <a:endParaRPr/>
            </a:p>
          </p:txBody>
        </p:sp>
      </p:grpSp>
      <p:grpSp>
        <p:nvGrpSpPr>
          <p:cNvPr id="323" name="Google Shape;323;p17"/>
          <p:cNvGrpSpPr/>
          <p:nvPr/>
        </p:nvGrpSpPr>
        <p:grpSpPr>
          <a:xfrm>
            <a:off x="2727702" y="3605939"/>
            <a:ext cx="6553200" cy="838200"/>
            <a:chOff x="768" y="1920"/>
            <a:chExt cx="4128" cy="528"/>
          </a:xfrm>
        </p:grpSpPr>
        <p:cxnSp>
          <p:nvCxnSpPr>
            <p:cNvPr id="324" name="Google Shape;324;p17"/>
            <p:cNvCxnSpPr/>
            <p:nvPr/>
          </p:nvCxnSpPr>
          <p:spPr>
            <a:xfrm>
              <a:off x="768" y="1920"/>
              <a:ext cx="41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17"/>
            <p:cNvCxnSpPr/>
            <p:nvPr/>
          </p:nvCxnSpPr>
          <p:spPr>
            <a:xfrm>
              <a:off x="768" y="2448"/>
              <a:ext cx="41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6" name="Google Shape;326;p17"/>
            <p:cNvSpPr/>
            <p:nvPr/>
          </p:nvSpPr>
          <p:spPr>
            <a:xfrm>
              <a:off x="1392" y="1968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920" y="1968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rgbClr val="33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17"/>
          <p:cNvGrpSpPr/>
          <p:nvPr/>
        </p:nvGrpSpPr>
        <p:grpSpPr>
          <a:xfrm>
            <a:off x="2727702" y="5206139"/>
            <a:ext cx="6553200" cy="838200"/>
            <a:chOff x="768" y="2928"/>
            <a:chExt cx="4128" cy="528"/>
          </a:xfrm>
        </p:grpSpPr>
        <p:cxnSp>
          <p:nvCxnSpPr>
            <p:cNvPr id="329" name="Google Shape;329;p17"/>
            <p:cNvCxnSpPr/>
            <p:nvPr/>
          </p:nvCxnSpPr>
          <p:spPr>
            <a:xfrm>
              <a:off x="768" y="2928"/>
              <a:ext cx="41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17"/>
            <p:cNvCxnSpPr/>
            <p:nvPr/>
          </p:nvCxnSpPr>
          <p:spPr>
            <a:xfrm>
              <a:off x="768" y="3456"/>
              <a:ext cx="4128" cy="0"/>
            </a:xfrm>
            <a:prstGeom prst="straightConnector1">
              <a:avLst/>
            </a:prstGeom>
            <a:noFill/>
            <a:ln cap="flat" cmpd="sng" w="28575">
              <a:solidFill>
                <a:srgbClr val="FF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1" name="Google Shape;331;p17"/>
            <p:cNvSpPr/>
            <p:nvPr/>
          </p:nvSpPr>
          <p:spPr>
            <a:xfrm>
              <a:off x="1920" y="2976"/>
              <a:ext cx="432" cy="432"/>
            </a:xfrm>
            <a:prstGeom prst="smileyFace">
              <a:avLst>
                <a:gd fmla="val 4653" name="adj"/>
              </a:avLst>
            </a:prstGeom>
            <a:solidFill>
              <a:srgbClr val="33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2" name="Google Shape;332;p17"/>
          <p:cNvGrpSpPr/>
          <p:nvPr/>
        </p:nvGrpSpPr>
        <p:grpSpPr>
          <a:xfrm>
            <a:off x="2956302" y="4520339"/>
            <a:ext cx="2514600" cy="685800"/>
            <a:chOff x="912" y="2496"/>
            <a:chExt cx="1584" cy="432"/>
          </a:xfrm>
        </p:grpSpPr>
        <p:sp>
          <p:nvSpPr>
            <p:cNvPr id="333" name="Google Shape;333;p17"/>
            <p:cNvSpPr/>
            <p:nvPr/>
          </p:nvSpPr>
          <p:spPr>
            <a:xfrm>
              <a:off x="912" y="2496"/>
              <a:ext cx="480" cy="432"/>
            </a:xfrm>
            <a:prstGeom prst="downArrow">
              <a:avLst>
                <a:gd fmla="val 50000" name="adj1"/>
                <a:gd fmla="val 25000" name="adj2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17"/>
            <p:cNvSpPr txBox="1"/>
            <p:nvPr/>
          </p:nvSpPr>
          <p:spPr>
            <a:xfrm>
              <a:off x="1536" y="2592"/>
              <a:ext cx="96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DEQUEUE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Operasi pada queue</a:t>
            </a:r>
            <a:endParaRPr/>
          </a:p>
        </p:txBody>
      </p:sp>
      <p:sp>
        <p:nvSpPr>
          <p:cNvPr id="340" name="Google Shape;340;p18"/>
          <p:cNvSpPr txBox="1"/>
          <p:nvPr>
            <p:ph idx="1" type="body"/>
          </p:nvPr>
        </p:nvSpPr>
        <p:spPr>
          <a:xfrm>
            <a:off x="838200" y="1825625"/>
            <a:ext cx="622408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Enqueue()  : insert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Dequeue() : keluarkan data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Operasi </a:t>
            </a:r>
            <a:r>
              <a:rPr b="1" lang="en-US"/>
              <a:t>tambahan</a:t>
            </a:r>
            <a:r>
              <a:rPr lang="en-US"/>
              <a:t>: Inisialisasi, Penuh, Kosong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41" name="Google Shape;3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7945" y="3432434"/>
            <a:ext cx="5129048" cy="2879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Elemen Queue</a:t>
            </a:r>
            <a:endParaRPr/>
          </a:p>
        </p:txBody>
      </p:sp>
      <p:sp>
        <p:nvSpPr>
          <p:cNvPr id="348" name="Google Shape;34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Elemen/item yang diletakkan ke penyimpan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Penunjuk depan 🡪 front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Penunjuk belakang 🡪 rear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Jumlah elemen queue 🡪 count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Organisasi Data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Bagaimana suatu data </a:t>
            </a:r>
            <a:r>
              <a:rPr b="1" lang="en-US">
                <a:solidFill>
                  <a:srgbClr val="FF0000"/>
                </a:solidFill>
              </a:rPr>
              <a:t>dimasukkan</a:t>
            </a:r>
            <a:r>
              <a:rPr lang="en-US"/>
              <a:t> dan </a:t>
            </a:r>
            <a:r>
              <a:rPr b="1" lang="en-US">
                <a:solidFill>
                  <a:srgbClr val="FF0000"/>
                </a:solidFill>
              </a:rPr>
              <a:t>dikeluarkan</a:t>
            </a:r>
            <a:r>
              <a:rPr lang="en-US"/>
              <a:t> dari memori/media penyimpanan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Implementasi Queue (Linked)</a:t>
            </a:r>
            <a:endParaRPr/>
          </a:p>
        </p:txBody>
      </p:sp>
      <p:sp>
        <p:nvSpPr>
          <p:cNvPr id="354" name="Google Shape;354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Enqueue() : insert data = insertLast() atau insertFirst() 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Dequeue() : keluarkan data = deleteFirst() atau deleteLast() 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SKEMANYA : FIFO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10, 20, 30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355" name="Google Shape;355;p20"/>
          <p:cNvGrpSpPr/>
          <p:nvPr/>
        </p:nvGrpSpPr>
        <p:grpSpPr>
          <a:xfrm>
            <a:off x="896025" y="4920367"/>
            <a:ext cx="4086031" cy="645162"/>
            <a:chOff x="3597" y="679790"/>
            <a:chExt cx="4086031" cy="645162"/>
          </a:xfrm>
        </p:grpSpPr>
        <p:sp>
          <p:nvSpPr>
            <p:cNvPr id="356" name="Google Shape;356;p20"/>
            <p:cNvSpPr/>
            <p:nvPr/>
          </p:nvSpPr>
          <p:spPr>
            <a:xfrm>
              <a:off x="359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0"/>
            <p:cNvSpPr txBox="1"/>
            <p:nvPr/>
          </p:nvSpPr>
          <p:spPr>
            <a:xfrm>
              <a:off x="2249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 rot="10800000">
              <a:off x="118639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0"/>
            <p:cNvSpPr txBox="1"/>
            <p:nvPr/>
          </p:nvSpPr>
          <p:spPr>
            <a:xfrm rot="10800000">
              <a:off x="1254783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150897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0"/>
            <p:cNvSpPr txBox="1"/>
            <p:nvPr/>
          </p:nvSpPr>
          <p:spPr>
            <a:xfrm>
              <a:off x="152787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 rot="10800000">
              <a:off x="269177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0"/>
            <p:cNvSpPr txBox="1"/>
            <p:nvPr/>
          </p:nvSpPr>
          <p:spPr>
            <a:xfrm rot="10800000">
              <a:off x="2760163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301435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0"/>
            <p:cNvSpPr txBox="1"/>
            <p:nvPr/>
          </p:nvSpPr>
          <p:spPr>
            <a:xfrm>
              <a:off x="303325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grpSp>
        <p:nvGrpSpPr>
          <p:cNvPr id="366" name="Google Shape;366;p20"/>
          <p:cNvGrpSpPr/>
          <p:nvPr/>
        </p:nvGrpSpPr>
        <p:grpSpPr>
          <a:xfrm>
            <a:off x="6659789" y="5533046"/>
            <a:ext cx="4086031" cy="645162"/>
            <a:chOff x="3597" y="679790"/>
            <a:chExt cx="4086031" cy="645162"/>
          </a:xfrm>
        </p:grpSpPr>
        <p:sp>
          <p:nvSpPr>
            <p:cNvPr id="367" name="Google Shape;367;p20"/>
            <p:cNvSpPr/>
            <p:nvPr/>
          </p:nvSpPr>
          <p:spPr>
            <a:xfrm>
              <a:off x="359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D8E2F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 txBox="1"/>
            <p:nvPr/>
          </p:nvSpPr>
          <p:spPr>
            <a:xfrm>
              <a:off x="2249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 rot="10800000">
              <a:off x="118639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0"/>
            <p:cNvSpPr txBox="1"/>
            <p:nvPr/>
          </p:nvSpPr>
          <p:spPr>
            <a:xfrm rot="10800000">
              <a:off x="1254783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150897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0"/>
            <p:cNvSpPr txBox="1"/>
            <p:nvPr/>
          </p:nvSpPr>
          <p:spPr>
            <a:xfrm>
              <a:off x="152787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 rot="10800000">
              <a:off x="269177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 txBox="1"/>
            <p:nvPr/>
          </p:nvSpPr>
          <p:spPr>
            <a:xfrm rot="10800000">
              <a:off x="2760163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301435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0"/>
            <p:cNvSpPr txBox="1"/>
            <p:nvPr/>
          </p:nvSpPr>
          <p:spPr>
            <a:xfrm>
              <a:off x="303325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sp>
        <p:nvSpPr>
          <p:cNvPr id="377" name="Google Shape;377;p20"/>
          <p:cNvSpPr/>
          <p:nvPr/>
        </p:nvSpPr>
        <p:spPr>
          <a:xfrm>
            <a:off x="1340581" y="4447836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1180782" y="4115191"/>
            <a:ext cx="685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sp>
        <p:nvSpPr>
          <p:cNvPr id="379" name="Google Shape;379;p20"/>
          <p:cNvSpPr txBox="1"/>
          <p:nvPr/>
        </p:nvSpPr>
        <p:spPr>
          <a:xfrm>
            <a:off x="2396475" y="3781500"/>
            <a:ext cx="14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Enqueue()</a:t>
            </a:r>
            <a:endParaRPr/>
          </a:p>
        </p:txBody>
      </p:sp>
      <p:sp>
        <p:nvSpPr>
          <p:cNvPr id="380" name="Google Shape;380;p20"/>
          <p:cNvSpPr txBox="1"/>
          <p:nvPr/>
        </p:nvSpPr>
        <p:spPr>
          <a:xfrm>
            <a:off x="8112753" y="4001300"/>
            <a:ext cx="142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Dequeue()</a:t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7046585" y="5097202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0"/>
          <p:cNvSpPr txBox="1"/>
          <p:nvPr/>
        </p:nvSpPr>
        <p:spPr>
          <a:xfrm>
            <a:off x="6865654" y="4729858"/>
            <a:ext cx="685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sp>
        <p:nvSpPr>
          <p:cNvPr id="383" name="Google Shape;383;p20"/>
          <p:cNvSpPr txBox="1"/>
          <p:nvPr/>
        </p:nvSpPr>
        <p:spPr>
          <a:xfrm>
            <a:off x="4133967" y="593004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sp>
        <p:nvSpPr>
          <p:cNvPr id="384" name="Google Shape;384;p20"/>
          <p:cNvSpPr/>
          <p:nvPr/>
        </p:nvSpPr>
        <p:spPr>
          <a:xfrm>
            <a:off x="4366421" y="5654032"/>
            <a:ext cx="157379" cy="34051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0"/>
          <p:cNvSpPr txBox="1"/>
          <p:nvPr/>
        </p:nvSpPr>
        <p:spPr>
          <a:xfrm>
            <a:off x="2580534" y="5961231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sp>
        <p:nvSpPr>
          <p:cNvPr id="386" name="Google Shape;386;p20"/>
          <p:cNvSpPr/>
          <p:nvPr/>
        </p:nvSpPr>
        <p:spPr>
          <a:xfrm>
            <a:off x="2812988" y="5685223"/>
            <a:ext cx="157379" cy="34051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0"/>
          <p:cNvSpPr txBox="1"/>
          <p:nvPr/>
        </p:nvSpPr>
        <p:spPr>
          <a:xfrm>
            <a:off x="9922783" y="6542719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sp>
        <p:nvSpPr>
          <p:cNvPr id="388" name="Google Shape;388;p20"/>
          <p:cNvSpPr/>
          <p:nvPr/>
        </p:nvSpPr>
        <p:spPr>
          <a:xfrm>
            <a:off x="10155237" y="6266711"/>
            <a:ext cx="157379" cy="34051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0"/>
          <p:cNvSpPr/>
          <p:nvPr/>
        </p:nvSpPr>
        <p:spPr>
          <a:xfrm>
            <a:off x="8654788" y="5133127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0"/>
          <p:cNvSpPr txBox="1"/>
          <p:nvPr/>
        </p:nvSpPr>
        <p:spPr>
          <a:xfrm>
            <a:off x="8494989" y="4761602"/>
            <a:ext cx="685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sp>
        <p:nvSpPr>
          <p:cNvPr id="391" name="Google Shape;391;p20"/>
          <p:cNvSpPr txBox="1"/>
          <p:nvPr/>
        </p:nvSpPr>
        <p:spPr>
          <a:xfrm>
            <a:off x="2458064" y="6478187"/>
            <a:ext cx="7447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inLast</a:t>
            </a:r>
            <a:endParaRPr b="1" sz="1800">
              <a:solidFill>
                <a:schemeClr val="dk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0"/>
          <p:cNvSpPr txBox="1"/>
          <p:nvPr/>
        </p:nvSpPr>
        <p:spPr>
          <a:xfrm>
            <a:off x="8303090" y="6478200"/>
            <a:ext cx="106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delFirst</a:t>
            </a:r>
            <a:endParaRPr b="1" sz="1800">
              <a:solidFill>
                <a:schemeClr val="dk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Implementasi Queue (Linked)</a:t>
            </a:r>
            <a:endParaRPr/>
          </a:p>
        </p:txBody>
      </p:sp>
      <p:sp>
        <p:nvSpPr>
          <p:cNvPr id="398" name="Google Shape;39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SKEMANYA : FIFO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10, 20, 30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399" name="Google Shape;399;p21"/>
          <p:cNvGrpSpPr/>
          <p:nvPr/>
        </p:nvGrpSpPr>
        <p:grpSpPr>
          <a:xfrm>
            <a:off x="896025" y="4920367"/>
            <a:ext cx="4086031" cy="645162"/>
            <a:chOff x="3597" y="679790"/>
            <a:chExt cx="4086031" cy="645162"/>
          </a:xfrm>
        </p:grpSpPr>
        <p:sp>
          <p:nvSpPr>
            <p:cNvPr id="400" name="Google Shape;400;p21"/>
            <p:cNvSpPr/>
            <p:nvPr/>
          </p:nvSpPr>
          <p:spPr>
            <a:xfrm>
              <a:off x="359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 txBox="1"/>
            <p:nvPr/>
          </p:nvSpPr>
          <p:spPr>
            <a:xfrm>
              <a:off x="2249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118639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 txBox="1"/>
            <p:nvPr/>
          </p:nvSpPr>
          <p:spPr>
            <a:xfrm>
              <a:off x="1186396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150897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 txBox="1"/>
            <p:nvPr/>
          </p:nvSpPr>
          <p:spPr>
            <a:xfrm>
              <a:off x="152787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269177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 txBox="1"/>
            <p:nvPr/>
          </p:nvSpPr>
          <p:spPr>
            <a:xfrm>
              <a:off x="2691776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301435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 txBox="1"/>
            <p:nvPr/>
          </p:nvSpPr>
          <p:spPr>
            <a:xfrm>
              <a:off x="303325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grpSp>
        <p:nvGrpSpPr>
          <p:cNvPr id="410" name="Google Shape;410;p21"/>
          <p:cNvGrpSpPr/>
          <p:nvPr/>
        </p:nvGrpSpPr>
        <p:grpSpPr>
          <a:xfrm>
            <a:off x="6659789" y="5533046"/>
            <a:ext cx="4086031" cy="645162"/>
            <a:chOff x="3597" y="679790"/>
            <a:chExt cx="4086031" cy="645162"/>
          </a:xfrm>
        </p:grpSpPr>
        <p:sp>
          <p:nvSpPr>
            <p:cNvPr id="411" name="Google Shape;411;p21"/>
            <p:cNvSpPr/>
            <p:nvPr/>
          </p:nvSpPr>
          <p:spPr>
            <a:xfrm>
              <a:off x="359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2249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118639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 txBox="1"/>
            <p:nvPr/>
          </p:nvSpPr>
          <p:spPr>
            <a:xfrm>
              <a:off x="1186396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150897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 txBox="1"/>
            <p:nvPr/>
          </p:nvSpPr>
          <p:spPr>
            <a:xfrm>
              <a:off x="152787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269177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2691776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01435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B3C6E7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 txBox="1"/>
            <p:nvPr/>
          </p:nvSpPr>
          <p:spPr>
            <a:xfrm>
              <a:off x="303325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421" name="Google Shape;421;p21"/>
          <p:cNvSpPr/>
          <p:nvPr/>
        </p:nvSpPr>
        <p:spPr>
          <a:xfrm>
            <a:off x="4366421" y="4515381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4149868" y="4105640"/>
            <a:ext cx="685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sp>
        <p:nvSpPr>
          <p:cNvPr id="423" name="Google Shape;423;p21"/>
          <p:cNvSpPr txBox="1"/>
          <p:nvPr/>
        </p:nvSpPr>
        <p:spPr>
          <a:xfrm>
            <a:off x="1936802" y="4105650"/>
            <a:ext cx="153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Enqueue()</a:t>
            </a:r>
            <a:endParaRPr/>
          </a:p>
        </p:txBody>
      </p:sp>
      <p:sp>
        <p:nvSpPr>
          <p:cNvPr id="424" name="Google Shape;424;p21"/>
          <p:cNvSpPr txBox="1"/>
          <p:nvPr/>
        </p:nvSpPr>
        <p:spPr>
          <a:xfrm>
            <a:off x="8112757" y="4117050"/>
            <a:ext cx="18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Dequeue()</a:t>
            </a:r>
            <a:endParaRPr/>
          </a:p>
        </p:txBody>
      </p:sp>
      <p:sp>
        <p:nvSpPr>
          <p:cNvPr id="425" name="Google Shape;425;p21"/>
          <p:cNvSpPr/>
          <p:nvPr/>
        </p:nvSpPr>
        <p:spPr>
          <a:xfrm>
            <a:off x="10112199" y="5099190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9869717" y="4697364"/>
            <a:ext cx="685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sp>
        <p:nvSpPr>
          <p:cNvPr id="427" name="Google Shape;427;p21"/>
          <p:cNvSpPr txBox="1"/>
          <p:nvPr/>
        </p:nvSpPr>
        <p:spPr>
          <a:xfrm>
            <a:off x="1114195" y="5972899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1338244" y="5685222"/>
            <a:ext cx="157379" cy="34051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2580534" y="5961231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sp>
        <p:nvSpPr>
          <p:cNvPr id="430" name="Google Shape;430;p21"/>
          <p:cNvSpPr/>
          <p:nvPr/>
        </p:nvSpPr>
        <p:spPr>
          <a:xfrm>
            <a:off x="2812988" y="5685223"/>
            <a:ext cx="157379" cy="34051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1"/>
          <p:cNvSpPr txBox="1"/>
          <p:nvPr/>
        </p:nvSpPr>
        <p:spPr>
          <a:xfrm>
            <a:off x="6860954" y="6488668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</a:t>
            </a:r>
            <a:endParaRPr/>
          </a:p>
        </p:txBody>
      </p:sp>
      <p:sp>
        <p:nvSpPr>
          <p:cNvPr id="432" name="Google Shape;432;p21"/>
          <p:cNvSpPr/>
          <p:nvPr/>
        </p:nvSpPr>
        <p:spPr>
          <a:xfrm>
            <a:off x="7093408" y="6228786"/>
            <a:ext cx="157379" cy="34051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1"/>
          <p:cNvSpPr/>
          <p:nvPr/>
        </p:nvSpPr>
        <p:spPr>
          <a:xfrm>
            <a:off x="8654788" y="5133127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1"/>
          <p:cNvSpPr txBox="1"/>
          <p:nvPr/>
        </p:nvSpPr>
        <p:spPr>
          <a:xfrm>
            <a:off x="8494989" y="4761602"/>
            <a:ext cx="6853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</a:t>
            </a:r>
            <a:endParaRPr/>
          </a:p>
        </p:txBody>
      </p:sp>
      <p:sp>
        <p:nvSpPr>
          <p:cNvPr id="435" name="Google Shape;435;p21"/>
          <p:cNvSpPr txBox="1"/>
          <p:nvPr/>
        </p:nvSpPr>
        <p:spPr>
          <a:xfrm>
            <a:off x="2458080" y="6478175"/>
            <a:ext cx="115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inFirst</a:t>
            </a:r>
            <a:endParaRPr b="1" sz="1800">
              <a:solidFill>
                <a:schemeClr val="dk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1"/>
          <p:cNvSpPr txBox="1"/>
          <p:nvPr/>
        </p:nvSpPr>
        <p:spPr>
          <a:xfrm>
            <a:off x="8310290" y="6358053"/>
            <a:ext cx="860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delLast</a:t>
            </a:r>
            <a:endParaRPr b="1" sz="1800">
              <a:solidFill>
                <a:schemeClr val="dk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Representasi Queue dengan Linked</a:t>
            </a:r>
            <a:endParaRPr/>
          </a:p>
        </p:txBody>
      </p:sp>
      <p:pic>
        <p:nvPicPr>
          <p:cNvPr id="443" name="Google Shape;44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7700" y="1869873"/>
            <a:ext cx="8356600" cy="40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Implementasi Queue (Array)</a:t>
            </a:r>
            <a:endParaRPr/>
          </a:p>
        </p:txBody>
      </p:sp>
      <p:sp>
        <p:nvSpPr>
          <p:cNvPr id="449" name="Google Shape;449;p23"/>
          <p:cNvSpPr txBox="1"/>
          <p:nvPr/>
        </p:nvSpPr>
        <p:spPr>
          <a:xfrm>
            <a:off x="7590773" y="3532340"/>
            <a:ext cx="41058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Berhenti: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Sama sama pojok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 dan rear selisih 1 (pakai sirkular)</a:t>
            </a:r>
            <a:endParaRPr/>
          </a:p>
        </p:txBody>
      </p:sp>
      <p:pic>
        <p:nvPicPr>
          <p:cNvPr id="450" name="Google Shape;4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4100" y="1690688"/>
            <a:ext cx="3848100" cy="2473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100" y="4384221"/>
            <a:ext cx="3848100" cy="2473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 txBox="1"/>
          <p:nvPr>
            <p:ph idx="4294967295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Representasi Queue dengan Array</a:t>
            </a: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2479729" y="2278251"/>
            <a:ext cx="7144718" cy="3194721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 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int Itemtype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Itemtype item[MAX];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count;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front;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rear;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Queue;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Teknik Organisasi Data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Stack</a:t>
            </a:r>
            <a:r>
              <a:rPr lang="en-US"/>
              <a:t> (tumpukan)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Queue</a:t>
            </a:r>
            <a:r>
              <a:rPr lang="en-US"/>
              <a:t> (antrean)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Tree</a:t>
            </a:r>
            <a:r>
              <a:rPr lang="en-US"/>
              <a:t> (pohon)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Graph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Stack (Tumpukan)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Stack merupakan Teknik pengorganisasian data yang bersifat sequensial bersekema LIFO (Last In First Out)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Implementasi dapat menggunakan array atau linked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Pada implementasi dengan array, kemungkinan stack bisa penuh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Pada implementasi stack dengan linked list, stack tidak pernah penuh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39584" y="4649923"/>
            <a:ext cx="4181856" cy="2090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Operasi pada stack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432394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Push() : insert data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 () : keluarkan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Elemen “penunjuknya” Top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Operasi </a:t>
            </a:r>
            <a:r>
              <a:rPr b="1" lang="en-US"/>
              <a:t>tambahan</a:t>
            </a:r>
            <a:r>
              <a:rPr lang="en-US"/>
              <a:t> yaitu inisialisasi, Penuh, Kosong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2145" y="2153444"/>
            <a:ext cx="7315200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Implementasi Stack (Linked)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Push() : insert data = insertFirst()      atau insertLast()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Pop () : keluarkan data = deleteFirst() atau deleteLast()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SKEMANYA : LIFO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10, 20, 30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958359" y="5533046"/>
            <a:ext cx="4086031" cy="645162"/>
            <a:chOff x="3597" y="679790"/>
            <a:chExt cx="4086031" cy="645162"/>
          </a:xfrm>
        </p:grpSpPr>
        <p:sp>
          <p:nvSpPr>
            <p:cNvPr id="119" name="Google Shape;119;p6"/>
            <p:cNvSpPr/>
            <p:nvPr/>
          </p:nvSpPr>
          <p:spPr>
            <a:xfrm>
              <a:off x="359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 txBox="1"/>
            <p:nvPr/>
          </p:nvSpPr>
          <p:spPr>
            <a:xfrm>
              <a:off x="2249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18639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 txBox="1"/>
            <p:nvPr/>
          </p:nvSpPr>
          <p:spPr>
            <a:xfrm>
              <a:off x="1186396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50897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 txBox="1"/>
            <p:nvPr/>
          </p:nvSpPr>
          <p:spPr>
            <a:xfrm>
              <a:off x="152787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269177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 txBox="1"/>
            <p:nvPr/>
          </p:nvSpPr>
          <p:spPr>
            <a:xfrm>
              <a:off x="2691776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01435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 txBox="1"/>
            <p:nvPr/>
          </p:nvSpPr>
          <p:spPr>
            <a:xfrm>
              <a:off x="303325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6659789" y="5533046"/>
            <a:ext cx="4086031" cy="645162"/>
            <a:chOff x="3597" y="679790"/>
            <a:chExt cx="4086031" cy="645162"/>
          </a:xfrm>
        </p:grpSpPr>
        <p:sp>
          <p:nvSpPr>
            <p:cNvPr id="130" name="Google Shape;130;p6"/>
            <p:cNvSpPr/>
            <p:nvPr/>
          </p:nvSpPr>
          <p:spPr>
            <a:xfrm>
              <a:off x="359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D8E2F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 txBox="1"/>
            <p:nvPr/>
          </p:nvSpPr>
          <p:spPr>
            <a:xfrm>
              <a:off x="2249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118639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1186396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150897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 txBox="1"/>
            <p:nvPr/>
          </p:nvSpPr>
          <p:spPr>
            <a:xfrm>
              <a:off x="152787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9177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 txBox="1"/>
            <p:nvPr/>
          </p:nvSpPr>
          <p:spPr>
            <a:xfrm>
              <a:off x="2691776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01435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 txBox="1"/>
            <p:nvPr/>
          </p:nvSpPr>
          <p:spPr>
            <a:xfrm>
              <a:off x="303325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140" name="Google Shape;140;p6"/>
          <p:cNvSpPr/>
          <p:nvPr/>
        </p:nvSpPr>
        <p:spPr>
          <a:xfrm>
            <a:off x="1402915" y="5060515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1243116" y="4727870"/>
            <a:ext cx="520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</p:txBody>
      </p:sp>
      <p:sp>
        <p:nvSpPr>
          <p:cNvPr id="142" name="Google Shape;142;p6"/>
          <p:cNvSpPr txBox="1"/>
          <p:nvPr/>
        </p:nvSpPr>
        <p:spPr>
          <a:xfrm>
            <a:off x="2455102" y="6332815"/>
            <a:ext cx="777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Push()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8361109" y="6488668"/>
            <a:ext cx="683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Pop()</a:t>
            </a:r>
            <a:endParaRPr/>
          </a:p>
        </p:txBody>
      </p:sp>
      <p:sp>
        <p:nvSpPr>
          <p:cNvPr id="144" name="Google Shape;144;p6"/>
          <p:cNvSpPr/>
          <p:nvPr/>
        </p:nvSpPr>
        <p:spPr>
          <a:xfrm>
            <a:off x="8502388" y="5056775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8342589" y="4609202"/>
            <a:ext cx="520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>
            <a:off x="2912974" y="5071385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5DB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2753175" y="4681632"/>
            <a:ext cx="520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</p:txBody>
      </p:sp>
      <p:sp>
        <p:nvSpPr>
          <p:cNvPr id="148" name="Google Shape;148;p6"/>
          <p:cNvSpPr/>
          <p:nvPr/>
        </p:nvSpPr>
        <p:spPr>
          <a:xfrm>
            <a:off x="7120639" y="5050964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6960840" y="4718319"/>
            <a:ext cx="520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Implementasi Stack (array)</a:t>
            </a:r>
            <a:endParaRPr/>
          </a:p>
        </p:txBody>
      </p:sp>
      <p:pic>
        <p:nvPicPr>
          <p:cNvPr id="155" name="Google Shape;15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85180"/>
            <a:ext cx="5199753" cy="377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9753" y="2085180"/>
            <a:ext cx="6992247" cy="377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Representasi Stack dengan Array</a:t>
            </a:r>
            <a:endParaRPr/>
          </a:p>
        </p:txBody>
      </p:sp>
      <p:sp>
        <p:nvSpPr>
          <p:cNvPr id="162" name="Google Shape;16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1231900" y="2235200"/>
            <a:ext cx="6146800" cy="267765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MAX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int Itemtype</a:t>
            </a:r>
            <a:endParaRPr sz="2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Itemtype item[MAX];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int count;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lang="en-US" sz="2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Stack;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Via Insert First dan Delete First</a:t>
            </a:r>
            <a:endParaRPr/>
          </a:p>
        </p:txBody>
      </p:sp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SKEMANYA : LIFO (Last In First Out)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10, 20, 30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70" name="Google Shape;170;p9"/>
          <p:cNvGrpSpPr/>
          <p:nvPr/>
        </p:nvGrpSpPr>
        <p:grpSpPr>
          <a:xfrm>
            <a:off x="958359" y="5533046"/>
            <a:ext cx="4086031" cy="645162"/>
            <a:chOff x="3597" y="679790"/>
            <a:chExt cx="4086031" cy="645162"/>
          </a:xfrm>
        </p:grpSpPr>
        <p:sp>
          <p:nvSpPr>
            <p:cNvPr id="171" name="Google Shape;171;p9"/>
            <p:cNvSpPr/>
            <p:nvPr/>
          </p:nvSpPr>
          <p:spPr>
            <a:xfrm>
              <a:off x="359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 txBox="1"/>
            <p:nvPr/>
          </p:nvSpPr>
          <p:spPr>
            <a:xfrm>
              <a:off x="2249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118639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 txBox="1"/>
            <p:nvPr/>
          </p:nvSpPr>
          <p:spPr>
            <a:xfrm>
              <a:off x="1186396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50897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 txBox="1"/>
            <p:nvPr/>
          </p:nvSpPr>
          <p:spPr>
            <a:xfrm>
              <a:off x="152787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269177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9"/>
            <p:cNvSpPr txBox="1"/>
            <p:nvPr/>
          </p:nvSpPr>
          <p:spPr>
            <a:xfrm>
              <a:off x="2691776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301435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9"/>
            <p:cNvSpPr txBox="1"/>
            <p:nvPr/>
          </p:nvSpPr>
          <p:spPr>
            <a:xfrm>
              <a:off x="303325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grpSp>
        <p:nvGrpSpPr>
          <p:cNvPr id="181" name="Google Shape;181;p9"/>
          <p:cNvGrpSpPr/>
          <p:nvPr/>
        </p:nvGrpSpPr>
        <p:grpSpPr>
          <a:xfrm>
            <a:off x="6659789" y="5533046"/>
            <a:ext cx="4086031" cy="645162"/>
            <a:chOff x="3597" y="679790"/>
            <a:chExt cx="4086031" cy="645162"/>
          </a:xfrm>
        </p:grpSpPr>
        <p:sp>
          <p:nvSpPr>
            <p:cNvPr id="182" name="Google Shape;182;p9"/>
            <p:cNvSpPr/>
            <p:nvPr/>
          </p:nvSpPr>
          <p:spPr>
            <a:xfrm>
              <a:off x="359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D8E2F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9"/>
            <p:cNvSpPr txBox="1"/>
            <p:nvPr/>
          </p:nvSpPr>
          <p:spPr>
            <a:xfrm>
              <a:off x="2249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118639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9"/>
            <p:cNvSpPr txBox="1"/>
            <p:nvPr/>
          </p:nvSpPr>
          <p:spPr>
            <a:xfrm>
              <a:off x="1186396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150897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9"/>
            <p:cNvSpPr txBox="1"/>
            <p:nvPr/>
          </p:nvSpPr>
          <p:spPr>
            <a:xfrm>
              <a:off x="152787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2691776" y="869038"/>
              <a:ext cx="227957" cy="26666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9"/>
            <p:cNvSpPr txBox="1"/>
            <p:nvPr/>
          </p:nvSpPr>
          <p:spPr>
            <a:xfrm>
              <a:off x="2691776" y="922371"/>
              <a:ext cx="159570" cy="160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3014357" y="679790"/>
              <a:ext cx="1075271" cy="645162"/>
            </a:xfrm>
            <a:prstGeom prst="roundRect">
              <a:avLst>
                <a:gd fmla="val 10000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 txBox="1"/>
            <p:nvPr/>
          </p:nvSpPr>
          <p:spPr>
            <a:xfrm>
              <a:off x="3033253" y="698686"/>
              <a:ext cx="1037479" cy="60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n-US"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192" name="Google Shape;192;p9"/>
          <p:cNvSpPr/>
          <p:nvPr/>
        </p:nvSpPr>
        <p:spPr>
          <a:xfrm>
            <a:off x="1402915" y="5060515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243116" y="4727870"/>
            <a:ext cx="520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</p:txBody>
      </p:sp>
      <p:sp>
        <p:nvSpPr>
          <p:cNvPr id="194" name="Google Shape;194;p9"/>
          <p:cNvSpPr txBox="1"/>
          <p:nvPr/>
        </p:nvSpPr>
        <p:spPr>
          <a:xfrm>
            <a:off x="2455102" y="6332815"/>
            <a:ext cx="7777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Push()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8361109" y="6488668"/>
            <a:ext cx="6833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Pop()</a:t>
            </a:r>
            <a:endParaRPr/>
          </a:p>
        </p:txBody>
      </p:sp>
      <p:sp>
        <p:nvSpPr>
          <p:cNvPr id="196" name="Google Shape;196;p9"/>
          <p:cNvSpPr/>
          <p:nvPr/>
        </p:nvSpPr>
        <p:spPr>
          <a:xfrm>
            <a:off x="8502388" y="5056775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 txBox="1"/>
          <p:nvPr/>
        </p:nvSpPr>
        <p:spPr>
          <a:xfrm>
            <a:off x="8342589" y="4609202"/>
            <a:ext cx="520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</p:txBody>
      </p:sp>
      <p:sp>
        <p:nvSpPr>
          <p:cNvPr id="198" name="Google Shape;198;p9"/>
          <p:cNvSpPr/>
          <p:nvPr/>
        </p:nvSpPr>
        <p:spPr>
          <a:xfrm>
            <a:off x="2912974" y="5071385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5DB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2753175" y="4681632"/>
            <a:ext cx="520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7120639" y="5050964"/>
            <a:ext cx="200417" cy="35072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6960840" y="4718319"/>
            <a:ext cx="5200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2024-05-27T07:16:23Z</dcterms:created>
  <dc:creator>Microsoft Office User</dc:creator>
</cp:coreProperties>
</file>