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8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1" r:id="rId44"/>
    <p:sldId id="298" r:id="rId45"/>
    <p:sldId id="299" r:id="rId46"/>
    <p:sldId id="300" r:id="rId47"/>
  </p:sldIdLst>
  <p:sldSz cx="12192000" cy="6858000"/>
  <p:notesSz cx="6858000" cy="9144000"/>
  <p:embeddedFontLst>
    <p:embeddedFont>
      <p:font typeface="Tahoma" panose="020B0604030504040204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0irGCmQ5WGEN+gtQWrGzlp4I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body" idx="2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dt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ft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sldNum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Tree</a:t>
            </a:r>
            <a:endParaRPr dirty="0"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M.Naufal</a:t>
            </a:r>
            <a:r>
              <a:rPr lang="en-US" dirty="0"/>
              <a:t> </a:t>
            </a:r>
            <a:r>
              <a:rPr lang="en-US" dirty="0" err="1"/>
              <a:t>S.Tr.T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dirty="0"/>
          </a:p>
        </p:txBody>
      </p:sp>
      <p:pic>
        <p:nvPicPr>
          <p:cNvPr id="97" name="Google Shape;97;p1" descr="AAERVDA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97" y="3562278"/>
            <a:ext cx="5139333" cy="26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Pembentukan Tree</a:t>
            </a:r>
            <a:endParaRPr/>
          </a:p>
        </p:txBody>
      </p:sp>
      <p:graphicFrame>
        <p:nvGraphicFramePr>
          <p:cNvPr id="269" name="Google Shape;269;p23"/>
          <p:cNvGraphicFramePr/>
          <p:nvPr>
            <p:extLst>
              <p:ext uri="{D42A27DB-BD31-4B8C-83A1-F6EECF244321}">
                <p14:modId xmlns:p14="http://schemas.microsoft.com/office/powerpoint/2010/main" val="4244525494"/>
              </p:ext>
            </p:extLst>
          </p:nvPr>
        </p:nvGraphicFramePr>
        <p:xfrm>
          <a:off x="2946399" y="1981201"/>
          <a:ext cx="6654949" cy="339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4" imgW="5689600" imgH="2900363" progId="Paint.Picture">
                  <p:embed/>
                </p:oleObj>
              </mc:Choice>
              <mc:Fallback>
                <p:oleObj r:id="rId4" imgW="5689600" imgH="2900363" progId="Paint.Picture">
                  <p:embed/>
                  <p:pic>
                    <p:nvPicPr>
                      <p:cNvPr id="269" name="Google Shape;269;p2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946399" y="1981201"/>
                        <a:ext cx="6654949" cy="339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2"/>
            </a:pPr>
            <a:r>
              <a:rPr lang="en-US"/>
              <a:t>Binary Tree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819325" y="1867949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pengorganisasian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hirarki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beberapa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buah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simpul</a:t>
            </a:r>
            <a:r>
              <a:rPr lang="en-US" sz="2800" dirty="0"/>
              <a:t>, </a:t>
            </a:r>
            <a:r>
              <a:rPr lang="en-US" sz="2800" dirty="0" err="1"/>
              <a:t>dimana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anak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lebih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dari</a:t>
            </a:r>
            <a:r>
              <a:rPr lang="en-US" sz="2800" dirty="0">
                <a:solidFill>
                  <a:srgbClr val="FF0000"/>
                </a:solidFill>
              </a:rPr>
              <a:t> 2</a:t>
            </a:r>
            <a:r>
              <a:rPr lang="en-US" sz="2800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Simpul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>
                <a:solidFill>
                  <a:srgbClr val="0070C0"/>
                </a:solidFill>
              </a:rPr>
              <a:t>bawah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50"/>
                </a:solidFill>
              </a:rPr>
              <a:t>anak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Simpul</a:t>
            </a:r>
            <a:r>
              <a:rPr lang="en-US" sz="2800" dirty="0"/>
              <a:t> yang </a:t>
            </a:r>
            <a:r>
              <a:rPr lang="en-US" sz="2800" dirty="0" err="1"/>
              <a:t>berada</a:t>
            </a:r>
            <a:r>
              <a:rPr lang="en-US" sz="2800" dirty="0"/>
              <a:t> di </a:t>
            </a:r>
            <a:r>
              <a:rPr lang="en-US" sz="2800" dirty="0" err="1">
                <a:solidFill>
                  <a:srgbClr val="0070C0"/>
                </a:solidFill>
              </a:rPr>
              <a:t>atas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B050"/>
                </a:solidFill>
              </a:rPr>
              <a:t>induk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979834" y="94094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Binary Tree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828645" y="183704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binary tree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subtree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kiri</a:t>
            </a:r>
            <a:r>
              <a:rPr lang="en-US" sz="2400" b="1" dirty="0">
                <a:solidFill>
                  <a:srgbClr val="8296B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subtree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0" name="Google Shape;170;p10" descr="AAERVDK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585" y="2916224"/>
            <a:ext cx="7315200" cy="3598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0"/>
          <p:cNvCxnSpPr/>
          <p:nvPr/>
        </p:nvCxnSpPr>
        <p:spPr>
          <a:xfrm>
            <a:off x="1930400" y="3733800"/>
            <a:ext cx="223520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0"/>
          <p:cNvCxnSpPr/>
          <p:nvPr/>
        </p:nvCxnSpPr>
        <p:spPr>
          <a:xfrm rot="10800000" flipH="1">
            <a:off x="7823200" y="3200400"/>
            <a:ext cx="2032000" cy="68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3" name="Google Shape;173;p10"/>
          <p:cNvSpPr txBox="1"/>
          <p:nvPr/>
        </p:nvSpPr>
        <p:spPr>
          <a:xfrm>
            <a:off x="757278" y="3168002"/>
            <a:ext cx="1590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Left child of T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3859" y="2731558"/>
            <a:ext cx="17318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  <a:sym typeface="Tahoma"/>
              </a:rPr>
              <a:t>Right child of T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Tree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819325" y="19770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Setiap</a:t>
            </a:r>
            <a:r>
              <a:rPr lang="en-US" sz="2800" dirty="0"/>
              <a:t> node </a:t>
            </a:r>
            <a:r>
              <a:rPr lang="en-US" sz="2800" dirty="0" err="1"/>
              <a:t>dalam</a:t>
            </a:r>
            <a:r>
              <a:rPr lang="en-US" sz="2800" dirty="0"/>
              <a:t> Tree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maksimum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anak</a:t>
            </a:r>
            <a:endParaRPr sz="28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1" y="2819401"/>
            <a:ext cx="45847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Tree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body" idx="1"/>
          </p:nvPr>
        </p:nvSpPr>
        <p:spPr>
          <a:xfrm>
            <a:off x="800975" y="187424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Binary tree </a:t>
            </a:r>
            <a:r>
              <a:rPr lang="en-US" sz="2400" dirty="0" err="1"/>
              <a:t>adalah</a:t>
            </a:r>
            <a:r>
              <a:rPr lang="en-US" sz="2400" dirty="0"/>
              <a:t> tree di mana </a:t>
            </a:r>
            <a:r>
              <a:rPr lang="en-US" sz="2400" dirty="0" err="1"/>
              <a:t>setiap</a:t>
            </a:r>
            <a:r>
              <a:rPr lang="en-US" sz="2400" dirty="0"/>
              <a:t> nodes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2 </a:t>
            </a:r>
            <a:r>
              <a:rPr lang="en-US" sz="2400" dirty="0" err="1"/>
              <a:t>anak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Full Binary tree </a:t>
            </a:r>
            <a:r>
              <a:rPr lang="en-US" sz="2400" dirty="0" err="1"/>
              <a:t>adalah</a:t>
            </a:r>
            <a:r>
              <a:rPr lang="en-US" sz="2400" dirty="0"/>
              <a:t> binary tree di mana </a:t>
            </a:r>
            <a:r>
              <a:rPr lang="en-US" sz="2400" dirty="0" err="1"/>
              <a:t>setiap</a:t>
            </a:r>
            <a:r>
              <a:rPr lang="en-US" sz="2400" dirty="0"/>
              <a:t> nodes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0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 2.</a:t>
            </a:r>
            <a:endParaRPr dirty="0"/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1" y="3254376"/>
            <a:ext cx="11823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Binary Tree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824918" y="1816917"/>
            <a:ext cx="6477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(# external nodes ) = (# internal  nodes) + 1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(# nodes at level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≤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(# external nodes) ≤ 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2(height)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‏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(height) ≥ log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(# external nodes)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‏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(height) ≥ log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(# nodes) - 1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(height) ≤ (# internal nodes) = ((# nodes) - 1)/2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k,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#node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k+1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- 1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400" y="1371601"/>
            <a:ext cx="54102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4000"/>
            </a:br>
            <a:r>
              <a:rPr lang="en-US" sz="4000"/>
              <a:t>Height dari Binary Tree</a:t>
            </a:r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body" idx="1"/>
          </p:nvPr>
        </p:nvSpPr>
        <p:spPr>
          <a:xfrm>
            <a:off x="863600" y="1863726"/>
            <a:ext cx="9956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Height</a:t>
            </a:r>
            <a:r>
              <a:rPr lang="en-US" sz="2400" dirty="0"/>
              <a:t>/</a:t>
            </a:r>
            <a:r>
              <a:rPr lang="en-US" sz="2400" dirty="0" err="1"/>
              <a:t>kedalaman</a:t>
            </a:r>
            <a:r>
              <a:rPr lang="en-US" sz="2400" dirty="0"/>
              <a:t>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maksimum</a:t>
            </a:r>
            <a:r>
              <a:rPr lang="en-US" sz="2400" dirty="0"/>
              <a:t> level </a:t>
            </a:r>
            <a:r>
              <a:rPr lang="en-US" sz="2400" dirty="0" err="1"/>
              <a:t>dari</a:t>
            </a:r>
            <a:r>
              <a:rPr lang="en-US" sz="2400" dirty="0"/>
              <a:t> tree.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subtree </a:t>
            </a:r>
            <a:r>
              <a:rPr lang="en-US" sz="2400" dirty="0" err="1"/>
              <a:t>dengan</a:t>
            </a:r>
            <a:r>
              <a:rPr lang="en-US" sz="2400" dirty="0"/>
              <a:t> root N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L</a:t>
            </a:r>
            <a:r>
              <a:rPr lang="en-US" sz="2400" baseline="-250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root subtree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baseline="-25000" dirty="0">
                <a:solidFill>
                  <a:srgbClr val="0070C0"/>
                </a:solidFill>
              </a:rPr>
              <a:t>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root </a:t>
            </a:r>
            <a:r>
              <a:rPr lang="en-US" sz="2400" dirty="0" err="1"/>
              <a:t>dan</a:t>
            </a:r>
            <a:r>
              <a:rPr lang="en-US" sz="2400" dirty="0"/>
              <a:t> subtree </a:t>
            </a:r>
            <a:r>
              <a:rPr lang="en-US" sz="2400" dirty="0" err="1"/>
              <a:t>kanan</a:t>
            </a:r>
            <a:r>
              <a:rPr lang="en-US" sz="2400" dirty="0"/>
              <a:t>.</a:t>
            </a:r>
            <a:endParaRPr dirty="0"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609600" y="3006726"/>
            <a:ext cx="8964084" cy="625475"/>
            <a:chOff x="592" y="3238"/>
            <a:chExt cx="4235" cy="394"/>
          </a:xfrm>
        </p:grpSpPr>
        <p:sp>
          <p:nvSpPr>
            <p:cNvPr id="212" name="Google Shape;212;p15"/>
            <p:cNvSpPr txBox="1"/>
            <p:nvPr/>
          </p:nvSpPr>
          <p:spPr>
            <a:xfrm>
              <a:off x="2485" y="3264"/>
              <a:ext cx="2342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-1	if T</a:t>
              </a:r>
              <a:r>
                <a:rPr lang="en-US" sz="1600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N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is empty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1+max( height(T</a:t>
              </a:r>
              <a:r>
                <a:rPr lang="en-US" sz="1600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L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), height(T</a:t>
              </a:r>
              <a:r>
                <a:rPr lang="en-US" sz="1600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R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))	if T</a:t>
              </a:r>
              <a:r>
                <a:rPr lang="en-US" sz="1600" baseline="-250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N</a:t>
              </a:r>
              <a:r>
                <a:rPr lang="en-US" sz="16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not empty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Google Shape;213;p15"/>
            <p:cNvSpPr txBox="1"/>
            <p:nvPr/>
          </p:nvSpPr>
          <p:spPr>
            <a:xfrm>
              <a:off x="592" y="3324"/>
              <a:ext cx="1018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height(N) = height(T</a:t>
              </a:r>
              <a:r>
                <a:rPr lang="en-US" sz="16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lang="en-US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=</a:t>
              </a:r>
              <a:endParaRPr dirty="0"/>
            </a:p>
          </p:txBody>
        </p:sp>
        <p:sp>
          <p:nvSpPr>
            <p:cNvPr id="214" name="Google Shape;214;p15"/>
            <p:cNvSpPr txBox="1"/>
            <p:nvPr/>
          </p:nvSpPr>
          <p:spPr>
            <a:xfrm>
              <a:off x="2358" y="3238"/>
              <a:ext cx="149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 dirty="0"/>
            </a:p>
          </p:txBody>
        </p:sp>
      </p:grpSp>
      <p:pic>
        <p:nvPicPr>
          <p:cNvPr id="215" name="Google Shape;215;p15" descr="AAERVDM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0" y="3748088"/>
            <a:ext cx="6604000" cy="265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673586" y="69408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Height dari Binary Tree</a:t>
            </a:r>
            <a:endParaRPr/>
          </a:p>
        </p:txBody>
      </p:sp>
      <p:pic>
        <p:nvPicPr>
          <p:cNvPr id="222" name="Google Shape;222;p16" descr="AAERVDO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217" y="1379538"/>
            <a:ext cx="9855200" cy="342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911604" y="87175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Densitas Binary Tree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1"/>
          </p:nvPr>
        </p:nvSpPr>
        <p:spPr>
          <a:xfrm>
            <a:off x="810936" y="1841383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/>
              <a:t>Jumlah</a:t>
            </a:r>
            <a:r>
              <a:rPr lang="en-US" sz="2400" dirty="0"/>
              <a:t> node di </a:t>
            </a:r>
            <a:r>
              <a:rPr lang="en-US" sz="2400" dirty="0" err="1"/>
              <a:t>tiap</a:t>
            </a:r>
            <a:r>
              <a:rPr lang="en-US" sz="2400" dirty="0"/>
              <a:t> level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range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Level 0, </a:t>
            </a:r>
            <a:r>
              <a:rPr lang="en-US" dirty="0" err="1"/>
              <a:t>terdapat</a:t>
            </a:r>
            <a:r>
              <a:rPr lang="en-US" dirty="0"/>
              <a:t> 1 node </a:t>
            </a:r>
            <a:r>
              <a:rPr lang="en-US" dirty="0" err="1"/>
              <a:t>yaitu</a:t>
            </a:r>
            <a:r>
              <a:rPr lang="en-US" dirty="0"/>
              <a:t> root.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Level 1, </a:t>
            </a:r>
            <a:r>
              <a:rPr lang="en-US" dirty="0" err="1"/>
              <a:t>mempunyai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2 node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Level k, </a:t>
            </a:r>
            <a:r>
              <a:rPr lang="en-US" dirty="0" err="1"/>
              <a:t>jumlah</a:t>
            </a:r>
            <a:r>
              <a:rPr lang="en-US" dirty="0"/>
              <a:t> node </a:t>
            </a:r>
            <a:r>
              <a:rPr lang="en-US" dirty="0" err="1"/>
              <a:t>antara</a:t>
            </a:r>
            <a:r>
              <a:rPr lang="en-US" dirty="0"/>
              <a:t> 1 to 2</a:t>
            </a:r>
            <a:r>
              <a:rPr lang="en-US" baseline="30000" dirty="0"/>
              <a:t>k</a:t>
            </a:r>
            <a:endParaRPr dirty="0"/>
          </a:p>
          <a:p>
            <a:pPr marL="3429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lang="en-US" b="1" dirty="0" err="1">
                <a:solidFill>
                  <a:srgbClr val="0070C0"/>
                </a:solidFill>
              </a:rPr>
              <a:t>Densitas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/size tree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node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/height tree.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1219200" y="985007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Densitas Binary Tree</a:t>
            </a:r>
            <a:endParaRPr/>
          </a:p>
        </p:txBody>
      </p:sp>
      <p:pic>
        <p:nvPicPr>
          <p:cNvPr id="236" name="Google Shape;236;p18" descr="AAERVDQ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446" y="2044818"/>
            <a:ext cx="7721600" cy="359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Mengapa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belajar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TREE?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Google Shape;103;p2" descr="Python Decision Tree Classification Tutorial: Scikit-Learn ..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43289" y="1690688"/>
            <a:ext cx="5213171" cy="328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550894" y="2653553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38200" y="1951672"/>
            <a:ext cx="614530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Representasi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hirarkis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Pencarian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lebih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efisien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Pengembangan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model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dan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algoritma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Pemecahan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masalah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berbasis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rule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6" name="Google Shape;106;p2" descr="LinkedListToB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9552" y="3889835"/>
            <a:ext cx="4572896" cy="216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1097280" y="789942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3"/>
            </a:pPr>
            <a:r>
              <a:rPr lang="en-US"/>
              <a:t>Binary Search Tree</a:t>
            </a:r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711200" y="1933663"/>
            <a:ext cx="10668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Sebuah</a:t>
            </a:r>
            <a:r>
              <a:rPr lang="en-US" sz="2400" dirty="0"/>
              <a:t> node di </a:t>
            </a:r>
            <a:r>
              <a:rPr lang="en-US" sz="2400" b="1" dirty="0"/>
              <a:t>Binary Search Tree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/>
              <a:t>path</a:t>
            </a:r>
            <a:r>
              <a:rPr lang="en-US" sz="2400" dirty="0"/>
              <a:t> yang </a:t>
            </a:r>
            <a:r>
              <a:rPr lang="en-US" sz="2400" dirty="0" err="1"/>
              <a:t>unik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root </a:t>
            </a:r>
            <a:r>
              <a:rPr lang="en-US" sz="2400" dirty="0" err="1">
                <a:solidFill>
                  <a:srgbClr val="FF0000"/>
                </a:solidFill>
              </a:rPr>
              <a:t>menurut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aturan</a:t>
            </a:r>
            <a:r>
              <a:rPr lang="en-US" sz="2400" dirty="0">
                <a:solidFill>
                  <a:srgbClr val="FF0000"/>
                </a:solidFill>
              </a:rPr>
              <a:t> ordering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Sebuah</a:t>
            </a:r>
            <a:r>
              <a:rPr lang="en-US" sz="2000" dirty="0"/>
              <a:t> Node,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subtree </a:t>
            </a:r>
            <a:r>
              <a:rPr lang="en-US" sz="2000" dirty="0" err="1">
                <a:solidFill>
                  <a:srgbClr val="0070C0"/>
                </a:solidFill>
              </a:rPr>
              <a:t>kiri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lebih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kecil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subtree </a:t>
            </a:r>
            <a:r>
              <a:rPr lang="en-US" sz="2000" dirty="0" err="1">
                <a:solidFill>
                  <a:srgbClr val="0070C0"/>
                </a:solidFill>
              </a:rPr>
              <a:t>kanan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lebih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besar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tsb</a:t>
            </a:r>
            <a:r>
              <a:rPr lang="en-US" sz="2000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 dirty="0" err="1">
                <a:solidFill>
                  <a:srgbClr val="FF0000"/>
                </a:solidFill>
              </a:rPr>
              <a:t>Tidak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diperbolehkan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ada</a:t>
            </a:r>
            <a:r>
              <a:rPr lang="en-US" sz="2000" dirty="0"/>
              <a:t> node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nilai</a:t>
            </a:r>
            <a:r>
              <a:rPr lang="en-US" sz="2000" b="1" dirty="0">
                <a:solidFill>
                  <a:srgbClr val="00B050"/>
                </a:solidFill>
              </a:rPr>
              <a:t> yang </a:t>
            </a:r>
            <a:r>
              <a:rPr lang="en-US" sz="2000" b="1" dirty="0" err="1">
                <a:solidFill>
                  <a:srgbClr val="00B050"/>
                </a:solidFill>
              </a:rPr>
              <a:t>sama</a:t>
            </a:r>
            <a:r>
              <a:rPr lang="en-US" sz="2000" b="1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Membangun Binary Search Tree</a:t>
            </a:r>
            <a:endParaRPr sz="4000"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1"/>
          </p:nvPr>
        </p:nvSpPr>
        <p:spPr>
          <a:xfrm>
            <a:off x="711200" y="180782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lvl="0" indent="-3571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1. 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node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current node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mengembalikan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false.</a:t>
            </a:r>
            <a:endParaRPr dirty="0"/>
          </a:p>
          <a:p>
            <a:pPr marL="357188" lvl="0" indent="-3571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2.  </a:t>
            </a:r>
            <a:r>
              <a:rPr lang="en-US" sz="2400" dirty="0" err="1"/>
              <a:t>Jika</a:t>
            </a:r>
            <a:r>
              <a:rPr lang="en-US" sz="2400" dirty="0"/>
              <a:t> value </a:t>
            </a:r>
            <a:r>
              <a:rPr lang="en-US" sz="2400" dirty="0" err="1"/>
              <a:t>dari</a:t>
            </a:r>
            <a:r>
              <a:rPr lang="en-US" sz="2400" dirty="0"/>
              <a:t> node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value </a:t>
            </a:r>
            <a:r>
              <a:rPr lang="en-US" sz="2400" dirty="0" err="1"/>
              <a:t>dari</a:t>
            </a:r>
            <a:r>
              <a:rPr lang="en-US" sz="2400" dirty="0"/>
              <a:t> current node </a:t>
            </a:r>
            <a:r>
              <a:rPr lang="en-US" sz="2400" dirty="0" err="1"/>
              <a:t>maka</a:t>
            </a:r>
            <a:r>
              <a:rPr lang="en-US" sz="2400" dirty="0"/>
              <a:t> 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current node </a:t>
            </a:r>
            <a:r>
              <a:rPr lang="en-US" sz="2000" dirty="0" err="1"/>
              <a:t>tidak</a:t>
            </a:r>
            <a:r>
              <a:rPr lang="en-US" sz="2000" dirty="0"/>
              <a:t> null,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ubah</a:t>
            </a:r>
            <a:r>
              <a:rPr lang="en-US" sz="2000" dirty="0"/>
              <a:t> current node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1.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current node </a:t>
            </a:r>
            <a:r>
              <a:rPr lang="en-US" sz="2000" dirty="0" err="1"/>
              <a:t>adalah</a:t>
            </a:r>
            <a:r>
              <a:rPr lang="en-US" sz="2000" dirty="0"/>
              <a:t> null,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node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current node</a:t>
            </a:r>
            <a:endParaRPr dirty="0"/>
          </a:p>
          <a:p>
            <a:pPr marL="268288" lvl="0" indent="-26828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3.   </a:t>
            </a:r>
            <a:r>
              <a:rPr lang="en-US" sz="2400" dirty="0" err="1"/>
              <a:t>Jika</a:t>
            </a:r>
            <a:r>
              <a:rPr lang="en-US" sz="2400" dirty="0"/>
              <a:t> value </a:t>
            </a:r>
            <a:r>
              <a:rPr lang="en-US" sz="2400" dirty="0" err="1"/>
              <a:t>dari</a:t>
            </a:r>
            <a:r>
              <a:rPr lang="en-US" sz="2400" dirty="0"/>
              <a:t> node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value </a:t>
            </a:r>
            <a:r>
              <a:rPr lang="en-US" sz="2400" dirty="0" err="1"/>
              <a:t>dari</a:t>
            </a:r>
            <a:r>
              <a:rPr lang="en-US" sz="2400" dirty="0"/>
              <a:t> current node </a:t>
            </a:r>
            <a:r>
              <a:rPr lang="en-US" sz="2400" dirty="0" err="1"/>
              <a:t>maka</a:t>
            </a:r>
            <a:r>
              <a:rPr lang="en-US" sz="2400" dirty="0"/>
              <a:t> 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current node </a:t>
            </a:r>
            <a:r>
              <a:rPr lang="en-US" sz="2000" dirty="0" err="1"/>
              <a:t>tidak</a:t>
            </a:r>
            <a:r>
              <a:rPr lang="en-US" sz="2000" dirty="0"/>
              <a:t> null,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ubah</a:t>
            </a:r>
            <a:r>
              <a:rPr lang="en-US" sz="2000" dirty="0"/>
              <a:t> current node 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lakukan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1.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current node </a:t>
            </a:r>
            <a:r>
              <a:rPr lang="en-US" sz="2000" dirty="0" err="1"/>
              <a:t>adalah</a:t>
            </a:r>
            <a:r>
              <a:rPr lang="en-US" sz="2000" dirty="0"/>
              <a:t> null,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tambahkan</a:t>
            </a:r>
            <a:r>
              <a:rPr lang="en-US" sz="2000" dirty="0"/>
              <a:t> node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current node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title"/>
          </p:nvPr>
        </p:nvSpPr>
        <p:spPr>
          <a:xfrm>
            <a:off x="914400" y="85008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Membangun Binary Search Tree</a:t>
            </a:r>
            <a:endParaRPr/>
          </a:p>
        </p:txBody>
      </p:sp>
      <p:pic>
        <p:nvPicPr>
          <p:cNvPr id="256" name="Google Shape;256;p21" descr="AAERVFM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2225675"/>
            <a:ext cx="11480800" cy="27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Membangun Binary Search Tree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600" y="1828801"/>
            <a:ext cx="85852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 startAt="4"/>
            </a:pPr>
            <a:r>
              <a:rPr lang="en-US"/>
              <a:t>Metode Traversal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914400" y="1863195"/>
            <a:ext cx="1056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yang paling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kunjungan</a:t>
            </a:r>
            <a:r>
              <a:rPr lang="en-US" sz="2400" dirty="0"/>
              <a:t> (traversing)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kunjungan</a:t>
            </a:r>
            <a:r>
              <a:rPr lang="en-US" sz="2400" dirty="0"/>
              <a:t> </a:t>
            </a:r>
            <a:r>
              <a:rPr lang="en-US" sz="2400" dirty="0" err="1"/>
              <a:t>berawal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root,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node </a:t>
            </a:r>
            <a:r>
              <a:rPr lang="en-US" sz="2400" dirty="0" err="1"/>
              <a:t>dalam</a:t>
            </a:r>
            <a:r>
              <a:rPr lang="en-US" sz="2400" dirty="0"/>
              <a:t> tree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endParaRPr sz="2400" i="1"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i="1" dirty="0" err="1"/>
              <a:t>Mengunjungi</a:t>
            </a:r>
            <a:r>
              <a:rPr lang="en-US" sz="2000" i="1" dirty="0"/>
              <a:t> </a:t>
            </a:r>
            <a:r>
              <a:rPr lang="en-US" sz="2000" i="1" dirty="0" err="1"/>
              <a:t>artinya</a:t>
            </a:r>
            <a:r>
              <a:rPr lang="en-US" sz="2000" i="1" dirty="0"/>
              <a:t> </a:t>
            </a:r>
            <a:r>
              <a:rPr lang="en-US" sz="2000" i="1" dirty="0" err="1"/>
              <a:t>memproses</a:t>
            </a:r>
            <a:r>
              <a:rPr lang="en-US" sz="2000" i="1" dirty="0"/>
              <a:t> data/info yang </a:t>
            </a:r>
            <a:r>
              <a:rPr lang="en-US" sz="2000" i="1" dirty="0" err="1"/>
              <a:t>ada</a:t>
            </a:r>
            <a:r>
              <a:rPr lang="en-US" sz="2000" i="1" dirty="0"/>
              <a:t> </a:t>
            </a:r>
            <a:r>
              <a:rPr lang="en-US" sz="2000" i="1" dirty="0" err="1"/>
              <a:t>pada</a:t>
            </a:r>
            <a:r>
              <a:rPr lang="en-US" sz="2000" i="1" dirty="0"/>
              <a:t> node </a:t>
            </a:r>
            <a:r>
              <a:rPr lang="en-US" sz="2000" i="1" dirty="0" err="1"/>
              <a:t>ybs</a:t>
            </a:r>
            <a:endParaRPr sz="20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Kunjungan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3 </a:t>
            </a:r>
            <a:r>
              <a:rPr lang="en-US" sz="2400" dirty="0" err="1"/>
              <a:t>cara</a:t>
            </a:r>
            <a:r>
              <a:rPr lang="en-US" sz="2400" dirty="0"/>
              <a:t>: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1. Preorder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2. </a:t>
            </a:r>
            <a:r>
              <a:rPr lang="en-US" sz="2400" dirty="0" err="1"/>
              <a:t>Inorder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3. </a:t>
            </a:r>
            <a:r>
              <a:rPr lang="en-US" sz="2400" dirty="0" err="1"/>
              <a:t>Postorder</a:t>
            </a:r>
            <a:endParaRPr sz="24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kunjungan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rekursif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non </a:t>
            </a:r>
            <a:r>
              <a:rPr lang="en-US" sz="2400" dirty="0" err="1"/>
              <a:t>rekursif</a:t>
            </a:r>
            <a:endParaRPr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Preorder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Kunjungan</a:t>
            </a:r>
            <a:r>
              <a:rPr lang="en-US" dirty="0"/>
              <a:t> preorder, juga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depth first order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Preorder</a:t>
            </a: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void preorder(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ph</a:t>
            </a:r>
            <a:r>
              <a:rPr lang="en-US" sz="2400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{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if (</a:t>
            </a:r>
            <a:r>
              <a:rPr lang="en-US" sz="2400" dirty="0" err="1"/>
              <a:t>ph</a:t>
            </a:r>
            <a:r>
              <a:rPr lang="en-US" sz="2400" dirty="0"/>
              <a:t> != NULL)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{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 ", </a:t>
            </a:r>
            <a:r>
              <a:rPr lang="en-US" sz="2400" dirty="0" err="1"/>
              <a:t>ph</a:t>
            </a:r>
            <a:r>
              <a:rPr lang="en-US" sz="2400" dirty="0"/>
              <a:t>-&gt;info);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preorder(</a:t>
            </a:r>
            <a:r>
              <a:rPr lang="en-US" sz="2400" dirty="0" err="1"/>
              <a:t>ph</a:t>
            </a:r>
            <a:r>
              <a:rPr lang="en-US" sz="2400" dirty="0"/>
              <a:t>-&gt;</a:t>
            </a:r>
            <a:r>
              <a:rPr lang="en-US" sz="2400" dirty="0" err="1"/>
              <a:t>kiri</a:t>
            </a:r>
            <a:r>
              <a:rPr lang="en-US" sz="2400" dirty="0"/>
              <a:t>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	preorder(</a:t>
            </a:r>
            <a:r>
              <a:rPr lang="en-US" sz="2400" dirty="0" err="1"/>
              <a:t>ph</a:t>
            </a:r>
            <a:r>
              <a:rPr lang="en-US" sz="2400" dirty="0"/>
              <a:t>-&gt;</a:t>
            </a:r>
            <a:r>
              <a:rPr lang="en-US" sz="2400" dirty="0" err="1"/>
              <a:t>kanan</a:t>
            </a:r>
            <a:r>
              <a:rPr lang="en-US" sz="2400" dirty="0"/>
              <a:t>);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	}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Preorder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3958A-372A-7E4E-85A7-CB885069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349" y="2208487"/>
            <a:ext cx="4211310" cy="2931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F79D61-2B0F-B34F-B0DE-037196D10158}"/>
              </a:ext>
            </a:extLst>
          </p:cNvPr>
          <p:cNvSpPr txBox="1"/>
          <p:nvPr/>
        </p:nvSpPr>
        <p:spPr>
          <a:xfrm>
            <a:off x="7556938" y="5657358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 D E C F 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81550-F306-EC40-A068-DFF816C6D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Inorder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body" idx="1"/>
          </p:nvPr>
        </p:nvSpPr>
        <p:spPr>
          <a:xfrm>
            <a:off x="711200" y="190164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juga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symmetric order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Inorder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void 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en-US" sz="2800" dirty="0"/>
              <a:t>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{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if (</a:t>
            </a:r>
            <a:r>
              <a:rPr lang="en-US" sz="2800" dirty="0" err="1"/>
              <a:t>ph</a:t>
            </a:r>
            <a:r>
              <a:rPr lang="en-US" sz="2800" dirty="0"/>
              <a:t> != NULL)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{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ph</a:t>
            </a:r>
            <a:r>
              <a:rPr lang="en-US" sz="2800" dirty="0"/>
              <a:t>-&gt;</a:t>
            </a:r>
            <a:r>
              <a:rPr lang="en-US" sz="2800" dirty="0" err="1"/>
              <a:t>kiri</a:t>
            </a:r>
            <a:r>
              <a:rPr lang="en-US" sz="2800" dirty="0"/>
              <a:t>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("%c ", </a:t>
            </a:r>
            <a:r>
              <a:rPr lang="en-US" sz="2800" dirty="0" err="1"/>
              <a:t>ph</a:t>
            </a:r>
            <a:r>
              <a:rPr lang="en-US" sz="2800" dirty="0"/>
              <a:t>-&gt;info);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inorder</a:t>
            </a:r>
            <a:r>
              <a:rPr lang="en-US" sz="2800" dirty="0"/>
              <a:t>(</a:t>
            </a:r>
            <a:r>
              <a:rPr lang="en-US" sz="2800" dirty="0" err="1"/>
              <a:t>ph</a:t>
            </a:r>
            <a:r>
              <a:rPr lang="en-US" sz="2800" dirty="0"/>
              <a:t>-&gt;</a:t>
            </a:r>
            <a:r>
              <a:rPr lang="en-US" sz="2800" dirty="0" err="1"/>
              <a:t>kanan</a:t>
            </a:r>
            <a:r>
              <a:rPr lang="en-US" sz="2800" dirty="0"/>
              <a:t>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}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Materi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Tree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Binary Tree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Binary Search Tree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Traversal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Inorder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Preorder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Postorder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Inorder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E7A7A-6691-1C42-B773-74AAF871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979" y="1566041"/>
            <a:ext cx="4777602" cy="3325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447A71-47A6-8A43-9AE2-C6AD733B0704}"/>
              </a:ext>
            </a:extLst>
          </p:cNvPr>
          <p:cNvSpPr txBox="1"/>
          <p:nvPr/>
        </p:nvSpPr>
        <p:spPr>
          <a:xfrm>
            <a:off x="5707117" y="5391807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B E A F C 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412B3-F7F9-BF48-BB68-BFCD19845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Postorder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Kunjungan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postorder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kiri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Kunjungi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dikunjungi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Postorder</a:t>
            </a:r>
            <a:endParaRPr/>
          </a:p>
        </p:txBody>
      </p:sp>
      <p:sp>
        <p:nvSpPr>
          <p:cNvPr id="323" name="Google Shape;3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void </a:t>
            </a:r>
            <a:r>
              <a:rPr lang="en-US" sz="2800" dirty="0" err="1"/>
              <a:t>postorder</a:t>
            </a:r>
            <a:r>
              <a:rPr lang="en-US" sz="2800" dirty="0"/>
              <a:t>(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en-US" sz="2800" dirty="0"/>
              <a:t>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{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if (</a:t>
            </a:r>
            <a:r>
              <a:rPr lang="en-US" sz="2800" dirty="0" err="1"/>
              <a:t>ph</a:t>
            </a:r>
            <a:r>
              <a:rPr lang="en-US" sz="2800" dirty="0"/>
              <a:t> != NULL)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{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postorder</a:t>
            </a:r>
            <a:r>
              <a:rPr lang="en-US" sz="2800" dirty="0"/>
              <a:t>(</a:t>
            </a:r>
            <a:r>
              <a:rPr lang="en-US" sz="2800" dirty="0" err="1"/>
              <a:t>ph</a:t>
            </a:r>
            <a:r>
              <a:rPr lang="en-US" sz="2800" dirty="0"/>
              <a:t>-&gt;</a:t>
            </a:r>
            <a:r>
              <a:rPr lang="en-US" sz="2800" dirty="0" err="1"/>
              <a:t>kiri</a:t>
            </a:r>
            <a:r>
              <a:rPr lang="en-US" sz="2800" dirty="0"/>
              <a:t>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postorder</a:t>
            </a:r>
            <a:r>
              <a:rPr lang="en-US" sz="2800" dirty="0"/>
              <a:t>(</a:t>
            </a:r>
            <a:r>
              <a:rPr lang="en-US" sz="2800" dirty="0" err="1"/>
              <a:t>ph</a:t>
            </a:r>
            <a:r>
              <a:rPr lang="en-US" sz="2800" dirty="0"/>
              <a:t>-&gt;</a:t>
            </a:r>
            <a:r>
              <a:rPr lang="en-US" sz="2800" dirty="0" err="1"/>
              <a:t>kanan</a:t>
            </a:r>
            <a:r>
              <a:rPr lang="en-US" sz="2800" dirty="0"/>
              <a:t>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("%c ", </a:t>
            </a:r>
            <a:r>
              <a:rPr lang="en-US" sz="2800" dirty="0" err="1"/>
              <a:t>ph</a:t>
            </a:r>
            <a:r>
              <a:rPr lang="en-US" sz="2800" dirty="0"/>
              <a:t>-&gt;info);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}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Postorder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3428CF-666B-C64E-93E8-0DA3F7A9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92" y="1828801"/>
            <a:ext cx="4394409" cy="3058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DA8CA-0A89-BD41-A03C-948E67AAAE57}"/>
              </a:ext>
            </a:extLst>
          </p:cNvPr>
          <p:cNvSpPr txBox="1"/>
          <p:nvPr/>
        </p:nvSpPr>
        <p:spPr>
          <a:xfrm>
            <a:off x="5420174" y="548113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E B F G C 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Studi Kasus 1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Tree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sbb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traversal tree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200" y="2362201"/>
            <a:ext cx="4876800" cy="2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Traversal </a:t>
            </a:r>
            <a:r>
              <a:rPr lang="en-US" dirty="0" err="1"/>
              <a:t>PreOrder</a:t>
            </a:r>
            <a:endParaRPr dirty="0"/>
          </a:p>
        </p:txBody>
      </p:sp>
      <p:sp>
        <p:nvSpPr>
          <p:cNvPr id="344" name="Google Shape;344;p35"/>
          <p:cNvSpPr/>
          <p:nvPr/>
        </p:nvSpPr>
        <p:spPr>
          <a:xfrm>
            <a:off x="203200" y="-322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6400" y="1219201"/>
            <a:ext cx="5892800" cy="516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Traversal InOrder</a:t>
            </a: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3467" y="1600200"/>
            <a:ext cx="57277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Traversal PostOrder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61" name="Google Shape;36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4051" y="1219200"/>
            <a:ext cx="580390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390717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Struktur Binary Tree</a:t>
            </a: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1"/>
          </p:nvPr>
        </p:nvSpPr>
        <p:spPr>
          <a:xfrm>
            <a:off x="914400" y="1893815"/>
            <a:ext cx="1046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simpul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binary tree </a:t>
            </a:r>
            <a:r>
              <a:rPr lang="en-US" sz="2800" dirty="0" err="1"/>
              <a:t>terdiri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data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buah</a:t>
            </a:r>
            <a:r>
              <a:rPr lang="en-US" sz="2800" dirty="0"/>
              <a:t> pointer yang </a:t>
            </a:r>
            <a:r>
              <a:rPr lang="en-US" sz="2800" dirty="0" err="1"/>
              <a:t>dinamakan</a:t>
            </a:r>
            <a:r>
              <a:rPr lang="en-US" sz="2800" dirty="0"/>
              <a:t> pointer </a:t>
            </a:r>
            <a:r>
              <a:rPr lang="en-US" sz="2800" dirty="0" err="1"/>
              <a:t>kiri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kanan</a:t>
            </a:r>
            <a:r>
              <a:rPr lang="en-US" sz="2800" dirty="0"/>
              <a:t>. </a:t>
            </a:r>
            <a:endParaRPr dirty="0"/>
          </a:p>
        </p:txBody>
      </p:sp>
      <p:graphicFrame>
        <p:nvGraphicFramePr>
          <p:cNvPr id="368" name="Google Shape;368;p38"/>
          <p:cNvGraphicFramePr/>
          <p:nvPr/>
        </p:nvGraphicFramePr>
        <p:xfrm>
          <a:off x="1930400" y="3429699"/>
          <a:ext cx="8229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4" imgW="8229600" imgH="744538" progId="Paint.Picture">
                  <p:embed/>
                </p:oleObj>
              </mc:Choice>
              <mc:Fallback>
                <p:oleObj r:id="rId4" imgW="8229600" imgH="744538" progId="Paint.Picture">
                  <p:embed/>
                  <p:pic>
                    <p:nvPicPr>
                      <p:cNvPr id="368" name="Google Shape;368;p3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930400" y="3429699"/>
                        <a:ext cx="8229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Deklarasi Tree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typedef char </a:t>
            </a:r>
            <a:r>
              <a:rPr lang="en-US" sz="2400" dirty="0" err="1"/>
              <a:t>TypeInfo</a:t>
            </a:r>
            <a:r>
              <a:rPr lang="en-US" sz="2400" dirty="0"/>
              <a:t>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typedef struct </a:t>
            </a:r>
            <a:r>
              <a:rPr lang="en-US" sz="2400" dirty="0" err="1"/>
              <a:t>Simpul</a:t>
            </a:r>
            <a:r>
              <a:rPr lang="en-US" sz="2400" dirty="0"/>
              <a:t> *Tree;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struct </a:t>
            </a:r>
            <a:r>
              <a:rPr lang="en-US" sz="2400" dirty="0" err="1"/>
              <a:t>Simpul</a:t>
            </a:r>
            <a:r>
              <a:rPr lang="en-US" sz="2400" dirty="0"/>
              <a:t> {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	</a:t>
            </a:r>
            <a:r>
              <a:rPr lang="en-US" sz="2400" dirty="0" err="1"/>
              <a:t>TypeInfo</a:t>
            </a:r>
            <a:r>
              <a:rPr lang="en-US" sz="2400" dirty="0"/>
              <a:t> Info;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	tree Kiri,     		/* </a:t>
            </a:r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*/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	tree </a:t>
            </a:r>
            <a:r>
              <a:rPr lang="en-US" sz="2400" dirty="0" err="1"/>
              <a:t>Kanan</a:t>
            </a:r>
            <a:r>
              <a:rPr lang="en-US" sz="2400" dirty="0"/>
              <a:t>;		/* </a:t>
            </a:r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*/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/>
              <a:t>};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4295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AutoNum type="arabicPeriod"/>
            </a:pPr>
            <a:r>
              <a:rPr lang="en-US"/>
              <a:t>Tree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812800" y="189032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(tree) </a:t>
            </a:r>
            <a:r>
              <a:rPr lang="en-US" sz="2800" dirty="0" err="1"/>
              <a:t>biasanya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menggambarkan</a:t>
            </a:r>
            <a:r>
              <a:rPr lang="en-US" sz="2800" dirty="0"/>
              <a:t> </a:t>
            </a:r>
            <a:r>
              <a:rPr lang="en-US" sz="2800" b="1" dirty="0" err="1"/>
              <a:t>hubungan</a:t>
            </a:r>
            <a:r>
              <a:rPr lang="en-US" sz="2800" dirty="0"/>
              <a:t> yang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hirarkis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elemen-elemen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. 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: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Silsilah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Hasil </a:t>
            </a:r>
            <a:r>
              <a:rPr lang="en-US" sz="2400" dirty="0" err="1"/>
              <a:t>pertandingan</a:t>
            </a:r>
            <a:r>
              <a:rPr lang="en-US" sz="2400" dirty="0"/>
              <a:t> yang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turnamen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Membuat Simpul Baru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pohon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(char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hrf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pohon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pohon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)malloc(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(struct tree));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-&gt;info=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hrf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=NULL;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	return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786701" y="85653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3200"/>
            </a:br>
            <a:r>
              <a:rPr lang="en-US" sz="3200"/>
              <a:t>Fungsi untuk menyisipkan simpul pada Binary Search Tree yang sudah dibangun</a:t>
            </a:r>
            <a:br>
              <a:rPr lang="en-US" sz="3200"/>
            </a:br>
            <a:endParaRPr sz="3200"/>
          </a:p>
        </p:txBody>
      </p:sp>
      <p:sp>
        <p:nvSpPr>
          <p:cNvPr id="387" name="Google Shape;38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void </a:t>
            </a:r>
            <a:r>
              <a:rPr lang="en-US" sz="1400" b="1" dirty="0" err="1"/>
              <a:t>sisip</a:t>
            </a:r>
            <a:r>
              <a:rPr lang="en-US" sz="1400" b="1" dirty="0"/>
              <a:t> (</a:t>
            </a:r>
            <a:r>
              <a:rPr lang="en-US" sz="1400" b="1" dirty="0" err="1"/>
              <a:t>pohon</a:t>
            </a:r>
            <a:r>
              <a:rPr lang="en-US" sz="1400" b="1" dirty="0"/>
              <a:t> </a:t>
            </a:r>
            <a:r>
              <a:rPr lang="en-US" sz="1400" b="1" dirty="0" err="1"/>
              <a:t>ph</a:t>
            </a:r>
            <a:r>
              <a:rPr lang="en-US" sz="1400" b="1" dirty="0"/>
              <a:t>, </a:t>
            </a:r>
            <a:r>
              <a:rPr lang="en-US" sz="1400" b="1" dirty="0" err="1"/>
              <a:t>pohon</a:t>
            </a:r>
            <a:r>
              <a:rPr lang="en-US" sz="1400" b="1" dirty="0"/>
              <a:t> </a:t>
            </a:r>
            <a:r>
              <a:rPr lang="en-US" sz="1400" b="1" dirty="0" err="1"/>
              <a:t>sp</a:t>
            </a:r>
            <a:r>
              <a:rPr lang="en-US" sz="1400" b="1" dirty="0"/>
              <a:t>)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{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</a:t>
            </a:r>
            <a:r>
              <a:rPr lang="en-US" sz="1400" b="1" dirty="0" err="1"/>
              <a:t>pohon</a:t>
            </a:r>
            <a:r>
              <a:rPr lang="en-US" sz="1400" b="1" dirty="0"/>
              <a:t> P,Q;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P = </a:t>
            </a:r>
            <a:r>
              <a:rPr lang="en-US" sz="1400" b="1" dirty="0" err="1"/>
              <a:t>ph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Q = </a:t>
            </a:r>
            <a:r>
              <a:rPr lang="en-US" sz="1400" b="1" dirty="0" err="1"/>
              <a:t>ph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while((</a:t>
            </a:r>
            <a:r>
              <a:rPr lang="en-US" sz="1400" b="1" dirty="0" err="1"/>
              <a:t>sp</a:t>
            </a:r>
            <a:r>
              <a:rPr lang="en-US" sz="1400" b="1" dirty="0"/>
              <a:t>-&gt;info != </a:t>
            </a:r>
            <a:r>
              <a:rPr lang="en-US" sz="1400" b="1" dirty="0" err="1"/>
              <a:t>ph</a:t>
            </a:r>
            <a:r>
              <a:rPr lang="en-US" sz="1400" b="1" dirty="0"/>
              <a:t>-&gt;info)&amp;&amp;(Q!=NULL))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{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      P = Q;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      if (</a:t>
            </a:r>
            <a:r>
              <a:rPr lang="en-US" sz="1400" b="1" dirty="0" err="1"/>
              <a:t>sp</a:t>
            </a:r>
            <a:r>
              <a:rPr lang="en-US" sz="1400" b="1" dirty="0"/>
              <a:t>-&gt;info &lt; P-&gt;info)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             Q = P-&gt;</a:t>
            </a:r>
            <a:r>
              <a:rPr lang="en-US" sz="1400" b="1" dirty="0" err="1"/>
              <a:t>kiri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      Else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	Q = P-&gt;</a:t>
            </a:r>
            <a:r>
              <a:rPr lang="en-US" sz="1400" b="1" dirty="0" err="1"/>
              <a:t>kanan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}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if(</a:t>
            </a:r>
            <a:r>
              <a:rPr lang="en-US" sz="1400" b="1" dirty="0" err="1"/>
              <a:t>sp</a:t>
            </a:r>
            <a:r>
              <a:rPr lang="en-US" sz="1400" b="1" dirty="0"/>
              <a:t>-&gt;info == P-&gt;info)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       </a:t>
            </a:r>
            <a:r>
              <a:rPr lang="en-US" sz="1400" b="1" dirty="0" err="1"/>
              <a:t>printf</a:t>
            </a:r>
            <a:r>
              <a:rPr lang="en-US" sz="1400" b="1" dirty="0"/>
              <a:t>("</a:t>
            </a:r>
            <a:r>
              <a:rPr lang="en-US" sz="1400" b="1" dirty="0" err="1"/>
              <a:t>Sudah</a:t>
            </a:r>
            <a:r>
              <a:rPr lang="en-US" sz="1400" b="1" dirty="0"/>
              <a:t> </a:t>
            </a:r>
            <a:r>
              <a:rPr lang="en-US" sz="1400" b="1" dirty="0" err="1"/>
              <a:t>ada</a:t>
            </a:r>
            <a:r>
              <a:rPr lang="en-US" sz="1400" b="1" dirty="0"/>
              <a:t>");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      else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	if(</a:t>
            </a:r>
            <a:r>
              <a:rPr lang="en-US" sz="1400" b="1" dirty="0" err="1"/>
              <a:t>sp</a:t>
            </a:r>
            <a:r>
              <a:rPr lang="en-US" sz="1400" b="1" dirty="0"/>
              <a:t>-&gt;info &lt; P-&gt;info)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		P-&gt;</a:t>
            </a:r>
            <a:r>
              <a:rPr lang="en-US" sz="1400" b="1" dirty="0" err="1"/>
              <a:t>kiri</a:t>
            </a:r>
            <a:r>
              <a:rPr lang="en-US" sz="1400" b="1" dirty="0"/>
              <a:t>=</a:t>
            </a:r>
            <a:r>
              <a:rPr lang="en-US" sz="1400" b="1" dirty="0" err="1"/>
              <a:t>sp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	Else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		P-&gt;</a:t>
            </a:r>
            <a:r>
              <a:rPr lang="en-US" sz="1400" b="1" dirty="0" err="1"/>
              <a:t>kanan</a:t>
            </a:r>
            <a:r>
              <a:rPr lang="en-US" sz="1400" b="1" dirty="0"/>
              <a:t>=</a:t>
            </a:r>
            <a:r>
              <a:rPr lang="en-US" sz="1400" b="1" dirty="0" err="1"/>
              <a:t>sp</a:t>
            </a:r>
            <a:r>
              <a:rPr lang="en-US" sz="1400" b="1" dirty="0"/>
              <a:t>;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1" dirty="0"/>
              <a:t>}</a:t>
            </a:r>
            <a:endParaRPr sz="1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</a:t>
            </a:r>
            <a:endParaRPr/>
          </a:p>
        </p:txBody>
      </p:sp>
      <p:sp>
        <p:nvSpPr>
          <p:cNvPr id="394" name="Google Shape;394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Tree </a:t>
            </a:r>
            <a:r>
              <a:rPr lang="en-US" dirty="0"/>
              <a:t>		: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(tree)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hirarkis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Binary Tree</a:t>
            </a:r>
            <a:r>
              <a:rPr lang="en-US" dirty="0"/>
              <a:t>	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Binary Search Tree : </a:t>
            </a:r>
            <a:r>
              <a:rPr lang="en-US" dirty="0" err="1"/>
              <a:t>Sebuah</a:t>
            </a:r>
            <a:r>
              <a:rPr lang="en-US" dirty="0"/>
              <a:t> node di Binary Search Tree </a:t>
            </a:r>
            <a:r>
              <a:rPr lang="en-US" dirty="0" err="1"/>
              <a:t>memiliki</a:t>
            </a:r>
            <a:r>
              <a:rPr lang="en-US" dirty="0"/>
              <a:t> path yang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root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ordering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Sebuah</a:t>
            </a:r>
            <a:r>
              <a:rPr lang="en-US" sz="2000" dirty="0"/>
              <a:t> Node, </a:t>
            </a:r>
            <a:r>
              <a:rPr lang="en-US" sz="2000" dirty="0" err="1"/>
              <a:t>mempunyai</a:t>
            </a:r>
            <a:r>
              <a:rPr lang="en-US" sz="2000" dirty="0"/>
              <a:t> subtree </a:t>
            </a:r>
            <a:r>
              <a:rPr lang="en-US" sz="2000" dirty="0" err="1"/>
              <a:t>kiri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subtree </a:t>
            </a:r>
            <a:r>
              <a:rPr lang="en-US" sz="2000" dirty="0" err="1"/>
              <a:t>kanan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node </a:t>
            </a:r>
            <a:r>
              <a:rPr lang="en-US" sz="2000" dirty="0" err="1"/>
              <a:t>tsb</a:t>
            </a:r>
            <a:r>
              <a:rPr lang="en-US" sz="2000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diperbolehkan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node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480A-4F31-E040-9B7B-E543F62E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vs BT vs BST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48874-8E3D-8443-9D72-1C23B065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570"/>
            <a:ext cx="5510114" cy="3394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1F2449-547F-AD4D-98F0-08236E4B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14" y="2201333"/>
            <a:ext cx="5808454" cy="35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60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</a:t>
            </a:r>
            <a:endParaRPr/>
          </a:p>
        </p:txBody>
      </p:sp>
      <p:sp>
        <p:nvSpPr>
          <p:cNvPr id="400" name="Google Shape;400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Metode</a:t>
            </a:r>
            <a:r>
              <a:rPr lang="en-US" dirty="0"/>
              <a:t> Traversal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Inorder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Preorder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Postorder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Latihan Soal</a:t>
            </a:r>
            <a:endParaRPr/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Buatlah</a:t>
            </a:r>
            <a:r>
              <a:rPr lang="en-US" dirty="0"/>
              <a:t> Binary Search Tree, </a:t>
            </a:r>
            <a:r>
              <a:rPr lang="en-US" dirty="0" err="1"/>
              <a:t>dengan</a:t>
            </a:r>
            <a:r>
              <a:rPr lang="en-US" dirty="0"/>
              <a:t>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7 5 12 3 6 1 4 9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Traversal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Inorder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/>
              <a:t>Preorder</a:t>
            </a:r>
            <a:endParaRPr dirty="0"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 err="1"/>
              <a:t>Postorder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/given-linked-list-representation-of-complete-tree-convert-it-to-linked-representation/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Tree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endParaRPr sz="20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5" name="Google Shape;125;p5" descr="AAERVDA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800" y="2286000"/>
            <a:ext cx="6299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84787" y="893427"/>
            <a:ext cx="1097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Tree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812800" y="184907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tree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file</a:t>
            </a:r>
            <a:endParaRPr dirty="0"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084" y="2327888"/>
            <a:ext cx="7315200" cy="372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Istilah Umum di Tree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7216946" y="1904283"/>
            <a:ext cx="5486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root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Tree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B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parent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 </a:t>
            </a:r>
            <a:r>
              <a:rPr lang="en-US" sz="2000" dirty="0" err="1"/>
              <a:t>dan</a:t>
            </a:r>
            <a:r>
              <a:rPr lang="en-US" sz="2000" dirty="0"/>
              <a:t> 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C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sibling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D </a:t>
            </a:r>
            <a:r>
              <a:rPr lang="en-US" sz="2000" dirty="0" err="1"/>
              <a:t>dan</a:t>
            </a:r>
            <a:r>
              <a:rPr lang="en-US" sz="2000" dirty="0"/>
              <a:t> 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children</a:t>
            </a:r>
            <a:r>
              <a:rPr lang="en-US" sz="2000" dirty="0"/>
              <a:t>/</a:t>
            </a:r>
            <a:r>
              <a:rPr lang="en-US" sz="2000" dirty="0" err="1"/>
              <a:t>anak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D, E, F, G, 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external</a:t>
            </a:r>
            <a:r>
              <a:rPr lang="en-US" sz="2000" b="1" dirty="0">
                <a:solidFill>
                  <a:srgbClr val="8296B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nodes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leaf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A, B, C, H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internal nodes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Tinggi/</a:t>
            </a:r>
            <a:r>
              <a:rPr lang="en-US" sz="2000" b="1" dirty="0">
                <a:solidFill>
                  <a:srgbClr val="0070C0"/>
                </a:solidFill>
              </a:rPr>
              <a:t>height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tree </a:t>
            </a:r>
            <a:r>
              <a:rPr lang="en-US" sz="2000" dirty="0" err="1"/>
              <a:t>adalah</a:t>
            </a:r>
            <a:r>
              <a:rPr lang="en-US" sz="2000" dirty="0"/>
              <a:t>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B,D,E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subtree</a:t>
            </a:r>
            <a:endParaRPr sz="2000" b="1" dirty="0">
              <a:solidFill>
                <a:srgbClr val="0070C0"/>
              </a:solidFill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861" y="2094706"/>
            <a:ext cx="5994400" cy="266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153633" y="1871024"/>
            <a:ext cx="675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7"/>
          <p:cNvCxnSpPr/>
          <p:nvPr/>
        </p:nvCxnSpPr>
        <p:spPr>
          <a:xfrm rot="10800000" flipH="1">
            <a:off x="717176" y="2523896"/>
            <a:ext cx="5732929" cy="312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/>
          <p:nvPr/>
        </p:nvCxnSpPr>
        <p:spPr>
          <a:xfrm rot="10800000" flipH="1">
            <a:off x="717176" y="2976520"/>
            <a:ext cx="5761196" cy="2665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/>
          <p:nvPr/>
        </p:nvCxnSpPr>
        <p:spPr>
          <a:xfrm rot="10800000" flipH="1">
            <a:off x="717176" y="3761795"/>
            <a:ext cx="5761196" cy="2665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7"/>
          <p:cNvCxnSpPr/>
          <p:nvPr/>
        </p:nvCxnSpPr>
        <p:spPr>
          <a:xfrm rot="10800000" flipH="1">
            <a:off x="717176" y="4392094"/>
            <a:ext cx="5761196" cy="2665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7"/>
          <p:cNvSpPr txBox="1"/>
          <p:nvPr/>
        </p:nvSpPr>
        <p:spPr>
          <a:xfrm>
            <a:off x="311368" y="2370464"/>
            <a:ext cx="172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18948" y="2812258"/>
            <a:ext cx="172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11368" y="3603785"/>
            <a:ext cx="172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311368" y="4234084"/>
            <a:ext cx="172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Istilah Umum di Tree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508000" y="14478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810004" y="1874241"/>
          <a:ext cx="11508317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4" imgW="11508317" imgH="4724400" progId="SmartDraw.2">
                  <p:embed/>
                </p:oleObj>
              </mc:Choice>
              <mc:Fallback>
                <p:oleObj r:id="rId4" imgW="11508317" imgH="4724400" progId="SmartDraw.2">
                  <p:embed/>
                  <p:pic>
                    <p:nvPicPr>
                      <p:cNvPr id="156" name="Google Shape;156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10004" y="1874241"/>
                        <a:ext cx="11508317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1097280" y="45424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970947" y="131148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Tree </a:t>
            </a:r>
            <a:r>
              <a:rPr lang="en-US" sz="2400" dirty="0" err="1"/>
              <a:t>dengan</a:t>
            </a:r>
            <a:r>
              <a:rPr lang="en-US" sz="2400" dirty="0"/>
              <a:t> level 3</a:t>
            </a:r>
            <a:endParaRPr dirty="0"/>
          </a:p>
        </p:txBody>
      </p:sp>
      <p:pic>
        <p:nvPicPr>
          <p:cNvPr id="182" name="Google Shape;182;p11" descr="AAERVDG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7201" y="1905000"/>
            <a:ext cx="887095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1044</Words>
  <Application>Microsoft Macintosh PowerPoint</Application>
  <PresentationFormat>Widescreen</PresentationFormat>
  <Paragraphs>232</Paragraphs>
  <Slides>46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Arial</vt:lpstr>
      <vt:lpstr>Noto Sans Symbols</vt:lpstr>
      <vt:lpstr>Tahoma</vt:lpstr>
      <vt:lpstr>Office Theme</vt:lpstr>
      <vt:lpstr>SmartDraw.2</vt:lpstr>
      <vt:lpstr>Paint.Picture</vt:lpstr>
      <vt:lpstr>Tree</vt:lpstr>
      <vt:lpstr>Mengapa harus belajar konsep TREE?</vt:lpstr>
      <vt:lpstr>Materi</vt:lpstr>
      <vt:lpstr>Tree</vt:lpstr>
      <vt:lpstr>Contoh Tree</vt:lpstr>
      <vt:lpstr>Contoh Tree</vt:lpstr>
      <vt:lpstr>Istilah Umum di Tree</vt:lpstr>
      <vt:lpstr>Istilah Umum di Tree</vt:lpstr>
      <vt:lpstr>Level</vt:lpstr>
      <vt:lpstr>Pembentukan Tree</vt:lpstr>
      <vt:lpstr>Binary Tree</vt:lpstr>
      <vt:lpstr>Binary Tree</vt:lpstr>
      <vt:lpstr>Binary Tree</vt:lpstr>
      <vt:lpstr>Binary Tree</vt:lpstr>
      <vt:lpstr>Full Binary Tree</vt:lpstr>
      <vt:lpstr> Height dari Binary Tree</vt:lpstr>
      <vt:lpstr>Height dari Binary Tree</vt:lpstr>
      <vt:lpstr>Densitas Binary Tree</vt:lpstr>
      <vt:lpstr>Densitas Binary Tree</vt:lpstr>
      <vt:lpstr>Binary Search Tree</vt:lpstr>
      <vt:lpstr>Membangun Binary Search Tree</vt:lpstr>
      <vt:lpstr>Membangun Binary Search Tree</vt:lpstr>
      <vt:lpstr>Membangun Binary Search Tree</vt:lpstr>
      <vt:lpstr>Metode Traversal</vt:lpstr>
      <vt:lpstr>Preorder</vt:lpstr>
      <vt:lpstr>Preorder</vt:lpstr>
      <vt:lpstr>Preorder</vt:lpstr>
      <vt:lpstr>Inorder</vt:lpstr>
      <vt:lpstr>Inorder</vt:lpstr>
      <vt:lpstr>Inorder</vt:lpstr>
      <vt:lpstr>Postorder</vt:lpstr>
      <vt:lpstr>Postorder</vt:lpstr>
      <vt:lpstr>Postorder</vt:lpstr>
      <vt:lpstr>Studi Kasus 1</vt:lpstr>
      <vt:lpstr>Traversal PreOrder</vt:lpstr>
      <vt:lpstr>Traversal InOrder</vt:lpstr>
      <vt:lpstr>Traversal PostOrder</vt:lpstr>
      <vt:lpstr>Struktur Binary Tree</vt:lpstr>
      <vt:lpstr>Deklarasi Tree</vt:lpstr>
      <vt:lpstr>Membuat Simpul Baru</vt:lpstr>
      <vt:lpstr> Fungsi untuk menyisipkan simpul pada Binary Search Tree yang sudah dibangun </vt:lpstr>
      <vt:lpstr>Kesimpulan</vt:lpstr>
      <vt:lpstr>Tree vs BT vs BST</vt:lpstr>
      <vt:lpstr>Kesimpulan</vt:lpstr>
      <vt:lpstr>Latihan Soal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/>
  <dc:creator>Dina</dc:creator>
  <cp:keywords/>
  <dc:description/>
  <cp:lastModifiedBy>Microsoft Office User</cp:lastModifiedBy>
  <cp:revision>10</cp:revision>
  <dcterms:created xsi:type="dcterms:W3CDTF">2024-06-17T07:30:16Z</dcterms:created>
  <dcterms:modified xsi:type="dcterms:W3CDTF">2024-06-25T04:45:47Z</dcterms:modified>
  <cp:category/>
</cp:coreProperties>
</file>