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</p:sldIdLst>
  <p:sldSz cy="6858000" cx="12192000"/>
  <p:notesSz cx="6858000" cy="9144000"/>
  <p:embeddedFontLst>
    <p:embeddedFont>
      <p:font typeface="Candara"/>
      <p:regular r:id="rId28"/>
      <p:bold r:id="rId29"/>
      <p:italic r:id="rId30"/>
      <p:boldItalic r:id="rId3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32" roundtripDataSignature="AMtx7mjf1mSWQdjT5ExJ1gBk+W5t0DSqP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BCC39C2D-9035-4F99-AEB3-B67BCFB13EA6}">
  <a:tblStyle styleId="{BCC39C2D-9035-4F99-AEB3-B67BCFB13EA6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000000">
                  <a:alpha val="0"/>
                </a:srgbClr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>
          <a:top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bottom>
        </a:tcBdr>
      </a:tcStyle>
    </a:band1H>
    <a:band2H>
      <a:tcTxStyle/>
    </a:band2H>
    <a:band1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1V>
    <a:band2V>
      <a:tcTxStyle/>
      <a:tcStyle>
        <a:tcBdr>
          <a:lef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right>
        </a:tcBdr>
      </a:tcStyle>
    </a:band2V>
    <a:lastCol>
      <a:tcTxStyle b="on" i="off"/>
    </a:lastCol>
    <a:firstCol>
      <a:tcTxStyle b="on" i="off"/>
    </a:firstCol>
    <a:lastRow>
      <a:tcTxStyle b="on" i="off"/>
      <a:tcStyle>
        <a:tcBdr>
          <a:top>
            <a:ln cap="flat" cmpd="sng" w="50800">
              <a:solidFill>
                <a:schemeClr val="accent3"/>
              </a:solidFill>
              <a:prstDash val="solid"/>
              <a:round/>
              <a:headEnd len="sm" w="sm" type="none"/>
              <a:tailEnd len="sm" w="sm" type="none"/>
            </a:ln>
          </a:top>
        </a:tcBdr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3"/>
          </a:solidFill>
        </a:fill>
      </a:tcStyle>
    </a:firstRow>
    <a:neCell>
      <a:tcTxStyle/>
    </a:neCell>
    <a:nwCell>
      <a:tcTxStyle/>
    </a:nwCell>
  </a:tblStyle>
  <a:tblStyle styleId="{1B798572-F3E7-479C-BBDD-D865BD818D13}" styleName="Table_1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8EBF5"/>
          </a:solidFill>
        </a:fill>
      </a:tcStyle>
    </a:wholeTbl>
    <a:band1H>
      <a:tcTxStyle/>
      <a:tcStyle>
        <a:fill>
          <a:solidFill>
            <a:srgbClr val="CDD4EA"/>
          </a:solidFill>
        </a:fill>
      </a:tcStyle>
    </a:band1H>
    <a:band2H>
      <a:tcTxStyle/>
    </a:band2H>
    <a:band1V>
      <a:tcTxStyle/>
      <a:tcStyle>
        <a:fill>
          <a:solidFill>
            <a:srgbClr val="CDD4EA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font" Target="fonts/Candara-regular.fntdata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Candara-bold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Candara-boldItalic.fntdata"/><Relationship Id="rId30" Type="http://schemas.openxmlformats.org/officeDocument/2006/relationships/font" Target="fonts/Candara-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customschemas.google.com/relationships/presentationmetadata" Target="meta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2" name="Google Shape;212;p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7" name="Google Shape;287;p1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1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8" name="Google Shape;88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1" name="Shape 3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2" name="Google Shape;362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3" name="Google Shape;363;p2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2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2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7" name="Google Shape;10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9" name="Google Shape;119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4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" name="Google Shape;13;p24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4" name="Google Shape;14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2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3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3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3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3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0" name="Google Shape;20;p2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26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6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2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7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2" name="Google Shape;32;p27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3" name="Google Shape;33;p2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2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8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8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8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0" name="Google Shape;40;p28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8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2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3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3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58" name="Google Shape;58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3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3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5" name="Google Shape;65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2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2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3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5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11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6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Relationship Id="rId4" Type="http://schemas.openxmlformats.org/officeDocument/2006/relationships/image" Target="../media/image7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2.png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en-US"/>
              <a:t>Single Linked List</a:t>
            </a:r>
            <a:endParaRPr/>
          </a:p>
        </p:txBody>
      </p:sp>
      <p:sp>
        <p:nvSpPr>
          <p:cNvPr id="85" name="Google Shape;85;p1"/>
          <p:cNvSpPr txBox="1"/>
          <p:nvPr>
            <p:ph idx="1" type="subTitle"/>
          </p:nvPr>
        </p:nvSpPr>
        <p:spPr>
          <a:xfrm>
            <a:off x="1524000" y="4244010"/>
            <a:ext cx="9144000" cy="101379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85000" lnSpcReduction="2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t/>
            </a:r>
            <a:endParaRPr/>
          </a:p>
          <a:p>
            <a:pPr indent="0" lvl="0" marL="0" rtl="0" algn="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r>
              <a:rPr lang="en-US"/>
              <a:t>M. Naufal, S. Tr. T, M. Kom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6" name="Google Shape;146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59633" y="2097156"/>
            <a:ext cx="5236367" cy="3357217"/>
          </a:xfrm>
          <a:prstGeom prst="rect">
            <a:avLst/>
          </a:prstGeom>
          <a:noFill/>
          <a:ln>
            <a:noFill/>
          </a:ln>
        </p:spPr>
      </p:pic>
      <p:sp>
        <p:nvSpPr>
          <p:cNvPr id="147" name="Google Shape;147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Contoh Kode</a:t>
            </a:r>
            <a:endParaRPr/>
          </a:p>
        </p:txBody>
      </p:sp>
      <p:sp>
        <p:nvSpPr>
          <p:cNvPr id="148" name="Google Shape;148;p10"/>
          <p:cNvSpPr txBox="1"/>
          <p:nvPr/>
        </p:nvSpPr>
        <p:spPr>
          <a:xfrm>
            <a:off x="1530626" y="5557837"/>
            <a:ext cx="351128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Source : Pointer/pointer/main.cpp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Komponen Linked List</a:t>
            </a:r>
            <a:endParaRPr/>
          </a:p>
        </p:txBody>
      </p:sp>
      <p:sp>
        <p:nvSpPr>
          <p:cNvPr id="154" name="Google Shape;154;p11"/>
          <p:cNvSpPr/>
          <p:nvPr/>
        </p:nvSpPr>
        <p:spPr>
          <a:xfrm>
            <a:off x="2107096" y="2454965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</p:txBody>
      </p:sp>
      <p:sp>
        <p:nvSpPr>
          <p:cNvPr id="155" name="Google Shape;155;p11"/>
          <p:cNvSpPr/>
          <p:nvPr/>
        </p:nvSpPr>
        <p:spPr>
          <a:xfrm>
            <a:off x="3518452" y="2454965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*next</a:t>
            </a:r>
            <a:endParaRPr/>
          </a:p>
        </p:txBody>
      </p:sp>
      <p:sp>
        <p:nvSpPr>
          <p:cNvPr id="156" name="Google Shape;156;p11"/>
          <p:cNvSpPr/>
          <p:nvPr/>
        </p:nvSpPr>
        <p:spPr>
          <a:xfrm>
            <a:off x="1752600" y="4797468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157" name="Google Shape;157;p11"/>
          <p:cNvSpPr/>
          <p:nvPr/>
        </p:nvSpPr>
        <p:spPr>
          <a:xfrm>
            <a:off x="3163956" y="4797468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158" name="Google Shape;158;p11"/>
          <p:cNvSpPr txBox="1"/>
          <p:nvPr/>
        </p:nvSpPr>
        <p:spPr>
          <a:xfrm>
            <a:off x="3158381" y="3430921"/>
            <a:ext cx="692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</p:txBody>
      </p:sp>
      <p:sp>
        <p:nvSpPr>
          <p:cNvPr id="159" name="Google Shape;159;p11"/>
          <p:cNvSpPr txBox="1"/>
          <p:nvPr/>
        </p:nvSpPr>
        <p:spPr>
          <a:xfrm>
            <a:off x="2363350" y="1753485"/>
            <a:ext cx="62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60" name="Google Shape;160;p11"/>
          <p:cNvSpPr txBox="1"/>
          <p:nvPr/>
        </p:nvSpPr>
        <p:spPr>
          <a:xfrm>
            <a:off x="3869634" y="1773068"/>
            <a:ext cx="933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61" name="Google Shape;161;p11"/>
          <p:cNvCxnSpPr>
            <a:stCxn id="159" idx="2"/>
          </p:cNvCxnSpPr>
          <p:nvPr/>
        </p:nvCxnSpPr>
        <p:spPr>
          <a:xfrm>
            <a:off x="2673627" y="2122817"/>
            <a:ext cx="0" cy="2427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2" name="Google Shape;162;p11"/>
          <p:cNvCxnSpPr>
            <a:stCxn id="160" idx="2"/>
          </p:cNvCxnSpPr>
          <p:nvPr/>
        </p:nvCxnSpPr>
        <p:spPr>
          <a:xfrm>
            <a:off x="4336365" y="2142400"/>
            <a:ext cx="0" cy="223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63" name="Google Shape;163;p11"/>
          <p:cNvSpPr txBox="1"/>
          <p:nvPr/>
        </p:nvSpPr>
        <p:spPr>
          <a:xfrm>
            <a:off x="7610933" y="2462614"/>
            <a:ext cx="34370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Value: menyimpan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Next: pointer (alamat) node selanjutnya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4" name="Google Shape;164;p11"/>
          <p:cNvSpPr/>
          <p:nvPr/>
        </p:nvSpPr>
        <p:spPr>
          <a:xfrm rot="5400000">
            <a:off x="3306580" y="1881645"/>
            <a:ext cx="396420" cy="2596607"/>
          </a:xfrm>
          <a:prstGeom prst="rightBrace">
            <a:avLst>
              <a:gd fmla="val 8333" name="adj1"/>
              <a:gd fmla="val 50484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1"/>
          <p:cNvSpPr txBox="1"/>
          <p:nvPr/>
        </p:nvSpPr>
        <p:spPr>
          <a:xfrm>
            <a:off x="6801633" y="4797468"/>
            <a:ext cx="346652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Misal: *listData = 100 (single node)</a:t>
            </a:r>
            <a:endParaRPr/>
          </a:p>
        </p:txBody>
      </p:sp>
      <p:sp>
        <p:nvSpPr>
          <p:cNvPr id="166" name="Google Shape;166;p11"/>
          <p:cNvSpPr txBox="1"/>
          <p:nvPr/>
        </p:nvSpPr>
        <p:spPr>
          <a:xfrm>
            <a:off x="2983904" y="4125249"/>
            <a:ext cx="10059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*listData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7" name="Google Shape;167;p11"/>
          <p:cNvSpPr txBox="1"/>
          <p:nvPr/>
        </p:nvSpPr>
        <p:spPr>
          <a:xfrm>
            <a:off x="3158381" y="5729224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168" name="Google Shape;168;p11"/>
          <p:cNvCxnSpPr>
            <a:stCxn id="166" idx="2"/>
          </p:cNvCxnSpPr>
          <p:nvPr/>
        </p:nvCxnSpPr>
        <p:spPr>
          <a:xfrm>
            <a:off x="3486862" y="4494581"/>
            <a:ext cx="0" cy="2706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69" name="Google Shape;169;p11"/>
          <p:cNvCxnSpPr>
            <a:stCxn id="167" idx="0"/>
          </p:cNvCxnSpPr>
          <p:nvPr/>
        </p:nvCxnSpPr>
        <p:spPr>
          <a:xfrm rot="10800000">
            <a:off x="3471649" y="5404324"/>
            <a:ext cx="600" cy="324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Komponen Linked List</a:t>
            </a:r>
            <a:endParaRPr/>
          </a:p>
        </p:txBody>
      </p:sp>
      <p:sp>
        <p:nvSpPr>
          <p:cNvPr id="175" name="Google Shape;175;p12"/>
          <p:cNvSpPr/>
          <p:nvPr/>
        </p:nvSpPr>
        <p:spPr>
          <a:xfrm>
            <a:off x="2107096" y="2454965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value</a:t>
            </a:r>
            <a:endParaRPr/>
          </a:p>
        </p:txBody>
      </p:sp>
      <p:sp>
        <p:nvSpPr>
          <p:cNvPr id="176" name="Google Shape;176;p12"/>
          <p:cNvSpPr/>
          <p:nvPr/>
        </p:nvSpPr>
        <p:spPr>
          <a:xfrm>
            <a:off x="3518452" y="2454965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*next</a:t>
            </a:r>
            <a:endParaRPr/>
          </a:p>
        </p:txBody>
      </p:sp>
      <p:sp>
        <p:nvSpPr>
          <p:cNvPr id="177" name="Google Shape;177;p12"/>
          <p:cNvSpPr txBox="1"/>
          <p:nvPr/>
        </p:nvSpPr>
        <p:spPr>
          <a:xfrm>
            <a:off x="3158381" y="3430921"/>
            <a:ext cx="692818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</a:t>
            </a:r>
            <a:endParaRPr/>
          </a:p>
        </p:txBody>
      </p:sp>
      <p:sp>
        <p:nvSpPr>
          <p:cNvPr id="178" name="Google Shape;178;p12"/>
          <p:cNvSpPr txBox="1"/>
          <p:nvPr/>
        </p:nvSpPr>
        <p:spPr>
          <a:xfrm>
            <a:off x="2363350" y="1753485"/>
            <a:ext cx="62055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179" name="Google Shape;179;p12"/>
          <p:cNvSpPr txBox="1"/>
          <p:nvPr/>
        </p:nvSpPr>
        <p:spPr>
          <a:xfrm>
            <a:off x="3869634" y="1773068"/>
            <a:ext cx="93346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Address</a:t>
            </a:r>
            <a:endParaRPr/>
          </a:p>
        </p:txBody>
      </p:sp>
      <p:cxnSp>
        <p:nvCxnSpPr>
          <p:cNvPr id="180" name="Google Shape;180;p12"/>
          <p:cNvCxnSpPr>
            <a:stCxn id="178" idx="2"/>
          </p:cNvCxnSpPr>
          <p:nvPr/>
        </p:nvCxnSpPr>
        <p:spPr>
          <a:xfrm>
            <a:off x="2673627" y="2122817"/>
            <a:ext cx="0" cy="2427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181" name="Google Shape;181;p12"/>
          <p:cNvCxnSpPr>
            <a:stCxn id="179" idx="2"/>
          </p:cNvCxnSpPr>
          <p:nvPr/>
        </p:nvCxnSpPr>
        <p:spPr>
          <a:xfrm>
            <a:off x="4336365" y="2142400"/>
            <a:ext cx="0" cy="223200"/>
          </a:xfrm>
          <a:prstGeom prst="straightConnector1">
            <a:avLst/>
          </a:prstGeom>
          <a:noFill/>
          <a:ln cap="flat" cmpd="sng" w="12700">
            <a:solidFill>
              <a:schemeClr val="accent2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82" name="Google Shape;182;p12"/>
          <p:cNvSpPr txBox="1"/>
          <p:nvPr/>
        </p:nvSpPr>
        <p:spPr>
          <a:xfrm>
            <a:off x="7610933" y="2462614"/>
            <a:ext cx="3437024" cy="92333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Value: menyimpan data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Next: pointer (alamat) node selanjutnya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3" name="Google Shape;183;p12"/>
          <p:cNvSpPr/>
          <p:nvPr/>
        </p:nvSpPr>
        <p:spPr>
          <a:xfrm rot="5400000">
            <a:off x="3306580" y="1881645"/>
            <a:ext cx="396420" cy="2596607"/>
          </a:xfrm>
          <a:prstGeom prst="rightBrace">
            <a:avLst>
              <a:gd fmla="val 8333" name="adj1"/>
              <a:gd fmla="val 50484" name="adj2"/>
            </a:avLst>
          </a:prstGeom>
          <a:noFill/>
          <a:ln cap="flat" cmpd="sng" w="19050">
            <a:solidFill>
              <a:schemeClr val="accent2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4" name="Google Shape;184;p12"/>
          <p:cNvSpPr txBox="1"/>
          <p:nvPr/>
        </p:nvSpPr>
        <p:spPr>
          <a:xfrm>
            <a:off x="7728559" y="5903853"/>
            <a:ext cx="259449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Misal: *listData = 100 , 84</a:t>
            </a:r>
            <a:endParaRPr/>
          </a:p>
        </p:txBody>
      </p:sp>
      <p:grpSp>
        <p:nvGrpSpPr>
          <p:cNvPr id="185" name="Google Shape;185;p12"/>
          <p:cNvGrpSpPr/>
          <p:nvPr/>
        </p:nvGrpSpPr>
        <p:grpSpPr>
          <a:xfrm>
            <a:off x="1341476" y="4365908"/>
            <a:ext cx="6269457" cy="1929463"/>
            <a:chOff x="1752600" y="4181242"/>
            <a:chExt cx="6269457" cy="1929463"/>
          </a:xfrm>
        </p:grpSpPr>
        <p:sp>
          <p:nvSpPr>
            <p:cNvPr id="186" name="Google Shape;186;p12"/>
            <p:cNvSpPr/>
            <p:nvPr/>
          </p:nvSpPr>
          <p:spPr>
            <a:xfrm>
              <a:off x="1752600" y="4797468"/>
              <a:ext cx="1411356" cy="52677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187" name="Google Shape;187;p12"/>
            <p:cNvSpPr/>
            <p:nvPr/>
          </p:nvSpPr>
          <p:spPr>
            <a:xfrm>
              <a:off x="3163956" y="4797468"/>
              <a:ext cx="1411356" cy="52677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0x00B2</a:t>
              </a:r>
              <a:endParaRPr/>
            </a:p>
          </p:txBody>
        </p:sp>
        <p:sp>
          <p:nvSpPr>
            <p:cNvPr id="188" name="Google Shape;188;p12"/>
            <p:cNvSpPr txBox="1"/>
            <p:nvPr/>
          </p:nvSpPr>
          <p:spPr>
            <a:xfrm>
              <a:off x="2923660" y="4181242"/>
              <a:ext cx="100591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*listData</a:t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89" name="Google Shape;189;p12"/>
            <p:cNvSpPr txBox="1"/>
            <p:nvPr/>
          </p:nvSpPr>
          <p:spPr>
            <a:xfrm>
              <a:off x="6610701" y="5741373"/>
              <a:ext cx="627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*last</a:t>
              </a:r>
              <a:endParaRPr/>
            </a:p>
          </p:txBody>
        </p:sp>
        <p:cxnSp>
          <p:nvCxnSpPr>
            <p:cNvPr id="190" name="Google Shape;190;p12"/>
            <p:cNvCxnSpPr>
              <a:stCxn id="188" idx="2"/>
            </p:cNvCxnSpPr>
            <p:nvPr/>
          </p:nvCxnSpPr>
          <p:spPr>
            <a:xfrm>
              <a:off x="3426618" y="4550574"/>
              <a:ext cx="0" cy="2706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191" name="Google Shape;191;p12"/>
            <p:cNvCxnSpPr>
              <a:stCxn id="189" idx="0"/>
            </p:cNvCxnSpPr>
            <p:nvPr/>
          </p:nvCxnSpPr>
          <p:spPr>
            <a:xfrm rot="10800000">
              <a:off x="6923969" y="5416473"/>
              <a:ext cx="600" cy="324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192" name="Google Shape;192;p12"/>
            <p:cNvSpPr/>
            <p:nvPr/>
          </p:nvSpPr>
          <p:spPr>
            <a:xfrm>
              <a:off x="5199345" y="4797468"/>
              <a:ext cx="1411356" cy="52677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/>
            </a:p>
          </p:txBody>
        </p:sp>
        <p:sp>
          <p:nvSpPr>
            <p:cNvPr id="193" name="Google Shape;193;p12"/>
            <p:cNvSpPr/>
            <p:nvPr/>
          </p:nvSpPr>
          <p:spPr>
            <a:xfrm>
              <a:off x="6610701" y="4797468"/>
              <a:ext cx="1411356" cy="52677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  <p:cxnSp>
          <p:nvCxnSpPr>
            <p:cNvPr id="194" name="Google Shape;194;p12"/>
            <p:cNvCxnSpPr>
              <a:endCxn id="192" idx="1"/>
            </p:cNvCxnSpPr>
            <p:nvPr/>
          </p:nvCxnSpPr>
          <p:spPr>
            <a:xfrm>
              <a:off x="4575345" y="5060855"/>
              <a:ext cx="624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195" name="Google Shape;195;p12"/>
          <p:cNvSpPr txBox="1"/>
          <p:nvPr/>
        </p:nvSpPr>
        <p:spPr>
          <a:xfrm>
            <a:off x="7643150" y="6303803"/>
            <a:ext cx="337259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NODE 84 Iitu beralamat di 0x00B2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Single Link List – Non Circular</a:t>
            </a:r>
            <a:endParaRPr/>
          </a:p>
        </p:txBody>
      </p:sp>
      <p:sp>
        <p:nvSpPr>
          <p:cNvPr id="201" name="Google Shape;201;p1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Single artinya filed pointer hanya satu buah saja dan satu arah serta pada akhir node, pointernya menunjuk NULL atau None.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list: artinya node – node tersebut saling terhubung satu sama lain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202" name="Google Shape;202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534507" y="3782070"/>
            <a:ext cx="5122985" cy="1371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14"/>
          <p:cNvSpPr txBox="1"/>
          <p:nvPr>
            <p:ph type="title"/>
          </p:nvPr>
        </p:nvSpPr>
        <p:spPr>
          <a:xfrm>
            <a:off x="826310" y="659791"/>
            <a:ext cx="9744637" cy="809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Bentuk Node SLL – Non Circular</a:t>
            </a:r>
            <a:endParaRPr/>
          </a:p>
        </p:txBody>
      </p:sp>
      <p:sp>
        <p:nvSpPr>
          <p:cNvPr id="208" name="Google Shape;208;p14"/>
          <p:cNvSpPr txBox="1"/>
          <p:nvPr>
            <p:ph idx="1" type="body"/>
          </p:nvPr>
        </p:nvSpPr>
        <p:spPr>
          <a:xfrm>
            <a:off x="826310" y="1657022"/>
            <a:ext cx="9744637" cy="41769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Setiap node pada linked list mempunyai field yang berisi pointer ke </a:t>
            </a:r>
            <a:r>
              <a:rPr b="1" i="0" lang="en-US" sz="2400" u="none" cap="none" strike="noStrike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node berikutnya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, dan juga memiliki field berisi </a:t>
            </a:r>
            <a:r>
              <a:rPr b="1" i="0" lang="en-US" sz="2400" u="none" cap="none" strike="noStrike">
                <a:solidFill>
                  <a:srgbClr val="0000FF"/>
                </a:solidFill>
                <a:latin typeface="Candara"/>
                <a:ea typeface="Candara"/>
                <a:cs typeface="Candara"/>
                <a:sym typeface="Candara"/>
              </a:rPr>
              <a:t>data</a:t>
            </a:r>
            <a:endParaRPr/>
          </a:p>
          <a:p>
            <a:pPr indent="-762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sz="2400"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762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0000FF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0" i="0" sz="2400" u="none" cap="none" strike="noStrike">
              <a:solidFill>
                <a:srgbClr val="000000"/>
              </a:solidFill>
              <a:latin typeface="Candara"/>
              <a:ea typeface="Candara"/>
              <a:cs typeface="Candara"/>
              <a:sym typeface="Candara"/>
            </a:endParaRPr>
          </a:p>
          <a:p>
            <a:pPr indent="-2286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rgbClr val="000000"/>
                </a:solidFill>
                <a:latin typeface="Candara"/>
                <a:ea typeface="Candara"/>
                <a:cs typeface="Candara"/>
                <a:sym typeface="Candara"/>
              </a:rPr>
              <a:t>Node terakhir akan selalu menunjuk ke NULL atau None yang akan digunakan sebagai kondisi berhenti pada saat pembacaan isi linked list</a:t>
            </a:r>
            <a:endParaRPr/>
          </a:p>
        </p:txBody>
      </p:sp>
      <p:pic>
        <p:nvPicPr>
          <p:cNvPr id="209" name="Google Shape;209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42646" y="3216729"/>
            <a:ext cx="2743200" cy="115972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15"/>
          <p:cNvSpPr txBox="1"/>
          <p:nvPr>
            <p:ph type="title"/>
          </p:nvPr>
        </p:nvSpPr>
        <p:spPr>
          <a:xfrm>
            <a:off x="995276" y="610095"/>
            <a:ext cx="9744637" cy="809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Inisiasi SLL – Non Circular</a:t>
            </a:r>
            <a:endParaRPr/>
          </a:p>
        </p:txBody>
      </p:sp>
      <p:graphicFrame>
        <p:nvGraphicFramePr>
          <p:cNvPr id="215" name="Google Shape;215;p15"/>
          <p:cNvGraphicFramePr/>
          <p:nvPr/>
        </p:nvGraphicFramePr>
        <p:xfrm>
          <a:off x="1106054" y="1591629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{1B798572-F3E7-479C-BBDD-D865BD818D13}</a:tableStyleId>
              </a:tblPr>
              <a:tblGrid>
                <a:gridCol w="10203750"/>
              </a:tblGrid>
              <a:tr h="247347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node {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int data;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	struct node *next;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struct node *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head,</a:t>
                      </a:r>
                      <a:r>
                        <a:rPr b="0" lang="en-US" sz="2000">
                          <a:solidFill>
                            <a:srgbClr val="FF0000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 </a:t>
                      </a:r>
                      <a:r>
                        <a:rPr b="0"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*last</a:t>
                      </a: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typedef struct node Node;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0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sp>
        <p:nvSpPr>
          <p:cNvPr id="216" name="Google Shape;216;p15"/>
          <p:cNvSpPr txBox="1"/>
          <p:nvPr>
            <p:ph idx="1" type="body"/>
          </p:nvPr>
        </p:nvSpPr>
        <p:spPr>
          <a:xfrm>
            <a:off x="995276" y="5145267"/>
            <a:ext cx="5005829" cy="13911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 sz="2000"/>
              <a:t>Pembuatan kelas bernama </a:t>
            </a:r>
            <a:r>
              <a:rPr b="1" lang="en-US" sz="2000"/>
              <a:t>node</a:t>
            </a:r>
            <a:r>
              <a:rPr lang="en-US" sz="2000"/>
              <a:t> yang berisi 2 field yaitu field </a:t>
            </a:r>
            <a:r>
              <a:rPr b="1" lang="en-US" sz="2000">
                <a:solidFill>
                  <a:srgbClr val="0000FF"/>
                </a:solidFill>
              </a:rPr>
              <a:t>data</a:t>
            </a:r>
            <a:r>
              <a:rPr lang="en-US" sz="2000"/>
              <a:t> bertipe integer dan field </a:t>
            </a:r>
            <a:r>
              <a:rPr b="1" lang="en-US" sz="2000">
                <a:solidFill>
                  <a:srgbClr val="FF0000"/>
                </a:solidFill>
              </a:rPr>
              <a:t>next</a:t>
            </a:r>
            <a:r>
              <a:rPr lang="en-US" sz="2000"/>
              <a:t> yang bertipe pointer dari node</a:t>
            </a:r>
            <a:endParaRPr/>
          </a:p>
        </p:txBody>
      </p:sp>
      <p:sp>
        <p:nvSpPr>
          <p:cNvPr id="217" name="Google Shape;217;p15"/>
          <p:cNvSpPr txBox="1"/>
          <p:nvPr/>
        </p:nvSpPr>
        <p:spPr>
          <a:xfrm>
            <a:off x="6303983" y="4925113"/>
            <a:ext cx="5005829" cy="16113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Pembuatan field </a:t>
            </a:r>
            <a:r>
              <a:rPr b="1" lang="en-US" sz="2000">
                <a:solidFill>
                  <a:srgbClr val="FF0000"/>
                </a:solidFill>
                <a:latin typeface="Candara"/>
                <a:ea typeface="Candara"/>
                <a:cs typeface="Candara"/>
                <a:sym typeface="Candara"/>
              </a:rPr>
              <a:t>head</a:t>
            </a: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sebagai penanda dalam node yaitu </a:t>
            </a:r>
            <a:r>
              <a:rPr b="1"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kepala</a:t>
            </a: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 linked list</a:t>
            </a:r>
            <a:endParaRPr/>
          </a:p>
          <a:p>
            <a:pPr indent="-228600" lvl="0" marL="228600" marR="0" rtl="0" algn="l">
              <a:lnSpc>
                <a:spcPct val="100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</a:pPr>
            <a:r>
              <a:rPr lang="en-US" sz="2000">
                <a:solidFill>
                  <a:schemeClr val="dk1"/>
                </a:solidFill>
                <a:latin typeface="Candara"/>
                <a:ea typeface="Candara"/>
                <a:cs typeface="Candara"/>
                <a:sym typeface="Candara"/>
              </a:rPr>
              <a:t>Pembentukan tipe data Node sebagai identitas dari node (senarai berantai)</a:t>
            </a:r>
            <a:endParaRPr/>
          </a:p>
        </p:txBody>
      </p:sp>
      <p:grpSp>
        <p:nvGrpSpPr>
          <p:cNvPr id="218" name="Google Shape;218;p15"/>
          <p:cNvGrpSpPr/>
          <p:nvPr/>
        </p:nvGrpSpPr>
        <p:grpSpPr>
          <a:xfrm>
            <a:off x="5515912" y="1935197"/>
            <a:ext cx="6152627" cy="1763955"/>
            <a:chOff x="1752600" y="3973756"/>
            <a:chExt cx="6269457" cy="2151379"/>
          </a:xfrm>
        </p:grpSpPr>
        <p:sp>
          <p:nvSpPr>
            <p:cNvPr id="219" name="Google Shape;219;p15"/>
            <p:cNvSpPr/>
            <p:nvPr/>
          </p:nvSpPr>
          <p:spPr>
            <a:xfrm>
              <a:off x="1752600" y="4797468"/>
              <a:ext cx="1411356" cy="52677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20" name="Google Shape;220;p15"/>
            <p:cNvSpPr/>
            <p:nvPr/>
          </p:nvSpPr>
          <p:spPr>
            <a:xfrm>
              <a:off x="3163956" y="4797468"/>
              <a:ext cx="1411356" cy="52677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0x00B2</a:t>
              </a:r>
              <a:endParaRPr/>
            </a:p>
          </p:txBody>
        </p:sp>
        <p:sp>
          <p:nvSpPr>
            <p:cNvPr id="221" name="Google Shape;221;p15"/>
            <p:cNvSpPr txBox="1"/>
            <p:nvPr/>
          </p:nvSpPr>
          <p:spPr>
            <a:xfrm>
              <a:off x="3265179" y="3973756"/>
              <a:ext cx="784380" cy="45045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*head</a:t>
              </a:r>
              <a:endParaRPr/>
            </a:p>
          </p:txBody>
        </p:sp>
        <p:sp>
          <p:nvSpPr>
            <p:cNvPr id="222" name="Google Shape;222;p15"/>
            <p:cNvSpPr txBox="1"/>
            <p:nvPr/>
          </p:nvSpPr>
          <p:spPr>
            <a:xfrm>
              <a:off x="6448062" y="5755803"/>
              <a:ext cx="627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*last</a:t>
              </a:r>
              <a:endParaRPr/>
            </a:p>
          </p:txBody>
        </p:sp>
        <p:cxnSp>
          <p:nvCxnSpPr>
            <p:cNvPr id="223" name="Google Shape;223;p15"/>
            <p:cNvCxnSpPr>
              <a:stCxn id="222" idx="0"/>
            </p:cNvCxnSpPr>
            <p:nvPr/>
          </p:nvCxnSpPr>
          <p:spPr>
            <a:xfrm rot="10800000">
              <a:off x="6761330" y="5430903"/>
              <a:ext cx="600" cy="32490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sp>
          <p:nvSpPr>
            <p:cNvPr id="224" name="Google Shape;224;p15"/>
            <p:cNvSpPr/>
            <p:nvPr/>
          </p:nvSpPr>
          <p:spPr>
            <a:xfrm>
              <a:off x="5199345" y="4797468"/>
              <a:ext cx="1411356" cy="526774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31538F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84</a:t>
              </a:r>
              <a:endParaRPr/>
            </a:p>
          </p:txBody>
        </p:sp>
        <p:sp>
          <p:nvSpPr>
            <p:cNvPr id="225" name="Google Shape;225;p15"/>
            <p:cNvSpPr/>
            <p:nvPr/>
          </p:nvSpPr>
          <p:spPr>
            <a:xfrm>
              <a:off x="6610701" y="4797468"/>
              <a:ext cx="1411356" cy="526774"/>
            </a:xfrm>
            <a:prstGeom prst="rect">
              <a:avLst/>
            </a:prstGeom>
            <a:solidFill>
              <a:schemeClr val="accent4"/>
            </a:solidFill>
            <a:ln cap="flat" cmpd="sng" w="12700">
              <a:solidFill>
                <a:srgbClr val="BA8C00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  <p:cxnSp>
          <p:nvCxnSpPr>
            <p:cNvPr id="226" name="Google Shape;226;p15"/>
            <p:cNvCxnSpPr>
              <a:endCxn id="224" idx="1"/>
            </p:cNvCxnSpPr>
            <p:nvPr/>
          </p:nvCxnSpPr>
          <p:spPr>
            <a:xfrm>
              <a:off x="4575345" y="5060855"/>
              <a:ext cx="624000" cy="0"/>
            </a:xfrm>
            <a:prstGeom prst="straightConnector1">
              <a:avLst/>
            </a:prstGeom>
            <a:noFill/>
            <a:ln cap="flat" cmpd="sng" w="25400">
              <a:solidFill>
                <a:schemeClr val="accent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27" name="Google Shape;227;p15"/>
          <p:cNvSpPr txBox="1"/>
          <p:nvPr/>
        </p:nvSpPr>
        <p:spPr>
          <a:xfrm>
            <a:off x="5867594" y="3108174"/>
            <a:ext cx="59971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0070C0"/>
                </a:solidFill>
                <a:latin typeface="Calibri"/>
                <a:ea typeface="Calibri"/>
                <a:cs typeface="Calibri"/>
                <a:sym typeface="Calibri"/>
              </a:rPr>
              <a:t>data</a:t>
            </a:r>
            <a:endParaRPr/>
          </a:p>
        </p:txBody>
      </p:sp>
      <p:sp>
        <p:nvSpPr>
          <p:cNvPr id="228" name="Google Shape;228;p15"/>
          <p:cNvSpPr txBox="1"/>
          <p:nvPr/>
        </p:nvSpPr>
        <p:spPr>
          <a:xfrm>
            <a:off x="7295754" y="3108174"/>
            <a:ext cx="59548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next</a:t>
            </a:r>
            <a:endParaRPr/>
          </a:p>
        </p:txBody>
      </p:sp>
      <p:cxnSp>
        <p:nvCxnSpPr>
          <p:cNvPr id="229" name="Google Shape;229;p15"/>
          <p:cNvCxnSpPr>
            <a:stCxn id="221" idx="2"/>
          </p:cNvCxnSpPr>
          <p:nvPr/>
        </p:nvCxnSpPr>
        <p:spPr>
          <a:xfrm>
            <a:off x="7385186" y="2304529"/>
            <a:ext cx="0" cy="2913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6"/>
          <p:cNvSpPr txBox="1"/>
          <p:nvPr>
            <p:ph type="title"/>
          </p:nvPr>
        </p:nvSpPr>
        <p:spPr>
          <a:xfrm>
            <a:off x="1541928" y="1037478"/>
            <a:ext cx="9744637" cy="80925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Inisiasi SLL – Non Circular</a:t>
            </a:r>
            <a:endParaRPr/>
          </a:p>
        </p:txBody>
      </p:sp>
      <p:sp>
        <p:nvSpPr>
          <p:cNvPr id="235" name="Google Shape;235;p16"/>
          <p:cNvSpPr txBox="1"/>
          <p:nvPr>
            <p:ph idx="1" type="body"/>
          </p:nvPr>
        </p:nvSpPr>
        <p:spPr>
          <a:xfrm>
            <a:off x="1541928" y="2034709"/>
            <a:ext cx="9744637" cy="29765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Digunakan keyword new yang berarti mempersiapkan sebuah node baru beserta alokasi memorinya, kemudian node tersebut diisi NULL dan pointer next ditunjuk ke NULL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aphicFrame>
        <p:nvGraphicFramePr>
          <p:cNvPr id="236" name="Google Shape;236;p16"/>
          <p:cNvGraphicFramePr/>
          <p:nvPr/>
        </p:nvGraphicFramePr>
        <p:xfrm>
          <a:off x="1890460" y="3522990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{1B798572-F3E7-479C-BBDD-D865BD818D13}</a:tableStyleId>
              </a:tblPr>
              <a:tblGrid>
                <a:gridCol w="39597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2000"/>
                        <a:buFont typeface="Consolas"/>
                        <a:buNone/>
                      </a:pPr>
                      <a:r>
                        <a:rPr b="0" lang="en-US" sz="2000">
                          <a:solidFill>
                            <a:schemeClr val="dk1"/>
                          </a:solidFill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int main(){</a:t>
                      </a:r>
                      <a:endParaRPr b="0" sz="2000">
                        <a:latin typeface="Consolas"/>
                        <a:ea typeface="Consolas"/>
                        <a:cs typeface="Consolas"/>
                        <a:sym typeface="Consolas"/>
                      </a:endParaRPr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Node *baru;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baru = new Node;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baru-&gt;data = NULL;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baru-&gt;next = NULL;</a:t>
                      </a:r>
                      <a:endParaRPr/>
                    </a:p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0" lang="en-US" sz="2000">
                          <a:latin typeface="Consolas"/>
                          <a:ea typeface="Consolas"/>
                          <a:cs typeface="Consolas"/>
                          <a:sym typeface="Consolas"/>
                        </a:rPr>
                        <a:t>}</a:t>
                      </a:r>
                      <a:endParaRPr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pSp>
        <p:nvGrpSpPr>
          <p:cNvPr id="237" name="Google Shape;237;p16"/>
          <p:cNvGrpSpPr/>
          <p:nvPr/>
        </p:nvGrpSpPr>
        <p:grpSpPr>
          <a:xfrm>
            <a:off x="7692887" y="3365133"/>
            <a:ext cx="1669774" cy="2289889"/>
            <a:chOff x="7692887" y="3365133"/>
            <a:chExt cx="1669774" cy="2289889"/>
          </a:xfrm>
        </p:grpSpPr>
        <p:sp>
          <p:nvSpPr>
            <p:cNvPr id="238" name="Google Shape;238;p16"/>
            <p:cNvSpPr/>
            <p:nvPr/>
          </p:nvSpPr>
          <p:spPr>
            <a:xfrm>
              <a:off x="7692887" y="4194313"/>
              <a:ext cx="785191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39" name="Google Shape;239;p16"/>
            <p:cNvSpPr/>
            <p:nvPr/>
          </p:nvSpPr>
          <p:spPr>
            <a:xfrm>
              <a:off x="8478078" y="4194313"/>
              <a:ext cx="884583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40" name="Google Shape;240;p16"/>
            <p:cNvCxnSpPr/>
            <p:nvPr/>
          </p:nvCxnSpPr>
          <p:spPr>
            <a:xfrm>
              <a:off x="7692887" y="4194313"/>
              <a:ext cx="785191" cy="596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cxnSp>
          <p:nvCxnSpPr>
            <p:cNvPr id="241" name="Google Shape;241;p16"/>
            <p:cNvCxnSpPr/>
            <p:nvPr/>
          </p:nvCxnSpPr>
          <p:spPr>
            <a:xfrm>
              <a:off x="8478078" y="4194313"/>
              <a:ext cx="884583" cy="596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sp>
          <p:nvSpPr>
            <p:cNvPr id="242" name="Google Shape;242;p16"/>
            <p:cNvSpPr txBox="1"/>
            <p:nvPr/>
          </p:nvSpPr>
          <p:spPr>
            <a:xfrm>
              <a:off x="8273372" y="3365133"/>
              <a:ext cx="769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*head</a:t>
              </a:r>
              <a:endParaRPr/>
            </a:p>
          </p:txBody>
        </p:sp>
        <p:sp>
          <p:nvSpPr>
            <p:cNvPr id="243" name="Google Shape;243;p16"/>
            <p:cNvSpPr txBox="1"/>
            <p:nvPr/>
          </p:nvSpPr>
          <p:spPr>
            <a:xfrm>
              <a:off x="8375778" y="5285690"/>
              <a:ext cx="627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*last</a:t>
              </a:r>
              <a:endParaRPr/>
            </a:p>
          </p:txBody>
        </p:sp>
        <p:cxnSp>
          <p:nvCxnSpPr>
            <p:cNvPr id="244" name="Google Shape;244;p16"/>
            <p:cNvCxnSpPr>
              <a:stCxn id="242" idx="2"/>
            </p:cNvCxnSpPr>
            <p:nvPr/>
          </p:nvCxnSpPr>
          <p:spPr>
            <a:xfrm>
              <a:off x="8658254" y="3734465"/>
              <a:ext cx="78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45" name="Google Shape;245;p16"/>
            <p:cNvCxnSpPr>
              <a:stCxn id="243" idx="0"/>
            </p:cNvCxnSpPr>
            <p:nvPr/>
          </p:nvCxnSpPr>
          <p:spPr>
            <a:xfrm rot="10800000">
              <a:off x="8680946" y="4888190"/>
              <a:ext cx="8700" cy="39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Menambah Elemen Linked List</a:t>
            </a:r>
            <a:endParaRPr/>
          </a:p>
        </p:txBody>
      </p:sp>
      <p:grpSp>
        <p:nvGrpSpPr>
          <p:cNvPr id="251" name="Google Shape;251;p17"/>
          <p:cNvGrpSpPr/>
          <p:nvPr/>
        </p:nvGrpSpPr>
        <p:grpSpPr>
          <a:xfrm>
            <a:off x="2097156" y="2462963"/>
            <a:ext cx="1669774" cy="2289525"/>
            <a:chOff x="2146852" y="3109007"/>
            <a:chExt cx="1669774" cy="2289525"/>
          </a:xfrm>
        </p:grpSpPr>
        <p:sp>
          <p:nvSpPr>
            <p:cNvPr id="252" name="Google Shape;252;p17"/>
            <p:cNvSpPr/>
            <p:nvPr/>
          </p:nvSpPr>
          <p:spPr>
            <a:xfrm>
              <a:off x="2146852" y="3886200"/>
              <a:ext cx="785191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53" name="Google Shape;253;p17"/>
            <p:cNvSpPr/>
            <p:nvPr/>
          </p:nvSpPr>
          <p:spPr>
            <a:xfrm>
              <a:off x="2932043" y="3886200"/>
              <a:ext cx="884583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  <p:sp>
          <p:nvSpPr>
            <p:cNvPr id="254" name="Google Shape;254;p17"/>
            <p:cNvSpPr txBox="1"/>
            <p:nvPr/>
          </p:nvSpPr>
          <p:spPr>
            <a:xfrm>
              <a:off x="2680892" y="3109007"/>
              <a:ext cx="769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*head</a:t>
              </a:r>
              <a:endParaRPr/>
            </a:p>
          </p:txBody>
        </p:sp>
        <p:sp>
          <p:nvSpPr>
            <p:cNvPr id="255" name="Google Shape;255;p17"/>
            <p:cNvSpPr txBox="1"/>
            <p:nvPr/>
          </p:nvSpPr>
          <p:spPr>
            <a:xfrm>
              <a:off x="2759620" y="5029200"/>
              <a:ext cx="627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*last</a:t>
              </a:r>
              <a:endParaRPr/>
            </a:p>
          </p:txBody>
        </p:sp>
        <p:cxnSp>
          <p:nvCxnSpPr>
            <p:cNvPr id="256" name="Google Shape;256;p17"/>
            <p:cNvCxnSpPr>
              <a:stCxn id="254" idx="2"/>
            </p:cNvCxnSpPr>
            <p:nvPr/>
          </p:nvCxnSpPr>
          <p:spPr>
            <a:xfrm>
              <a:off x="3065774" y="3478339"/>
              <a:ext cx="78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57" name="Google Shape;257;p17"/>
            <p:cNvCxnSpPr>
              <a:stCxn id="255" idx="0"/>
            </p:cNvCxnSpPr>
            <p:nvPr/>
          </p:nvCxnSpPr>
          <p:spPr>
            <a:xfrm rot="10800000">
              <a:off x="3064788" y="4631700"/>
              <a:ext cx="8700" cy="39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58" name="Google Shape;258;p17"/>
          <p:cNvSpPr/>
          <p:nvPr/>
        </p:nvSpPr>
        <p:spPr>
          <a:xfrm>
            <a:off x="2039745" y="5478045"/>
            <a:ext cx="785191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259" name="Google Shape;259;p17"/>
          <p:cNvSpPr/>
          <p:nvPr/>
        </p:nvSpPr>
        <p:spPr>
          <a:xfrm>
            <a:off x="2824936" y="5478045"/>
            <a:ext cx="884583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60" name="Google Shape;260;p17"/>
          <p:cNvSpPr txBox="1"/>
          <p:nvPr/>
        </p:nvSpPr>
        <p:spPr>
          <a:xfrm>
            <a:off x="5239753" y="2680616"/>
            <a:ext cx="120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1" name="Google Shape;261;p17"/>
          <p:cNvSpPr txBox="1"/>
          <p:nvPr/>
        </p:nvSpPr>
        <p:spPr>
          <a:xfrm>
            <a:off x="8030817" y="2693504"/>
            <a:ext cx="4227247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element yang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node kosong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 node kosong dengan 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Tambahkan ke akhir list yang sudah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2" name="Google Shape;262;p17"/>
          <p:cNvSpPr/>
          <p:nvPr/>
        </p:nvSpPr>
        <p:spPr>
          <a:xfrm>
            <a:off x="919370" y="1760262"/>
            <a:ext cx="304089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514350" lvl="0" marL="5143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InsertLast atau insertTail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3" name="Google Shape;263;p17"/>
          <p:cNvSpPr txBox="1"/>
          <p:nvPr/>
        </p:nvSpPr>
        <p:spPr>
          <a:xfrm>
            <a:off x="1517643" y="27614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264" name="Google Shape;264;p17"/>
          <p:cNvSpPr txBox="1"/>
          <p:nvPr/>
        </p:nvSpPr>
        <p:spPr>
          <a:xfrm>
            <a:off x="4507863" y="27614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265" name="Google Shape;265;p17"/>
          <p:cNvGrpSpPr/>
          <p:nvPr/>
        </p:nvGrpSpPr>
        <p:grpSpPr>
          <a:xfrm>
            <a:off x="4658706" y="3227666"/>
            <a:ext cx="1669774" cy="596348"/>
            <a:chOff x="134179" y="3886200"/>
            <a:chExt cx="1669774" cy="596348"/>
          </a:xfrm>
        </p:grpSpPr>
        <p:sp>
          <p:nvSpPr>
            <p:cNvPr id="266" name="Google Shape;266;p17"/>
            <p:cNvSpPr/>
            <p:nvPr/>
          </p:nvSpPr>
          <p:spPr>
            <a:xfrm>
              <a:off x="134179" y="3886200"/>
              <a:ext cx="785191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67" name="Google Shape;267;p17"/>
            <p:cNvCxnSpPr/>
            <p:nvPr/>
          </p:nvCxnSpPr>
          <p:spPr>
            <a:xfrm>
              <a:off x="134179" y="3886200"/>
              <a:ext cx="785191" cy="596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268" name="Google Shape;268;p17"/>
            <p:cNvGrpSpPr/>
            <p:nvPr/>
          </p:nvGrpSpPr>
          <p:grpSpPr>
            <a:xfrm>
              <a:off x="919370" y="3886200"/>
              <a:ext cx="884583" cy="596348"/>
              <a:chOff x="919370" y="3886200"/>
              <a:chExt cx="884583" cy="596348"/>
            </a:xfrm>
          </p:grpSpPr>
          <p:sp>
            <p:nvSpPr>
              <p:cNvPr id="269" name="Google Shape;269;p17"/>
              <p:cNvSpPr/>
              <p:nvPr/>
            </p:nvSpPr>
            <p:spPr>
              <a:xfrm>
                <a:off x="919370" y="3886200"/>
                <a:ext cx="884583" cy="5963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70" name="Google Shape;270;p17"/>
              <p:cNvCxnSpPr/>
              <p:nvPr/>
            </p:nvCxnSpPr>
            <p:spPr>
              <a:xfrm>
                <a:off x="919370" y="3886200"/>
                <a:ext cx="884583" cy="5963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71" name="Google Shape;271;p17"/>
          <p:cNvSpPr txBox="1"/>
          <p:nvPr/>
        </p:nvSpPr>
        <p:spPr>
          <a:xfrm>
            <a:off x="1461052" y="55659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272" name="Google Shape;272;p17"/>
          <p:cNvSpPr txBox="1"/>
          <p:nvPr/>
        </p:nvSpPr>
        <p:spPr>
          <a:xfrm>
            <a:off x="4634630" y="56492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273" name="Google Shape;273;p17"/>
          <p:cNvSpPr txBox="1"/>
          <p:nvPr/>
        </p:nvSpPr>
        <p:spPr>
          <a:xfrm>
            <a:off x="2596280" y="5013372"/>
            <a:ext cx="120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17"/>
          <p:cNvSpPr/>
          <p:nvPr/>
        </p:nvSpPr>
        <p:spPr>
          <a:xfrm>
            <a:off x="5111343" y="5369112"/>
            <a:ext cx="785191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275" name="Google Shape;275;p17"/>
          <p:cNvSpPr/>
          <p:nvPr/>
        </p:nvSpPr>
        <p:spPr>
          <a:xfrm>
            <a:off x="5896534" y="5369112"/>
            <a:ext cx="884583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0x00A2</a:t>
            </a:r>
            <a:endParaRPr/>
          </a:p>
        </p:txBody>
      </p:sp>
      <p:sp>
        <p:nvSpPr>
          <p:cNvPr id="276" name="Google Shape;276;p17"/>
          <p:cNvSpPr txBox="1"/>
          <p:nvPr/>
        </p:nvSpPr>
        <p:spPr>
          <a:xfrm>
            <a:off x="5716357" y="4585306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277" name="Google Shape;277;p17"/>
          <p:cNvSpPr txBox="1"/>
          <p:nvPr/>
        </p:nvSpPr>
        <p:spPr>
          <a:xfrm>
            <a:off x="8008857" y="6424430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278" name="Google Shape;278;p17"/>
          <p:cNvCxnSpPr>
            <a:stCxn id="276" idx="2"/>
          </p:cNvCxnSpPr>
          <p:nvPr/>
        </p:nvCxnSpPr>
        <p:spPr>
          <a:xfrm>
            <a:off x="6101239" y="4954638"/>
            <a:ext cx="7800" cy="36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279" name="Google Shape;279;p17"/>
          <p:cNvCxnSpPr>
            <a:stCxn id="277" idx="0"/>
          </p:cNvCxnSpPr>
          <p:nvPr/>
        </p:nvCxnSpPr>
        <p:spPr>
          <a:xfrm rot="10800000">
            <a:off x="8314025" y="6026930"/>
            <a:ext cx="8700" cy="39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0" name="Google Shape;280;p17"/>
          <p:cNvSpPr/>
          <p:nvPr/>
        </p:nvSpPr>
        <p:spPr>
          <a:xfrm>
            <a:off x="7296987" y="5369112"/>
            <a:ext cx="785191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281" name="Google Shape;281;p17"/>
          <p:cNvSpPr/>
          <p:nvPr/>
        </p:nvSpPr>
        <p:spPr>
          <a:xfrm>
            <a:off x="8082178" y="5369112"/>
            <a:ext cx="884583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282" name="Google Shape;282;p17"/>
          <p:cNvCxnSpPr>
            <a:stCxn id="275" idx="3"/>
          </p:cNvCxnSpPr>
          <p:nvPr/>
        </p:nvCxnSpPr>
        <p:spPr>
          <a:xfrm flipH="1" rot="10800000">
            <a:off x="6781117" y="5649286"/>
            <a:ext cx="516000" cy="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83" name="Google Shape;283;p17"/>
          <p:cNvSpPr txBox="1"/>
          <p:nvPr/>
        </p:nvSpPr>
        <p:spPr>
          <a:xfrm>
            <a:off x="7728559" y="5010411"/>
            <a:ext cx="120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17"/>
          <p:cNvSpPr txBox="1"/>
          <p:nvPr/>
        </p:nvSpPr>
        <p:spPr>
          <a:xfrm>
            <a:off x="8370969" y="4215974"/>
            <a:ext cx="2682081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0x00A2 : Alamat 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8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Menambah Elemen Linked List</a:t>
            </a:r>
            <a:endParaRPr/>
          </a:p>
        </p:txBody>
      </p:sp>
      <p:grpSp>
        <p:nvGrpSpPr>
          <p:cNvPr id="290" name="Google Shape;290;p18"/>
          <p:cNvGrpSpPr/>
          <p:nvPr/>
        </p:nvGrpSpPr>
        <p:grpSpPr>
          <a:xfrm>
            <a:off x="2097156" y="2462963"/>
            <a:ext cx="1669774" cy="2289525"/>
            <a:chOff x="2146852" y="3109007"/>
            <a:chExt cx="1669774" cy="2289525"/>
          </a:xfrm>
        </p:grpSpPr>
        <p:sp>
          <p:nvSpPr>
            <p:cNvPr id="291" name="Google Shape;291;p18"/>
            <p:cNvSpPr/>
            <p:nvPr/>
          </p:nvSpPr>
          <p:spPr>
            <a:xfrm>
              <a:off x="2146852" y="3886200"/>
              <a:ext cx="785191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100</a:t>
              </a:r>
              <a:endParaRPr/>
            </a:p>
          </p:txBody>
        </p:sp>
        <p:sp>
          <p:nvSpPr>
            <p:cNvPr id="292" name="Google Shape;292;p18"/>
            <p:cNvSpPr/>
            <p:nvPr/>
          </p:nvSpPr>
          <p:spPr>
            <a:xfrm>
              <a:off x="2932043" y="3886200"/>
              <a:ext cx="884583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NULL</a:t>
              </a:r>
              <a:endParaRPr/>
            </a:p>
          </p:txBody>
        </p:sp>
        <p:sp>
          <p:nvSpPr>
            <p:cNvPr id="293" name="Google Shape;293;p18"/>
            <p:cNvSpPr txBox="1"/>
            <p:nvPr/>
          </p:nvSpPr>
          <p:spPr>
            <a:xfrm>
              <a:off x="2680892" y="3109007"/>
              <a:ext cx="769763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*head</a:t>
              </a:r>
              <a:endParaRPr/>
            </a:p>
          </p:txBody>
        </p:sp>
        <p:sp>
          <p:nvSpPr>
            <p:cNvPr id="294" name="Google Shape;294;p18"/>
            <p:cNvSpPr txBox="1"/>
            <p:nvPr/>
          </p:nvSpPr>
          <p:spPr>
            <a:xfrm>
              <a:off x="2759620" y="5029200"/>
              <a:ext cx="627736" cy="369332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*last</a:t>
              </a:r>
              <a:endParaRPr/>
            </a:p>
          </p:txBody>
        </p:sp>
        <p:cxnSp>
          <p:nvCxnSpPr>
            <p:cNvPr id="295" name="Google Shape;295;p18"/>
            <p:cNvCxnSpPr>
              <a:stCxn id="293" idx="2"/>
            </p:cNvCxnSpPr>
            <p:nvPr/>
          </p:nvCxnSpPr>
          <p:spPr>
            <a:xfrm>
              <a:off x="3065774" y="3478339"/>
              <a:ext cx="7800" cy="3624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  <p:cxnSp>
          <p:nvCxnSpPr>
            <p:cNvPr id="296" name="Google Shape;296;p18"/>
            <p:cNvCxnSpPr>
              <a:stCxn id="294" idx="0"/>
            </p:cNvCxnSpPr>
            <p:nvPr/>
          </p:nvCxnSpPr>
          <p:spPr>
            <a:xfrm rot="10800000">
              <a:off x="3064788" y="4631700"/>
              <a:ext cx="8700" cy="397500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  <p:sp>
        <p:nvSpPr>
          <p:cNvPr id="297" name="Google Shape;297;p18"/>
          <p:cNvSpPr/>
          <p:nvPr/>
        </p:nvSpPr>
        <p:spPr>
          <a:xfrm>
            <a:off x="2039745" y="5478045"/>
            <a:ext cx="785191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298" name="Google Shape;298;p18"/>
          <p:cNvSpPr/>
          <p:nvPr/>
        </p:nvSpPr>
        <p:spPr>
          <a:xfrm>
            <a:off x="2824936" y="5478045"/>
            <a:ext cx="884583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sp>
        <p:nvSpPr>
          <p:cNvPr id="299" name="Google Shape;299;p18"/>
          <p:cNvSpPr txBox="1"/>
          <p:nvPr/>
        </p:nvSpPr>
        <p:spPr>
          <a:xfrm>
            <a:off x="5239753" y="2680616"/>
            <a:ext cx="120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0" name="Google Shape;300;p18"/>
          <p:cNvSpPr txBox="1"/>
          <p:nvPr/>
        </p:nvSpPr>
        <p:spPr>
          <a:xfrm>
            <a:off x="8030817" y="2693504"/>
            <a:ext cx="4192623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element yang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node kosong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 node kosong dengan 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Tambahkan ke awal list yang sudah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1" name="Google Shape;301;p18"/>
          <p:cNvSpPr/>
          <p:nvPr/>
        </p:nvSpPr>
        <p:spPr>
          <a:xfrm>
            <a:off x="919370" y="1760262"/>
            <a:ext cx="295773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2. InsertFirst atau insertHead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18"/>
          <p:cNvSpPr txBox="1"/>
          <p:nvPr/>
        </p:nvSpPr>
        <p:spPr>
          <a:xfrm>
            <a:off x="1517643" y="27614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</a:t>
            </a:r>
            <a:endParaRPr/>
          </a:p>
        </p:txBody>
      </p:sp>
      <p:sp>
        <p:nvSpPr>
          <p:cNvPr id="303" name="Google Shape;303;p18"/>
          <p:cNvSpPr txBox="1"/>
          <p:nvPr/>
        </p:nvSpPr>
        <p:spPr>
          <a:xfrm>
            <a:off x="4507863" y="276149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</a:t>
            </a:r>
            <a:endParaRPr/>
          </a:p>
        </p:txBody>
      </p:sp>
      <p:grpSp>
        <p:nvGrpSpPr>
          <p:cNvPr id="304" name="Google Shape;304;p18"/>
          <p:cNvGrpSpPr/>
          <p:nvPr/>
        </p:nvGrpSpPr>
        <p:grpSpPr>
          <a:xfrm>
            <a:off x="4658706" y="3227666"/>
            <a:ext cx="1669774" cy="596348"/>
            <a:chOff x="134179" y="3886200"/>
            <a:chExt cx="1669774" cy="596348"/>
          </a:xfrm>
        </p:grpSpPr>
        <p:sp>
          <p:nvSpPr>
            <p:cNvPr id="305" name="Google Shape;305;p18"/>
            <p:cNvSpPr/>
            <p:nvPr/>
          </p:nvSpPr>
          <p:spPr>
            <a:xfrm>
              <a:off x="134179" y="3886200"/>
              <a:ext cx="785191" cy="596348"/>
            </a:xfrm>
            <a:prstGeom prst="rect">
              <a:avLst/>
            </a:prstGeom>
            <a:solidFill>
              <a:schemeClr val="lt1"/>
            </a:solidFill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306" name="Google Shape;306;p18"/>
            <p:cNvCxnSpPr/>
            <p:nvPr/>
          </p:nvCxnSpPr>
          <p:spPr>
            <a:xfrm>
              <a:off x="134179" y="3886200"/>
              <a:ext cx="785191" cy="596348"/>
            </a:xfrm>
            <a:prstGeom prst="straightConnector1">
              <a:avLst/>
            </a:prstGeom>
            <a:noFill/>
            <a:ln cap="flat" cmpd="sng" w="9525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</p:cxnSp>
        <p:grpSp>
          <p:nvGrpSpPr>
            <p:cNvPr id="307" name="Google Shape;307;p18"/>
            <p:cNvGrpSpPr/>
            <p:nvPr/>
          </p:nvGrpSpPr>
          <p:grpSpPr>
            <a:xfrm>
              <a:off x="919370" y="3886200"/>
              <a:ext cx="884583" cy="596348"/>
              <a:chOff x="919370" y="3886200"/>
              <a:chExt cx="884583" cy="596348"/>
            </a:xfrm>
          </p:grpSpPr>
          <p:sp>
            <p:nvSpPr>
              <p:cNvPr id="308" name="Google Shape;308;p18"/>
              <p:cNvSpPr/>
              <p:nvPr/>
            </p:nvSpPr>
            <p:spPr>
              <a:xfrm>
                <a:off x="919370" y="3886200"/>
                <a:ext cx="884583" cy="596348"/>
              </a:xfrm>
              <a:prstGeom prst="rect">
                <a:avLst/>
              </a:prstGeom>
              <a:solidFill>
                <a:schemeClr val="lt1"/>
              </a:solidFill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09" name="Google Shape;309;p18"/>
              <p:cNvCxnSpPr/>
              <p:nvPr/>
            </p:nvCxnSpPr>
            <p:spPr>
              <a:xfrm>
                <a:off x="919370" y="3886200"/>
                <a:ext cx="884583" cy="596348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10" name="Google Shape;310;p18"/>
          <p:cNvSpPr txBox="1"/>
          <p:nvPr/>
        </p:nvSpPr>
        <p:spPr>
          <a:xfrm>
            <a:off x="1461052" y="5565913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</a:t>
            </a:r>
            <a:endParaRPr/>
          </a:p>
        </p:txBody>
      </p:sp>
      <p:sp>
        <p:nvSpPr>
          <p:cNvPr id="311" name="Google Shape;311;p18"/>
          <p:cNvSpPr txBox="1"/>
          <p:nvPr/>
        </p:nvSpPr>
        <p:spPr>
          <a:xfrm>
            <a:off x="4634630" y="5649238"/>
            <a:ext cx="30168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</a:t>
            </a:r>
            <a:endParaRPr/>
          </a:p>
        </p:txBody>
      </p:sp>
      <p:sp>
        <p:nvSpPr>
          <p:cNvPr id="312" name="Google Shape;312;p18"/>
          <p:cNvSpPr txBox="1"/>
          <p:nvPr/>
        </p:nvSpPr>
        <p:spPr>
          <a:xfrm>
            <a:off x="2596280" y="5013372"/>
            <a:ext cx="120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8"/>
          <p:cNvSpPr/>
          <p:nvPr/>
        </p:nvSpPr>
        <p:spPr>
          <a:xfrm>
            <a:off x="5111343" y="5369112"/>
            <a:ext cx="785191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314" name="Google Shape;314;p18"/>
          <p:cNvSpPr/>
          <p:nvPr/>
        </p:nvSpPr>
        <p:spPr>
          <a:xfrm>
            <a:off x="5896534" y="5369112"/>
            <a:ext cx="884583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0x00A2</a:t>
            </a:r>
            <a:endParaRPr/>
          </a:p>
        </p:txBody>
      </p:sp>
      <p:sp>
        <p:nvSpPr>
          <p:cNvPr id="315" name="Google Shape;315;p18"/>
          <p:cNvSpPr txBox="1"/>
          <p:nvPr/>
        </p:nvSpPr>
        <p:spPr>
          <a:xfrm>
            <a:off x="5716357" y="4585306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316" name="Google Shape;316;p18"/>
          <p:cNvSpPr txBox="1"/>
          <p:nvPr/>
        </p:nvSpPr>
        <p:spPr>
          <a:xfrm>
            <a:off x="8008857" y="6424430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317" name="Google Shape;317;p18"/>
          <p:cNvCxnSpPr>
            <a:stCxn id="315" idx="2"/>
          </p:cNvCxnSpPr>
          <p:nvPr/>
        </p:nvCxnSpPr>
        <p:spPr>
          <a:xfrm>
            <a:off x="6101239" y="4954638"/>
            <a:ext cx="7800" cy="3624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18" name="Google Shape;318;p18"/>
          <p:cNvCxnSpPr>
            <a:stCxn id="316" idx="0"/>
          </p:cNvCxnSpPr>
          <p:nvPr/>
        </p:nvCxnSpPr>
        <p:spPr>
          <a:xfrm rot="10800000">
            <a:off x="8314025" y="6026930"/>
            <a:ext cx="8700" cy="3975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19" name="Google Shape;319;p18"/>
          <p:cNvSpPr/>
          <p:nvPr/>
        </p:nvSpPr>
        <p:spPr>
          <a:xfrm>
            <a:off x="7296987" y="5369112"/>
            <a:ext cx="785191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320" name="Google Shape;320;p18"/>
          <p:cNvSpPr/>
          <p:nvPr/>
        </p:nvSpPr>
        <p:spPr>
          <a:xfrm>
            <a:off x="8082178" y="5369112"/>
            <a:ext cx="884583" cy="596348"/>
          </a:xfrm>
          <a:prstGeom prst="rect">
            <a:avLst/>
          </a:prstGeom>
          <a:solidFill>
            <a:schemeClr val="lt1"/>
          </a:solidFill>
          <a:ln cap="flat" cmpd="sng" w="12700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321" name="Google Shape;321;p18"/>
          <p:cNvCxnSpPr>
            <a:stCxn id="314" idx="3"/>
          </p:cNvCxnSpPr>
          <p:nvPr/>
        </p:nvCxnSpPr>
        <p:spPr>
          <a:xfrm flipH="1" rot="10800000">
            <a:off x="6781117" y="5649286"/>
            <a:ext cx="516000" cy="18000"/>
          </a:xfrm>
          <a:prstGeom prst="straightConnector1">
            <a:avLst/>
          </a:prstGeom>
          <a:noFill/>
          <a:ln cap="flat" cmpd="sng" w="952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22" name="Google Shape;322;p18"/>
          <p:cNvSpPr txBox="1"/>
          <p:nvPr/>
        </p:nvSpPr>
        <p:spPr>
          <a:xfrm>
            <a:off x="5567180" y="4260577"/>
            <a:ext cx="120943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*newNode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3" name="Google Shape;323;p18"/>
          <p:cNvSpPr txBox="1"/>
          <p:nvPr/>
        </p:nvSpPr>
        <p:spPr>
          <a:xfrm>
            <a:off x="8370969" y="4215974"/>
            <a:ext cx="2712089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0x00A2 : Alamat nodelama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7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Menambah Elemen Linked List</a:t>
            </a:r>
            <a:endParaRPr/>
          </a:p>
        </p:txBody>
      </p:sp>
      <p:sp>
        <p:nvSpPr>
          <p:cNvPr id="329" name="Google Shape;329;p19"/>
          <p:cNvSpPr txBox="1"/>
          <p:nvPr/>
        </p:nvSpPr>
        <p:spPr>
          <a:xfrm>
            <a:off x="8030817" y="2693504"/>
            <a:ext cx="3282245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element yang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Buat node kosong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Isi node kosong dengan value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Tambahkan setelah list dituju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0" name="Google Shape;330;p19"/>
          <p:cNvSpPr/>
          <p:nvPr/>
        </p:nvSpPr>
        <p:spPr>
          <a:xfrm>
            <a:off x="919370" y="1760262"/>
            <a:ext cx="145623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3. InsertAfter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31" name="Google Shape;331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61533" y="3432168"/>
            <a:ext cx="7617129" cy="27397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History Of Linked List</a:t>
            </a:r>
            <a:endParaRPr/>
          </a:p>
        </p:txBody>
      </p:sp>
      <p:sp>
        <p:nvSpPr>
          <p:cNvPr id="91" name="Google Shape;91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Dikembangkan tahun 1955-1956 oleh Allen Newell, Cliff Shaw dan Herbert Simon di RAND corporation sebagai </a:t>
            </a:r>
            <a:r>
              <a:rPr b="1" lang="en-US"/>
              <a:t>struktur data utama </a:t>
            </a:r>
            <a:r>
              <a:rPr lang="en-US"/>
              <a:t>untuk Bahasa Information Processing Language (IPL)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	- IPL dibuat untuk mengembangkan program </a:t>
            </a:r>
            <a:r>
              <a:rPr b="1" lang="en-US"/>
              <a:t>artificial 		intelligence</a:t>
            </a:r>
            <a:r>
              <a:rPr lang="en-US"/>
              <a:t>, seperti pembuatan chess solver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Victor Yngve di Massachusetts Institute of Technology (MIT) juga menggunakan linked list pada </a:t>
            </a:r>
            <a:r>
              <a:rPr b="1" lang="en-US"/>
              <a:t>natural language processing </a:t>
            </a:r>
            <a:r>
              <a:rPr lang="en-US"/>
              <a:t>dan </a:t>
            </a:r>
            <a:r>
              <a:rPr b="1" lang="en-US"/>
              <a:t>machine transitions </a:t>
            </a:r>
            <a:r>
              <a:rPr lang="en-US"/>
              <a:t>pada Bahasa pemrograman COMMIT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5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Menghapus elemen Linked list</a:t>
            </a:r>
            <a:endParaRPr/>
          </a:p>
        </p:txBody>
      </p:sp>
      <p:sp>
        <p:nvSpPr>
          <p:cNvPr id="337" name="Google Shape;337;p2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1. DeleteFirst / head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38" name="Google Shape;338;p20"/>
          <p:cNvSpPr/>
          <p:nvPr/>
        </p:nvSpPr>
        <p:spPr>
          <a:xfrm>
            <a:off x="1152633" y="2954552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339" name="Google Shape;339;p20"/>
          <p:cNvSpPr/>
          <p:nvPr/>
        </p:nvSpPr>
        <p:spPr>
          <a:xfrm>
            <a:off x="2563989" y="2954552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0x00B2</a:t>
            </a:r>
            <a:endParaRPr/>
          </a:p>
        </p:txBody>
      </p:sp>
      <p:sp>
        <p:nvSpPr>
          <p:cNvPr id="340" name="Google Shape;340;p20"/>
          <p:cNvSpPr txBox="1"/>
          <p:nvPr/>
        </p:nvSpPr>
        <p:spPr>
          <a:xfrm>
            <a:off x="2563989" y="2307436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341" name="Google Shape;341;p20"/>
          <p:cNvSpPr txBox="1"/>
          <p:nvPr/>
        </p:nvSpPr>
        <p:spPr>
          <a:xfrm>
            <a:off x="9767008" y="6012365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342" name="Google Shape;342;p20"/>
          <p:cNvCxnSpPr/>
          <p:nvPr/>
        </p:nvCxnSpPr>
        <p:spPr>
          <a:xfrm>
            <a:off x="3013119" y="2704965"/>
            <a:ext cx="0" cy="250003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43" name="Google Shape;343;p20"/>
          <p:cNvCxnSpPr/>
          <p:nvPr/>
        </p:nvCxnSpPr>
        <p:spPr>
          <a:xfrm rot="10800000">
            <a:off x="10080876" y="5687369"/>
            <a:ext cx="717" cy="3249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4" name="Google Shape;344;p20"/>
          <p:cNvSpPr/>
          <p:nvPr/>
        </p:nvSpPr>
        <p:spPr>
          <a:xfrm>
            <a:off x="4599378" y="2954552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345" name="Google Shape;345;p20"/>
          <p:cNvSpPr/>
          <p:nvPr/>
        </p:nvSpPr>
        <p:spPr>
          <a:xfrm>
            <a:off x="6010734" y="2954552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	C2</a:t>
            </a:r>
            <a:endParaRPr/>
          </a:p>
        </p:txBody>
      </p:sp>
      <p:cxnSp>
        <p:nvCxnSpPr>
          <p:cNvPr id="346" name="Google Shape;346;p20"/>
          <p:cNvCxnSpPr>
            <a:endCxn id="344" idx="1"/>
          </p:cNvCxnSpPr>
          <p:nvPr/>
        </p:nvCxnSpPr>
        <p:spPr>
          <a:xfrm>
            <a:off x="3975378" y="3217939"/>
            <a:ext cx="62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47" name="Google Shape;347;p20"/>
          <p:cNvSpPr/>
          <p:nvPr/>
        </p:nvSpPr>
        <p:spPr>
          <a:xfrm>
            <a:off x="8036254" y="2938403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348" name="Google Shape;348;p20"/>
          <p:cNvSpPr/>
          <p:nvPr/>
        </p:nvSpPr>
        <p:spPr>
          <a:xfrm>
            <a:off x="9447610" y="2938403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349" name="Google Shape;349;p20"/>
          <p:cNvCxnSpPr/>
          <p:nvPr/>
        </p:nvCxnSpPr>
        <p:spPr>
          <a:xfrm>
            <a:off x="7422090" y="3217939"/>
            <a:ext cx="62403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0" name="Google Shape;350;p20"/>
          <p:cNvSpPr/>
          <p:nvPr/>
        </p:nvSpPr>
        <p:spPr>
          <a:xfrm>
            <a:off x="4512059" y="5098247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351" name="Google Shape;351;p20"/>
          <p:cNvSpPr/>
          <p:nvPr/>
        </p:nvSpPr>
        <p:spPr>
          <a:xfrm>
            <a:off x="5923415" y="5098247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0x00C2</a:t>
            </a:r>
            <a:endParaRPr/>
          </a:p>
        </p:txBody>
      </p:sp>
      <p:cxnSp>
        <p:nvCxnSpPr>
          <p:cNvPr id="352" name="Google Shape;352;p20"/>
          <p:cNvCxnSpPr/>
          <p:nvPr/>
        </p:nvCxnSpPr>
        <p:spPr>
          <a:xfrm>
            <a:off x="6186077" y="4851353"/>
            <a:ext cx="0" cy="2707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3" name="Google Shape;353;p20"/>
          <p:cNvSpPr/>
          <p:nvPr/>
        </p:nvSpPr>
        <p:spPr>
          <a:xfrm>
            <a:off x="7958804" y="5098247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354" name="Google Shape;354;p20"/>
          <p:cNvSpPr/>
          <p:nvPr/>
        </p:nvSpPr>
        <p:spPr>
          <a:xfrm>
            <a:off x="9370160" y="5098247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355" name="Google Shape;355;p20"/>
          <p:cNvCxnSpPr>
            <a:endCxn id="353" idx="1"/>
          </p:cNvCxnSpPr>
          <p:nvPr/>
        </p:nvCxnSpPr>
        <p:spPr>
          <a:xfrm>
            <a:off x="7334804" y="5361634"/>
            <a:ext cx="62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6" name="Google Shape;356;p20"/>
          <p:cNvSpPr txBox="1"/>
          <p:nvPr/>
        </p:nvSpPr>
        <p:spPr>
          <a:xfrm>
            <a:off x="5623177" y="4458597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357" name="Google Shape;357;p20"/>
          <p:cNvSpPr txBox="1"/>
          <p:nvPr/>
        </p:nvSpPr>
        <p:spPr>
          <a:xfrm>
            <a:off x="9889591" y="3869554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358" name="Google Shape;358;p20"/>
          <p:cNvCxnSpPr/>
          <p:nvPr/>
        </p:nvCxnSpPr>
        <p:spPr>
          <a:xfrm rot="10800000">
            <a:off x="10203459" y="3544558"/>
            <a:ext cx="717" cy="3249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59" name="Google Shape;359;p20"/>
          <p:cNvSpPr txBox="1"/>
          <p:nvPr/>
        </p:nvSpPr>
        <p:spPr>
          <a:xfrm>
            <a:off x="448108" y="3518594"/>
            <a:ext cx="5436360" cy="147732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element yang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 alamat node pertama simpan pada node *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Pindahkan head ke node setelahnya  (head-&gt;next)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Hapus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*temp</a:t>
            </a:r>
            <a:endParaRPr/>
          </a:p>
        </p:txBody>
      </p:sp>
      <p:pic>
        <p:nvPicPr>
          <p:cNvPr id="360" name="Google Shape;360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742222" y="410007"/>
            <a:ext cx="4294738" cy="20447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Menghapus elemen Linked list</a:t>
            </a:r>
            <a:endParaRPr/>
          </a:p>
        </p:txBody>
      </p:sp>
      <p:sp>
        <p:nvSpPr>
          <p:cNvPr id="366" name="Google Shape;366;p2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2. DeleteLast / tail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67" name="Google Shape;367;p21"/>
          <p:cNvSpPr/>
          <p:nvPr/>
        </p:nvSpPr>
        <p:spPr>
          <a:xfrm>
            <a:off x="843803" y="3591484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368" name="Google Shape;368;p21"/>
          <p:cNvSpPr/>
          <p:nvPr/>
        </p:nvSpPr>
        <p:spPr>
          <a:xfrm>
            <a:off x="2255159" y="3591484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0x00B2</a:t>
            </a:r>
            <a:endParaRPr/>
          </a:p>
        </p:txBody>
      </p:sp>
      <p:sp>
        <p:nvSpPr>
          <p:cNvPr id="369" name="Google Shape;369;p21"/>
          <p:cNvSpPr txBox="1"/>
          <p:nvPr/>
        </p:nvSpPr>
        <p:spPr>
          <a:xfrm>
            <a:off x="2061031" y="2970018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370" name="Google Shape;370;p21"/>
          <p:cNvSpPr txBox="1"/>
          <p:nvPr/>
        </p:nvSpPr>
        <p:spPr>
          <a:xfrm>
            <a:off x="6407582" y="6333737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371" name="Google Shape;371;p21"/>
          <p:cNvCxnSpPr/>
          <p:nvPr/>
        </p:nvCxnSpPr>
        <p:spPr>
          <a:xfrm>
            <a:off x="2517821" y="3344590"/>
            <a:ext cx="0" cy="2707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372" name="Google Shape;372;p21"/>
          <p:cNvCxnSpPr/>
          <p:nvPr/>
        </p:nvCxnSpPr>
        <p:spPr>
          <a:xfrm rot="10800000">
            <a:off x="6721450" y="6008741"/>
            <a:ext cx="717" cy="3249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3" name="Google Shape;373;p21"/>
          <p:cNvSpPr/>
          <p:nvPr/>
        </p:nvSpPr>
        <p:spPr>
          <a:xfrm>
            <a:off x="4290548" y="3591484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374" name="Google Shape;374;p21"/>
          <p:cNvSpPr/>
          <p:nvPr/>
        </p:nvSpPr>
        <p:spPr>
          <a:xfrm>
            <a:off x="5701904" y="3591484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	C2</a:t>
            </a:r>
            <a:endParaRPr/>
          </a:p>
        </p:txBody>
      </p:sp>
      <p:cxnSp>
        <p:nvCxnSpPr>
          <p:cNvPr id="375" name="Google Shape;375;p21"/>
          <p:cNvCxnSpPr>
            <a:endCxn id="373" idx="1"/>
          </p:cNvCxnSpPr>
          <p:nvPr/>
        </p:nvCxnSpPr>
        <p:spPr>
          <a:xfrm>
            <a:off x="3666548" y="3854871"/>
            <a:ext cx="62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6" name="Google Shape;376;p21"/>
          <p:cNvSpPr/>
          <p:nvPr/>
        </p:nvSpPr>
        <p:spPr>
          <a:xfrm>
            <a:off x="7727424" y="3575335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377" name="Google Shape;377;p21"/>
          <p:cNvSpPr/>
          <p:nvPr/>
        </p:nvSpPr>
        <p:spPr>
          <a:xfrm>
            <a:off x="9138780" y="3575335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378" name="Google Shape;378;p21"/>
          <p:cNvCxnSpPr/>
          <p:nvPr/>
        </p:nvCxnSpPr>
        <p:spPr>
          <a:xfrm>
            <a:off x="7113260" y="3854871"/>
            <a:ext cx="62403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79" name="Google Shape;379;p21"/>
          <p:cNvSpPr/>
          <p:nvPr/>
        </p:nvSpPr>
        <p:spPr>
          <a:xfrm>
            <a:off x="1152633" y="5419619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380" name="Google Shape;380;p21"/>
          <p:cNvSpPr/>
          <p:nvPr/>
        </p:nvSpPr>
        <p:spPr>
          <a:xfrm>
            <a:off x="2563989" y="5419619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0x00B2</a:t>
            </a:r>
            <a:endParaRPr/>
          </a:p>
        </p:txBody>
      </p:sp>
      <p:cxnSp>
        <p:nvCxnSpPr>
          <p:cNvPr id="381" name="Google Shape;381;p21"/>
          <p:cNvCxnSpPr/>
          <p:nvPr/>
        </p:nvCxnSpPr>
        <p:spPr>
          <a:xfrm>
            <a:off x="2826651" y="5172725"/>
            <a:ext cx="0" cy="2707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2" name="Google Shape;382;p21"/>
          <p:cNvSpPr/>
          <p:nvPr/>
        </p:nvSpPr>
        <p:spPr>
          <a:xfrm>
            <a:off x="4599378" y="5419619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383" name="Google Shape;383;p21"/>
          <p:cNvSpPr/>
          <p:nvPr/>
        </p:nvSpPr>
        <p:spPr>
          <a:xfrm>
            <a:off x="6010734" y="5419619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384" name="Google Shape;384;p21"/>
          <p:cNvCxnSpPr>
            <a:endCxn id="382" idx="1"/>
          </p:cNvCxnSpPr>
          <p:nvPr/>
        </p:nvCxnSpPr>
        <p:spPr>
          <a:xfrm>
            <a:off x="3975378" y="5683006"/>
            <a:ext cx="62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5" name="Google Shape;385;p21"/>
          <p:cNvSpPr txBox="1"/>
          <p:nvPr/>
        </p:nvSpPr>
        <p:spPr>
          <a:xfrm>
            <a:off x="2263751" y="4779969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386" name="Google Shape;386;p21"/>
          <p:cNvSpPr txBox="1"/>
          <p:nvPr/>
        </p:nvSpPr>
        <p:spPr>
          <a:xfrm>
            <a:off x="9580761" y="4506486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387" name="Google Shape;387;p21"/>
          <p:cNvCxnSpPr/>
          <p:nvPr/>
        </p:nvCxnSpPr>
        <p:spPr>
          <a:xfrm rot="10800000">
            <a:off x="9894629" y="4181490"/>
            <a:ext cx="717" cy="3249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388" name="Google Shape;388;p21"/>
          <p:cNvSpPr txBox="1"/>
          <p:nvPr/>
        </p:nvSpPr>
        <p:spPr>
          <a:xfrm>
            <a:off x="7530821" y="4800912"/>
            <a:ext cx="4363163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element yang ada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 alamat node NULL lakukan loop simpan pada node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Dapatkan node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Hapus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Setting alamat </a:t>
            </a: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dengan NULL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89" name="Google Shape;389;p21"/>
          <p:cNvSpPr txBox="1"/>
          <p:nvPr/>
        </p:nvSpPr>
        <p:spPr>
          <a:xfrm>
            <a:off x="6169113" y="4343988"/>
            <a:ext cx="717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*prev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90" name="Google Shape;390;p21"/>
          <p:cNvSpPr txBox="1"/>
          <p:nvPr/>
        </p:nvSpPr>
        <p:spPr>
          <a:xfrm>
            <a:off x="9580761" y="4779969"/>
            <a:ext cx="79611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*temp</a:t>
            </a:r>
            <a:endParaRPr/>
          </a:p>
        </p:txBody>
      </p:sp>
      <p:pic>
        <p:nvPicPr>
          <p:cNvPr id="391" name="Google Shape;391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08440" y="33916"/>
            <a:ext cx="3744330" cy="330543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5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22"/>
          <p:cNvSpPr txBox="1"/>
          <p:nvPr>
            <p:ph type="title"/>
          </p:nvPr>
        </p:nvSpPr>
        <p:spPr>
          <a:xfrm>
            <a:off x="838200" y="365125"/>
            <a:ext cx="4668078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Menghapus elemen Linked list</a:t>
            </a:r>
            <a:endParaRPr/>
          </a:p>
        </p:txBody>
      </p:sp>
      <p:sp>
        <p:nvSpPr>
          <p:cNvPr id="397" name="Google Shape;397;p2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3. DeleteAfter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98" name="Google Shape;398;p22"/>
          <p:cNvSpPr/>
          <p:nvPr/>
        </p:nvSpPr>
        <p:spPr>
          <a:xfrm>
            <a:off x="902376" y="3642329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399" name="Google Shape;399;p22"/>
          <p:cNvSpPr/>
          <p:nvPr/>
        </p:nvSpPr>
        <p:spPr>
          <a:xfrm>
            <a:off x="2313732" y="3642329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0x00B2</a:t>
            </a:r>
            <a:endParaRPr/>
          </a:p>
        </p:txBody>
      </p:sp>
      <p:sp>
        <p:nvSpPr>
          <p:cNvPr id="400" name="Google Shape;400;p22"/>
          <p:cNvSpPr txBox="1"/>
          <p:nvPr/>
        </p:nvSpPr>
        <p:spPr>
          <a:xfrm>
            <a:off x="2653191" y="3003837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401" name="Google Shape;401;p22"/>
          <p:cNvSpPr txBox="1"/>
          <p:nvPr/>
        </p:nvSpPr>
        <p:spPr>
          <a:xfrm>
            <a:off x="6378708" y="6500042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402" name="Google Shape;402;p22"/>
          <p:cNvCxnSpPr/>
          <p:nvPr/>
        </p:nvCxnSpPr>
        <p:spPr>
          <a:xfrm>
            <a:off x="3038073" y="3381838"/>
            <a:ext cx="0" cy="253367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cxnSp>
        <p:nvCxnSpPr>
          <p:cNvPr id="403" name="Google Shape;403;p22"/>
          <p:cNvCxnSpPr/>
          <p:nvPr/>
        </p:nvCxnSpPr>
        <p:spPr>
          <a:xfrm rot="10800000">
            <a:off x="6692576" y="6175046"/>
            <a:ext cx="717" cy="3249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4" name="Google Shape;404;p22"/>
          <p:cNvSpPr/>
          <p:nvPr/>
        </p:nvSpPr>
        <p:spPr>
          <a:xfrm>
            <a:off x="4349121" y="3642329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84</a:t>
            </a:r>
            <a:endParaRPr/>
          </a:p>
        </p:txBody>
      </p:sp>
      <p:sp>
        <p:nvSpPr>
          <p:cNvPr id="405" name="Google Shape;405;p22"/>
          <p:cNvSpPr/>
          <p:nvPr/>
        </p:nvSpPr>
        <p:spPr>
          <a:xfrm>
            <a:off x="5760477" y="3642329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	C2</a:t>
            </a:r>
            <a:endParaRPr/>
          </a:p>
        </p:txBody>
      </p:sp>
      <p:cxnSp>
        <p:nvCxnSpPr>
          <p:cNvPr id="406" name="Google Shape;406;p22"/>
          <p:cNvCxnSpPr>
            <a:endCxn id="404" idx="1"/>
          </p:cNvCxnSpPr>
          <p:nvPr/>
        </p:nvCxnSpPr>
        <p:spPr>
          <a:xfrm>
            <a:off x="3725121" y="3905716"/>
            <a:ext cx="62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07" name="Google Shape;407;p22"/>
          <p:cNvSpPr/>
          <p:nvPr/>
        </p:nvSpPr>
        <p:spPr>
          <a:xfrm>
            <a:off x="7785997" y="3626180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408" name="Google Shape;408;p22"/>
          <p:cNvSpPr/>
          <p:nvPr/>
        </p:nvSpPr>
        <p:spPr>
          <a:xfrm>
            <a:off x="9197353" y="3626180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409" name="Google Shape;409;p22"/>
          <p:cNvCxnSpPr/>
          <p:nvPr/>
        </p:nvCxnSpPr>
        <p:spPr>
          <a:xfrm>
            <a:off x="7171833" y="3905716"/>
            <a:ext cx="624033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0" name="Google Shape;410;p22"/>
          <p:cNvSpPr/>
          <p:nvPr/>
        </p:nvSpPr>
        <p:spPr>
          <a:xfrm>
            <a:off x="1123759" y="5585924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100</a:t>
            </a:r>
            <a:endParaRPr/>
          </a:p>
        </p:txBody>
      </p:sp>
      <p:sp>
        <p:nvSpPr>
          <p:cNvPr id="411" name="Google Shape;411;p22"/>
          <p:cNvSpPr/>
          <p:nvPr/>
        </p:nvSpPr>
        <p:spPr>
          <a:xfrm>
            <a:off x="2535115" y="5585924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0x00C2</a:t>
            </a:r>
            <a:endParaRPr/>
          </a:p>
        </p:txBody>
      </p:sp>
      <p:cxnSp>
        <p:nvCxnSpPr>
          <p:cNvPr id="412" name="Google Shape;412;p22"/>
          <p:cNvCxnSpPr/>
          <p:nvPr/>
        </p:nvCxnSpPr>
        <p:spPr>
          <a:xfrm>
            <a:off x="2797777" y="5339030"/>
            <a:ext cx="0" cy="27070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3" name="Google Shape;413;p22"/>
          <p:cNvSpPr/>
          <p:nvPr/>
        </p:nvSpPr>
        <p:spPr>
          <a:xfrm>
            <a:off x="4570504" y="5585924"/>
            <a:ext cx="1411356" cy="526774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31538F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70</a:t>
            </a:r>
            <a:endParaRPr/>
          </a:p>
        </p:txBody>
      </p:sp>
      <p:sp>
        <p:nvSpPr>
          <p:cNvPr id="414" name="Google Shape;414;p22"/>
          <p:cNvSpPr/>
          <p:nvPr/>
        </p:nvSpPr>
        <p:spPr>
          <a:xfrm>
            <a:off x="5981860" y="5585924"/>
            <a:ext cx="1411356" cy="526774"/>
          </a:xfrm>
          <a:prstGeom prst="rect">
            <a:avLst/>
          </a:prstGeom>
          <a:solidFill>
            <a:schemeClr val="accent4"/>
          </a:solidFill>
          <a:ln cap="flat" cmpd="sng" w="12700">
            <a:solidFill>
              <a:srgbClr val="BA8C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1" marL="45720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NULL</a:t>
            </a:r>
            <a:endParaRPr/>
          </a:p>
        </p:txBody>
      </p:sp>
      <p:cxnSp>
        <p:nvCxnSpPr>
          <p:cNvPr id="415" name="Google Shape;415;p22"/>
          <p:cNvCxnSpPr>
            <a:endCxn id="413" idx="1"/>
          </p:cNvCxnSpPr>
          <p:nvPr/>
        </p:nvCxnSpPr>
        <p:spPr>
          <a:xfrm>
            <a:off x="3946504" y="5849311"/>
            <a:ext cx="624000" cy="0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6" name="Google Shape;416;p22"/>
          <p:cNvSpPr txBox="1"/>
          <p:nvPr/>
        </p:nvSpPr>
        <p:spPr>
          <a:xfrm>
            <a:off x="2412895" y="4952359"/>
            <a:ext cx="769763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*head</a:t>
            </a:r>
            <a:endParaRPr/>
          </a:p>
        </p:txBody>
      </p:sp>
      <p:sp>
        <p:nvSpPr>
          <p:cNvPr id="417" name="Google Shape;417;p22"/>
          <p:cNvSpPr txBox="1"/>
          <p:nvPr/>
        </p:nvSpPr>
        <p:spPr>
          <a:xfrm>
            <a:off x="9639334" y="4557331"/>
            <a:ext cx="627736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*last</a:t>
            </a:r>
            <a:endParaRPr/>
          </a:p>
        </p:txBody>
      </p:sp>
      <p:cxnSp>
        <p:nvCxnSpPr>
          <p:cNvPr id="418" name="Google Shape;418;p22"/>
          <p:cNvCxnSpPr/>
          <p:nvPr/>
        </p:nvCxnSpPr>
        <p:spPr>
          <a:xfrm rot="10800000">
            <a:off x="9953202" y="4232335"/>
            <a:ext cx="717" cy="324996"/>
          </a:xfrm>
          <a:prstGeom prst="straightConnector1">
            <a:avLst/>
          </a:prstGeom>
          <a:noFill/>
          <a:ln cap="flat" cmpd="sng" w="25400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419" name="Google Shape;419;p22"/>
          <p:cNvSpPr txBox="1"/>
          <p:nvPr/>
        </p:nvSpPr>
        <p:spPr>
          <a:xfrm>
            <a:off x="7544735" y="4826675"/>
            <a:ext cx="4291501" cy="233910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Langkah: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Siapkan element yang ada</a:t>
            </a:r>
            <a:endParaRPr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Cari alamat node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lakukan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&amp; if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Dapatkan node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Dapatkan  alamat node  setelah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Ubah alamat node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prev</a:t>
            </a: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dengan node setelah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AutoNum type="arabicPeriod"/>
            </a:pPr>
            <a:r>
              <a:rPr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Hapus </a:t>
            </a:r>
            <a:r>
              <a:rPr b="1" lang="en-US" sz="1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target</a:t>
            </a:r>
            <a:endParaRPr/>
          </a:p>
          <a:p>
            <a:pPr indent="-2286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0" name="Google Shape;420;p22"/>
          <p:cNvSpPr txBox="1"/>
          <p:nvPr/>
        </p:nvSpPr>
        <p:spPr>
          <a:xfrm>
            <a:off x="2687219" y="4384962"/>
            <a:ext cx="71750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*prev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421" name="Google Shape;421;p22"/>
          <p:cNvSpPr txBox="1"/>
          <p:nvPr/>
        </p:nvSpPr>
        <p:spPr>
          <a:xfrm>
            <a:off x="6257516" y="4372665"/>
            <a:ext cx="860044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*target</a:t>
            </a:r>
            <a:endParaRPr/>
          </a:p>
        </p:txBody>
      </p:sp>
      <p:pic>
        <p:nvPicPr>
          <p:cNvPr id="422" name="Google Shape;422;p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506278" y="296907"/>
            <a:ext cx="6625212" cy="282545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 ?</a:t>
            </a:r>
            <a:endParaRPr/>
          </a:p>
        </p:txBody>
      </p:sp>
      <p:sp>
        <p:nvSpPr>
          <p:cNvPr id="97" name="Google Shape;9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 adalah salah satu bentuk struktur data, berisi </a:t>
            </a:r>
            <a:r>
              <a:rPr b="1" lang="en-US"/>
              <a:t>kumpulan data (node) </a:t>
            </a:r>
            <a:r>
              <a:rPr lang="en-US"/>
              <a:t>yang tersusun secara </a:t>
            </a:r>
            <a:r>
              <a:rPr b="1" lang="en-US"/>
              <a:t>sekuensial</a:t>
            </a:r>
            <a:r>
              <a:rPr lang="en-US"/>
              <a:t>, </a:t>
            </a:r>
            <a:r>
              <a:rPr b="1" lang="en-US"/>
              <a:t>saling terkait</a:t>
            </a:r>
            <a:r>
              <a:rPr lang="en-US"/>
              <a:t>, dan </a:t>
            </a:r>
            <a:r>
              <a:rPr b="1" lang="en-US"/>
              <a:t>dinamis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 sering disebut juga </a:t>
            </a:r>
            <a:r>
              <a:rPr b="1" lang="en-US"/>
              <a:t>Senarai Berantai</a:t>
            </a:r>
            <a:endParaRPr b="1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Linked list saling terhubung dengan bantuan </a:t>
            </a:r>
            <a:r>
              <a:rPr b="1" lang="en-US"/>
              <a:t>variabel pointer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Masing – masing data dalam linked list disebut node (simpul) yang menempati alokasi memory secara dinamis dan biasanya berupa struct yang terdiri dari beberapa field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Istilah dalam Link list</a:t>
            </a:r>
            <a:endParaRPr/>
          </a:p>
        </p:txBody>
      </p:sp>
      <p:sp>
        <p:nvSpPr>
          <p:cNvPr id="103" name="Google Shape;103;p4"/>
          <p:cNvSpPr txBox="1"/>
          <p:nvPr>
            <p:ph idx="1" type="body"/>
          </p:nvPr>
        </p:nvSpPr>
        <p:spPr>
          <a:xfrm>
            <a:off x="838200" y="1825625"/>
            <a:ext cx="5284304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Elemen</a:t>
            </a:r>
            <a:r>
              <a:rPr lang="en-US"/>
              <a:t> data yang </a:t>
            </a:r>
            <a:r>
              <a:rPr b="1" lang="en-US"/>
              <a:t>dihubungkan</a:t>
            </a:r>
            <a:r>
              <a:rPr lang="en-US"/>
              <a:t> dengan link pada linked list disebut </a:t>
            </a:r>
            <a:r>
              <a:rPr b="1" lang="en-US"/>
              <a:t>Node</a:t>
            </a:r>
            <a:r>
              <a:rPr lang="en-US"/>
              <a:t>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Satu node terdiri dari </a:t>
            </a:r>
            <a:r>
              <a:rPr b="1" lang="en-US"/>
              <a:t>data dan alamat.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Head</a:t>
            </a:r>
            <a:r>
              <a:rPr lang="en-US"/>
              <a:t> adalah elemen yang berada pada </a:t>
            </a:r>
            <a:r>
              <a:rPr b="1" lang="en-US"/>
              <a:t>posisi pertama </a:t>
            </a:r>
            <a:r>
              <a:rPr lang="en-US"/>
              <a:t>dalam suatu linked list.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/>
              <a:t>Tail</a:t>
            </a:r>
            <a:r>
              <a:rPr lang="en-US"/>
              <a:t> adalah elemen yang berada pada </a:t>
            </a:r>
            <a:r>
              <a:rPr b="1" lang="en-US"/>
              <a:t>posisi terakhir </a:t>
            </a:r>
            <a:r>
              <a:rPr lang="en-US"/>
              <a:t>dalam suatu linked list. 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4" name="Google Shape;104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341166" y="2338348"/>
            <a:ext cx="5582478" cy="22743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 vs Array</a:t>
            </a:r>
            <a:endParaRPr/>
          </a:p>
        </p:txBody>
      </p:sp>
      <p:pic>
        <p:nvPicPr>
          <p:cNvPr id="110" name="Google Shape;110;p5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16100" y="2331244"/>
            <a:ext cx="8559800" cy="334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Linked List vs Array</a:t>
            </a:r>
            <a:endParaRPr/>
          </a:p>
        </p:txBody>
      </p:sp>
      <p:graphicFrame>
        <p:nvGraphicFramePr>
          <p:cNvPr id="116" name="Google Shape;116;p6"/>
          <p:cNvGraphicFramePr/>
          <p:nvPr/>
        </p:nvGraphicFramePr>
        <p:xfrm>
          <a:off x="838200" y="1825625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{BCC39C2D-9035-4F99-AEB3-B67BCFB13EA6}</a:tableStyleId>
              </a:tblPr>
              <a:tblGrid>
                <a:gridCol w="5257800"/>
                <a:gridCol w="5257800"/>
              </a:tblGrid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u="none" cap="none" strike="noStrike"/>
                        <a:t>Linked List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Array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Fleksibel dalam menambah / mengurangi elemen data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Tidak dapat menambah / mengurangi elemen data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Tidak memiliki index </a:t>
                      </a:r>
                      <a:endParaRPr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Memiliki index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Membutuhkan tipe data pointer untuk pengoperasiannya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Tidak membutuhkan tipe data pointer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Cara akses value hanya bisa dilakukan secara sekuensial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Value bisa diakses langsung  menggunakan index</a:t>
                      </a:r>
                      <a:endParaRPr/>
                    </a:p>
                  </a:txBody>
                  <a:tcPr marT="45725" marB="45725" marR="91450" marL="91450"/>
                </a:tc>
              </a:tr>
              <a:tr h="3708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Cocok untuk menyimpan data yang jumlahnya dinamis</a:t>
                      </a:r>
                      <a:endParaRPr sz="24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/>
                        <a:t>Cocok untuk menyimpan data yang jumlahnya statis</a:t>
                      </a:r>
                      <a:endParaRPr sz="24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Konsep Pointer</a:t>
            </a:r>
            <a:endParaRPr/>
          </a:p>
        </p:txBody>
      </p:sp>
      <p:sp>
        <p:nvSpPr>
          <p:cNvPr id="122" name="Google Shape;122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Pointer merupakan </a:t>
            </a:r>
            <a:r>
              <a:rPr b="1" lang="en-US"/>
              <a:t>tipe data</a:t>
            </a:r>
            <a:r>
              <a:rPr lang="en-US"/>
              <a:t> yang berfungsi untuk membaca atau menyimpan </a:t>
            </a:r>
            <a:r>
              <a:rPr b="1" lang="en-US"/>
              <a:t>alamat memori </a:t>
            </a:r>
            <a:r>
              <a:rPr lang="en-US"/>
              <a:t>suatu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Pada C++, pointer diberi tanda asterisk (*), contoh: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char *ptr;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int *ptr;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/>
              <a:t>float *data;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Cara Kerja Pointer</a:t>
            </a:r>
            <a:endParaRPr/>
          </a:p>
        </p:txBody>
      </p:sp>
      <p:pic>
        <p:nvPicPr>
          <p:cNvPr id="128" name="Google Shape;128;p8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46790" y="1785868"/>
            <a:ext cx="2326020" cy="4351338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29" name="Google Shape;129;p8"/>
          <p:cNvCxnSpPr/>
          <p:nvPr/>
        </p:nvCxnSpPr>
        <p:spPr>
          <a:xfrm>
            <a:off x="3190461" y="2713383"/>
            <a:ext cx="566530" cy="0"/>
          </a:xfrm>
          <a:prstGeom prst="straightConnector1">
            <a:avLst/>
          </a:prstGeom>
          <a:noFill/>
          <a:ln cap="flat" cmpd="sng" w="38100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130" name="Google Shape;130;p8"/>
          <p:cNvSpPr txBox="1"/>
          <p:nvPr/>
        </p:nvSpPr>
        <p:spPr>
          <a:xfrm>
            <a:off x="3773602" y="2528717"/>
            <a:ext cx="77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 byte</a:t>
            </a:r>
            <a:endParaRPr/>
          </a:p>
        </p:txBody>
      </p:sp>
      <p:pic>
        <p:nvPicPr>
          <p:cNvPr id="131" name="Google Shape;131;p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16481" y="2226365"/>
            <a:ext cx="2974791" cy="365042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/>
              <a:t>Cara Kerja Pointer</a:t>
            </a:r>
            <a:endParaRPr/>
          </a:p>
        </p:txBody>
      </p:sp>
      <p:pic>
        <p:nvPicPr>
          <p:cNvPr id="137" name="Google Shape;137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65583" y="2069720"/>
            <a:ext cx="2053031" cy="3863147"/>
          </a:xfrm>
          <a:prstGeom prst="rect">
            <a:avLst/>
          </a:prstGeom>
          <a:noFill/>
          <a:ln>
            <a:noFill/>
          </a:ln>
        </p:spPr>
      </p:pic>
      <p:sp>
        <p:nvSpPr>
          <p:cNvPr id="138" name="Google Shape;138;p9"/>
          <p:cNvSpPr txBox="1"/>
          <p:nvPr/>
        </p:nvSpPr>
        <p:spPr>
          <a:xfrm>
            <a:off x="3318614" y="3064133"/>
            <a:ext cx="692562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</a:t>
            </a:r>
            <a:endParaRPr/>
          </a:p>
        </p:txBody>
      </p:sp>
      <p:sp>
        <p:nvSpPr>
          <p:cNvPr id="139" name="Google Shape;139;p9"/>
          <p:cNvSpPr txBox="1"/>
          <p:nvPr/>
        </p:nvSpPr>
        <p:spPr>
          <a:xfrm>
            <a:off x="3318614" y="3110299"/>
            <a:ext cx="347870" cy="110799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66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</p:txBody>
      </p:sp>
      <p:sp>
        <p:nvSpPr>
          <p:cNvPr id="140" name="Google Shape;140;p9"/>
          <p:cNvSpPr txBox="1"/>
          <p:nvPr/>
        </p:nvSpPr>
        <p:spPr>
          <a:xfrm>
            <a:off x="3674165" y="3479631"/>
            <a:ext cx="7704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4 byte</a:t>
            </a:r>
            <a:endParaRPr/>
          </a:p>
        </p:txBody>
      </p:sp>
      <p:pic>
        <p:nvPicPr>
          <p:cNvPr id="141" name="Google Shape;141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538104" y="2069720"/>
            <a:ext cx="1969298" cy="32956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2024-03-27T01:33:52Z</dcterms:created>
  <dc:creator>Microsoft Office User</dc:creator>
</cp:coreProperties>
</file>