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jMB53iV88VTVJ0yG7dVxZLnxDl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02777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ID"/>
              <a:t>Class and Object : Object Oriented Programming</a:t>
            </a:r>
            <a:br>
              <a:rPr b="1" lang="en-ID"/>
            </a:br>
            <a:endParaRPr b="1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824248"/>
            <a:ext cx="9144000" cy="433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D"/>
              <a:t>M.Naufal, S.Tr.T,. M.Kom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51" y="3492062"/>
            <a:ext cx="3071648" cy="3071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Tingkatan Akses Class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Public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/>
              <a:t>Dapat diakses </a:t>
            </a:r>
            <a:r>
              <a:rPr lang="en-ID">
                <a:solidFill>
                  <a:srgbClr val="FF0000"/>
                </a:solidFill>
              </a:rPr>
              <a:t>dari manapun </a:t>
            </a:r>
            <a:r>
              <a:rPr lang="en-ID"/>
              <a:t>di dalam kode program, termasuk dari luar kelas.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Private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/>
              <a:t>Metode yang dideklarasikan </a:t>
            </a:r>
            <a:r>
              <a:rPr lang="en-ID">
                <a:solidFill>
                  <a:srgbClr val="FF0000"/>
                </a:solidFill>
              </a:rPr>
              <a:t>hanya</a:t>
            </a:r>
            <a:r>
              <a:rPr lang="en-ID"/>
              <a:t> dapat diakses / dimanipulasi oleh </a:t>
            </a:r>
            <a:r>
              <a:rPr lang="en-ID">
                <a:solidFill>
                  <a:srgbClr val="0070C0"/>
                </a:solidFill>
              </a:rPr>
              <a:t>anggota</a:t>
            </a:r>
            <a:r>
              <a:rPr lang="en-ID"/>
              <a:t> (atribut dan metode) </a:t>
            </a:r>
            <a:r>
              <a:rPr lang="en-ID">
                <a:solidFill>
                  <a:srgbClr val="FF0000"/>
                </a:solidFill>
              </a:rPr>
              <a:t>kelas itu sendiri.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Protected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ID">
                <a:solidFill>
                  <a:srgbClr val="FF0000"/>
                </a:solidFill>
              </a:rPr>
              <a:t>Hanya dapat diakses</a:t>
            </a:r>
            <a:r>
              <a:rPr lang="en-ID"/>
              <a:t> dari dalam </a:t>
            </a:r>
            <a:r>
              <a:rPr b="1" lang="en-ID"/>
              <a:t>kelas itu sendiri </a:t>
            </a:r>
            <a:r>
              <a:rPr lang="en-ID"/>
              <a:t>dan dari </a:t>
            </a:r>
            <a:r>
              <a:rPr b="1" lang="en-ID"/>
              <a:t>kelas turunannya </a:t>
            </a:r>
            <a:r>
              <a:rPr lang="en-ID"/>
              <a:t>(subkelas).</a:t>
            </a:r>
            <a:br>
              <a:rPr lang="en-ID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838200" y="-1225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Contoh Class Public</a:t>
            </a:r>
            <a:endParaRPr/>
          </a:p>
        </p:txBody>
      </p:sp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838200" y="120300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ID" sz="1700"/>
              <a:t>class MyClass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ID" sz="1700"/>
              <a:t>public: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ID" sz="1700"/>
              <a:t>    int publicAttribute;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ID" sz="1700"/>
              <a:t>    void publicMethod()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700"/>
              <a:buNone/>
            </a:pPr>
            <a:r>
              <a:rPr lang="en-ID" sz="1700">
                <a:solidFill>
                  <a:srgbClr val="0070C0"/>
                </a:solidFill>
              </a:rPr>
              <a:t>        // Dapat mengakses publicAttribute di sini karena berada dalam kelas yang sama</a:t>
            </a:r>
            <a:endParaRPr sz="17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ID" sz="1700"/>
              <a:t>        publicAttribute = 10;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ID" sz="17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ID" sz="1700"/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ID" sz="1700"/>
              <a:t>int main()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ID" sz="1700"/>
              <a:t>    MyClass obj;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700"/>
              <a:buNone/>
            </a:pPr>
            <a:r>
              <a:rPr lang="en-ID" sz="1700">
                <a:solidFill>
                  <a:srgbClr val="0070C0"/>
                </a:solidFill>
              </a:rPr>
              <a:t>    // Mengakses dan mengubah nilai publicAttribute dari luar kelas</a:t>
            </a:r>
            <a:endParaRPr sz="17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ID" sz="1700"/>
              <a:t>    obj.publicAttribute = 20;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ID" sz="1700"/>
              <a:t>    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ID" sz="1700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Contoh Class Private</a:t>
            </a:r>
            <a:endParaRPr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D" sz="2000"/>
              <a:t>class MyClass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D" sz="2000"/>
              <a:t>private: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D" sz="2000"/>
              <a:t>    int privateAttribute;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D" sz="2000"/>
              <a:t>public: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D" sz="2000"/>
              <a:t>    void publicMethod()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D" sz="2000"/>
              <a:t>        </a:t>
            </a:r>
            <a:r>
              <a:rPr lang="en-ID" sz="2000">
                <a:solidFill>
                  <a:srgbClr val="0070C0"/>
                </a:solidFill>
              </a:rPr>
              <a:t>// Dapat mengakses privateAttribute di sini karena berada dalam kelas yang sama</a:t>
            </a:r>
            <a:endParaRPr sz="20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D" sz="2000"/>
              <a:t>        privateAttribute = 10;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D" sz="20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D" sz="2000"/>
              <a:t>};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Contoh Class Protected</a:t>
            </a:r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838200" y="998482"/>
            <a:ext cx="11112062" cy="5633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D" sz="1600"/>
              <a:t>class MyClass </a:t>
            </a:r>
            <a:r>
              <a:rPr lang="en-ID" sz="1600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sz="1600"/>
              <a:t>protected: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sz="1600"/>
              <a:t>    int protectedAttribute;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sz="1600"/>
              <a:t>public: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sz="1600"/>
              <a:t>    void publicMethod()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sz="1600"/>
              <a:t>	protectedAttribute = 10; </a:t>
            </a:r>
            <a:r>
              <a:rPr lang="en-ID" sz="1600">
                <a:solidFill>
                  <a:srgbClr val="0070C0"/>
                </a:solidFill>
              </a:rPr>
              <a:t>// Dapat mengakses protectedAttribute di sini karena berada dalam kelas yang sama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sz="16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sz="1600"/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D" sz="1600"/>
              <a:t>class MySubClass : public MyClass </a:t>
            </a:r>
            <a:r>
              <a:rPr lang="en-ID" sz="1600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sz="1600"/>
              <a:t>public: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sz="1600"/>
              <a:t>    void subClassMethod()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sz="1600"/>
              <a:t>	protectedAttribute = 20;</a:t>
            </a:r>
            <a:r>
              <a:rPr lang="en-ID" sz="1600">
                <a:solidFill>
                  <a:srgbClr val="0070C0"/>
                </a:solidFill>
              </a:rPr>
              <a:t> // Dapat mengakses protectedAttribute di sini karena merupakan kelas turunan (subkelas)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sz="16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D" sz="1600"/>
              <a:t>};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Constructor vs Destructor</a:t>
            </a:r>
            <a:endParaRPr b="1"/>
          </a:p>
        </p:txBody>
      </p:sp>
      <p:sp>
        <p:nvSpPr>
          <p:cNvPr id="171" name="Google Shape;171;p14"/>
          <p:cNvSpPr txBox="1"/>
          <p:nvPr>
            <p:ph idx="1" type="body"/>
          </p:nvPr>
        </p:nvSpPr>
        <p:spPr>
          <a:xfrm>
            <a:off x="795274" y="154520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ID" sz="2400">
                <a:solidFill>
                  <a:srgbClr val="FF0000"/>
                </a:solidFill>
              </a:rPr>
              <a:t>Konstruktor</a:t>
            </a:r>
            <a:r>
              <a:rPr lang="en-ID" sz="2400"/>
              <a:t> digunakan untuk </a:t>
            </a:r>
            <a:r>
              <a:rPr lang="en-ID" sz="2400">
                <a:solidFill>
                  <a:srgbClr val="0070C0"/>
                </a:solidFill>
              </a:rPr>
              <a:t>menginisialisasi </a:t>
            </a:r>
            <a:r>
              <a:rPr lang="en-ID" sz="2400">
                <a:solidFill>
                  <a:srgbClr val="00B050"/>
                </a:solidFill>
              </a:rPr>
              <a:t>objek</a:t>
            </a:r>
            <a:r>
              <a:rPr lang="en-ID" sz="2400"/>
              <a:t>, sementara </a:t>
            </a:r>
            <a:r>
              <a:rPr lang="en-ID" sz="2400">
                <a:solidFill>
                  <a:srgbClr val="FF0000"/>
                </a:solidFill>
              </a:rPr>
              <a:t>destruktor</a:t>
            </a:r>
            <a:r>
              <a:rPr lang="en-ID" sz="2400"/>
              <a:t> digunakan untuk </a:t>
            </a:r>
            <a:r>
              <a:rPr lang="en-ID" sz="2400">
                <a:solidFill>
                  <a:srgbClr val="0070C0"/>
                </a:solidFill>
              </a:rPr>
              <a:t>membersihkan</a:t>
            </a:r>
            <a:r>
              <a:rPr lang="en-ID" sz="2400"/>
              <a:t> sumber daya yang dialokasikan oleh </a:t>
            </a:r>
            <a:r>
              <a:rPr lang="en-ID" sz="2400">
                <a:solidFill>
                  <a:srgbClr val="00B050"/>
                </a:solidFill>
              </a:rPr>
              <a:t>objek</a:t>
            </a:r>
            <a:r>
              <a:rPr lang="en-ID" sz="24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884" y="2374488"/>
            <a:ext cx="5041900" cy="39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/>
          <p:nvPr/>
        </p:nvSpPr>
        <p:spPr>
          <a:xfrm>
            <a:off x="2049517" y="6395681"/>
            <a:ext cx="1321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Konstruktor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6100" y="2374488"/>
            <a:ext cx="57277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 txBox="1"/>
          <p:nvPr/>
        </p:nvSpPr>
        <p:spPr>
          <a:xfrm>
            <a:off x="7826951" y="4866289"/>
            <a:ext cx="12126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Destruktor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Karakterisitk OOP 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ID"/>
              <a:t>Inheritance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ID"/>
              <a:t>Polymorphism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ID"/>
              <a:t>Encapsulation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ID"/>
              <a:t>Abstraction </a:t>
            </a:r>
            <a:endParaRPr/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7592" y="1027906"/>
            <a:ext cx="6416040" cy="4726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Inheritance (Pewarisan)</a:t>
            </a:r>
            <a:r>
              <a:rPr lang="en-ID"/>
              <a:t>: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Inheritance adalah konsep di mana </a:t>
            </a:r>
            <a:r>
              <a:rPr b="1" lang="en-ID"/>
              <a:t>sebuah kelas </a:t>
            </a:r>
            <a:r>
              <a:rPr lang="en-ID"/>
              <a:t>(subkelas atau turunan) dapat </a:t>
            </a:r>
            <a:r>
              <a:rPr lang="en-ID">
                <a:solidFill>
                  <a:srgbClr val="FF0000"/>
                </a:solidFill>
              </a:rPr>
              <a:t>mewarisi atribut dan metode </a:t>
            </a:r>
            <a:r>
              <a:rPr lang="en-ID"/>
              <a:t>dari </a:t>
            </a:r>
            <a:r>
              <a:rPr lang="en-ID">
                <a:solidFill>
                  <a:srgbClr val="0070C0"/>
                </a:solidFill>
              </a:rPr>
              <a:t>kelas lain </a:t>
            </a:r>
            <a:r>
              <a:rPr lang="en-ID"/>
              <a:t>(superkelas atau induk).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D"/>
              <a:t>kelas turunan </a:t>
            </a:r>
            <a:r>
              <a:rPr lang="en-ID"/>
              <a:t>dapat </a:t>
            </a:r>
            <a:r>
              <a:rPr b="1" lang="en-ID"/>
              <a:t>menggunakan kembali </a:t>
            </a:r>
            <a:r>
              <a:rPr lang="en-ID"/>
              <a:t>kode yang telah ada dalam </a:t>
            </a:r>
            <a:r>
              <a:rPr b="1" lang="en-ID"/>
              <a:t>kelas induk.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Contoh: Kelas "Kucing" dapat mewarisi atribut dan metode umum dari kelas "Hewan".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Inheritance</a:t>
            </a:r>
            <a:endParaRPr/>
          </a:p>
        </p:txBody>
      </p:sp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33" y="2055814"/>
            <a:ext cx="59817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975" y="60800"/>
            <a:ext cx="6185799" cy="563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Polymorphism</a:t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Polymorphism adalah konsep di mana </a:t>
            </a:r>
            <a:r>
              <a:rPr b="1" lang="en-ID"/>
              <a:t>sebuah objek </a:t>
            </a:r>
            <a:r>
              <a:rPr lang="en-ID"/>
              <a:t>dapat </a:t>
            </a:r>
            <a:r>
              <a:rPr b="1" lang="en-ID"/>
              <a:t>memiliki</a:t>
            </a:r>
            <a:r>
              <a:rPr lang="en-ID"/>
              <a:t> </a:t>
            </a:r>
            <a:r>
              <a:rPr b="1" lang="en-ID">
                <a:solidFill>
                  <a:srgbClr val="FF0000"/>
                </a:solidFill>
              </a:rPr>
              <a:t>banyak bentuk </a:t>
            </a:r>
            <a:r>
              <a:rPr lang="en-ID"/>
              <a:t>atau perilaku.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D"/>
              <a:t>metode</a:t>
            </a:r>
            <a:r>
              <a:rPr lang="en-ID"/>
              <a:t> dengan</a:t>
            </a:r>
            <a:r>
              <a:rPr b="1" lang="en-ID"/>
              <a:t> nama yang sama </a:t>
            </a:r>
            <a:r>
              <a:rPr lang="en-ID"/>
              <a:t>untuk </a:t>
            </a:r>
            <a:r>
              <a:rPr lang="en-ID">
                <a:solidFill>
                  <a:srgbClr val="FF0000"/>
                </a:solidFill>
              </a:rPr>
              <a:t>berperilaku berbeda </a:t>
            </a:r>
            <a:r>
              <a:rPr lang="en-ID"/>
              <a:t>dalam konteks </a:t>
            </a:r>
            <a:r>
              <a:rPr lang="en-ID">
                <a:solidFill>
                  <a:srgbClr val="FF0000"/>
                </a:solidFill>
              </a:rPr>
              <a:t>yang berbeda</a:t>
            </a:r>
            <a:r>
              <a:rPr lang="en-ID"/>
              <a:t>, tergantung pada jenis objek yang memanggil metode tersebut.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Contoh: Metode "bersuara()" pada kelas "Hewan" dapat berperilaku </a:t>
            </a:r>
            <a:r>
              <a:rPr b="1" lang="en-ID"/>
              <a:t>berbeda</a:t>
            </a:r>
            <a:r>
              <a:rPr lang="en-ID"/>
              <a:t> untuk kelas "Kucing" dan "Anjing".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Polymorphism</a:t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83" y="2492266"/>
            <a:ext cx="47371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275" y="1915487"/>
            <a:ext cx="7037524" cy="41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Object Oriented Programming (OOP)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D" u="sng"/>
              <a:t>Pengetian</a:t>
            </a:r>
            <a:endParaRPr b="1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/>
              <a:t>Metode pemrograman yang fokus atau </a:t>
            </a:r>
            <a:r>
              <a:rPr b="1" lang="en-ID">
                <a:solidFill>
                  <a:srgbClr val="0070C0"/>
                </a:solidFill>
              </a:rPr>
              <a:t>berorientasi</a:t>
            </a:r>
            <a:r>
              <a:rPr lang="en-ID"/>
              <a:t> pada </a:t>
            </a:r>
            <a:r>
              <a:rPr b="1" lang="en-ID"/>
              <a:t>objek</a:t>
            </a:r>
            <a:r>
              <a:rPr lang="en-ID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D" u="sng"/>
              <a:t>Tujuan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D"/>
              <a:t>mengimplementasikan</a:t>
            </a:r>
            <a:r>
              <a:rPr lang="en-ID"/>
              <a:t> entitas dunia nyata seperti pewarisan, penyembunyian, polimorfisme, dll. </a:t>
            </a:r>
            <a:r>
              <a:rPr lang="en-ID">
                <a:solidFill>
                  <a:srgbClr val="0070C0"/>
                </a:solidFill>
              </a:rPr>
              <a:t>dalam pemrograman</a:t>
            </a:r>
            <a:r>
              <a:rPr lang="en-ID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Encapsulation</a:t>
            </a:r>
            <a:endParaRPr/>
          </a:p>
        </p:txBody>
      </p: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Encapsulation adalah konsep </a:t>
            </a:r>
            <a:r>
              <a:rPr lang="en-ID">
                <a:solidFill>
                  <a:srgbClr val="FF0000"/>
                </a:solidFill>
              </a:rPr>
              <a:t>mengumpulkan atribut dan metode </a:t>
            </a:r>
            <a:r>
              <a:rPr lang="en-ID"/>
              <a:t>yang </a:t>
            </a:r>
            <a:r>
              <a:rPr lang="en-ID">
                <a:solidFill>
                  <a:srgbClr val="0070C0"/>
                </a:solidFill>
              </a:rPr>
              <a:t>berhubungan bersama dalam </a:t>
            </a:r>
            <a:r>
              <a:rPr lang="en-ID">
                <a:solidFill>
                  <a:srgbClr val="00B050"/>
                </a:solidFill>
              </a:rPr>
              <a:t>satu kelas</a:t>
            </a:r>
            <a:r>
              <a:rPr lang="en-ID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Ini membantu dalam </a:t>
            </a:r>
            <a:r>
              <a:rPr lang="en-ID">
                <a:solidFill>
                  <a:srgbClr val="0070C0"/>
                </a:solidFill>
              </a:rPr>
              <a:t>menyembunyikan</a:t>
            </a:r>
            <a:r>
              <a:rPr b="1" lang="en-ID">
                <a:solidFill>
                  <a:srgbClr val="00B050"/>
                </a:solidFill>
              </a:rPr>
              <a:t> detail implementasi </a:t>
            </a:r>
            <a:r>
              <a:rPr lang="en-ID"/>
              <a:t>dari </a:t>
            </a:r>
            <a:r>
              <a:rPr lang="en-ID">
                <a:solidFill>
                  <a:srgbClr val="FF0000"/>
                </a:solidFill>
              </a:rPr>
              <a:t>luar kelas</a:t>
            </a:r>
            <a:r>
              <a:rPr lang="en-ID"/>
              <a:t>, dan hanya mengekspos apa yang </a:t>
            </a:r>
            <a:r>
              <a:rPr lang="en-ID">
                <a:solidFill>
                  <a:srgbClr val="0070C0"/>
                </a:solidFill>
              </a:rPr>
              <a:t>diperlukan</a:t>
            </a:r>
            <a:r>
              <a:rPr lang="en-ID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Encapsulation juga memungkinkan untuk </a:t>
            </a:r>
            <a:r>
              <a:rPr lang="en-ID">
                <a:solidFill>
                  <a:srgbClr val="0070C0"/>
                </a:solidFill>
              </a:rPr>
              <a:t>membatasi akses ke atribut </a:t>
            </a:r>
            <a:r>
              <a:rPr lang="en-ID"/>
              <a:t>dan metode menggunakan access modifiers seperti private, protected, dan public.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Contoh: Sebuah kelas "Mobil" dapat mengelola atribut seperti "warna" dan "kecepatan" serta metode seperti "maju()" dan "berhenti()".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282850" y="313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Encapsulation</a:t>
            </a:r>
            <a:endParaRPr/>
          </a:p>
        </p:txBody>
      </p:sp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2" name="Google Shape;2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503651"/>
            <a:ext cx="4203700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775" y="935950"/>
            <a:ext cx="8140224" cy="57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Abstraction</a:t>
            </a:r>
            <a:endParaRPr b="1"/>
          </a:p>
        </p:txBody>
      </p:sp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Abstraction adalah konsep </a:t>
            </a:r>
            <a:r>
              <a:rPr b="1" lang="en-ID"/>
              <a:t>menyembunyikan</a:t>
            </a:r>
            <a:r>
              <a:rPr lang="en-ID"/>
              <a:t> detail </a:t>
            </a:r>
            <a:r>
              <a:rPr b="1" lang="en-ID"/>
              <a:t>implementasi</a:t>
            </a:r>
            <a:r>
              <a:rPr lang="en-ID"/>
              <a:t> yang </a:t>
            </a:r>
            <a:r>
              <a:rPr lang="en-ID">
                <a:solidFill>
                  <a:srgbClr val="0070C0"/>
                </a:solidFill>
              </a:rPr>
              <a:t>tidak relevan </a:t>
            </a:r>
            <a:r>
              <a:rPr lang="en-ID"/>
              <a:t>dan hanya </a:t>
            </a:r>
            <a:r>
              <a:rPr lang="en-ID">
                <a:solidFill>
                  <a:srgbClr val="0070C0"/>
                </a:solidFill>
              </a:rPr>
              <a:t>menampilkan informasi penting </a:t>
            </a:r>
            <a:r>
              <a:rPr lang="en-ID"/>
              <a:t>bagi pengguna.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Ini memungkinkan untuk fokus pada fitur penting dari suatu objek dan mengabaikan detail yang kompleks atau kurang penting.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Abstraction dapat dicapai melalui pembuatan kelas abstrak yang hanya mendefinisikan antarmuka (metode tanpa implementasi) yang diperlukan.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Contoh: Sebuah kelas "BangunDatar" dapat memiliki metode "hitungLuas()" yang diimplementasikan secara berbeda oleh kelas-kelas turunannya seperti "Persegi" dan "Lingkaran".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Abstraction</a:t>
            </a:r>
            <a:endParaRPr b="1"/>
          </a:p>
        </p:txBody>
      </p:sp>
      <p:pic>
        <p:nvPicPr>
          <p:cNvPr id="235" name="Google Shape;2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469" y="2055813"/>
            <a:ext cx="2545475" cy="270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177" y="241630"/>
            <a:ext cx="7068626" cy="6800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Abstraksi vs enkapsulasi</a:t>
            </a:r>
            <a:endParaRPr b="1"/>
          </a:p>
        </p:txBody>
      </p:sp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D"/>
              <a:t>Abstraksi</a:t>
            </a:r>
            <a:r>
              <a:rPr lang="en-ID"/>
              <a:t> berkaitan dengan </a:t>
            </a:r>
            <a:r>
              <a:rPr lang="en-ID">
                <a:solidFill>
                  <a:srgbClr val="0070C0"/>
                </a:solidFill>
              </a:rPr>
              <a:t>menyembunyikan</a:t>
            </a:r>
            <a:r>
              <a:rPr lang="en-ID"/>
              <a:t> detail implementasi yang kompleks dan hanya menampilkan informasi penting dan relevan,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/>
              <a:t>sementara </a:t>
            </a:r>
            <a:r>
              <a:rPr b="1" lang="en-ID"/>
              <a:t>enkapsulasi</a:t>
            </a:r>
            <a:r>
              <a:rPr lang="en-ID"/>
              <a:t> berkaitan dengan </a:t>
            </a:r>
            <a:r>
              <a:rPr lang="en-ID">
                <a:solidFill>
                  <a:srgbClr val="0070C0"/>
                </a:solidFill>
              </a:rPr>
              <a:t>membungkus atribut</a:t>
            </a:r>
            <a:r>
              <a:rPr lang="en-ID"/>
              <a:t> dan metode bersama-sama dalam satu unit (kelas) dan mengatur akses ke bagian dalam kelas tersebut.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Kapan memilih metode?</a:t>
            </a:r>
            <a:endParaRPr/>
          </a:p>
        </p:txBody>
      </p:sp>
      <p:sp>
        <p:nvSpPr>
          <p:cNvPr id="248" name="Google Shape;248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D"/>
              <a:t>Memilih metode yang tepat dalam sebuah kasus </a:t>
            </a:r>
            <a:r>
              <a:rPr b="1" lang="en-ID"/>
              <a:t>tergantung pada banyak faktor</a:t>
            </a:r>
            <a:r>
              <a:rPr lang="en-ID"/>
              <a:t>, termasuk kebutuhan fungsionalitas, kompleksitas, fleksibilitas, dan keterbacaan kode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Pilih Mana??</a:t>
            </a:r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838200" y="1185778"/>
            <a:ext cx="10939272" cy="5672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D"/>
              <a:t>Abstraksi (Abstraction)</a:t>
            </a:r>
            <a:r>
              <a:rPr lang="en-ID"/>
              <a:t>: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D"/>
              <a:t>Ingin </a:t>
            </a:r>
            <a:r>
              <a:rPr lang="en-ID">
                <a:solidFill>
                  <a:srgbClr val="FF0000"/>
                </a:solidFill>
              </a:rPr>
              <a:t>menyembunyikan</a:t>
            </a:r>
            <a:r>
              <a:rPr lang="en-ID"/>
              <a:t> detail implementasi yang kompleks dari pengguna luar, dan hanya menampilkan antarmuka yang relevan dan mudah dimengerti.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D"/>
              <a:t>Cocok digunakan ketika ingin fokus pada </a:t>
            </a:r>
            <a:r>
              <a:rPr lang="en-ID">
                <a:solidFill>
                  <a:srgbClr val="0070C0"/>
                </a:solidFill>
              </a:rPr>
              <a:t>fitur penting </a:t>
            </a:r>
            <a:r>
              <a:rPr lang="en-ID"/>
              <a:t>dari sebuah objek dan mengabaikan detail yang kompleks atau kurang penting. 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D"/>
              <a:t>Polimorfisme (Polymorphism)</a:t>
            </a:r>
            <a:r>
              <a:rPr lang="en-ID"/>
              <a:t>: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D"/>
              <a:t>ingin </a:t>
            </a:r>
            <a:r>
              <a:rPr b="1" lang="en-ID"/>
              <a:t>mengatur</a:t>
            </a:r>
            <a:r>
              <a:rPr lang="en-ID">
                <a:solidFill>
                  <a:srgbClr val="FF0000"/>
                </a:solidFill>
              </a:rPr>
              <a:t> objek-objek yang berbeda </a:t>
            </a:r>
            <a:r>
              <a:rPr lang="en-ID"/>
              <a:t>untuk merespons </a:t>
            </a:r>
            <a:r>
              <a:rPr lang="en-ID">
                <a:solidFill>
                  <a:srgbClr val="0070C0"/>
                </a:solidFill>
              </a:rPr>
              <a:t>secara berbeda </a:t>
            </a:r>
            <a:r>
              <a:rPr lang="en-ID"/>
              <a:t>terhadap pemanggilan metode yang sama.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D"/>
              <a:t>Cocok digunakan ketika memiliki hierarki kelas dan ingin menggunakan </a:t>
            </a:r>
            <a:r>
              <a:rPr lang="en-ID">
                <a:solidFill>
                  <a:srgbClr val="00B050"/>
                </a:solidFill>
              </a:rPr>
              <a:t>fleksibilitas</a:t>
            </a:r>
            <a:r>
              <a:rPr lang="en-ID"/>
              <a:t> dari penggunaan objek-objek berbeda dalam hierarki tersebut.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D"/>
              <a:t>Inheritance (Pewarisan)</a:t>
            </a:r>
            <a:r>
              <a:rPr lang="en-ID"/>
              <a:t>: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D"/>
              <a:t>ingin </a:t>
            </a:r>
            <a:r>
              <a:rPr lang="en-ID">
                <a:solidFill>
                  <a:srgbClr val="FF0000"/>
                </a:solidFill>
              </a:rPr>
              <a:t>mewarisi</a:t>
            </a:r>
            <a:r>
              <a:rPr lang="en-ID"/>
              <a:t> </a:t>
            </a:r>
            <a:r>
              <a:rPr lang="en-ID">
                <a:solidFill>
                  <a:srgbClr val="0070C0"/>
                </a:solidFill>
              </a:rPr>
              <a:t>atribut dan metode dari kelas lain </a:t>
            </a:r>
            <a:r>
              <a:rPr lang="en-ID"/>
              <a:t>untuk menghindari </a:t>
            </a:r>
            <a:r>
              <a:rPr lang="en-ID">
                <a:solidFill>
                  <a:srgbClr val="FF0000"/>
                </a:solidFill>
              </a:rPr>
              <a:t>duplikasi, reusable </a:t>
            </a:r>
            <a:r>
              <a:rPr lang="en-ID"/>
              <a:t>dan </a:t>
            </a:r>
            <a:r>
              <a:rPr lang="en-ID">
                <a:solidFill>
                  <a:srgbClr val="FF0000"/>
                </a:solidFill>
              </a:rPr>
              <a:t>maintenance</a:t>
            </a:r>
            <a:r>
              <a:rPr lang="en-ID"/>
              <a:t> kode yang lebih baik.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D"/>
              <a:t>Cocok digunakan ketika memiliki kelas-kelas yang memiliki hubungan hierarkis dan memiliki atribut dan </a:t>
            </a:r>
            <a:r>
              <a:rPr lang="en-ID">
                <a:solidFill>
                  <a:srgbClr val="0070C0"/>
                </a:solidFill>
              </a:rPr>
              <a:t>metode yang sama atau serupa</a:t>
            </a:r>
            <a:r>
              <a:rPr lang="en-ID"/>
              <a:t>.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D"/>
              <a:t>Encapsulation (Enkapsulasi)</a:t>
            </a:r>
            <a:r>
              <a:rPr lang="en-ID"/>
              <a:t>: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D"/>
              <a:t>ingin </a:t>
            </a:r>
            <a:r>
              <a:rPr lang="en-ID">
                <a:solidFill>
                  <a:srgbClr val="FF0000"/>
                </a:solidFill>
              </a:rPr>
              <a:t>membungkus</a:t>
            </a:r>
            <a:r>
              <a:rPr lang="en-ID"/>
              <a:t> atribut dan </a:t>
            </a:r>
            <a:r>
              <a:rPr lang="en-ID">
                <a:solidFill>
                  <a:srgbClr val="FF0000"/>
                </a:solidFill>
              </a:rPr>
              <a:t>metode bersama-sama dalam satu kelas </a:t>
            </a:r>
            <a:r>
              <a:rPr lang="en-ID"/>
              <a:t>dan mengatur akses ke bagian dalam kelas tersebut.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D"/>
              <a:t>Cocok digunakan ketika ingin melindungi data dari modifikasi yang tidak sah dan memberikan kontrol yang lebih baik atas akses ke bagian dalam kelas.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Prosedural vs OOP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546538" y="2806262"/>
            <a:ext cx="490833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Prosedural</a:t>
            </a:r>
            <a:r>
              <a:rPr b="0" i="0" lang="en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menggunakan </a:t>
            </a:r>
            <a:r>
              <a:rPr b="0" i="0" lang="en-ID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urutan pernyataan, fungsi, dan perintah yang sistematis </a:t>
            </a:r>
            <a:r>
              <a:rPr b="0" i="0" lang="en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melakukan operasi pada data.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r>
              <a:rPr lang="en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menggunakan </a:t>
            </a:r>
            <a:r>
              <a:rPr lang="en-ID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kelas dan objek </a:t>
            </a:r>
            <a:r>
              <a:rPr lang="en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terdiri dari properti dan metode untuk </a:t>
            </a:r>
            <a:r>
              <a:rPr lang="en-ID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melakukan operasi.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269" y="1843088"/>
            <a:ext cx="6432334" cy="3235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3621023"/>
            <a:ext cx="10515600" cy="2555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b="1" lang="en-ID" sz="9600"/>
              <a:t>WHY OOP?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Keuntungan Penggunaan OOP 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D"/>
              <a:t>Modular</a:t>
            </a:r>
            <a:r>
              <a:rPr lang="en-ID"/>
              <a:t> : </a:t>
            </a:r>
            <a:r>
              <a:rPr b="1" lang="en-ID">
                <a:solidFill>
                  <a:srgbClr val="0070C0"/>
                </a:solidFill>
              </a:rPr>
              <a:t>pengelompokan</a:t>
            </a:r>
            <a:r>
              <a:rPr lang="en-ID"/>
              <a:t> sesuai kebutuhan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D"/>
              <a:t>Reusability</a:t>
            </a:r>
            <a:r>
              <a:rPr lang="en-ID"/>
              <a:t> : kemudahan penggunaan kembali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D"/>
              <a:t>Maintainability </a:t>
            </a:r>
            <a:r>
              <a:rPr lang="en-ID"/>
              <a:t>: objek mudah diperbaharui (</a:t>
            </a:r>
            <a:r>
              <a:rPr lang="en-ID">
                <a:solidFill>
                  <a:srgbClr val="0070C0"/>
                </a:solidFill>
              </a:rPr>
              <a:t>privat / public</a:t>
            </a:r>
            <a:r>
              <a:rPr lang="en-ID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D"/>
              <a:t>Faster : </a:t>
            </a:r>
            <a:r>
              <a:rPr lang="en-ID">
                <a:solidFill>
                  <a:srgbClr val="0070C0"/>
                </a:solidFill>
              </a:rPr>
              <a:t>Kecepatan</a:t>
            </a:r>
            <a:r>
              <a:rPr lang="en-ID"/>
              <a:t> dalam </a:t>
            </a:r>
            <a:r>
              <a:rPr lang="en-ID">
                <a:solidFill>
                  <a:srgbClr val="00B050"/>
                </a:solidFill>
              </a:rPr>
              <a:t>mengembangkan</a:t>
            </a:r>
            <a:r>
              <a:rPr lang="en-ID"/>
              <a:t> tidak perlu </a:t>
            </a:r>
            <a:r>
              <a:rPr lang="en-ID">
                <a:solidFill>
                  <a:srgbClr val="FF0000"/>
                </a:solidFill>
              </a:rPr>
              <a:t>recode</a:t>
            </a:r>
            <a:r>
              <a:rPr lang="en-ID"/>
              <a:t> fungsi yang sama</a:t>
            </a:r>
            <a:br>
              <a:rPr lang="en-ID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Structure of OOP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341411" y="1605380"/>
            <a:ext cx="4921469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Kelas:</a:t>
            </a:r>
            <a:r>
              <a:rPr lang="en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kumpulan objek yang memiliki perilaku / fungsi yang memiliki induk tujuan sama.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Contoh: terdapat kelas ”</a:t>
            </a:r>
            <a:r>
              <a:rPr b="1" i="0" lang="en-ID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r>
              <a:rPr b="0" i="0" lang="en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maka kelas tersebut akan mendefinisikan atribut seperti "warna" dan "kecepatan", serta metode seperti "maju" dan "mundur"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</a:t>
            </a:r>
            <a:r>
              <a:rPr lang="en-ID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representasi lebih konkrit dari class itu sendiri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Contoh: objek bernama ”</a:t>
            </a:r>
            <a:r>
              <a:rPr b="1" i="0" lang="en-ID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AAA</a:t>
            </a:r>
            <a:r>
              <a:rPr b="0" i="0" lang="en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dari kelas ”</a:t>
            </a:r>
            <a:r>
              <a:rPr b="1" i="0" lang="en-ID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r>
              <a:rPr b="0" i="0" lang="en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maka ”</a:t>
            </a:r>
            <a:r>
              <a:rPr b="1" i="0" lang="en-ID" sz="20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AAA</a:t>
            </a:r>
            <a:r>
              <a:rPr b="0" i="0" lang="en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adalah contoh konkret dari mobil dengan atribut seperti </a:t>
            </a:r>
            <a:r>
              <a:rPr b="1" i="0" lang="en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warna</a:t>
            </a:r>
            <a:r>
              <a:rPr b="0" i="0" lang="en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b="1" i="0" lang="en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kecepatan</a:t>
            </a:r>
            <a:r>
              <a:rPr b="0" i="0" lang="en-ID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dapat diatur.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1173" y="1690688"/>
            <a:ext cx="4673600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/>
          <p:nvPr/>
        </p:nvSpPr>
        <p:spPr>
          <a:xfrm>
            <a:off x="8924544" y="2237233"/>
            <a:ext cx="10119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7220712" y="5700333"/>
            <a:ext cx="12435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Maju()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Mundur()</a:t>
            </a:r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8813200" y="5768038"/>
            <a:ext cx="891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Structure of OOP</a:t>
            </a:r>
            <a:endParaRPr/>
          </a:p>
        </p:txBody>
      </p:sp>
      <p:pic>
        <p:nvPicPr>
          <p:cNvPr id="127" name="Google Shape;12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6836" y="1073244"/>
            <a:ext cx="4288028" cy="43926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1377696" y="2317518"/>
            <a:ext cx="449884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Metode: </a:t>
            </a:r>
            <a:r>
              <a:rPr b="1" lang="en-ID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Fungsi-fungsi </a:t>
            </a:r>
            <a:r>
              <a:rPr lang="en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didefinisikan di dalam sebuah kelas yang menggambarkan </a:t>
            </a:r>
            <a:r>
              <a:rPr lang="en-ID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perilaku</a:t>
            </a:r>
            <a:r>
              <a:rPr lang="en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dari sebuah objek.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Properti:</a:t>
            </a:r>
            <a:r>
              <a:rPr lang="en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atribut</a:t>
            </a:r>
            <a:r>
              <a:rPr lang="en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b="1" lang="en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Didefinisikan</a:t>
            </a:r>
            <a:r>
              <a:rPr lang="en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dalam </a:t>
            </a:r>
            <a:r>
              <a:rPr lang="en-ID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template kelas </a:t>
            </a:r>
            <a:r>
              <a:rPr lang="en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 </a:t>
            </a:r>
            <a:r>
              <a:rPr lang="en-ID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mewakili</a:t>
            </a:r>
            <a:r>
              <a:rPr lang="en-ID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keadaan (state) dari sebuah objek.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Tata Cara Penggunaan OOP</a:t>
            </a:r>
            <a:br>
              <a:rPr lang="en-ID"/>
            </a:b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AutoNum type="arabicPeriod"/>
            </a:pPr>
            <a:r>
              <a:rPr lang="en-ID">
                <a:solidFill>
                  <a:srgbClr val="FF0000"/>
                </a:solidFill>
              </a:rPr>
              <a:t>Fungsi</a:t>
            </a:r>
            <a:r>
              <a:rPr lang="en-ID"/>
              <a:t> dan data menjadi satu kesatuan yang disebut </a:t>
            </a:r>
            <a:r>
              <a:rPr lang="en-ID">
                <a:solidFill>
                  <a:srgbClr val="0070C0"/>
                </a:solidFill>
              </a:rPr>
              <a:t>obyek</a:t>
            </a:r>
            <a:endParaRPr>
              <a:solidFill>
                <a:srgbClr val="0070C0"/>
              </a:solidFill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D"/>
              <a:t>Obyek-obyek dalam OOP bersifat aktif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D"/>
              <a:t>Cara pandang : program </a:t>
            </a:r>
            <a:r>
              <a:rPr lang="en-ID">
                <a:solidFill>
                  <a:srgbClr val="FF0000"/>
                </a:solidFill>
              </a:rPr>
              <a:t>bukan urut-urutan instruksi </a:t>
            </a:r>
            <a:r>
              <a:rPr lang="en-ID"/>
              <a:t>tapi diselesaikan oleh obyek-obyek yang </a:t>
            </a:r>
            <a:r>
              <a:rPr lang="en-ID">
                <a:solidFill>
                  <a:srgbClr val="00B050"/>
                </a:solidFill>
              </a:rPr>
              <a:t>bekerjasama</a:t>
            </a:r>
            <a:r>
              <a:rPr lang="en-ID"/>
              <a:t> untuk menyelesaikan masalah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Contoh Penggunaan</a:t>
            </a:r>
            <a:endParaRPr b="1"/>
          </a:p>
        </p:txBody>
      </p:sp>
      <p:pic>
        <p:nvPicPr>
          <p:cNvPr id="140" name="Google Shape;14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08051"/>
            <a:ext cx="4368800" cy="37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1285" y="2008051"/>
            <a:ext cx="6159500" cy="36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2024-03-04T08:50:40Z</dcterms:created>
  <dc:creator>Microsoft Office User</dc:creator>
</cp:coreProperties>
</file>