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ZiphI0hlLYKjTiE88hWBpN3iq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213fbc64b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213fbc64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07f0faa0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07f0faa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8"/>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8"/>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5183188" y="987425"/>
            <a:ext cx="6172200" cy="4873625"/>
          </a:xfrm>
          <a:prstGeom prst="rect">
            <a:avLst/>
          </a:prstGeom>
          <a:noFill/>
          <a:ln>
            <a:noFill/>
          </a:ln>
        </p:spPr>
      </p:sp>
      <p:sp>
        <p:nvSpPr>
          <p:cNvPr id="64" name="Google Shape;64;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ID"/>
              <a:t>Sorting &amp; Searching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ID"/>
              <a:t>M.Naufal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Steps</a:t>
            </a:r>
            <a:endParaRPr/>
          </a:p>
        </p:txBody>
      </p:sp>
      <p:sp>
        <p:nvSpPr>
          <p:cNvPr id="142" name="Google Shape;142;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143" name="Google Shape;143;p10"/>
          <p:cNvPicPr preferRelativeResize="0"/>
          <p:nvPr/>
        </p:nvPicPr>
        <p:blipFill rotWithShape="1">
          <a:blip r:embed="rId3">
            <a:alphaModFix/>
          </a:blip>
          <a:srcRect b="0" l="0" r="0" t="0"/>
          <a:stretch/>
        </p:blipFill>
        <p:spPr>
          <a:xfrm>
            <a:off x="838200" y="2216944"/>
            <a:ext cx="10109200" cy="356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Insertion Sort</a:t>
            </a:r>
            <a:endParaRPr/>
          </a:p>
        </p:txBody>
      </p:sp>
      <p:sp>
        <p:nvSpPr>
          <p:cNvPr id="149" name="Google Shape;14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b="1" lang="en-ID" u="sng"/>
              <a:t>Pengertian</a:t>
            </a:r>
            <a:endParaRPr b="1" u="sng"/>
          </a:p>
          <a:p>
            <a:pPr indent="-228600" lvl="0" marL="228600" rtl="0" algn="l">
              <a:lnSpc>
                <a:spcPct val="90000"/>
              </a:lnSpc>
              <a:spcBef>
                <a:spcPts val="1000"/>
              </a:spcBef>
              <a:spcAft>
                <a:spcPts val="0"/>
              </a:spcAft>
              <a:buClr>
                <a:schemeClr val="dk1"/>
              </a:buClr>
              <a:buSzPct val="100000"/>
              <a:buChar char="•"/>
            </a:pPr>
            <a:r>
              <a:rPr lang="en-ID"/>
              <a:t>Algoritma insertion sort merupakan suatu metode pengurutan data dengan melakukan penempatan setiap elemen data pada posisinya dengan membandingkan dengan data-data yang telah ada. Prinsip dari insertion sort adalah dengan membagi data yang akan diurutkan menjadi dua kelompok, satu kelompok yang belum diurutkan dan yang satunya lagi sudah diurutkan, Elemen yang pertama diambil dari kelompok list yang belum diurutkan dan kemudian ditempatkan sesuai posisinya pada bagian lain yang belum diurutkan.</a:t>
            </a:r>
            <a:endParaRPr b="1" u="sng"/>
          </a:p>
          <a:p>
            <a:pPr indent="0" lvl="0" marL="0" rtl="0" algn="l">
              <a:lnSpc>
                <a:spcPct val="90000"/>
              </a:lnSpc>
              <a:spcBef>
                <a:spcPts val="1000"/>
              </a:spcBef>
              <a:spcAft>
                <a:spcPts val="0"/>
              </a:spcAft>
              <a:buClr>
                <a:schemeClr val="dk1"/>
              </a:buClr>
              <a:buSzPct val="100000"/>
              <a:buNone/>
            </a:pPr>
            <a:r>
              <a:rPr b="1" lang="en-ID" u="sng"/>
              <a:t>Konsep</a:t>
            </a:r>
            <a:endParaRPr b="1" u="sng"/>
          </a:p>
          <a:p>
            <a:pPr indent="-514350" lvl="0" marL="514350" rtl="0" algn="l">
              <a:lnSpc>
                <a:spcPct val="90000"/>
              </a:lnSpc>
              <a:spcBef>
                <a:spcPts val="1000"/>
              </a:spcBef>
              <a:spcAft>
                <a:spcPts val="0"/>
              </a:spcAft>
              <a:buClr>
                <a:schemeClr val="dk1"/>
              </a:buClr>
              <a:buSzPct val="100000"/>
              <a:buFont typeface="Calibri"/>
              <a:buAutoNum type="arabicPeriod"/>
            </a:pPr>
            <a:r>
              <a:rPr lang="en-ID"/>
              <a:t>Membandingkan data kedua dengan data kesatu</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Apabila data ke dua lebih kecil maka tukar posisinya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Data ketiga dibandingkan dengan data kesatu dan kedua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Apabila data ketiga lebih kecil tukar lagi posisinya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Data keempat dibandingkan dengan data ketiga hingga kesatu</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Apabila data keempat lebih kecil dari ketiga maka letakkan data keempat ke posisi paling depan</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Begitu seterusnya hingga tidak ada lagi data yang dapat dipindahkan.</a:t>
            </a:r>
            <a:endParaRPr/>
          </a:p>
          <a:p>
            <a:pPr indent="0" lvl="0" marL="0" rtl="0" algn="l">
              <a:lnSpc>
                <a:spcPct val="90000"/>
              </a:lnSpc>
              <a:spcBef>
                <a:spcPts val="1000"/>
              </a:spcBef>
              <a:spcAft>
                <a:spcPts val="0"/>
              </a:spcAft>
              <a:buClr>
                <a:schemeClr val="dk1"/>
              </a:buClr>
              <a:buSzPct val="100000"/>
              <a:buNone/>
            </a:pPr>
            <a:r>
              <a:t/>
            </a:r>
            <a:endParaRPr b="1" u="sng"/>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Ilustrasi</a:t>
            </a:r>
            <a:endParaRPr/>
          </a:p>
        </p:txBody>
      </p:sp>
      <p:pic>
        <p:nvPicPr>
          <p:cNvPr id="155" name="Google Shape;155;p12"/>
          <p:cNvPicPr preferRelativeResize="0"/>
          <p:nvPr>
            <p:ph idx="1" type="body"/>
          </p:nvPr>
        </p:nvPicPr>
        <p:blipFill rotWithShape="1">
          <a:blip r:embed="rId3">
            <a:alphaModFix/>
          </a:blip>
          <a:srcRect b="0" l="0" r="0" t="0"/>
          <a:stretch/>
        </p:blipFill>
        <p:spPr>
          <a:xfrm>
            <a:off x="4943663" y="365125"/>
            <a:ext cx="4677415" cy="57866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Steps</a:t>
            </a:r>
            <a:endParaRPr/>
          </a:p>
        </p:txBody>
      </p:sp>
      <p:sp>
        <p:nvSpPr>
          <p:cNvPr id="161" name="Google Shape;16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62" name="Google Shape;162;p13"/>
          <p:cNvPicPr preferRelativeResize="0"/>
          <p:nvPr/>
        </p:nvPicPr>
        <p:blipFill rotWithShape="1">
          <a:blip r:embed="rId3">
            <a:alphaModFix/>
          </a:blip>
          <a:srcRect b="0" l="0" r="0" t="0"/>
          <a:stretch/>
        </p:blipFill>
        <p:spPr>
          <a:xfrm>
            <a:off x="838200" y="1825625"/>
            <a:ext cx="9994900" cy="359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Merge Sort</a:t>
            </a:r>
            <a:endParaRPr/>
          </a:p>
        </p:txBody>
      </p:sp>
      <p:sp>
        <p:nvSpPr>
          <p:cNvPr id="168" name="Google Shape;16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ID" u="sng"/>
              <a:t>Pengertian</a:t>
            </a:r>
            <a:endParaRPr b="1" u="sng"/>
          </a:p>
          <a:p>
            <a:pPr indent="0" lvl="0" marL="0" rtl="0" algn="l">
              <a:lnSpc>
                <a:spcPct val="90000"/>
              </a:lnSpc>
              <a:spcBef>
                <a:spcPts val="1000"/>
              </a:spcBef>
              <a:spcAft>
                <a:spcPts val="0"/>
              </a:spcAft>
              <a:buClr>
                <a:schemeClr val="dk1"/>
              </a:buClr>
              <a:buSzPct val="100000"/>
              <a:buNone/>
            </a:pPr>
            <a:r>
              <a:rPr lang="en-ID"/>
              <a:t>Algoritma merge sort sendiri sebenarnya tidak hanya menggabungkan. Algoritma ini terlebih dahulu melakukan pemecahan berulang-ulang, baru kemudian diikuti dengan penggabungan yang disertai pengurutan</a:t>
            </a:r>
            <a:endParaRPr b="1" u="sng"/>
          </a:p>
          <a:p>
            <a:pPr indent="0" lvl="0" marL="0" rtl="0" algn="l">
              <a:lnSpc>
                <a:spcPct val="90000"/>
              </a:lnSpc>
              <a:spcBef>
                <a:spcPts val="1000"/>
              </a:spcBef>
              <a:spcAft>
                <a:spcPts val="0"/>
              </a:spcAft>
              <a:buClr>
                <a:schemeClr val="dk1"/>
              </a:buClr>
              <a:buSzPct val="100000"/>
              <a:buNone/>
            </a:pPr>
            <a:r>
              <a:rPr b="1" lang="en-ID" u="sng"/>
              <a:t>Konsep</a:t>
            </a:r>
            <a:endParaRPr b="1" u="sng"/>
          </a:p>
          <a:p>
            <a:pPr indent="-228600" lvl="0" marL="228600" rtl="0" algn="l">
              <a:lnSpc>
                <a:spcPct val="90000"/>
              </a:lnSpc>
              <a:spcBef>
                <a:spcPts val="1000"/>
              </a:spcBef>
              <a:spcAft>
                <a:spcPts val="0"/>
              </a:spcAft>
              <a:buClr>
                <a:schemeClr val="dk1"/>
              </a:buClr>
              <a:buSzPct val="100000"/>
              <a:buChar char="•"/>
            </a:pPr>
            <a:r>
              <a:rPr lang="en-ID"/>
              <a:t>Algoritma ini durumuskan dalam 3 langkah (</a:t>
            </a:r>
            <a:r>
              <a:rPr i="1" lang="en-ID"/>
              <a:t>divide-and-conquer</a:t>
            </a:r>
            <a:r>
              <a:rPr lang="en-ID"/>
              <a:t>) seperti ini</a:t>
            </a:r>
            <a:endParaRPr/>
          </a:p>
          <a:p>
            <a:pPr indent="-514350" lvl="0" marL="514350" rtl="0" algn="l">
              <a:lnSpc>
                <a:spcPct val="90000"/>
              </a:lnSpc>
              <a:spcBef>
                <a:spcPts val="1000"/>
              </a:spcBef>
              <a:spcAft>
                <a:spcPts val="0"/>
              </a:spcAft>
              <a:buClr>
                <a:schemeClr val="dk1"/>
              </a:buClr>
              <a:buSzPct val="100000"/>
              <a:buFont typeface="Calibri"/>
              <a:buAutoNum type="arabicPeriod"/>
            </a:pPr>
            <a:r>
              <a:rPr i="1" lang="en-ID"/>
              <a:t>Divide</a:t>
            </a:r>
            <a:r>
              <a:rPr lang="en-ID"/>
              <a:t>: Memilih/memilah elemen dari data menjadi dua bagian.</a:t>
            </a:r>
            <a:endParaRPr/>
          </a:p>
          <a:p>
            <a:pPr indent="-514350" lvl="0" marL="514350" rtl="0" algn="l">
              <a:lnSpc>
                <a:spcPct val="90000"/>
              </a:lnSpc>
              <a:spcBef>
                <a:spcPts val="1000"/>
              </a:spcBef>
              <a:spcAft>
                <a:spcPts val="0"/>
              </a:spcAft>
              <a:buClr>
                <a:schemeClr val="dk1"/>
              </a:buClr>
              <a:buSzPct val="100000"/>
              <a:buFont typeface="Calibri"/>
              <a:buAutoNum type="arabicPeriod"/>
            </a:pPr>
            <a:r>
              <a:rPr i="1" lang="en-ID"/>
              <a:t>Conquer</a:t>
            </a:r>
            <a:r>
              <a:rPr lang="en-ID"/>
              <a:t>: setiap bagian dengan memanggil prosedur merge sort secara rekursif</a:t>
            </a:r>
            <a:endParaRPr/>
          </a:p>
          <a:p>
            <a:pPr indent="-514350" lvl="0" marL="514350" rtl="0" algn="l">
              <a:lnSpc>
                <a:spcPct val="90000"/>
              </a:lnSpc>
              <a:spcBef>
                <a:spcPts val="1000"/>
              </a:spcBef>
              <a:spcAft>
                <a:spcPts val="0"/>
              </a:spcAft>
              <a:buClr>
                <a:schemeClr val="dk1"/>
              </a:buClr>
              <a:buSzPct val="100000"/>
              <a:buFont typeface="Calibri"/>
              <a:buAutoNum type="arabicPeriod"/>
            </a:pPr>
            <a:r>
              <a:rPr i="1" lang="en-ID"/>
              <a:t>Kombinasi</a:t>
            </a:r>
            <a:r>
              <a:rPr lang="en-ID"/>
              <a:t>: Mengkombinasi/Menggabungkan setiap bagian dari rangkaian data tersebut</a:t>
            </a:r>
            <a:endParaRPr/>
          </a:p>
          <a:p>
            <a:pPr indent="0" lvl="0" marL="0" rtl="0" algn="l">
              <a:lnSpc>
                <a:spcPct val="90000"/>
              </a:lnSpc>
              <a:spcBef>
                <a:spcPts val="1000"/>
              </a:spcBef>
              <a:spcAft>
                <a:spcPts val="0"/>
              </a:spcAft>
              <a:buClr>
                <a:schemeClr val="dk1"/>
              </a:buClr>
              <a:buSzPct val="100000"/>
              <a:buNone/>
            </a:pPr>
            <a:r>
              <a:t/>
            </a:r>
            <a:endParaRPr b="1" u="sng"/>
          </a:p>
          <a:p>
            <a:pPr indent="0" lvl="0" marL="0" rtl="0" algn="l">
              <a:lnSpc>
                <a:spcPct val="90000"/>
              </a:lnSpc>
              <a:spcBef>
                <a:spcPts val="1000"/>
              </a:spcBef>
              <a:spcAft>
                <a:spcPts val="0"/>
              </a:spcAft>
              <a:buClr>
                <a:schemeClr val="dk1"/>
              </a:buClr>
              <a:buSzPct val="100000"/>
              <a:buNone/>
            </a:pPr>
            <a:r>
              <a:t/>
            </a:r>
            <a:endParaRPr b="1" u="sng"/>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Ilustrasi</a:t>
            </a:r>
            <a:endParaRPr/>
          </a:p>
        </p:txBody>
      </p:sp>
      <p:pic>
        <p:nvPicPr>
          <p:cNvPr id="174" name="Google Shape;174;p15"/>
          <p:cNvPicPr preferRelativeResize="0"/>
          <p:nvPr>
            <p:ph idx="1" type="body"/>
          </p:nvPr>
        </p:nvPicPr>
        <p:blipFill rotWithShape="1">
          <a:blip r:embed="rId3">
            <a:alphaModFix/>
          </a:blip>
          <a:srcRect b="0" l="0" r="0" t="0"/>
          <a:stretch/>
        </p:blipFill>
        <p:spPr>
          <a:xfrm>
            <a:off x="3395041" y="1585531"/>
            <a:ext cx="5112854" cy="47169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Steps</a:t>
            </a:r>
            <a:endParaRPr/>
          </a:p>
        </p:txBody>
      </p:sp>
      <p:pic>
        <p:nvPicPr>
          <p:cNvPr id="180" name="Google Shape;180;p16"/>
          <p:cNvPicPr preferRelativeResize="0"/>
          <p:nvPr>
            <p:ph idx="1" type="body"/>
          </p:nvPr>
        </p:nvPicPr>
        <p:blipFill rotWithShape="1">
          <a:blip r:embed="rId3">
            <a:alphaModFix/>
          </a:blip>
          <a:srcRect b="0" l="0" r="0" t="0"/>
          <a:stretch/>
        </p:blipFill>
        <p:spPr>
          <a:xfrm>
            <a:off x="1733590" y="1825625"/>
            <a:ext cx="8724820" cy="435133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34213fbc64b_2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D"/>
              <a:t>big O Sorting</a:t>
            </a:r>
            <a:endParaRPr/>
          </a:p>
        </p:txBody>
      </p:sp>
      <p:sp>
        <p:nvSpPr>
          <p:cNvPr id="186" name="Google Shape;186;g34213fbc64b_2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7" name="Google Shape;187;g34213fbc64b_2_0"/>
          <p:cNvPicPr preferRelativeResize="0"/>
          <p:nvPr/>
        </p:nvPicPr>
        <p:blipFill>
          <a:blip r:embed="rId3">
            <a:alphaModFix/>
          </a:blip>
          <a:stretch>
            <a:fillRect/>
          </a:stretch>
        </p:blipFill>
        <p:spPr>
          <a:xfrm>
            <a:off x="952500" y="1913200"/>
            <a:ext cx="10287000" cy="3448050"/>
          </a:xfrm>
          <a:prstGeom prst="rect">
            <a:avLst/>
          </a:prstGeom>
          <a:noFill/>
          <a:ln>
            <a:noFill/>
          </a:ln>
        </p:spPr>
      </p:pic>
      <p:sp>
        <p:nvSpPr>
          <p:cNvPr id="188" name="Google Shape;188;g34213fbc64b_2_0"/>
          <p:cNvSpPr txBox="1"/>
          <p:nvPr/>
        </p:nvSpPr>
        <p:spPr>
          <a:xfrm>
            <a:off x="4795200" y="5474750"/>
            <a:ext cx="7396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D" sz="2800">
                <a:solidFill>
                  <a:schemeClr val="dk1"/>
                </a:solidFill>
                <a:latin typeface="Calibri"/>
                <a:ea typeface="Calibri"/>
                <a:cs typeface="Calibri"/>
                <a:sym typeface="Calibri"/>
              </a:rPr>
              <a:t>dimana n adalah jumlah elemen. </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Searching</a:t>
            </a:r>
            <a:endParaRPr/>
          </a:p>
        </p:txBody>
      </p:sp>
      <p:sp>
        <p:nvSpPr>
          <p:cNvPr id="194" name="Google Shape;194;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D" u="sng"/>
              <a:t>Pengertian</a:t>
            </a:r>
            <a:endParaRPr/>
          </a:p>
          <a:p>
            <a:pPr indent="0" lvl="0" marL="0" rtl="0" algn="l">
              <a:lnSpc>
                <a:spcPct val="90000"/>
              </a:lnSpc>
              <a:spcBef>
                <a:spcPts val="1000"/>
              </a:spcBef>
              <a:spcAft>
                <a:spcPts val="0"/>
              </a:spcAft>
              <a:buClr>
                <a:schemeClr val="dk1"/>
              </a:buClr>
              <a:buSzPts val="2800"/>
              <a:buNone/>
            </a:pPr>
            <a:r>
              <a:rPr lang="en-ID"/>
              <a:t>Metode pencarian guna menemukan data / informasi yang sedang dicari di dalam sebuah kumpulan data yang memiliki type data sama.</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Liniar Searching / Sequential</a:t>
            </a:r>
            <a:endParaRPr/>
          </a:p>
        </p:txBody>
      </p:sp>
      <p:sp>
        <p:nvSpPr>
          <p:cNvPr id="200" name="Google Shape;200;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rPr b="1" lang="en-ID" u="sng"/>
              <a:t>Pengertian</a:t>
            </a:r>
            <a:endParaRPr b="1" u="sng"/>
          </a:p>
          <a:p>
            <a:pPr indent="0" lvl="0" marL="0" rtl="0" algn="just">
              <a:lnSpc>
                <a:spcPct val="90000"/>
              </a:lnSpc>
              <a:spcBef>
                <a:spcPts val="1000"/>
              </a:spcBef>
              <a:spcAft>
                <a:spcPts val="0"/>
              </a:spcAft>
              <a:buClr>
                <a:schemeClr val="dk1"/>
              </a:buClr>
              <a:buSzPts val="2800"/>
              <a:buNone/>
            </a:pPr>
            <a:r>
              <a:rPr lang="en-ID"/>
              <a:t>Teknik pencarian data dengan </a:t>
            </a:r>
            <a:r>
              <a:rPr b="1" lang="en-ID"/>
              <a:t>menelusuri semua data satu per satu</a:t>
            </a:r>
            <a:r>
              <a:rPr lang="en-ID"/>
              <a:t>. Apabila ditemukan kecocokan data maka program akan mengembalikan output, jika tidak pencarian akan terus berlanjut hingga akhir dari array tersebut.</a:t>
            </a:r>
            <a:endParaRPr/>
          </a:p>
          <a:p>
            <a:pPr indent="0" lvl="0" marL="0" rtl="0" algn="just">
              <a:lnSpc>
                <a:spcPct val="90000"/>
              </a:lnSpc>
              <a:spcBef>
                <a:spcPts val="1000"/>
              </a:spcBef>
              <a:spcAft>
                <a:spcPts val="0"/>
              </a:spcAft>
              <a:buClr>
                <a:schemeClr val="dk1"/>
              </a:buClr>
              <a:buSzPts val="2800"/>
              <a:buNone/>
            </a:pPr>
            <a:r>
              <a:t/>
            </a:r>
            <a:endParaRPr b="1" u="sng"/>
          </a:p>
          <a:p>
            <a:pPr indent="0" lvl="0" marL="0" rtl="0" algn="just">
              <a:lnSpc>
                <a:spcPct val="90000"/>
              </a:lnSpc>
              <a:spcBef>
                <a:spcPts val="1000"/>
              </a:spcBef>
              <a:spcAft>
                <a:spcPts val="0"/>
              </a:spcAft>
              <a:buClr>
                <a:schemeClr val="dk1"/>
              </a:buClr>
              <a:buSzPts val="2800"/>
              <a:buNone/>
            </a:pPr>
            <a:r>
              <a:t/>
            </a:r>
            <a:endParaRPr b="1" u="sng"/>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Sorting</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ID" u="sng"/>
              <a:t>Pengertian</a:t>
            </a:r>
            <a:endParaRPr b="1" u="sng"/>
          </a:p>
          <a:p>
            <a:pPr indent="-228600" lvl="0" marL="228600" rtl="0" algn="l">
              <a:lnSpc>
                <a:spcPct val="90000"/>
              </a:lnSpc>
              <a:spcBef>
                <a:spcPts val="1000"/>
              </a:spcBef>
              <a:spcAft>
                <a:spcPts val="0"/>
              </a:spcAft>
              <a:buClr>
                <a:schemeClr val="dk1"/>
              </a:buClr>
              <a:buSzPts val="2800"/>
              <a:buChar char="•"/>
            </a:pPr>
            <a:r>
              <a:rPr lang="en-ID"/>
              <a:t>Proses pengurutan data yang sebelumnya disusun secara acak sehingga tersusun secara teratur menurut aturan tertentu.</a:t>
            </a:r>
            <a:endParaRPr/>
          </a:p>
          <a:p>
            <a:pPr indent="-228600" lvl="0" marL="228600" rtl="0" algn="l">
              <a:lnSpc>
                <a:spcPct val="90000"/>
              </a:lnSpc>
              <a:spcBef>
                <a:spcPts val="1000"/>
              </a:spcBef>
              <a:spcAft>
                <a:spcPts val="0"/>
              </a:spcAft>
              <a:buClr>
                <a:schemeClr val="dk1"/>
              </a:buClr>
              <a:buSzPts val="2800"/>
              <a:buChar char="•"/>
            </a:pPr>
            <a:r>
              <a:rPr lang="en-ID"/>
              <a:t>Data dapat berupa angka maupun huruf</a:t>
            </a:r>
            <a:endParaRPr/>
          </a:p>
          <a:p>
            <a:pPr indent="-228600" lvl="0" marL="228600" rtl="0" algn="l">
              <a:lnSpc>
                <a:spcPct val="90000"/>
              </a:lnSpc>
              <a:spcBef>
                <a:spcPts val="1000"/>
              </a:spcBef>
              <a:spcAft>
                <a:spcPts val="0"/>
              </a:spcAft>
              <a:buClr>
                <a:schemeClr val="dk1"/>
              </a:buClr>
              <a:buSzPts val="2800"/>
              <a:buChar char="•"/>
            </a:pPr>
            <a:r>
              <a:rPr lang="en-ID"/>
              <a:t>Dapat dilakukan secara </a:t>
            </a:r>
            <a:r>
              <a:rPr b="1" lang="en-ID"/>
              <a:t>ASC</a:t>
            </a:r>
            <a:r>
              <a:rPr lang="en-ID"/>
              <a:t> (urut naik), </a:t>
            </a:r>
            <a:r>
              <a:rPr b="1" lang="en-ID"/>
              <a:t>DESC </a:t>
            </a:r>
            <a:r>
              <a:rPr lang="en-ID"/>
              <a:t>(urut turun)</a:t>
            </a:r>
            <a:endParaRPr b="1"/>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Ilustrasi</a:t>
            </a:r>
            <a:endParaRPr/>
          </a:p>
        </p:txBody>
      </p:sp>
      <p:sp>
        <p:nvSpPr>
          <p:cNvPr id="206" name="Google Shape;20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7" name="Google Shape;207;p19"/>
          <p:cNvPicPr preferRelativeResize="0"/>
          <p:nvPr/>
        </p:nvPicPr>
        <p:blipFill rotWithShape="1">
          <a:blip r:embed="rId3">
            <a:alphaModFix/>
          </a:blip>
          <a:srcRect b="0" l="0" r="0" t="0"/>
          <a:stretch/>
        </p:blipFill>
        <p:spPr>
          <a:xfrm>
            <a:off x="2763032" y="1999380"/>
            <a:ext cx="5136303" cy="155801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Binary Searching</a:t>
            </a:r>
            <a:endParaRPr/>
          </a:p>
        </p:txBody>
      </p:sp>
      <p:sp>
        <p:nvSpPr>
          <p:cNvPr id="213" name="Google Shape;213;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D"/>
              <a:t>   </a:t>
            </a:r>
            <a:r>
              <a:rPr b="1" lang="en-ID" u="sng"/>
              <a:t>Pengertian</a:t>
            </a:r>
            <a:endParaRPr b="1" u="sng"/>
          </a:p>
          <a:p>
            <a:pPr indent="-228600" lvl="0" marL="228600" rtl="0" algn="l">
              <a:lnSpc>
                <a:spcPct val="90000"/>
              </a:lnSpc>
              <a:spcBef>
                <a:spcPts val="1000"/>
              </a:spcBef>
              <a:spcAft>
                <a:spcPts val="0"/>
              </a:spcAft>
              <a:buClr>
                <a:schemeClr val="dk1"/>
              </a:buClr>
              <a:buSzPct val="100000"/>
              <a:buChar char="•"/>
            </a:pPr>
            <a:r>
              <a:rPr lang="en-ID"/>
              <a:t>algoritma ini menggukan </a:t>
            </a:r>
            <a:r>
              <a:rPr i="1" lang="en-ID"/>
              <a:t>jumps</a:t>
            </a:r>
            <a:r>
              <a:rPr lang="en-ID"/>
              <a:t>. Ide dari dari algo ini adalah mencari sebuah data dari kumpulan data yang </a:t>
            </a:r>
            <a:r>
              <a:rPr b="1" lang="en-ID"/>
              <a:t>TERURUT</a:t>
            </a:r>
            <a:r>
              <a:rPr lang="en-ID"/>
              <a:t> dengan cara membagi kumpulan data tersebut </a:t>
            </a:r>
            <a:r>
              <a:rPr b="1" lang="en-ID"/>
              <a:t>menjadi 2 bagian </a:t>
            </a:r>
            <a:r>
              <a:rPr lang="en-ID"/>
              <a:t>yang sama dan melihat data yang ada di tengah kumpulan data tersebut serta membandingkan dengan data yang kita cari. </a:t>
            </a:r>
            <a:endParaRPr/>
          </a:p>
          <a:p>
            <a:pPr indent="-228600" lvl="0" marL="228600" rtl="0" algn="l">
              <a:lnSpc>
                <a:spcPct val="90000"/>
              </a:lnSpc>
              <a:spcBef>
                <a:spcPts val="1000"/>
              </a:spcBef>
              <a:spcAft>
                <a:spcPts val="0"/>
              </a:spcAft>
              <a:buClr>
                <a:schemeClr val="dk1"/>
              </a:buClr>
              <a:buSzPct val="100000"/>
              <a:buChar char="•"/>
            </a:pPr>
            <a:r>
              <a:rPr lang="en-ID"/>
              <a:t>Jadi, </a:t>
            </a:r>
            <a:r>
              <a:rPr i="1" lang="en-ID"/>
              <a:t>binary search</a:t>
            </a:r>
            <a:r>
              <a:rPr lang="en-ID"/>
              <a:t> melihat data yang </a:t>
            </a:r>
            <a:r>
              <a:rPr b="1" lang="en-ID"/>
              <a:t>berada di tengah dulu</a:t>
            </a:r>
            <a:r>
              <a:rPr lang="en-ID"/>
              <a:t>, bukan di awal. Asumsikan data yang kita miliki sudah terurut ascending.  Jika data yang berada di tengah itu lebih besar daripada yang kita cari, maka kita hanya akan melihat data pertama hingga data ke-tengah-1. Begitu pula apabila data tengah lebih kecil, maka kita akan melihat data ke-tengah+1 hingga terakhir.</a:t>
            </a:r>
            <a:endParaRPr/>
          </a:p>
          <a:p>
            <a:pPr indent="0" lvl="0" marL="0" rtl="0" algn="l">
              <a:lnSpc>
                <a:spcPct val="90000"/>
              </a:lnSpc>
              <a:spcBef>
                <a:spcPts val="1000"/>
              </a:spcBef>
              <a:spcAft>
                <a:spcPts val="0"/>
              </a:spcAft>
              <a:buClr>
                <a:schemeClr val="dk1"/>
              </a:buClr>
              <a:buSzPct val="100000"/>
              <a:buNone/>
            </a:pPr>
            <a:r>
              <a:t/>
            </a:r>
            <a:endParaRPr b="1" u="sng"/>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Ilustrasi</a:t>
            </a:r>
            <a:endParaRPr/>
          </a:p>
        </p:txBody>
      </p:sp>
      <p:sp>
        <p:nvSpPr>
          <p:cNvPr id="219" name="Google Shape;2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ID"/>
              <a:t>Array A = [12,15,17,20,50] </a:t>
            </a:r>
            <a:endParaRPr/>
          </a:p>
          <a:p>
            <a:pPr indent="-228600" lvl="0" marL="228600" rtl="0" algn="l">
              <a:lnSpc>
                <a:spcPct val="90000"/>
              </a:lnSpc>
              <a:spcBef>
                <a:spcPts val="1000"/>
              </a:spcBef>
              <a:spcAft>
                <a:spcPts val="0"/>
              </a:spcAft>
              <a:buClr>
                <a:schemeClr val="dk1"/>
              </a:buClr>
              <a:buSzPts val="2800"/>
              <a:buChar char="•"/>
            </a:pPr>
            <a:r>
              <a:rPr lang="en-ID"/>
              <a:t>Yang dicari k = 15</a:t>
            </a:r>
            <a:endParaRPr/>
          </a:p>
          <a:p>
            <a:pPr indent="-228600" lvl="0" marL="228600" rtl="0" algn="l">
              <a:lnSpc>
                <a:spcPct val="90000"/>
              </a:lnSpc>
              <a:spcBef>
                <a:spcPts val="1000"/>
              </a:spcBef>
              <a:spcAft>
                <a:spcPts val="0"/>
              </a:spcAft>
              <a:buClr>
                <a:schemeClr val="dk1"/>
              </a:buClr>
              <a:buSzPts val="2800"/>
              <a:buChar char="•"/>
            </a:pPr>
            <a:r>
              <a:rPr lang="en-ID"/>
              <a:t>Panjang A atau n = 5, batas bawah L, atas R, tengah M</a:t>
            </a:r>
            <a:endParaRPr/>
          </a:p>
          <a:p>
            <a:pPr indent="0" lvl="0" marL="0" rtl="0" algn="l">
              <a:lnSpc>
                <a:spcPct val="90000"/>
              </a:lnSpc>
              <a:spcBef>
                <a:spcPts val="1000"/>
              </a:spcBef>
              <a:spcAft>
                <a:spcPts val="0"/>
              </a:spcAft>
              <a:buClr>
                <a:schemeClr val="dk1"/>
              </a:buClr>
              <a:buSzPts val="2800"/>
              <a:buNone/>
            </a:pPr>
            <a:r>
              <a:t/>
            </a:r>
            <a:endParaRPr/>
          </a:p>
        </p:txBody>
      </p:sp>
      <p:pic>
        <p:nvPicPr>
          <p:cNvPr id="220" name="Google Shape;220;p21"/>
          <p:cNvPicPr preferRelativeResize="0"/>
          <p:nvPr/>
        </p:nvPicPr>
        <p:blipFill rotWithShape="1">
          <a:blip r:embed="rId3">
            <a:alphaModFix/>
          </a:blip>
          <a:srcRect b="0" l="0" r="0" t="0"/>
          <a:stretch/>
        </p:blipFill>
        <p:spPr>
          <a:xfrm>
            <a:off x="1290181" y="4001294"/>
            <a:ext cx="8434192" cy="161439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Ilustrasi</a:t>
            </a:r>
            <a:endParaRPr/>
          </a:p>
        </p:txBody>
      </p:sp>
      <p:pic>
        <p:nvPicPr>
          <p:cNvPr id="226" name="Google Shape;226;p22"/>
          <p:cNvPicPr preferRelativeResize="0"/>
          <p:nvPr>
            <p:ph idx="1" type="body"/>
          </p:nvPr>
        </p:nvPicPr>
        <p:blipFill rotWithShape="1">
          <a:blip r:embed="rId3">
            <a:alphaModFix/>
          </a:blip>
          <a:srcRect b="0" l="0" r="0" t="0"/>
          <a:stretch/>
        </p:blipFill>
        <p:spPr>
          <a:xfrm>
            <a:off x="5290930" y="-3968"/>
            <a:ext cx="6692900" cy="1892300"/>
          </a:xfrm>
          <a:prstGeom prst="rect">
            <a:avLst/>
          </a:prstGeom>
          <a:noFill/>
          <a:ln>
            <a:noFill/>
          </a:ln>
        </p:spPr>
      </p:pic>
      <p:pic>
        <p:nvPicPr>
          <p:cNvPr id="227" name="Google Shape;227;p22"/>
          <p:cNvPicPr preferRelativeResize="0"/>
          <p:nvPr/>
        </p:nvPicPr>
        <p:blipFill rotWithShape="1">
          <a:blip r:embed="rId4">
            <a:alphaModFix/>
          </a:blip>
          <a:srcRect b="0" l="0" r="0" t="0"/>
          <a:stretch/>
        </p:blipFill>
        <p:spPr>
          <a:xfrm>
            <a:off x="5499100" y="2079039"/>
            <a:ext cx="6692900" cy="1778000"/>
          </a:xfrm>
          <a:prstGeom prst="rect">
            <a:avLst/>
          </a:prstGeom>
          <a:noFill/>
          <a:ln>
            <a:noFill/>
          </a:ln>
        </p:spPr>
      </p:pic>
      <p:pic>
        <p:nvPicPr>
          <p:cNvPr id="228" name="Google Shape;228;p22"/>
          <p:cNvPicPr preferRelativeResize="0"/>
          <p:nvPr/>
        </p:nvPicPr>
        <p:blipFill rotWithShape="1">
          <a:blip r:embed="rId5">
            <a:alphaModFix/>
          </a:blip>
          <a:srcRect b="0" l="0" r="0" t="0"/>
          <a:stretch/>
        </p:blipFill>
        <p:spPr>
          <a:xfrm>
            <a:off x="513246" y="3396975"/>
            <a:ext cx="6692900" cy="1778000"/>
          </a:xfrm>
          <a:prstGeom prst="rect">
            <a:avLst/>
          </a:prstGeom>
          <a:noFill/>
          <a:ln>
            <a:noFill/>
          </a:ln>
        </p:spPr>
      </p:pic>
      <p:pic>
        <p:nvPicPr>
          <p:cNvPr id="229" name="Google Shape;229;p22"/>
          <p:cNvPicPr preferRelativeResize="0"/>
          <p:nvPr/>
        </p:nvPicPr>
        <p:blipFill rotWithShape="1">
          <a:blip r:embed="rId6">
            <a:alphaModFix/>
          </a:blip>
          <a:srcRect b="0" l="0" r="0" t="0"/>
          <a:stretch/>
        </p:blipFill>
        <p:spPr>
          <a:xfrm>
            <a:off x="5572539" y="5080000"/>
            <a:ext cx="6692900" cy="177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Bogo Sort</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b="1" lang="en-ID" u="sng"/>
              <a:t>Pengertian</a:t>
            </a:r>
            <a:endParaRPr b="1" u="sng"/>
          </a:p>
          <a:p>
            <a:pPr indent="0" lvl="0" marL="0" rtl="0" algn="l">
              <a:lnSpc>
                <a:spcPct val="90000"/>
              </a:lnSpc>
              <a:spcBef>
                <a:spcPts val="1000"/>
              </a:spcBef>
              <a:spcAft>
                <a:spcPts val="0"/>
              </a:spcAft>
              <a:buClr>
                <a:schemeClr val="dk1"/>
              </a:buClr>
              <a:buSzPts val="2800"/>
              <a:buNone/>
            </a:pPr>
            <a:r>
              <a:rPr lang="en-ID"/>
              <a:t>Bogo Sort (bisa disebut juga stupidsort/slowsort/randomsort dan lain sebagainya) adalah algoritma sorting yang cukup tidak efektif berdasarkan generalisasi dan hasil tes paradigmanya. </a:t>
            </a:r>
            <a:endParaRPr/>
          </a:p>
          <a:p>
            <a:pPr indent="0" lvl="0" marL="0" rtl="0" algn="l">
              <a:lnSpc>
                <a:spcPct val="90000"/>
              </a:lnSpc>
              <a:spcBef>
                <a:spcPts val="1000"/>
              </a:spcBef>
              <a:spcAft>
                <a:spcPts val="0"/>
              </a:spcAft>
              <a:buClr>
                <a:schemeClr val="dk1"/>
              </a:buClr>
              <a:buSzPts val="2800"/>
              <a:buNone/>
            </a:pPr>
            <a:r>
              <a:rPr b="1" lang="en-ID" u="sng"/>
              <a:t>Konsep</a:t>
            </a:r>
            <a:endParaRPr b="1" u="sng"/>
          </a:p>
          <a:p>
            <a:pPr indent="-514350" lvl="0" marL="514350" rtl="0" algn="l">
              <a:lnSpc>
                <a:spcPct val="90000"/>
              </a:lnSpc>
              <a:spcBef>
                <a:spcPts val="1000"/>
              </a:spcBef>
              <a:spcAft>
                <a:spcPts val="0"/>
              </a:spcAft>
              <a:buClr>
                <a:schemeClr val="dk1"/>
              </a:buClr>
              <a:buSzPts val="2800"/>
              <a:buFont typeface="Calibri"/>
              <a:buAutoNum type="arabicPeriod"/>
            </a:pPr>
            <a:r>
              <a:rPr lang="en-ID"/>
              <a:t>Lempar nomor secara acak.</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D"/>
              <a:t>Cek apakah nomor sudah terurut atau belum.</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D"/>
              <a:t>Jika urut maka kembalikan array yang diurutkan.</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ID"/>
              <a:t>Jika tidak, itu akan menghasilkan lagi pengacakan angka hingga array diurutkan.</a:t>
            </a:r>
            <a:endParaRPr b="1"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Ilustrasi</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ID"/>
              <a:t>example array ( 3 2 5 1 0 4 ) </a:t>
            </a:r>
            <a:endParaRPr/>
          </a:p>
          <a:p>
            <a:pPr indent="0" lvl="0" marL="0" rtl="0" algn="l">
              <a:lnSpc>
                <a:spcPct val="90000"/>
              </a:lnSpc>
              <a:spcBef>
                <a:spcPts val="1000"/>
              </a:spcBef>
              <a:spcAft>
                <a:spcPts val="0"/>
              </a:spcAft>
              <a:buClr>
                <a:schemeClr val="dk1"/>
              </a:buClr>
              <a:buSzPct val="100000"/>
              <a:buNone/>
            </a:pPr>
            <a:r>
              <a:rPr lang="en-ID"/>
              <a:t>4 5 0 3 2 1 (1st shuffling) </a:t>
            </a:r>
            <a:endParaRPr/>
          </a:p>
          <a:p>
            <a:pPr indent="0" lvl="0" marL="0" rtl="0" algn="l">
              <a:lnSpc>
                <a:spcPct val="90000"/>
              </a:lnSpc>
              <a:spcBef>
                <a:spcPts val="1000"/>
              </a:spcBef>
              <a:spcAft>
                <a:spcPts val="0"/>
              </a:spcAft>
              <a:buClr>
                <a:schemeClr val="dk1"/>
              </a:buClr>
              <a:buSzPct val="100000"/>
              <a:buNone/>
            </a:pPr>
            <a:r>
              <a:rPr lang="en-ID"/>
              <a:t>4 1 3 2 5 0 (2ndshuffling) </a:t>
            </a:r>
            <a:endParaRPr/>
          </a:p>
          <a:p>
            <a:pPr indent="0" lvl="0" marL="0" rtl="0" algn="l">
              <a:lnSpc>
                <a:spcPct val="90000"/>
              </a:lnSpc>
              <a:spcBef>
                <a:spcPts val="1000"/>
              </a:spcBef>
              <a:spcAft>
                <a:spcPts val="0"/>
              </a:spcAft>
              <a:buClr>
                <a:schemeClr val="dk1"/>
              </a:buClr>
              <a:buSzPct val="100000"/>
              <a:buNone/>
            </a:pPr>
            <a:r>
              <a:rPr lang="en-ID"/>
              <a:t>1 0 3 2 5 4 (3rd shuffling) </a:t>
            </a:r>
            <a:endParaRPr/>
          </a:p>
          <a:p>
            <a:pPr indent="0" lvl="0" marL="0" rtl="0" algn="l">
              <a:lnSpc>
                <a:spcPct val="90000"/>
              </a:lnSpc>
              <a:spcBef>
                <a:spcPts val="1000"/>
              </a:spcBef>
              <a:spcAft>
                <a:spcPts val="0"/>
              </a:spcAft>
              <a:buClr>
                <a:schemeClr val="dk1"/>
              </a:buClr>
              <a:buSzPct val="100000"/>
              <a:buNone/>
            </a:pPr>
            <a:r>
              <a:rPr lang="en-ID"/>
              <a:t>3 1 0 2 4 5 (4th shuffling) </a:t>
            </a:r>
            <a:endParaRPr/>
          </a:p>
          <a:p>
            <a:pPr indent="0" lvl="0" marL="0" rtl="0" algn="l">
              <a:lnSpc>
                <a:spcPct val="90000"/>
              </a:lnSpc>
              <a:spcBef>
                <a:spcPts val="1000"/>
              </a:spcBef>
              <a:spcAft>
                <a:spcPts val="0"/>
              </a:spcAft>
              <a:buClr>
                <a:schemeClr val="dk1"/>
              </a:buClr>
              <a:buSzPct val="100000"/>
              <a:buNone/>
            </a:pPr>
            <a:r>
              <a:rPr lang="en-ID"/>
              <a:t>1 4 5 0 3 2 (5th shuffling) </a:t>
            </a:r>
            <a:endParaRPr/>
          </a:p>
          <a:p>
            <a:pPr indent="0" lvl="0" marL="0" rtl="0" algn="l">
              <a:lnSpc>
                <a:spcPct val="90000"/>
              </a:lnSpc>
              <a:spcBef>
                <a:spcPts val="1000"/>
              </a:spcBef>
              <a:spcAft>
                <a:spcPts val="0"/>
              </a:spcAft>
              <a:buClr>
                <a:schemeClr val="dk1"/>
              </a:buClr>
              <a:buSzPct val="100000"/>
              <a:buNone/>
            </a:pPr>
            <a:r>
              <a:rPr lang="en-ID"/>
              <a:t>. . . </a:t>
            </a:r>
            <a:endParaRPr/>
          </a:p>
          <a:p>
            <a:pPr indent="0" lvl="0" marL="0" rtl="0" algn="l">
              <a:lnSpc>
                <a:spcPct val="90000"/>
              </a:lnSpc>
              <a:spcBef>
                <a:spcPts val="1000"/>
              </a:spcBef>
              <a:spcAft>
                <a:spcPts val="0"/>
              </a:spcAft>
              <a:buClr>
                <a:schemeClr val="dk1"/>
              </a:buClr>
              <a:buSzPct val="100000"/>
              <a:buNone/>
            </a:pPr>
            <a:r>
              <a:rPr lang="en-ID"/>
              <a:t>0 1 2 3 4 5 (nth shuffling)——</a:t>
            </a:r>
            <a:endParaRPr/>
          </a:p>
          <a:p>
            <a:pPr indent="0" lvl="0" marL="0" rtl="0" algn="l">
              <a:lnSpc>
                <a:spcPct val="90000"/>
              </a:lnSpc>
              <a:spcBef>
                <a:spcPts val="1000"/>
              </a:spcBef>
              <a:spcAft>
                <a:spcPts val="0"/>
              </a:spcAft>
              <a:buClr>
                <a:schemeClr val="dk1"/>
              </a:buClr>
              <a:buSzPct val="100000"/>
              <a:buNone/>
            </a:pPr>
            <a:r>
              <a:rPr lang="en-ID"/>
              <a:t> Sorted Array Here, n is unknown because algorithm doesn’t know in which step the resultant permutation will come out to be sorted.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Bubble Sort</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b="1" lang="en-ID" u="sng"/>
              <a:t>Pengertian</a:t>
            </a:r>
            <a:endParaRPr b="1" u="sng"/>
          </a:p>
          <a:p>
            <a:pPr indent="-228600" lvl="0" marL="228600" rtl="0" algn="l">
              <a:lnSpc>
                <a:spcPct val="90000"/>
              </a:lnSpc>
              <a:spcBef>
                <a:spcPts val="1000"/>
              </a:spcBef>
              <a:spcAft>
                <a:spcPts val="0"/>
              </a:spcAft>
              <a:buClr>
                <a:schemeClr val="dk1"/>
              </a:buClr>
              <a:buSzPct val="100000"/>
              <a:buChar char="•"/>
            </a:pPr>
            <a:r>
              <a:rPr lang="en-ID"/>
              <a:t>Bubble Sort adalah metode pengurutan algoritma dengan cara melakukan penukaran data </a:t>
            </a:r>
            <a:r>
              <a:rPr b="1" lang="en-ID"/>
              <a:t>secara terus</a:t>
            </a:r>
            <a:r>
              <a:rPr lang="en-ID"/>
              <a:t> </a:t>
            </a:r>
            <a:r>
              <a:rPr b="1" lang="en-ID"/>
              <a:t>menerus</a:t>
            </a:r>
            <a:r>
              <a:rPr lang="en-ID"/>
              <a:t> sampai bisa dipastikan dalam suatu iterasi tertentu </a:t>
            </a:r>
            <a:r>
              <a:rPr b="1" lang="en-ID"/>
              <a:t>tidak ada lagi perubahan</a:t>
            </a:r>
            <a:r>
              <a:rPr lang="en-ID"/>
              <a:t>/penukaran. Algoritma ini menggunakan </a:t>
            </a:r>
            <a:r>
              <a:rPr b="1" lang="en-ID"/>
              <a:t>perbandingan</a:t>
            </a:r>
            <a:r>
              <a:rPr lang="en-ID"/>
              <a:t> dalam operasi antar elemennya.</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b="1" lang="en-ID" u="sng"/>
              <a:t>Cara Kerja</a:t>
            </a:r>
            <a:endParaRPr b="1" u="sng"/>
          </a:p>
          <a:p>
            <a:pPr indent="-514350" lvl="0" marL="514350" rtl="0" algn="l">
              <a:lnSpc>
                <a:spcPct val="90000"/>
              </a:lnSpc>
              <a:spcBef>
                <a:spcPts val="1000"/>
              </a:spcBef>
              <a:spcAft>
                <a:spcPts val="0"/>
              </a:spcAft>
              <a:buClr>
                <a:schemeClr val="dk1"/>
              </a:buClr>
              <a:buSzPct val="100000"/>
              <a:buFont typeface="Calibri"/>
              <a:buAutoNum type="arabicPeriod"/>
            </a:pPr>
            <a:r>
              <a:rPr lang="en-ID"/>
              <a:t>Bandingkan nilai data ke-1 dan data ke-2</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Jika data ke-1 lebih besar dari data ke-2 maka tukar posisinya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Kemudian data yg lebih besar tadi dibandingkan dengan data ke-3</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Lakukan langkah nomer 2 hingga selesai.</a:t>
            </a:r>
            <a:endParaRPr/>
          </a:p>
          <a:p>
            <a:pPr indent="0" lvl="0" marL="0" rtl="0" algn="l">
              <a:lnSpc>
                <a:spcPct val="90000"/>
              </a:lnSpc>
              <a:spcBef>
                <a:spcPts val="1000"/>
              </a:spcBef>
              <a:spcAft>
                <a:spcPts val="0"/>
              </a:spcAft>
              <a:buClr>
                <a:schemeClr val="dk1"/>
              </a:buClr>
              <a:buSzPct val="100000"/>
              <a:buNone/>
            </a:pPr>
            <a:r>
              <a:t/>
            </a:r>
            <a:endParaRPr b="1" u="sng"/>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Ilustrasi</a:t>
            </a:r>
            <a:endParaRPr/>
          </a:p>
        </p:txBody>
      </p:sp>
      <p:pic>
        <p:nvPicPr>
          <p:cNvPr id="115" name="Google Shape;115;p6"/>
          <p:cNvPicPr preferRelativeResize="0"/>
          <p:nvPr>
            <p:ph idx="1" type="body"/>
          </p:nvPr>
        </p:nvPicPr>
        <p:blipFill rotWithShape="1">
          <a:blip r:embed="rId3">
            <a:alphaModFix/>
          </a:blip>
          <a:srcRect b="0" l="0" r="0" t="0"/>
          <a:stretch/>
        </p:blipFill>
        <p:spPr>
          <a:xfrm>
            <a:off x="568739" y="2168905"/>
            <a:ext cx="3759200" cy="3644900"/>
          </a:xfrm>
          <a:prstGeom prst="rect">
            <a:avLst/>
          </a:prstGeom>
          <a:noFill/>
          <a:ln>
            <a:noFill/>
          </a:ln>
        </p:spPr>
      </p:pic>
      <p:pic>
        <p:nvPicPr>
          <p:cNvPr id="116" name="Google Shape;116;p6"/>
          <p:cNvPicPr preferRelativeResize="0"/>
          <p:nvPr/>
        </p:nvPicPr>
        <p:blipFill rotWithShape="1">
          <a:blip r:embed="rId4">
            <a:alphaModFix/>
          </a:blip>
          <a:srcRect b="0" l="0" r="0" t="0"/>
          <a:stretch/>
        </p:blipFill>
        <p:spPr>
          <a:xfrm>
            <a:off x="4327939" y="2168905"/>
            <a:ext cx="3759200" cy="3810000"/>
          </a:xfrm>
          <a:prstGeom prst="rect">
            <a:avLst/>
          </a:prstGeom>
          <a:noFill/>
          <a:ln>
            <a:noFill/>
          </a:ln>
        </p:spPr>
      </p:pic>
      <p:pic>
        <p:nvPicPr>
          <p:cNvPr id="117" name="Google Shape;117;p6"/>
          <p:cNvPicPr preferRelativeResize="0"/>
          <p:nvPr/>
        </p:nvPicPr>
        <p:blipFill rotWithShape="1">
          <a:blip r:embed="rId5">
            <a:alphaModFix/>
          </a:blip>
          <a:srcRect b="0" l="0" r="0" t="0"/>
          <a:stretch/>
        </p:blipFill>
        <p:spPr>
          <a:xfrm>
            <a:off x="8087139" y="2168905"/>
            <a:ext cx="3759200"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Steps</a:t>
            </a:r>
            <a:endParaRPr/>
          </a:p>
        </p:txBody>
      </p:sp>
      <p:sp>
        <p:nvSpPr>
          <p:cNvPr id="123" name="Google Shape;1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24" name="Google Shape;124;p7"/>
          <p:cNvPicPr preferRelativeResize="0"/>
          <p:nvPr/>
        </p:nvPicPr>
        <p:blipFill rotWithShape="1">
          <a:blip r:embed="rId3">
            <a:alphaModFix/>
          </a:blip>
          <a:srcRect b="0" l="0" r="0" t="0"/>
          <a:stretch/>
        </p:blipFill>
        <p:spPr>
          <a:xfrm>
            <a:off x="838200" y="1295400"/>
            <a:ext cx="10058400" cy="5562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ID"/>
              <a:t>Selection Sort</a:t>
            </a:r>
            <a:endParaRPr/>
          </a:p>
        </p:txBody>
      </p:sp>
      <p:sp>
        <p:nvSpPr>
          <p:cNvPr id="130" name="Google Shape;130;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ID" u="sng"/>
              <a:t>Pengertian</a:t>
            </a:r>
            <a:endParaRPr b="1" u="sng"/>
          </a:p>
          <a:p>
            <a:pPr indent="0" lvl="0" marL="0" rtl="0" algn="l">
              <a:lnSpc>
                <a:spcPct val="90000"/>
              </a:lnSpc>
              <a:spcBef>
                <a:spcPts val="1000"/>
              </a:spcBef>
              <a:spcAft>
                <a:spcPts val="0"/>
              </a:spcAft>
              <a:buClr>
                <a:schemeClr val="dk1"/>
              </a:buClr>
              <a:buSzPct val="100000"/>
              <a:buNone/>
            </a:pPr>
            <a:r>
              <a:rPr lang="en-ID"/>
              <a:t>Selection sort merupakan sebuah teknik pengurutan dengan cara mencari nilai tertinggi / terendah di dalam array kemudian menempatkan nilai tersebut di tempat semestinya. Algorithma ini dapat mengurutkan data dari besar ke kecil (Ascending) dan kecil ke besar (Descending).</a:t>
            </a:r>
            <a:endParaRPr/>
          </a:p>
          <a:p>
            <a:pPr indent="0" lvl="0" marL="0" rtl="0" algn="l">
              <a:lnSpc>
                <a:spcPct val="90000"/>
              </a:lnSpc>
              <a:spcBef>
                <a:spcPts val="1000"/>
              </a:spcBef>
              <a:spcAft>
                <a:spcPts val="0"/>
              </a:spcAft>
              <a:buClr>
                <a:schemeClr val="dk1"/>
              </a:buClr>
              <a:buSzPct val="100000"/>
              <a:buNone/>
            </a:pPr>
            <a:r>
              <a:rPr b="1" lang="en-ID" u="sng"/>
              <a:t>Cara Kerja</a:t>
            </a:r>
            <a:endParaRPr b="1" u="sng"/>
          </a:p>
          <a:p>
            <a:pPr indent="-514350" lvl="0" marL="514350" rtl="0" algn="l">
              <a:lnSpc>
                <a:spcPct val="90000"/>
              </a:lnSpc>
              <a:spcBef>
                <a:spcPts val="1000"/>
              </a:spcBef>
              <a:spcAft>
                <a:spcPts val="0"/>
              </a:spcAft>
              <a:buClr>
                <a:schemeClr val="dk1"/>
              </a:buClr>
              <a:buSzPct val="100000"/>
              <a:buFont typeface="Calibri"/>
              <a:buAutoNum type="arabicPeriod"/>
            </a:pPr>
            <a:r>
              <a:rPr lang="en-ID"/>
              <a:t>Memulai pengecekan data dari data ke 1 hingga data ke n.</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Menentukan bilangan dengan index terkecil dari data pada bilangan tersebut.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Menukar bilangan index terkecil dengan bilangan pertama.</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ID"/>
              <a:t>Begitu seterusnya hingga data berhasil diurutkan semuanya.</a:t>
            </a:r>
            <a:endParaRPr/>
          </a:p>
          <a:p>
            <a:pPr indent="0" lvl="0" marL="0" rtl="0" algn="l">
              <a:lnSpc>
                <a:spcPct val="90000"/>
              </a:lnSpc>
              <a:spcBef>
                <a:spcPts val="1000"/>
              </a:spcBef>
              <a:spcAft>
                <a:spcPts val="0"/>
              </a:spcAft>
              <a:buClr>
                <a:schemeClr val="dk1"/>
              </a:buClr>
              <a:buSzPct val="100000"/>
              <a:buNone/>
            </a:pPr>
            <a:r>
              <a:t/>
            </a:r>
            <a:endParaRPr b="1" u="sng"/>
          </a:p>
          <a:p>
            <a:pPr indent="0" lvl="0" marL="0" rtl="0" algn="l">
              <a:lnSpc>
                <a:spcPct val="90000"/>
              </a:lnSpc>
              <a:spcBef>
                <a:spcPts val="1000"/>
              </a:spcBef>
              <a:spcAft>
                <a:spcPts val="0"/>
              </a:spcAft>
              <a:buClr>
                <a:schemeClr val="dk1"/>
              </a:buClr>
              <a:buSzPct val="100000"/>
              <a:buNone/>
            </a:pPr>
            <a:r>
              <a:t/>
            </a:r>
            <a:endParaRPr b="1" u="sng"/>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407f0faa01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ID"/>
              <a:t>Ilustrasi</a:t>
            </a:r>
            <a:endParaRPr/>
          </a:p>
        </p:txBody>
      </p:sp>
      <p:pic>
        <p:nvPicPr>
          <p:cNvPr id="136" name="Google Shape;136;g3407f0faa01_0_0"/>
          <p:cNvPicPr preferRelativeResize="0"/>
          <p:nvPr/>
        </p:nvPicPr>
        <p:blipFill>
          <a:blip r:embed="rId3">
            <a:alphaModFix/>
          </a:blip>
          <a:stretch>
            <a:fillRect/>
          </a:stretch>
        </p:blipFill>
        <p:spPr>
          <a:xfrm>
            <a:off x="2256325" y="1610575"/>
            <a:ext cx="7981950" cy="4714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2023-03-23T21:25:56Z</dcterms:created>
  <dc:creator>Microsoft Office User</dc:creator>
</cp:coreProperties>
</file>