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Lst>
  <p:notesMasterIdLst>
    <p:notesMasterId r:id="rId18"/>
  </p:notesMasterIdLst>
  <p:sldIdLst>
    <p:sldId id="256" r:id="rId2"/>
    <p:sldId id="257" r:id="rId3"/>
    <p:sldId id="308" r:id="rId4"/>
    <p:sldId id="297" r:id="rId5"/>
    <p:sldId id="298" r:id="rId6"/>
    <p:sldId id="310" r:id="rId7"/>
    <p:sldId id="299" r:id="rId8"/>
    <p:sldId id="300" r:id="rId9"/>
    <p:sldId id="301" r:id="rId10"/>
    <p:sldId id="303" r:id="rId11"/>
    <p:sldId id="307" r:id="rId12"/>
    <p:sldId id="306" r:id="rId13"/>
    <p:sldId id="305" r:id="rId14"/>
    <p:sldId id="309" r:id="rId15"/>
    <p:sldId id="302" r:id="rId16"/>
    <p:sldId id="304"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13C3AB3-0C7F-4233-B194-6F91E863345B}">
  <a:tblStyle styleId="{A13C3AB3-0C7F-4233-B194-6F91E863345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30"/>
    <p:restoredTop sz="73118"/>
  </p:normalViewPr>
  <p:slideViewPr>
    <p:cSldViewPr snapToGrid="0" snapToObjects="1">
      <p:cViewPr varScale="1">
        <p:scale>
          <a:sx n="128" d="100"/>
          <a:sy n="128" d="100"/>
        </p:scale>
        <p:origin x="96"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742310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cs typeface="Arial"/>
                <a:sym typeface="Arial"/>
              </a:rPr>
              <a:t>For example for a medical diagnosis, it is better to maximize recall here because we rather have somebody test positive for a diagnosis and them not actually have it that somebody test negative when they actually DO have a medical condition. </a:t>
            </a:r>
            <a:r>
              <a:rPr lang="en-US" sz="1100" b="0" i="0" u="none" strike="noStrike" cap="none" dirty="0">
                <a:solidFill>
                  <a:srgbClr val="000000"/>
                </a:solidFill>
                <a:effectLst/>
                <a:latin typeface="Arial"/>
                <a:ea typeface="Arial"/>
                <a:cs typeface="Arial"/>
                <a:sym typeface="Arial"/>
              </a:rPr>
              <a:t>when we increase the recall, we decrease the precision.</a:t>
            </a:r>
            <a:endParaRPr dirty="0"/>
          </a:p>
        </p:txBody>
      </p:sp>
    </p:spTree>
    <p:extLst>
      <p:ext uri="{BB962C8B-B14F-4D97-AF65-F5344CB8AC3E}">
        <p14:creationId xmlns:p14="http://schemas.microsoft.com/office/powerpoint/2010/main" val="2076538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Precision is ability of a classification model to identify only the relevant data points. For medical diagnosis, if this model labels everybody as having a certain diagnosis then it isn’t too great of a model. </a:t>
            </a:r>
            <a:endParaRPr u="none" dirty="0"/>
          </a:p>
        </p:txBody>
      </p:sp>
    </p:spTree>
    <p:extLst>
      <p:ext uri="{BB962C8B-B14F-4D97-AF65-F5344CB8AC3E}">
        <p14:creationId xmlns:p14="http://schemas.microsoft.com/office/powerpoint/2010/main" val="2213529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526539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06640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86664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51069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5064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55516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0076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Because of this lack of linearity, tree based methods will outperform regression. We can test regression as well just to have it as a baseline. </a:t>
            </a:r>
          </a:p>
        </p:txBody>
      </p:sp>
    </p:spTree>
    <p:extLst>
      <p:ext uri="{BB962C8B-B14F-4D97-AF65-F5344CB8AC3E}">
        <p14:creationId xmlns:p14="http://schemas.microsoft.com/office/powerpoint/2010/main" val="1231611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69364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19292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5187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a:buChar char="●"/>
              <a:defRPr sz="1200"/>
            </a:lvl1pPr>
            <a:lvl2pPr marL="914400" lvl="1" indent="-292100" rtl="0">
              <a:spcBef>
                <a:spcPts val="1600"/>
              </a:spcBef>
              <a:spcAft>
                <a:spcPts val="0"/>
              </a:spcAft>
              <a:buSzPts val="1000"/>
              <a:buFont typeface="Nunito"/>
              <a:buChar char="○"/>
              <a:defRPr/>
            </a:lvl2pPr>
            <a:lvl3pPr marL="1371600" lvl="2" indent="-292100" rtl="0">
              <a:spcBef>
                <a:spcPts val="1600"/>
              </a:spcBef>
              <a:spcAft>
                <a:spcPts val="0"/>
              </a:spcAft>
              <a:buSzPts val="1000"/>
              <a:buFont typeface="Nunito"/>
              <a:buChar char="■"/>
              <a:defRPr/>
            </a:lvl3pPr>
            <a:lvl4pPr marL="1828800" lvl="3" indent="-292100" rtl="0">
              <a:spcBef>
                <a:spcPts val="1600"/>
              </a:spcBef>
              <a:spcAft>
                <a:spcPts val="0"/>
              </a:spcAft>
              <a:buSzPts val="1000"/>
              <a:buFont typeface="Nunito"/>
              <a:buChar char="●"/>
              <a:defRPr/>
            </a:lvl4pPr>
            <a:lvl5pPr marL="2286000" lvl="4" indent="-292100" rtl="0">
              <a:spcBef>
                <a:spcPts val="1600"/>
              </a:spcBef>
              <a:spcAft>
                <a:spcPts val="0"/>
              </a:spcAft>
              <a:buSzPts val="1000"/>
              <a:buFont typeface="Nunito"/>
              <a:buChar char="○"/>
              <a:defRPr/>
            </a:lvl5pPr>
            <a:lvl6pPr marL="2743200" lvl="5" indent="-292100" rtl="0">
              <a:spcBef>
                <a:spcPts val="1600"/>
              </a:spcBef>
              <a:spcAft>
                <a:spcPts val="0"/>
              </a:spcAft>
              <a:buSzPts val="1000"/>
              <a:buFont typeface="Nunito"/>
              <a:buChar char="■"/>
              <a:defRPr/>
            </a:lvl6pPr>
            <a:lvl7pPr marL="3200400" lvl="6" indent="-292100" rtl="0">
              <a:spcBef>
                <a:spcPts val="1600"/>
              </a:spcBef>
              <a:spcAft>
                <a:spcPts val="0"/>
              </a:spcAft>
              <a:buSzPts val="1000"/>
              <a:buFont typeface="Nunito"/>
              <a:buChar char="●"/>
              <a:defRPr/>
            </a:lvl7pPr>
            <a:lvl8pPr marL="3657600" lvl="7" indent="-292100" rtl="0">
              <a:spcBef>
                <a:spcPts val="1600"/>
              </a:spcBef>
              <a:spcAft>
                <a:spcPts val="0"/>
              </a:spcAft>
              <a:buSzPts val="1000"/>
              <a:buFont typeface="Nunito"/>
              <a:buChar char="○"/>
              <a:defRPr/>
            </a:lvl8pPr>
            <a:lvl9pPr marL="4114800" lvl="8" indent="-292100" rtl="0">
              <a:spcBef>
                <a:spcPts val="1600"/>
              </a:spcBef>
              <a:spcAft>
                <a:spcPts val="1600"/>
              </a:spcAft>
              <a:buSzPts val="1000"/>
              <a:buFont typeface="Nunito"/>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a:buChar char="●"/>
              <a:defRPr sz="1200"/>
            </a:lvl1pPr>
            <a:lvl2pPr marL="914400" lvl="1" indent="-292100" rtl="0">
              <a:spcBef>
                <a:spcPts val="1600"/>
              </a:spcBef>
              <a:spcAft>
                <a:spcPts val="0"/>
              </a:spcAft>
              <a:buClr>
                <a:srgbClr val="FFC800"/>
              </a:buClr>
              <a:buSzPts val="1000"/>
              <a:buFont typeface="Nunito"/>
              <a:buChar char="○"/>
              <a:defRPr/>
            </a:lvl2pPr>
            <a:lvl3pPr marL="1371600" lvl="2" indent="-292100" rtl="0">
              <a:spcBef>
                <a:spcPts val="1600"/>
              </a:spcBef>
              <a:spcAft>
                <a:spcPts val="0"/>
              </a:spcAft>
              <a:buClr>
                <a:srgbClr val="FFC800"/>
              </a:buClr>
              <a:buSzPts val="1000"/>
              <a:buFont typeface="Nunito"/>
              <a:buChar char="■"/>
              <a:defRPr/>
            </a:lvl3pPr>
            <a:lvl4pPr marL="1828800" lvl="3" indent="-292100" rtl="0">
              <a:spcBef>
                <a:spcPts val="1600"/>
              </a:spcBef>
              <a:spcAft>
                <a:spcPts val="0"/>
              </a:spcAft>
              <a:buClr>
                <a:srgbClr val="FFC800"/>
              </a:buClr>
              <a:buSzPts val="1000"/>
              <a:buFont typeface="Nunito"/>
              <a:buChar char="●"/>
              <a:defRPr/>
            </a:lvl4pPr>
            <a:lvl5pPr marL="2286000" lvl="4" indent="-292100" rtl="0">
              <a:spcBef>
                <a:spcPts val="1600"/>
              </a:spcBef>
              <a:spcAft>
                <a:spcPts val="0"/>
              </a:spcAft>
              <a:buClr>
                <a:srgbClr val="434343"/>
              </a:buClr>
              <a:buSzPts val="1000"/>
              <a:buFont typeface="Nunito"/>
              <a:buChar char="○"/>
              <a:defRPr/>
            </a:lvl5pPr>
            <a:lvl6pPr marL="2743200" lvl="5" indent="-292100" rtl="0">
              <a:spcBef>
                <a:spcPts val="1600"/>
              </a:spcBef>
              <a:spcAft>
                <a:spcPts val="0"/>
              </a:spcAft>
              <a:buClr>
                <a:srgbClr val="434343"/>
              </a:buClr>
              <a:buSzPts val="1000"/>
              <a:buFont typeface="Nunito"/>
              <a:buChar char="■"/>
              <a:defRPr/>
            </a:lvl6pPr>
            <a:lvl7pPr marL="3200400" lvl="6" indent="-292100" rtl="0">
              <a:spcBef>
                <a:spcPts val="1600"/>
              </a:spcBef>
              <a:spcAft>
                <a:spcPts val="0"/>
              </a:spcAft>
              <a:buClr>
                <a:srgbClr val="434343"/>
              </a:buClr>
              <a:buSzPts val="1000"/>
              <a:buFont typeface="Nunito"/>
              <a:buChar char="●"/>
              <a:defRPr/>
            </a:lvl7pPr>
            <a:lvl8pPr marL="3657600" lvl="7" indent="-292100" rtl="0">
              <a:spcBef>
                <a:spcPts val="1600"/>
              </a:spcBef>
              <a:spcAft>
                <a:spcPts val="0"/>
              </a:spcAft>
              <a:buClr>
                <a:srgbClr val="434343"/>
              </a:buClr>
              <a:buSzPts val="1000"/>
              <a:buFont typeface="Nunito"/>
              <a:buChar char="○"/>
              <a:defRPr/>
            </a:lvl8pPr>
            <a:lvl9pPr marL="4114800" lvl="8" indent="-292100" rtl="0">
              <a:spcBef>
                <a:spcPts val="1600"/>
              </a:spcBef>
              <a:spcAft>
                <a:spcPts val="1600"/>
              </a:spcAft>
              <a:buClr>
                <a:srgbClr val="434343"/>
              </a:buClr>
              <a:buSzPts val="1000"/>
              <a:buFont typeface="Nunito"/>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66" r:id="rId3"/>
    <p:sldLayoutId id="2147483667" r:id="rId4"/>
    <p:sldLayoutId id="2147483668"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Wilmer Tejada</a:t>
            </a:r>
            <a:endParaRPr dirty="0"/>
          </a:p>
        </p:txBody>
      </p:sp>
      <p:sp>
        <p:nvSpPr>
          <p:cNvPr id="435" name="Google Shape;435;p25"/>
          <p:cNvSpPr txBox="1">
            <a:spLocks noGrp="1"/>
          </p:cNvSpPr>
          <p:nvPr>
            <p:ph type="ctrTitle"/>
          </p:nvPr>
        </p:nvSpPr>
        <p:spPr>
          <a:xfrm>
            <a:off x="1509600" y="736301"/>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Anomaly Detection in Cellular Networks</a:t>
            </a:r>
            <a:endParaRPr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45" name="Google Shape;445;p25"/>
          <p:cNvGrpSpPr/>
          <p:nvPr/>
        </p:nvGrpSpPr>
        <p:grpSpPr>
          <a:xfrm>
            <a:off x="7463674" y="419645"/>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165100" indent="0">
              <a:buNone/>
            </a:pPr>
            <a:r>
              <a:rPr lang="en-US" sz="2800" dirty="0"/>
              <a:t>Correct predictions/All predictions</a:t>
            </a:r>
          </a:p>
        </p:txBody>
      </p:sp>
      <p:sp>
        <p:nvSpPr>
          <p:cNvPr id="466" name="Google Shape;466;p26"/>
          <p:cNvSpPr txBox="1">
            <a:spLocks noGrp="1"/>
          </p:cNvSpPr>
          <p:nvPr>
            <p:ph type="ctrTitle"/>
          </p:nvPr>
        </p:nvSpPr>
        <p:spPr>
          <a:xfrm>
            <a:off x="0" y="485725"/>
            <a:ext cx="7642580" cy="577800"/>
          </a:xfrm>
          <a:prstGeom prst="rect">
            <a:avLst/>
          </a:prstGeom>
        </p:spPr>
        <p:txBody>
          <a:bodyPr spcFirstLastPara="1" wrap="square" lIns="91425" tIns="91425" rIns="91425" bIns="91425" anchor="b" anchorCtr="0">
            <a:noAutofit/>
          </a:bodyPr>
          <a:lstStyle/>
          <a:p>
            <a:pPr marL="165100"/>
            <a:r>
              <a:rPr lang="en-US" sz="3200" u="sng" dirty="0"/>
              <a:t>Accuracy</a:t>
            </a:r>
          </a:p>
        </p:txBody>
      </p:sp>
      <p:pic>
        <p:nvPicPr>
          <p:cNvPr id="5" name="Picture 4" descr="Table&#10;&#10;Description automatically generated">
            <a:extLst>
              <a:ext uri="{FF2B5EF4-FFF2-40B4-BE49-F238E27FC236}">
                <a16:creationId xmlns:a16="http://schemas.microsoft.com/office/drawing/2014/main" id="{FFDB3F52-DCA9-2E4B-819D-10D4251A5A1C}"/>
              </a:ext>
            </a:extLst>
          </p:cNvPr>
          <p:cNvPicPr>
            <a:picLocks noChangeAspect="1"/>
          </p:cNvPicPr>
          <p:nvPr/>
        </p:nvPicPr>
        <p:blipFill>
          <a:blip r:embed="rId3"/>
          <a:stretch>
            <a:fillRect/>
          </a:stretch>
        </p:blipFill>
        <p:spPr>
          <a:xfrm>
            <a:off x="370166" y="1781275"/>
            <a:ext cx="6891245" cy="2880636"/>
          </a:xfrm>
          <a:prstGeom prst="rect">
            <a:avLst/>
          </a:prstGeom>
        </p:spPr>
      </p:pic>
    </p:spTree>
    <p:extLst>
      <p:ext uri="{BB962C8B-B14F-4D97-AF65-F5344CB8AC3E}">
        <p14:creationId xmlns:p14="http://schemas.microsoft.com/office/powerpoint/2010/main" val="4131756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165100" indent="0">
              <a:buNone/>
            </a:pPr>
            <a:r>
              <a:rPr lang="en-US" sz="2800" dirty="0"/>
              <a:t>The recall is intuitively the ability of the classifier to find all the positive samples.</a:t>
            </a:r>
          </a:p>
          <a:p>
            <a:pPr marL="622300" indent="-457200">
              <a:buFont typeface="+mj-lt"/>
              <a:buAutoNum type="arabicPeriod"/>
            </a:pPr>
            <a:endParaRPr lang="en-US" sz="2800" dirty="0"/>
          </a:p>
        </p:txBody>
      </p:sp>
      <p:sp>
        <p:nvSpPr>
          <p:cNvPr id="466" name="Google Shape;466;p26"/>
          <p:cNvSpPr txBox="1">
            <a:spLocks noGrp="1"/>
          </p:cNvSpPr>
          <p:nvPr>
            <p:ph type="ctrTitle"/>
          </p:nvPr>
        </p:nvSpPr>
        <p:spPr>
          <a:xfrm>
            <a:off x="0" y="485725"/>
            <a:ext cx="7642580" cy="577800"/>
          </a:xfrm>
          <a:prstGeom prst="rect">
            <a:avLst/>
          </a:prstGeom>
        </p:spPr>
        <p:txBody>
          <a:bodyPr spcFirstLastPara="1" wrap="square" lIns="91425" tIns="91425" rIns="91425" bIns="91425" anchor="b" anchorCtr="0">
            <a:noAutofit/>
          </a:bodyPr>
          <a:lstStyle/>
          <a:p>
            <a:pPr marL="165100"/>
            <a:r>
              <a:rPr lang="en-US" sz="3200" u="sng" dirty="0"/>
              <a:t>Recall = tp / (tp + fn)</a:t>
            </a:r>
          </a:p>
        </p:txBody>
      </p:sp>
      <p:pic>
        <p:nvPicPr>
          <p:cNvPr id="8" name="Picture 7" descr="Table&#10;&#10;Description automatically generated">
            <a:extLst>
              <a:ext uri="{FF2B5EF4-FFF2-40B4-BE49-F238E27FC236}">
                <a16:creationId xmlns:a16="http://schemas.microsoft.com/office/drawing/2014/main" id="{5DC5D97B-5FE3-094A-9E36-CBD015D770F2}"/>
              </a:ext>
            </a:extLst>
          </p:cNvPr>
          <p:cNvPicPr>
            <a:picLocks noChangeAspect="1"/>
          </p:cNvPicPr>
          <p:nvPr/>
        </p:nvPicPr>
        <p:blipFill>
          <a:blip r:embed="rId3"/>
          <a:stretch>
            <a:fillRect/>
          </a:stretch>
        </p:blipFill>
        <p:spPr>
          <a:xfrm>
            <a:off x="33634" y="2009213"/>
            <a:ext cx="6292318" cy="2841212"/>
          </a:xfrm>
          <a:prstGeom prst="rect">
            <a:avLst/>
          </a:prstGeom>
        </p:spPr>
      </p:pic>
      <p:pic>
        <p:nvPicPr>
          <p:cNvPr id="1028" name="Picture 4" descr="Visual Guide to the Confusion Matrix | by MLeeDataScience | Towards Data  Science">
            <a:extLst>
              <a:ext uri="{FF2B5EF4-FFF2-40B4-BE49-F238E27FC236}">
                <a16:creationId xmlns:a16="http://schemas.microsoft.com/office/drawing/2014/main" id="{38B3D337-9F6A-EC4A-8A93-75BDB7B9626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2074" t="25098" r="33267" b="14130"/>
          <a:stretch/>
        </p:blipFill>
        <p:spPr bwMode="auto">
          <a:xfrm>
            <a:off x="6308265" y="2009213"/>
            <a:ext cx="2835735" cy="2841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537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395926" y="1063525"/>
            <a:ext cx="8068349" cy="3786900"/>
          </a:xfrm>
          <a:prstGeom prst="rect">
            <a:avLst/>
          </a:prstGeom>
        </p:spPr>
        <p:txBody>
          <a:bodyPr spcFirstLastPara="1" wrap="square" lIns="91425" tIns="91425" rIns="91425" bIns="91425" anchor="t" anchorCtr="0">
            <a:noAutofit/>
          </a:bodyPr>
          <a:lstStyle/>
          <a:p>
            <a:pPr marL="165100" indent="0">
              <a:buNone/>
            </a:pPr>
            <a:r>
              <a:rPr lang="en-US" sz="2800" dirty="0"/>
              <a:t>The precision is intuitively the ability of the classifier not to label a sample that is negative as positive.</a:t>
            </a:r>
          </a:p>
          <a:p>
            <a:pPr marL="622300" indent="-457200">
              <a:buFont typeface="+mj-lt"/>
              <a:buAutoNum type="arabicPeriod"/>
            </a:pPr>
            <a:endParaRPr lang="en-US" sz="2800" dirty="0"/>
          </a:p>
        </p:txBody>
      </p:sp>
      <p:sp>
        <p:nvSpPr>
          <p:cNvPr id="466" name="Google Shape;466;p26"/>
          <p:cNvSpPr txBox="1">
            <a:spLocks noGrp="1"/>
          </p:cNvSpPr>
          <p:nvPr>
            <p:ph type="ctrTitle"/>
          </p:nvPr>
        </p:nvSpPr>
        <p:spPr>
          <a:xfrm>
            <a:off x="0" y="485725"/>
            <a:ext cx="7642580" cy="577800"/>
          </a:xfrm>
          <a:prstGeom prst="rect">
            <a:avLst/>
          </a:prstGeom>
        </p:spPr>
        <p:txBody>
          <a:bodyPr spcFirstLastPara="1" wrap="square" lIns="91425" tIns="91425" rIns="91425" bIns="91425" anchor="b" anchorCtr="0">
            <a:noAutofit/>
          </a:bodyPr>
          <a:lstStyle/>
          <a:p>
            <a:pPr marL="165100"/>
            <a:r>
              <a:rPr lang="en-US" sz="3200" u="sng" dirty="0"/>
              <a:t>Precision = </a:t>
            </a:r>
            <a:r>
              <a:rPr lang="en-US" u="sng" dirty="0"/>
              <a:t>tp / (tp + fp)</a:t>
            </a:r>
            <a:endParaRPr lang="en-US" sz="3200" u="sng" dirty="0"/>
          </a:p>
        </p:txBody>
      </p:sp>
      <p:pic>
        <p:nvPicPr>
          <p:cNvPr id="7" name="Picture 6" descr="Table&#10;&#10;Description automatically generated">
            <a:extLst>
              <a:ext uri="{FF2B5EF4-FFF2-40B4-BE49-F238E27FC236}">
                <a16:creationId xmlns:a16="http://schemas.microsoft.com/office/drawing/2014/main" id="{81906316-68E8-7246-83D9-22CA9081B307}"/>
              </a:ext>
            </a:extLst>
          </p:cNvPr>
          <p:cNvPicPr>
            <a:picLocks noChangeAspect="1"/>
          </p:cNvPicPr>
          <p:nvPr/>
        </p:nvPicPr>
        <p:blipFill>
          <a:blip r:embed="rId3"/>
          <a:stretch>
            <a:fillRect/>
          </a:stretch>
        </p:blipFill>
        <p:spPr>
          <a:xfrm>
            <a:off x="24107" y="2009213"/>
            <a:ext cx="6284158" cy="2862092"/>
          </a:xfrm>
          <a:prstGeom prst="rect">
            <a:avLst/>
          </a:prstGeom>
        </p:spPr>
      </p:pic>
      <p:pic>
        <p:nvPicPr>
          <p:cNvPr id="11" name="Picture 4" descr="Visual Guide to the Confusion Matrix | by MLeeDataScience | Towards Data  Science">
            <a:extLst>
              <a:ext uri="{FF2B5EF4-FFF2-40B4-BE49-F238E27FC236}">
                <a16:creationId xmlns:a16="http://schemas.microsoft.com/office/drawing/2014/main" id="{AD89368C-93C4-BA45-A2C5-2026CCBA630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2074" t="25098" r="33267" b="14130"/>
          <a:stretch/>
        </p:blipFill>
        <p:spPr bwMode="auto">
          <a:xfrm>
            <a:off x="6308265" y="2009213"/>
            <a:ext cx="2835735" cy="2841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9733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Google Shape;466;p26"/>
          <p:cNvSpPr txBox="1">
            <a:spLocks noGrp="1"/>
          </p:cNvSpPr>
          <p:nvPr>
            <p:ph type="ctrTitle"/>
          </p:nvPr>
        </p:nvSpPr>
        <p:spPr>
          <a:xfrm>
            <a:off x="0" y="485725"/>
            <a:ext cx="9217152" cy="577800"/>
          </a:xfrm>
          <a:prstGeom prst="rect">
            <a:avLst/>
          </a:prstGeom>
        </p:spPr>
        <p:txBody>
          <a:bodyPr spcFirstLastPara="1" wrap="square" lIns="91425" tIns="91425" rIns="91425" bIns="91425" anchor="b" anchorCtr="0">
            <a:noAutofit/>
          </a:bodyPr>
          <a:lstStyle/>
          <a:p>
            <a:pPr marL="165100"/>
            <a:r>
              <a:rPr lang="en-US" sz="3200" u="sng" dirty="0"/>
              <a:t>F1 score </a:t>
            </a:r>
            <a:r>
              <a:rPr lang="en-US" sz="3200" b="1" u="sng" dirty="0"/>
              <a:t>= </a:t>
            </a:r>
            <a:r>
              <a:rPr lang="en-US" sz="3200" u="sng" dirty="0"/>
              <a:t>2((precision * recall) / (precision + recall))</a:t>
            </a:r>
            <a:endParaRPr lang="en-US" sz="6000" u="sng" dirty="0"/>
          </a:p>
        </p:txBody>
      </p:sp>
      <p:pic>
        <p:nvPicPr>
          <p:cNvPr id="3" name="Picture 2" descr="A picture containing table&#10;&#10;Description automatically generated">
            <a:extLst>
              <a:ext uri="{FF2B5EF4-FFF2-40B4-BE49-F238E27FC236}">
                <a16:creationId xmlns:a16="http://schemas.microsoft.com/office/drawing/2014/main" id="{1AA83785-2606-D14C-A8BD-1D95F2BFE6CB}"/>
              </a:ext>
            </a:extLst>
          </p:cNvPr>
          <p:cNvPicPr>
            <a:picLocks noChangeAspect="1"/>
          </p:cNvPicPr>
          <p:nvPr/>
        </p:nvPicPr>
        <p:blipFill>
          <a:blip r:embed="rId3"/>
          <a:stretch>
            <a:fillRect/>
          </a:stretch>
        </p:blipFill>
        <p:spPr>
          <a:xfrm>
            <a:off x="216031" y="2040904"/>
            <a:ext cx="8813012" cy="2832754"/>
          </a:xfrm>
          <a:prstGeom prst="rect">
            <a:avLst/>
          </a:prstGeom>
        </p:spPr>
      </p:pic>
      <p:sp>
        <p:nvSpPr>
          <p:cNvPr id="4" name="TextBox 3">
            <a:extLst>
              <a:ext uri="{FF2B5EF4-FFF2-40B4-BE49-F238E27FC236}">
                <a16:creationId xmlns:a16="http://schemas.microsoft.com/office/drawing/2014/main" id="{0593BB78-5C06-BE4D-A412-9FB6B723B32D}"/>
              </a:ext>
            </a:extLst>
          </p:cNvPr>
          <p:cNvSpPr txBox="1"/>
          <p:nvPr/>
        </p:nvSpPr>
        <p:spPr>
          <a:xfrm>
            <a:off x="141402" y="1063525"/>
            <a:ext cx="8813012" cy="954107"/>
          </a:xfrm>
          <a:prstGeom prst="rect">
            <a:avLst/>
          </a:prstGeom>
          <a:noFill/>
        </p:spPr>
        <p:txBody>
          <a:bodyPr wrap="square" rtlCol="0">
            <a:spAutoFit/>
          </a:bodyPr>
          <a:lstStyle/>
          <a:p>
            <a:pPr marL="165100">
              <a:buClr>
                <a:schemeClr val="lt1"/>
              </a:buClr>
              <a:buSzPts val="1000"/>
            </a:pPr>
            <a:r>
              <a:rPr lang="en-US" sz="2800" dirty="0">
                <a:solidFill>
                  <a:schemeClr val="lt1"/>
                </a:solidFill>
                <a:latin typeface="Maven Pro"/>
                <a:sym typeface="Maven Pro"/>
              </a:rPr>
              <a:t>The F1 score can be interpreted as a weighted average of the precision and recall</a:t>
            </a:r>
          </a:p>
        </p:txBody>
      </p:sp>
    </p:spTree>
    <p:extLst>
      <p:ext uri="{BB962C8B-B14F-4D97-AF65-F5344CB8AC3E}">
        <p14:creationId xmlns:p14="http://schemas.microsoft.com/office/powerpoint/2010/main" val="3962489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64"/>
        <p:cNvGrpSpPr/>
        <p:nvPr/>
      </p:nvGrpSpPr>
      <p:grpSpPr>
        <a:xfrm>
          <a:off x="0" y="0"/>
          <a:ext cx="0" cy="0"/>
          <a:chOff x="0" y="0"/>
          <a:chExt cx="0" cy="0"/>
        </a:xfrm>
      </p:grpSpPr>
      <p:sp>
        <p:nvSpPr>
          <p:cNvPr id="466" name="Google Shape;466;p26"/>
          <p:cNvSpPr txBox="1">
            <a:spLocks noGrp="1"/>
          </p:cNvSpPr>
          <p:nvPr>
            <p:ph type="ctrTitle"/>
          </p:nvPr>
        </p:nvSpPr>
        <p:spPr>
          <a:xfrm>
            <a:off x="0" y="68866"/>
            <a:ext cx="7642580" cy="577800"/>
          </a:xfrm>
          <a:prstGeom prst="rect">
            <a:avLst/>
          </a:prstGeom>
        </p:spPr>
        <p:txBody>
          <a:bodyPr spcFirstLastPara="1" wrap="square" lIns="91425" tIns="91425" rIns="91425" bIns="91425" anchor="b" anchorCtr="0">
            <a:noAutofit/>
          </a:bodyPr>
          <a:lstStyle/>
          <a:p>
            <a:pPr marL="165100"/>
            <a:r>
              <a:rPr lang="en-US" sz="3200" u="sng" dirty="0"/>
              <a:t>Confusion Matrix for XGBoost </a:t>
            </a:r>
          </a:p>
        </p:txBody>
      </p:sp>
      <p:pic>
        <p:nvPicPr>
          <p:cNvPr id="14" name="Picture 13" descr="Chart, treemap chart&#10;&#10;Description automatically generated">
            <a:extLst>
              <a:ext uri="{FF2B5EF4-FFF2-40B4-BE49-F238E27FC236}">
                <a16:creationId xmlns:a16="http://schemas.microsoft.com/office/drawing/2014/main" id="{49FE8281-3501-0B47-9E78-4D6D69804828}"/>
              </a:ext>
            </a:extLst>
          </p:cNvPr>
          <p:cNvPicPr>
            <a:picLocks noChangeAspect="1"/>
          </p:cNvPicPr>
          <p:nvPr/>
        </p:nvPicPr>
        <p:blipFill>
          <a:blip r:embed="rId3"/>
          <a:stretch>
            <a:fillRect/>
          </a:stretch>
        </p:blipFill>
        <p:spPr>
          <a:xfrm>
            <a:off x="2138082" y="677445"/>
            <a:ext cx="4397189" cy="4397189"/>
          </a:xfrm>
          <a:prstGeom prst="rect">
            <a:avLst/>
          </a:prstGeom>
          <a:solidFill>
            <a:schemeClr val="accent2">
              <a:alpha val="56000"/>
            </a:schemeClr>
          </a:solidFill>
        </p:spPr>
      </p:pic>
    </p:spTree>
    <p:extLst>
      <p:ext uri="{BB962C8B-B14F-4D97-AF65-F5344CB8AC3E}">
        <p14:creationId xmlns:p14="http://schemas.microsoft.com/office/powerpoint/2010/main" val="2948180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165100" indent="0">
              <a:buNone/>
            </a:pPr>
            <a:r>
              <a:rPr lang="en-US" sz="2800" dirty="0"/>
              <a:t>The simpler learners are not accurate enough on their own. Using an ensemble method like XGBoost is powerful is because rather than just combining the isolated classifiers, it uses the mechanism of uplifting the weights of misclassified data points in the preceding classifiers. With Boosting, new models are added to correct the errors made by existing models. Models are added sequentially until no further improvements can be made. </a:t>
            </a:r>
          </a:p>
          <a:p>
            <a:pPr marL="165100" indent="0">
              <a:buNone/>
            </a:pPr>
            <a:endParaRPr lang="en-US" sz="2800" dirty="0"/>
          </a:p>
          <a:p>
            <a:pPr marL="622300" indent="-457200">
              <a:buFont typeface="+mj-lt"/>
              <a:buAutoNum type="arabicPeriod"/>
            </a:pPr>
            <a:endParaRPr lang="en-US" sz="2800" dirty="0"/>
          </a:p>
          <a:p>
            <a:pPr marL="622300" indent="-457200">
              <a:buFont typeface="+mj-lt"/>
              <a:buAutoNum type="arabicPeriod"/>
            </a:pPr>
            <a:endParaRPr lang="en-US" sz="2800" dirty="0"/>
          </a:p>
        </p:txBody>
      </p:sp>
      <p:sp>
        <p:nvSpPr>
          <p:cNvPr id="466" name="Google Shape;466;p26"/>
          <p:cNvSpPr txBox="1">
            <a:spLocks noGrp="1"/>
          </p:cNvSpPr>
          <p:nvPr>
            <p:ph type="ctrTitle"/>
          </p:nvPr>
        </p:nvSpPr>
        <p:spPr>
          <a:xfrm>
            <a:off x="0" y="485725"/>
            <a:ext cx="7642580" cy="577800"/>
          </a:xfrm>
          <a:prstGeom prst="rect">
            <a:avLst/>
          </a:prstGeom>
        </p:spPr>
        <p:txBody>
          <a:bodyPr spcFirstLastPara="1" wrap="square" lIns="91425" tIns="91425" rIns="91425" bIns="91425" anchor="b" anchorCtr="0">
            <a:noAutofit/>
          </a:bodyPr>
          <a:lstStyle/>
          <a:p>
            <a:pPr marL="165100"/>
            <a:r>
              <a:rPr lang="en-US" sz="3200" u="sng" dirty="0"/>
              <a:t>Comments</a:t>
            </a:r>
          </a:p>
        </p:txBody>
      </p:sp>
    </p:spTree>
    <p:extLst>
      <p:ext uri="{BB962C8B-B14F-4D97-AF65-F5344CB8AC3E}">
        <p14:creationId xmlns:p14="http://schemas.microsoft.com/office/powerpoint/2010/main" val="971333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165100" indent="0">
              <a:buNone/>
            </a:pPr>
            <a:r>
              <a:rPr lang="en-US" sz="2800" dirty="0"/>
              <a:t>Because this model was built with python, it can be deployed anywhere python code can be deployed. This also includes AWS, GCP, Azure, etc. Using the pickle library simplifies this quite a bit as it allows you to store model weights and parameters.</a:t>
            </a:r>
          </a:p>
          <a:p>
            <a:pPr marL="622300" indent="-457200">
              <a:buFont typeface="+mj-lt"/>
              <a:buAutoNum type="arabicPeriod"/>
            </a:pPr>
            <a:endParaRPr lang="en-US" sz="2800" dirty="0"/>
          </a:p>
          <a:p>
            <a:pPr marL="622300" indent="-457200">
              <a:buFont typeface="+mj-lt"/>
              <a:buAutoNum type="arabicPeriod"/>
            </a:pPr>
            <a:endParaRPr lang="en-US" sz="2800" dirty="0"/>
          </a:p>
        </p:txBody>
      </p:sp>
      <p:sp>
        <p:nvSpPr>
          <p:cNvPr id="466" name="Google Shape;466;p26"/>
          <p:cNvSpPr txBox="1">
            <a:spLocks noGrp="1"/>
          </p:cNvSpPr>
          <p:nvPr>
            <p:ph type="ctrTitle"/>
          </p:nvPr>
        </p:nvSpPr>
        <p:spPr>
          <a:xfrm>
            <a:off x="0" y="485725"/>
            <a:ext cx="7642580" cy="577800"/>
          </a:xfrm>
          <a:prstGeom prst="rect">
            <a:avLst/>
          </a:prstGeom>
        </p:spPr>
        <p:txBody>
          <a:bodyPr spcFirstLastPara="1" wrap="square" lIns="91425" tIns="91425" rIns="91425" bIns="91425" anchor="b" anchorCtr="0">
            <a:noAutofit/>
          </a:bodyPr>
          <a:lstStyle/>
          <a:p>
            <a:pPr marL="165100"/>
            <a:r>
              <a:rPr lang="en-US" sz="3200" u="sng" dirty="0"/>
              <a:t>What’s next?</a:t>
            </a:r>
          </a:p>
        </p:txBody>
      </p:sp>
    </p:spTree>
    <p:extLst>
      <p:ext uri="{BB962C8B-B14F-4D97-AF65-F5344CB8AC3E}">
        <p14:creationId xmlns:p14="http://schemas.microsoft.com/office/powerpoint/2010/main" val="2815062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0" lvl="0" indent="0" algn="l" rtl="0">
              <a:lnSpc>
                <a:spcPct val="100000"/>
              </a:lnSpc>
              <a:spcBef>
                <a:spcPts val="1600"/>
              </a:spcBef>
              <a:spcAft>
                <a:spcPts val="1600"/>
              </a:spcAft>
              <a:buNone/>
            </a:pPr>
            <a:r>
              <a:rPr lang="en-US" sz="3200" dirty="0"/>
              <a:t>We need to be able to anticipate variations in the user’s traffic demands. This would allow for the efficient management of the scarce network resources. In this case we will attempt to predict anomalies in cellular networks using ML. </a:t>
            </a:r>
            <a:endParaRPr sz="3200" dirty="0"/>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u="sng" dirty="0"/>
              <a:t>Problem</a:t>
            </a:r>
            <a:endParaRPr u="sng"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622300" indent="-457200">
              <a:buFont typeface="+mj-lt"/>
              <a:buAutoNum type="arabicPeriod"/>
            </a:pPr>
            <a:r>
              <a:rPr lang="en-US" sz="2800" dirty="0"/>
              <a:t>Importing the required packages and data</a:t>
            </a:r>
          </a:p>
          <a:p>
            <a:pPr marL="622300" indent="-457200">
              <a:buFont typeface="+mj-lt"/>
              <a:buAutoNum type="arabicPeriod"/>
            </a:pPr>
            <a:r>
              <a:rPr lang="en-US" sz="2800" dirty="0"/>
              <a:t>Processing the data to our needs</a:t>
            </a:r>
          </a:p>
          <a:p>
            <a:pPr marL="622300" indent="-457200">
              <a:buFont typeface="+mj-lt"/>
              <a:buAutoNum type="arabicPeriod"/>
            </a:pPr>
            <a:r>
              <a:rPr lang="en-US" sz="2800" dirty="0"/>
              <a:t>Feature selection and data split</a:t>
            </a:r>
          </a:p>
          <a:p>
            <a:pPr marL="622300" indent="-457200">
              <a:buFont typeface="+mj-lt"/>
              <a:buAutoNum type="arabicPeriod"/>
            </a:pPr>
            <a:r>
              <a:rPr lang="en-US" sz="2800" dirty="0"/>
              <a:t>Building our classification models</a:t>
            </a:r>
          </a:p>
          <a:p>
            <a:pPr marL="622300" indent="-457200">
              <a:buFont typeface="+mj-lt"/>
              <a:buAutoNum type="arabicPeriod"/>
            </a:pPr>
            <a:r>
              <a:rPr lang="en-US" sz="2800" dirty="0"/>
              <a:t>Evaluating our models</a:t>
            </a:r>
          </a:p>
          <a:p>
            <a:pPr marL="0" lvl="0" indent="0" algn="l" rtl="0">
              <a:lnSpc>
                <a:spcPct val="100000"/>
              </a:lnSpc>
              <a:spcBef>
                <a:spcPts val="1600"/>
              </a:spcBef>
              <a:spcAft>
                <a:spcPts val="1600"/>
              </a:spcAft>
              <a:buNone/>
            </a:pPr>
            <a:endParaRPr sz="2800" dirty="0"/>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u="sng" dirty="0"/>
              <a:t>Steps Involved</a:t>
            </a:r>
            <a:endParaRPr u="sng" dirty="0"/>
          </a:p>
        </p:txBody>
      </p:sp>
    </p:spTree>
    <p:extLst>
      <p:ext uri="{BB962C8B-B14F-4D97-AF65-F5344CB8AC3E}">
        <p14:creationId xmlns:p14="http://schemas.microsoft.com/office/powerpoint/2010/main" val="3126313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622300" indent="-457200">
              <a:buFont typeface="+mj-lt"/>
              <a:buAutoNum type="arabicPeriod"/>
            </a:pPr>
            <a:r>
              <a:rPr lang="en-US" sz="2800" dirty="0"/>
              <a:t>Data set from Kaggle</a:t>
            </a:r>
          </a:p>
          <a:p>
            <a:pPr marL="622300" indent="-457200">
              <a:buFont typeface="+mj-lt"/>
              <a:buAutoNum type="arabicPeriod"/>
            </a:pPr>
            <a:r>
              <a:rPr lang="en-US" sz="2800" dirty="0"/>
              <a:t>Packages required:</a:t>
            </a:r>
          </a:p>
          <a:p>
            <a:pPr lvl="1"/>
            <a:r>
              <a:rPr lang="en-US" sz="3000" dirty="0"/>
              <a:t>Pandas, NumPy, Scikit Learn, XGBoost</a:t>
            </a:r>
          </a:p>
          <a:p>
            <a:pPr marL="0" lvl="0" indent="0" algn="l" rtl="0">
              <a:lnSpc>
                <a:spcPct val="100000"/>
              </a:lnSpc>
              <a:spcBef>
                <a:spcPts val="1600"/>
              </a:spcBef>
              <a:spcAft>
                <a:spcPts val="1600"/>
              </a:spcAft>
              <a:buNone/>
            </a:pPr>
            <a:endParaRPr sz="2800" dirty="0"/>
          </a:p>
        </p:txBody>
      </p:sp>
      <p:sp>
        <p:nvSpPr>
          <p:cNvPr id="466" name="Google Shape;466;p26"/>
          <p:cNvSpPr txBox="1">
            <a:spLocks noGrp="1"/>
          </p:cNvSpPr>
          <p:nvPr>
            <p:ph type="ctrTitle"/>
          </p:nvPr>
        </p:nvSpPr>
        <p:spPr>
          <a:xfrm>
            <a:off x="-190832" y="485725"/>
            <a:ext cx="7866899" cy="577800"/>
          </a:xfrm>
          <a:prstGeom prst="rect">
            <a:avLst/>
          </a:prstGeom>
        </p:spPr>
        <p:txBody>
          <a:bodyPr spcFirstLastPara="1" wrap="square" lIns="91425" tIns="91425" rIns="91425" bIns="91425" anchor="b" anchorCtr="0">
            <a:noAutofit/>
          </a:bodyPr>
          <a:lstStyle/>
          <a:p>
            <a:pPr marL="165100"/>
            <a:r>
              <a:rPr lang="en-US" sz="3200" u="sng" dirty="0"/>
              <a:t>1. Importing the required packages and data</a:t>
            </a:r>
          </a:p>
        </p:txBody>
      </p:sp>
    </p:spTree>
    <p:extLst>
      <p:ext uri="{BB962C8B-B14F-4D97-AF65-F5344CB8AC3E}">
        <p14:creationId xmlns:p14="http://schemas.microsoft.com/office/powerpoint/2010/main" val="273097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622300" indent="-457200">
              <a:buFont typeface="+mj-lt"/>
              <a:buAutoNum type="arabicPeriod"/>
            </a:pPr>
            <a:r>
              <a:rPr lang="en-US" sz="2800" dirty="0"/>
              <a:t>Remove any duplicate data (106 out of 36,904)</a:t>
            </a:r>
          </a:p>
          <a:p>
            <a:pPr marL="622300" indent="-457200">
              <a:buFont typeface="+mj-lt"/>
              <a:buAutoNum type="arabicPeriod"/>
            </a:pPr>
            <a:r>
              <a:rPr lang="en-US" sz="2800" dirty="0"/>
              <a:t>Fix incorrect labels and coerce data types.</a:t>
            </a:r>
          </a:p>
          <a:p>
            <a:pPr marL="622300" indent="-457200">
              <a:buFont typeface="+mj-lt"/>
              <a:buAutoNum type="arabicPeriod"/>
            </a:pPr>
            <a:r>
              <a:rPr lang="en-US" sz="2800" dirty="0"/>
              <a:t>Encode all strings into numeric values in order to feed them to our algorithms.  </a:t>
            </a:r>
          </a:p>
          <a:p>
            <a:pPr marL="622300" indent="-457200">
              <a:buFont typeface="+mj-lt"/>
              <a:buAutoNum type="arabicPeriod"/>
            </a:pPr>
            <a:r>
              <a:rPr lang="en-US" sz="2800" dirty="0"/>
              <a:t>Change NaN to 0.</a:t>
            </a:r>
          </a:p>
          <a:p>
            <a:pPr marL="622300" indent="-457200">
              <a:buFont typeface="+mj-lt"/>
              <a:buAutoNum type="arabicPeriod"/>
            </a:pPr>
            <a:r>
              <a:rPr lang="en-US" sz="2800" dirty="0"/>
              <a:t>Remove outliers from dataset.</a:t>
            </a:r>
          </a:p>
          <a:p>
            <a:pPr marL="622300" indent="-457200">
              <a:buFont typeface="+mj-lt"/>
              <a:buAutoNum type="arabicPeriod"/>
            </a:pPr>
            <a:r>
              <a:rPr lang="en-US" sz="2800" dirty="0"/>
              <a:t>Normalize all our data.</a:t>
            </a:r>
          </a:p>
          <a:p>
            <a:pPr marL="622300" indent="-457200">
              <a:buFont typeface="+mj-lt"/>
              <a:buAutoNum type="arabicPeriod"/>
            </a:pPr>
            <a:r>
              <a:rPr lang="en-US" sz="2800" dirty="0"/>
              <a:t>See if we need to rebalance our dataset.</a:t>
            </a:r>
          </a:p>
          <a:p>
            <a:pPr marL="622300" indent="-457200">
              <a:buFont typeface="+mj-lt"/>
              <a:buAutoNum type="arabicPeriod"/>
            </a:pPr>
            <a:r>
              <a:rPr lang="en-US" sz="2800" dirty="0"/>
              <a:t>Compare our features to our target variable.</a:t>
            </a:r>
          </a:p>
          <a:p>
            <a:pPr marL="622300" indent="-457200">
              <a:buFont typeface="+mj-lt"/>
              <a:buAutoNum type="arabicPeriod"/>
            </a:pPr>
            <a:endParaRPr lang="en-US" sz="2800" dirty="0"/>
          </a:p>
          <a:p>
            <a:pPr marL="622300" indent="-457200">
              <a:buFont typeface="+mj-lt"/>
              <a:buAutoNum type="arabicPeriod"/>
            </a:pPr>
            <a:endParaRPr lang="en-US" sz="2800" dirty="0"/>
          </a:p>
          <a:p>
            <a:pPr marL="622300" indent="-457200">
              <a:buFont typeface="+mj-lt"/>
              <a:buAutoNum type="arabicPeriod"/>
            </a:pPr>
            <a:endParaRPr lang="en-US" sz="2800" dirty="0"/>
          </a:p>
        </p:txBody>
      </p:sp>
      <p:sp>
        <p:nvSpPr>
          <p:cNvPr id="466" name="Google Shape;466;p26"/>
          <p:cNvSpPr txBox="1">
            <a:spLocks noGrp="1"/>
          </p:cNvSpPr>
          <p:nvPr>
            <p:ph type="ctrTitle"/>
          </p:nvPr>
        </p:nvSpPr>
        <p:spPr>
          <a:xfrm>
            <a:off x="0" y="485725"/>
            <a:ext cx="7642580" cy="577800"/>
          </a:xfrm>
          <a:prstGeom prst="rect">
            <a:avLst/>
          </a:prstGeom>
        </p:spPr>
        <p:txBody>
          <a:bodyPr spcFirstLastPara="1" wrap="square" lIns="91425" tIns="91425" rIns="91425" bIns="91425" anchor="b" anchorCtr="0">
            <a:noAutofit/>
          </a:bodyPr>
          <a:lstStyle/>
          <a:p>
            <a:pPr marL="165100"/>
            <a:r>
              <a:rPr lang="en-US" sz="3200" u="sng" dirty="0"/>
              <a:t>2. Processing the data to our needs</a:t>
            </a:r>
          </a:p>
        </p:txBody>
      </p:sp>
    </p:spTree>
    <p:extLst>
      <p:ext uri="{BB962C8B-B14F-4D97-AF65-F5344CB8AC3E}">
        <p14:creationId xmlns:p14="http://schemas.microsoft.com/office/powerpoint/2010/main" val="838055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936FA90-AEC0-2D47-B544-2CDC6B5633B2}"/>
              </a:ext>
            </a:extLst>
          </p:cNvPr>
          <p:cNvSpPr>
            <a:spLocks noGrp="1"/>
          </p:cNvSpPr>
          <p:nvPr>
            <p:ph type="ctrTitle"/>
          </p:nvPr>
        </p:nvSpPr>
        <p:spPr>
          <a:xfrm>
            <a:off x="0" y="4175"/>
            <a:ext cx="4727700" cy="577800"/>
          </a:xfrm>
        </p:spPr>
        <p:txBody>
          <a:bodyPr/>
          <a:lstStyle/>
          <a:p>
            <a:r>
              <a:rPr lang="en-US" dirty="0"/>
              <a:t>Correlation Matrix </a:t>
            </a:r>
          </a:p>
        </p:txBody>
      </p:sp>
      <p:pic>
        <p:nvPicPr>
          <p:cNvPr id="6" name="Picture 5" descr="Chart&#10;&#10;Description automatically generated">
            <a:extLst>
              <a:ext uri="{FF2B5EF4-FFF2-40B4-BE49-F238E27FC236}">
                <a16:creationId xmlns:a16="http://schemas.microsoft.com/office/drawing/2014/main" id="{868132BC-98D8-DA43-8AB6-582163963D49}"/>
              </a:ext>
            </a:extLst>
          </p:cNvPr>
          <p:cNvPicPr>
            <a:picLocks noChangeAspect="1"/>
          </p:cNvPicPr>
          <p:nvPr/>
        </p:nvPicPr>
        <p:blipFill>
          <a:blip r:embed="rId3"/>
          <a:stretch>
            <a:fillRect/>
          </a:stretch>
        </p:blipFill>
        <p:spPr>
          <a:xfrm>
            <a:off x="1" y="468691"/>
            <a:ext cx="5331912" cy="4674809"/>
          </a:xfrm>
          <a:prstGeom prst="rect">
            <a:avLst/>
          </a:prstGeom>
        </p:spPr>
      </p:pic>
      <p:sp>
        <p:nvSpPr>
          <p:cNvPr id="8" name="Google Shape;465;p26">
            <a:extLst>
              <a:ext uri="{FF2B5EF4-FFF2-40B4-BE49-F238E27FC236}">
                <a16:creationId xmlns:a16="http://schemas.microsoft.com/office/drawing/2014/main" id="{BAA26743-E283-9A44-ABD7-1974B8A6010F}"/>
              </a:ext>
            </a:extLst>
          </p:cNvPr>
          <p:cNvSpPr txBox="1">
            <a:spLocks noGrp="1"/>
          </p:cNvSpPr>
          <p:nvPr>
            <p:ph type="body" idx="1"/>
          </p:nvPr>
        </p:nvSpPr>
        <p:spPr>
          <a:xfrm>
            <a:off x="5406887" y="934278"/>
            <a:ext cx="3737112" cy="3916147"/>
          </a:xfrm>
          <a:prstGeom prst="rect">
            <a:avLst/>
          </a:prstGeom>
        </p:spPr>
        <p:txBody>
          <a:bodyPr spcFirstLastPara="1" wrap="square" lIns="91425" tIns="91425" rIns="91425" bIns="91425" anchor="t" anchorCtr="0">
            <a:noAutofit/>
          </a:bodyPr>
          <a:lstStyle/>
          <a:p>
            <a:r>
              <a:rPr lang="en-US" sz="2800" dirty="0"/>
              <a:t>Low correlation between features and target variable implies a non-linear relationship.</a:t>
            </a:r>
          </a:p>
        </p:txBody>
      </p:sp>
    </p:spTree>
    <p:extLst>
      <p:ext uri="{BB962C8B-B14F-4D97-AF65-F5344CB8AC3E}">
        <p14:creationId xmlns:p14="http://schemas.microsoft.com/office/powerpoint/2010/main" val="2484912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622300" indent="-457200">
              <a:buFont typeface="+mj-lt"/>
              <a:buAutoNum type="arabicPeriod"/>
            </a:pPr>
            <a:r>
              <a:rPr lang="en-US" sz="2800" dirty="0"/>
              <a:t>Because our dataset is small, we can keep all of our columns without any computational power worries. Otherwise, we could use dimensionality reduction techniques such as Principal Component Analysis or Recursive Feature Elimination. </a:t>
            </a:r>
          </a:p>
          <a:p>
            <a:pPr marL="622300" indent="-457200">
              <a:buFont typeface="+mj-lt"/>
              <a:buAutoNum type="arabicPeriod"/>
            </a:pPr>
            <a:r>
              <a:rPr lang="en-US" sz="2800" dirty="0"/>
              <a:t>We split our dataset into 80% Train/ 20% Test.</a:t>
            </a:r>
          </a:p>
          <a:p>
            <a:pPr marL="622300" indent="-457200">
              <a:buFont typeface="+mj-lt"/>
              <a:buAutoNum type="arabicPeriod"/>
            </a:pPr>
            <a:endParaRPr lang="en-US" sz="2800" dirty="0"/>
          </a:p>
          <a:p>
            <a:pPr marL="622300" indent="-457200">
              <a:buFont typeface="+mj-lt"/>
              <a:buAutoNum type="arabicPeriod"/>
            </a:pPr>
            <a:endParaRPr lang="en-US" sz="2800" dirty="0"/>
          </a:p>
          <a:p>
            <a:pPr marL="622300" indent="-457200">
              <a:buFont typeface="+mj-lt"/>
              <a:buAutoNum type="arabicPeriod"/>
            </a:pPr>
            <a:endParaRPr lang="en-US" sz="2800" dirty="0"/>
          </a:p>
        </p:txBody>
      </p:sp>
      <p:sp>
        <p:nvSpPr>
          <p:cNvPr id="466" name="Google Shape;466;p26"/>
          <p:cNvSpPr txBox="1">
            <a:spLocks noGrp="1"/>
          </p:cNvSpPr>
          <p:nvPr>
            <p:ph type="ctrTitle"/>
          </p:nvPr>
        </p:nvSpPr>
        <p:spPr>
          <a:xfrm>
            <a:off x="0" y="485725"/>
            <a:ext cx="7642580" cy="577800"/>
          </a:xfrm>
          <a:prstGeom prst="rect">
            <a:avLst/>
          </a:prstGeom>
        </p:spPr>
        <p:txBody>
          <a:bodyPr spcFirstLastPara="1" wrap="square" lIns="91425" tIns="91425" rIns="91425" bIns="91425" anchor="b" anchorCtr="0">
            <a:noAutofit/>
          </a:bodyPr>
          <a:lstStyle/>
          <a:p>
            <a:pPr marL="165100"/>
            <a:r>
              <a:rPr lang="en-US" sz="3200" u="sng" dirty="0"/>
              <a:t>3. Feature selection and data split</a:t>
            </a:r>
          </a:p>
        </p:txBody>
      </p:sp>
    </p:spTree>
    <p:extLst>
      <p:ext uri="{BB962C8B-B14F-4D97-AF65-F5344CB8AC3E}">
        <p14:creationId xmlns:p14="http://schemas.microsoft.com/office/powerpoint/2010/main" val="1876254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165100" indent="0">
              <a:buNone/>
            </a:pPr>
            <a:r>
              <a:rPr lang="en-US" sz="2800" dirty="0"/>
              <a:t>Because this is a binary classification problem, I chose to use the following algorithms: </a:t>
            </a:r>
          </a:p>
          <a:p>
            <a:pPr marL="1371600" lvl="4">
              <a:lnSpc>
                <a:spcPct val="100000"/>
              </a:lnSpc>
              <a:spcBef>
                <a:spcPts val="400"/>
              </a:spcBef>
            </a:pPr>
            <a:r>
              <a:rPr lang="en-US" sz="2400" dirty="0"/>
              <a:t>Decision Tree</a:t>
            </a:r>
          </a:p>
          <a:p>
            <a:pPr marL="1371600" lvl="4">
              <a:lnSpc>
                <a:spcPct val="100000"/>
              </a:lnSpc>
              <a:spcBef>
                <a:spcPts val="400"/>
              </a:spcBef>
            </a:pPr>
            <a:r>
              <a:rPr lang="en-US" sz="2400" dirty="0"/>
              <a:t>K-nn</a:t>
            </a:r>
          </a:p>
          <a:p>
            <a:pPr marL="1371600" lvl="4">
              <a:lnSpc>
                <a:spcPct val="100000"/>
              </a:lnSpc>
              <a:spcBef>
                <a:spcPts val="400"/>
              </a:spcBef>
            </a:pPr>
            <a:r>
              <a:rPr lang="en-US" sz="2400" dirty="0"/>
              <a:t>Log Regression</a:t>
            </a:r>
          </a:p>
          <a:p>
            <a:pPr marL="1371600" lvl="4">
              <a:lnSpc>
                <a:spcPct val="100000"/>
              </a:lnSpc>
              <a:spcBef>
                <a:spcPts val="400"/>
              </a:spcBef>
            </a:pPr>
            <a:r>
              <a:rPr lang="en-US" sz="2400" dirty="0">
                <a:solidFill>
                  <a:schemeClr val="accent2"/>
                </a:solidFill>
              </a:rPr>
              <a:t>Random Forest</a:t>
            </a:r>
          </a:p>
          <a:p>
            <a:pPr marL="1371600" lvl="4">
              <a:lnSpc>
                <a:spcPct val="100000"/>
              </a:lnSpc>
              <a:spcBef>
                <a:spcPts val="400"/>
              </a:spcBef>
            </a:pPr>
            <a:r>
              <a:rPr lang="en-US" sz="2400" dirty="0">
                <a:solidFill>
                  <a:schemeClr val="accent2"/>
                </a:solidFill>
              </a:rPr>
              <a:t>XGBoost</a:t>
            </a:r>
          </a:p>
          <a:p>
            <a:pPr marL="622300" indent="-457200">
              <a:buFont typeface="+mj-lt"/>
              <a:buAutoNum type="arabicPeriod"/>
            </a:pPr>
            <a:endParaRPr lang="en-US" sz="2800" dirty="0"/>
          </a:p>
          <a:p>
            <a:pPr marL="622300" indent="-457200">
              <a:buFont typeface="+mj-lt"/>
              <a:buAutoNum type="arabicPeriod"/>
            </a:pPr>
            <a:endParaRPr lang="en-US" sz="2800" dirty="0"/>
          </a:p>
          <a:p>
            <a:pPr marL="622300" indent="-457200">
              <a:buFont typeface="+mj-lt"/>
              <a:buAutoNum type="arabicPeriod"/>
            </a:pPr>
            <a:endParaRPr lang="en-US" sz="2800" dirty="0"/>
          </a:p>
        </p:txBody>
      </p:sp>
      <p:sp>
        <p:nvSpPr>
          <p:cNvPr id="466" name="Google Shape;466;p26"/>
          <p:cNvSpPr txBox="1">
            <a:spLocks noGrp="1"/>
          </p:cNvSpPr>
          <p:nvPr>
            <p:ph type="ctrTitle"/>
          </p:nvPr>
        </p:nvSpPr>
        <p:spPr>
          <a:xfrm>
            <a:off x="0" y="485725"/>
            <a:ext cx="7642580" cy="577800"/>
          </a:xfrm>
          <a:prstGeom prst="rect">
            <a:avLst/>
          </a:prstGeom>
        </p:spPr>
        <p:txBody>
          <a:bodyPr spcFirstLastPara="1" wrap="square" lIns="91425" tIns="91425" rIns="91425" bIns="91425" anchor="b" anchorCtr="0">
            <a:noAutofit/>
          </a:bodyPr>
          <a:lstStyle/>
          <a:p>
            <a:pPr marL="165100"/>
            <a:r>
              <a:rPr lang="en-US" sz="3200" u="sng" dirty="0"/>
              <a:t>4. Building our classification models</a:t>
            </a:r>
          </a:p>
        </p:txBody>
      </p:sp>
    </p:spTree>
    <p:extLst>
      <p:ext uri="{BB962C8B-B14F-4D97-AF65-F5344CB8AC3E}">
        <p14:creationId xmlns:p14="http://schemas.microsoft.com/office/powerpoint/2010/main" val="3932441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622300" indent="-457200">
              <a:buFont typeface="+mj-lt"/>
              <a:buAutoNum type="arabicPeriod"/>
            </a:pPr>
            <a:r>
              <a:rPr lang="en-US" sz="2800" dirty="0"/>
              <a:t>Accuracy</a:t>
            </a:r>
          </a:p>
          <a:p>
            <a:pPr marL="622300" indent="-457200">
              <a:buFont typeface="+mj-lt"/>
              <a:buAutoNum type="arabicPeriod"/>
            </a:pPr>
            <a:r>
              <a:rPr lang="en-US" sz="2800" dirty="0"/>
              <a:t>Precision</a:t>
            </a:r>
          </a:p>
          <a:p>
            <a:pPr marL="622300" indent="-457200">
              <a:buFont typeface="+mj-lt"/>
              <a:buAutoNum type="arabicPeriod"/>
            </a:pPr>
            <a:r>
              <a:rPr lang="en-US" sz="2800" dirty="0"/>
              <a:t>Recall</a:t>
            </a:r>
          </a:p>
          <a:p>
            <a:pPr marL="622300" indent="-457200">
              <a:buFont typeface="+mj-lt"/>
              <a:buAutoNum type="arabicPeriod"/>
            </a:pPr>
            <a:r>
              <a:rPr lang="en-US" sz="2800" dirty="0"/>
              <a:t>F1 Score</a:t>
            </a:r>
          </a:p>
          <a:p>
            <a:pPr marL="622300" indent="-457200">
              <a:buFont typeface="+mj-lt"/>
              <a:buAutoNum type="arabicPeriod"/>
            </a:pPr>
            <a:endParaRPr lang="en-US" sz="2800" dirty="0"/>
          </a:p>
          <a:p>
            <a:pPr marL="622300" indent="-457200">
              <a:buFont typeface="+mj-lt"/>
              <a:buAutoNum type="arabicPeriod"/>
            </a:pPr>
            <a:endParaRPr lang="en-US" sz="2800" dirty="0"/>
          </a:p>
        </p:txBody>
      </p:sp>
      <p:sp>
        <p:nvSpPr>
          <p:cNvPr id="466" name="Google Shape;466;p26"/>
          <p:cNvSpPr txBox="1">
            <a:spLocks noGrp="1"/>
          </p:cNvSpPr>
          <p:nvPr>
            <p:ph type="ctrTitle"/>
          </p:nvPr>
        </p:nvSpPr>
        <p:spPr>
          <a:xfrm>
            <a:off x="0" y="485725"/>
            <a:ext cx="7642580" cy="577800"/>
          </a:xfrm>
          <a:prstGeom prst="rect">
            <a:avLst/>
          </a:prstGeom>
        </p:spPr>
        <p:txBody>
          <a:bodyPr spcFirstLastPara="1" wrap="square" lIns="91425" tIns="91425" rIns="91425" bIns="91425" anchor="b" anchorCtr="0">
            <a:noAutofit/>
          </a:bodyPr>
          <a:lstStyle/>
          <a:p>
            <a:pPr marL="165100"/>
            <a:r>
              <a:rPr lang="en-US" sz="3200" u="sng" dirty="0"/>
              <a:t>5. Evaluating our models</a:t>
            </a:r>
          </a:p>
        </p:txBody>
      </p:sp>
    </p:spTree>
    <p:extLst>
      <p:ext uri="{BB962C8B-B14F-4D97-AF65-F5344CB8AC3E}">
        <p14:creationId xmlns:p14="http://schemas.microsoft.com/office/powerpoint/2010/main" val="1550290368"/>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2851</TotalTime>
  <Words>625</Words>
  <Application>Microsoft Macintosh PowerPoint</Application>
  <PresentationFormat>On-screen Show (16:9)</PresentationFormat>
  <Paragraphs>60</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Livvic</vt:lpstr>
      <vt:lpstr>Maven Pro</vt:lpstr>
      <vt:lpstr>Nunito</vt:lpstr>
      <vt:lpstr>Share Tech</vt:lpstr>
      <vt:lpstr>Data Science Consulting by Slidesgo</vt:lpstr>
      <vt:lpstr>Anomaly Detection in Cellular Networks</vt:lpstr>
      <vt:lpstr>Problem</vt:lpstr>
      <vt:lpstr>Steps Involved</vt:lpstr>
      <vt:lpstr>1. Importing the required packages and data</vt:lpstr>
      <vt:lpstr>2. Processing the data to our needs</vt:lpstr>
      <vt:lpstr>Correlation Matrix </vt:lpstr>
      <vt:lpstr>3. Feature selection and data split</vt:lpstr>
      <vt:lpstr>4. Building our classification models</vt:lpstr>
      <vt:lpstr>5. Evaluating our models</vt:lpstr>
      <vt:lpstr>Accuracy</vt:lpstr>
      <vt:lpstr>Recall = tp / (tp + fn)</vt:lpstr>
      <vt:lpstr>Precision = tp / (tp + fp)</vt:lpstr>
      <vt:lpstr>F1 score = 2((precision * recall) / (precision + recall))</vt:lpstr>
      <vt:lpstr>Confusion Matrix for XGBoost </vt:lpstr>
      <vt:lpstr>Comments</vt:lpstr>
      <vt:lpstr>What’s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Anomaly Detection in Cellular Networks</dc:title>
  <cp:lastModifiedBy>Tejada, Wilmer A.</cp:lastModifiedBy>
  <cp:revision>37</cp:revision>
  <dcterms:modified xsi:type="dcterms:W3CDTF">2021-08-05T00:50:44Z</dcterms:modified>
</cp:coreProperties>
</file>