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78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9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110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423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4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557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7484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458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715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02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61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01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516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43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643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068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12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36EB5C-6D12-41AB-8353-E5EE0F562123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6C92-1216-4DE3-993C-0CABC91F7C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374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44C-9BAD-DEBA-BA68-4C756710B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274B7-5628-03C3-24C0-1F3933E6B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Tuplas</a:t>
            </a:r>
          </a:p>
        </p:txBody>
      </p:sp>
    </p:spTree>
    <p:extLst>
      <p:ext uri="{BB962C8B-B14F-4D97-AF65-F5344CB8AC3E}">
        <p14:creationId xmlns:p14="http://schemas.microsoft.com/office/powerpoint/2010/main" val="227960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4BAB-C389-16FD-3BE4-073B0541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Métodos tuplas</a:t>
            </a:r>
            <a:b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19FB4-4350-A5C3-F334-E6512DECA126}"/>
              </a:ext>
            </a:extLst>
          </p:cNvPr>
          <p:cNvSpPr txBox="1"/>
          <p:nvPr/>
        </p:nvSpPr>
        <p:spPr>
          <a:xfrm>
            <a:off x="646111" y="2967335"/>
            <a:ext cx="3473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PT Sans" panose="020B0503020203020204" pitchFamily="34" charset="0"/>
              </a:rPr>
              <a:t>cuenta el número de veces que el objeto pasado como parámetro se ha encontrado en la lista.</a:t>
            </a:r>
            <a:endParaRPr lang="es-CO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8444583-8D27-4545-0B7A-F217D70F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1" y="1479348"/>
            <a:ext cx="4196277" cy="1219156"/>
          </a:xfrm>
          <a:prstGeom prst="rect">
            <a:avLst/>
          </a:prstGeom>
          <a:solidFill>
            <a:srgbClr val="F5F6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38050" rIns="9144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6000" b="0" i="0" u="none" strike="noStrike" cap="none" normalizeH="0" baseline="0" dirty="0" err="1">
                <a:ln>
                  <a:noFill/>
                </a:ln>
                <a:solidFill>
                  <a:srgbClr val="27262B"/>
                </a:solidFill>
                <a:effectLst/>
                <a:latin typeface="SFMono-Regular"/>
              </a:rPr>
              <a:t>count</a:t>
            </a:r>
            <a:r>
              <a:rPr kumimoji="0" lang="es-CO" altLang="es-CO" sz="6000" b="0" i="0" u="none" strike="noStrike" cap="none" normalizeH="0" baseline="0" dirty="0">
                <a:ln>
                  <a:noFill/>
                </a:ln>
                <a:solidFill>
                  <a:srgbClr val="27262B"/>
                </a:solidFill>
                <a:effectLst/>
                <a:latin typeface="SFMono-Regular"/>
              </a:rPr>
              <a:t>(&lt;</a:t>
            </a:r>
            <a:r>
              <a:rPr kumimoji="0" lang="es-CO" altLang="es-CO" sz="6000" b="0" i="0" u="none" strike="noStrike" cap="none" normalizeH="0" baseline="0" dirty="0" err="1">
                <a:ln>
                  <a:noFill/>
                </a:ln>
                <a:solidFill>
                  <a:srgbClr val="27262B"/>
                </a:solidFill>
                <a:effectLst/>
                <a:latin typeface="SFMono-Regular"/>
              </a:rPr>
              <a:t>obj</a:t>
            </a:r>
            <a:r>
              <a:rPr kumimoji="0" lang="es-CO" altLang="es-CO" sz="6000" b="0" i="0" u="none" strike="noStrike" cap="none" normalizeH="0" baseline="0" dirty="0">
                <a:ln>
                  <a:noFill/>
                </a:ln>
                <a:solidFill>
                  <a:srgbClr val="27262B"/>
                </a:solidFill>
                <a:effectLst/>
                <a:latin typeface="SFMono-Regular"/>
              </a:rPr>
              <a:t>&gt;)</a:t>
            </a:r>
            <a:endParaRPr kumimoji="0" lang="es-CO" altLang="es-CO" sz="100" b="1" i="0" u="none" strike="noStrike" cap="none" normalizeH="0" baseline="0" dirty="0">
              <a:ln>
                <a:noFill/>
              </a:ln>
              <a:solidFill>
                <a:srgbClr val="27262B"/>
              </a:solidFill>
              <a:effectLst/>
              <a:latin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CDD972-A0E8-6D53-07FB-A2105C8C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73" y="4176078"/>
            <a:ext cx="2181225" cy="828675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B485B699-CD45-D1F5-B880-623386165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626" y="1752783"/>
            <a:ext cx="2695225" cy="665158"/>
          </a:xfrm>
          <a:prstGeom prst="rect">
            <a:avLst/>
          </a:prstGeom>
          <a:solidFill>
            <a:srgbClr val="F5F6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38050" rIns="9144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27262B"/>
                </a:solidFill>
                <a:effectLst/>
                <a:latin typeface="SFMono-Regular"/>
              </a:rPr>
              <a:t>index(&lt;obj&gt;[,index])</a:t>
            </a:r>
            <a:endParaRPr kumimoji="0" lang="es-CO" altLang="es-CO" sz="100" b="1" i="0" u="none" strike="noStrike" cap="none" normalizeH="0" baseline="0">
              <a:ln>
                <a:noFill/>
              </a:ln>
              <a:solidFill>
                <a:srgbClr val="27262B"/>
              </a:solidFill>
              <a:effectLst/>
              <a:latin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1CFFA-32EC-6FBF-A397-2A0C662F3313}"/>
              </a:ext>
            </a:extLst>
          </p:cNvPr>
          <p:cNvSpPr txBox="1"/>
          <p:nvPr/>
        </p:nvSpPr>
        <p:spPr>
          <a:xfrm>
            <a:off x="5449889" y="2782669"/>
            <a:ext cx="2695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PT Sans" panose="020B0503020203020204" pitchFamily="34" charset="0"/>
              </a:rPr>
              <a:t>Busca el objeto que se le pasa como parámetro y devuelve el índice en el que se ha encontrado.</a:t>
            </a:r>
            <a:endParaRPr lang="es-CO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7CF484-88F1-FB92-7CC3-B86E097B8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538" y="4215112"/>
            <a:ext cx="2447925" cy="942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941D04-1C7C-96FF-CFD9-B07F03793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241" y="5534188"/>
            <a:ext cx="3857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0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4BAB-C389-16FD-3BE4-073B0541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Métodos tuplas</a:t>
            </a:r>
            <a:b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CF703-1518-9EBE-081E-C01ECF78E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" y="2714625"/>
            <a:ext cx="109156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9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2CA7-9645-A062-D5E6-05E99D45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01045-7151-F706-8D22-7E3676A05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075056"/>
            <a:ext cx="7219950" cy="1838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A599D6-D86A-E0FE-16BE-B1DD418EE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" y="2985453"/>
            <a:ext cx="5724525" cy="201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2FEF34-954B-4B3A-E354-4CF70DF0B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440" y="5088776"/>
            <a:ext cx="8536308" cy="17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1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E93-5885-DE23-A3FE-A5558B83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Bibliografia</a:t>
            </a:r>
            <a:endParaRPr lang="es-C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711AC-D6CD-CE00-443F-185305FE2F14}"/>
              </a:ext>
            </a:extLst>
          </p:cNvPr>
          <p:cNvSpPr txBox="1"/>
          <p:nvPr/>
        </p:nvSpPr>
        <p:spPr>
          <a:xfrm>
            <a:off x="528320" y="1668582"/>
            <a:ext cx="791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https://uniwebsidad.com/libros/algoritmos-python/capitulo-7/tuplas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452D3-66A0-D3C6-BC6F-D545D4CACBE0}"/>
              </a:ext>
            </a:extLst>
          </p:cNvPr>
          <p:cNvSpPr txBox="1"/>
          <p:nvPr/>
        </p:nvSpPr>
        <p:spPr>
          <a:xfrm>
            <a:off x="528320" y="2268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https://ellibrodepython.com/tuplas-python</a:t>
            </a:r>
          </a:p>
        </p:txBody>
      </p:sp>
    </p:spTree>
    <p:extLst>
      <p:ext uri="{BB962C8B-B14F-4D97-AF65-F5344CB8AC3E}">
        <p14:creationId xmlns:p14="http://schemas.microsoft.com/office/powerpoint/2010/main" val="147486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D07E-72C1-B7EC-883F-07EB05AA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Tupla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22A54-1155-B73B-4EBA-1D43ECC9E0C1}"/>
              </a:ext>
            </a:extLst>
          </p:cNvPr>
          <p:cNvSpPr txBox="1"/>
          <p:nvPr/>
        </p:nvSpPr>
        <p:spPr>
          <a:xfrm>
            <a:off x="838200" y="16906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effectLst/>
                <a:latin typeface="Arial" panose="020B0604020202020204" pitchFamily="34" charset="0"/>
              </a:rPr>
              <a:t>En Python, una </a:t>
            </a:r>
            <a:r>
              <a:rPr lang="es-MX" b="1" i="0" dirty="0">
                <a:effectLst/>
                <a:latin typeface="Arial" panose="020B0604020202020204" pitchFamily="34" charset="0"/>
              </a:rPr>
              <a:t>tupla</a:t>
            </a:r>
            <a:r>
              <a:rPr lang="es-MX" b="0" i="0" dirty="0">
                <a:effectLst/>
                <a:latin typeface="Arial" panose="020B0604020202020204" pitchFamily="34" charset="0"/>
              </a:rPr>
              <a:t> es un conjunto ordenado e inmutable de elementos del mismo o diferente tipo.</a:t>
            </a:r>
            <a:endParaRPr lang="es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4607B-3656-035B-3DED-035AB9C57FC3}"/>
              </a:ext>
            </a:extLst>
          </p:cNvPr>
          <p:cNvSpPr txBox="1"/>
          <p:nvPr/>
        </p:nvSpPr>
        <p:spPr>
          <a:xfrm>
            <a:off x="3169920" y="29641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Arial" panose="020B0604020202020204" pitchFamily="34" charset="0"/>
              </a:rPr>
              <a:t>Las tuplas se representan escribiendo los elementos entre paréntesis y separados por comas</a:t>
            </a:r>
            <a:endParaRPr lang="es-C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5D946-0A07-289A-D4B2-84E99011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45" y="4067075"/>
            <a:ext cx="3340419" cy="8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2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79B2-7048-CFA3-8B91-8785C2B2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Tuplas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52015-7D62-CB01-7983-01E1F95E74FA}"/>
              </a:ext>
            </a:extLst>
          </p:cNvPr>
          <p:cNvSpPr txBox="1"/>
          <p:nvPr/>
        </p:nvSpPr>
        <p:spPr>
          <a:xfrm>
            <a:off x="995680" y="16906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Arial" panose="020B0604020202020204" pitchFamily="34" charset="0"/>
              </a:rPr>
              <a:t>Una tupla puede no contener ningún elemento, es decir, ser una tupla vacía</a:t>
            </a:r>
            <a:endParaRPr lang="es-C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34421E-1613-C64F-98C0-7241B03FA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02" y="3091218"/>
            <a:ext cx="1362075" cy="990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B74BD6-2304-86F2-0E74-9A9A7376417E}"/>
              </a:ext>
            </a:extLst>
          </p:cNvPr>
          <p:cNvSpPr txBox="1"/>
          <p:nvPr/>
        </p:nvSpPr>
        <p:spPr>
          <a:xfrm>
            <a:off x="5100320" y="270623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Arial" panose="020B0604020202020204" pitchFamily="34" charset="0"/>
              </a:rPr>
              <a:t>Una tupla puede incluir un único elemento, pero para que Python entienda que nos estamos refiriendo a una tupla es necesario escribir al menos una coma.</a:t>
            </a:r>
            <a:endParaRPr lang="es-C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CE9209-5FDF-13F0-FFEA-8107C2211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745" y="3921206"/>
            <a:ext cx="971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0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84A1-5DEC-B8D2-D26E-6F08E2ED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chemeClr val="tx1"/>
                </a:solidFill>
                <a:effectLst/>
                <a:latin typeface="-apple-system"/>
              </a:rPr>
              <a:t>Elementos y segmentos de tuplas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725ED-2F16-0B58-F089-561BCA682548}"/>
              </a:ext>
            </a:extLst>
          </p:cNvPr>
          <p:cNvSpPr txBox="1"/>
          <p:nvPr/>
        </p:nvSpPr>
        <p:spPr>
          <a:xfrm>
            <a:off x="838200" y="169068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-apple-system"/>
              </a:rPr>
              <a:t>Las tuplas son secuencias, igual que las cadenas, y se puede utilizar la misma notación de índices que en las cadenas para obtener cada una de sus componentes.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CBD16-5696-8186-AAB7-177A228A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3576003"/>
            <a:ext cx="5619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4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AB7F-1A86-135D-1C70-F632D324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-apple-system"/>
              </a:rPr>
              <a:t>Las tuplas son inmutables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7BBE2-76A4-24FE-F1A3-F7F53F59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57" y="1938020"/>
            <a:ext cx="59245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8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A2CA-D9F3-DF7C-D81D-7846A27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-apple-system"/>
              </a:rPr>
              <a:t>Operaciones de tuplas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60D6E-E2C5-B8FC-E71A-CE3DFF20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38" y="2366567"/>
            <a:ext cx="1677921" cy="1164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D76C9F-AF3D-E93A-B882-24116E2DF346}"/>
              </a:ext>
            </a:extLst>
          </p:cNvPr>
          <p:cNvSpPr txBox="1"/>
          <p:nvPr/>
        </p:nvSpPr>
        <p:spPr>
          <a:xfrm>
            <a:off x="5831839" y="162682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2800" b="1" i="0" dirty="0">
                <a:effectLst/>
                <a:latin typeface="-apple-system"/>
              </a:rPr>
              <a:t>Empaquetado y desempaquetado de tuplas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91273-5FAF-B2C9-9A28-5CA126B64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72" y="2716212"/>
            <a:ext cx="2162175" cy="3333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DADBB6-5D79-A2E2-60D9-E96CF58A3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440" y="3159125"/>
            <a:ext cx="14668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5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7F9-5A50-5B7F-FF2F-F659B3DF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Retorno de valores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6DA04-96AD-28E4-AD62-F32E480D3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40" y="1781711"/>
            <a:ext cx="5208119" cy="30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8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69A1-E50A-0F8C-DBE5-9F014B74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Tuplas con parámetros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3EDF1-A651-6B91-D29C-C4AE858F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57" y="1492567"/>
            <a:ext cx="3667125" cy="2409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ECDE5-4825-DE85-6ECB-B2CCE1776D12}"/>
              </a:ext>
            </a:extLst>
          </p:cNvPr>
          <p:cNvSpPr txBox="1"/>
          <p:nvPr/>
        </p:nvSpPr>
        <p:spPr>
          <a:xfrm>
            <a:off x="7577221" y="1390581"/>
            <a:ext cx="2712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dirty="0" err="1"/>
              <a:t>Named</a:t>
            </a:r>
            <a:r>
              <a:rPr lang="es-CO" sz="3200" dirty="0"/>
              <a:t> </a:t>
            </a:r>
            <a:r>
              <a:rPr lang="es-CO" sz="3200" dirty="0" err="1"/>
              <a:t>tuples</a:t>
            </a:r>
            <a:endParaRPr lang="es-CO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AA3D68-CFFB-95DA-6FC3-0B7AE853F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78" y="1974025"/>
            <a:ext cx="5110480" cy="1645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6F6551-D13F-FD49-9B08-52853858B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221" y="3704524"/>
            <a:ext cx="32956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2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48C128-A065-F49F-7668-A96EC0C8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Iterar</a:t>
            </a:r>
            <a:r>
              <a:rPr lang="es-CO" b="0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 una tupla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6E16B-8974-93F2-8353-6579E931F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227" y="2378075"/>
            <a:ext cx="4405313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47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214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Century Gothic</vt:lpstr>
      <vt:lpstr>PT Sans</vt:lpstr>
      <vt:lpstr>SFMono-Regular</vt:lpstr>
      <vt:lpstr>Wingdings 3</vt:lpstr>
      <vt:lpstr>Ion</vt:lpstr>
      <vt:lpstr>Python</vt:lpstr>
      <vt:lpstr>Tupla</vt:lpstr>
      <vt:lpstr>Tuplas</vt:lpstr>
      <vt:lpstr>Elementos y segmentos de tuplas</vt:lpstr>
      <vt:lpstr>Las tuplas son inmutables</vt:lpstr>
      <vt:lpstr>Operaciones de tuplas</vt:lpstr>
      <vt:lpstr>Retorno de valores </vt:lpstr>
      <vt:lpstr>Tuplas con parámetros</vt:lpstr>
      <vt:lpstr>Iterar una tupla</vt:lpstr>
      <vt:lpstr>Métodos tuplas </vt:lpstr>
      <vt:lpstr>Métodos tuplas </vt:lpstr>
      <vt:lpstr>Ejemplos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HECTOR MAURICIO CASTANO BERNAL</dc:creator>
  <cp:lastModifiedBy>HECTOR MAURICIO CASTANO BERNAL</cp:lastModifiedBy>
  <cp:revision>10</cp:revision>
  <dcterms:created xsi:type="dcterms:W3CDTF">2022-05-16T16:54:33Z</dcterms:created>
  <dcterms:modified xsi:type="dcterms:W3CDTF">2022-05-16T20:35:21Z</dcterms:modified>
</cp:coreProperties>
</file>