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5" r:id="rId9"/>
    <p:sldId id="266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0C1-C059-4534-AECA-ABB529662FAD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938-4979-443B-A1EB-F285B3F0F6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353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0C1-C059-4534-AECA-ABB529662FAD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938-4979-443B-A1EB-F285B3F0F6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875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0C1-C059-4534-AECA-ABB529662FAD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938-4979-443B-A1EB-F285B3F0F6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6449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0C1-C059-4534-AECA-ABB529662FAD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938-4979-443B-A1EB-F285B3F0F6AD}" type="slidenum">
              <a:rPr lang="es-CO" smtClean="0"/>
              <a:t>‹#›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062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0C1-C059-4534-AECA-ABB529662FAD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938-4979-443B-A1EB-F285B3F0F6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7511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0C1-C059-4534-AECA-ABB529662FAD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938-4979-443B-A1EB-F285B3F0F6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3566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0C1-C059-4534-AECA-ABB529662FAD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938-4979-443B-A1EB-F285B3F0F6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7807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0C1-C059-4534-AECA-ABB529662FAD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938-4979-443B-A1EB-F285B3F0F6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251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0C1-C059-4534-AECA-ABB529662FAD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938-4979-443B-A1EB-F285B3F0F6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602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0C1-C059-4534-AECA-ABB529662FAD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938-4979-443B-A1EB-F285B3F0F6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676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0C1-C059-4534-AECA-ABB529662FAD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938-4979-443B-A1EB-F285B3F0F6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659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0C1-C059-4534-AECA-ABB529662FAD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938-4979-443B-A1EB-F285B3F0F6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792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0C1-C059-4534-AECA-ABB529662FAD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938-4979-443B-A1EB-F285B3F0F6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010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0C1-C059-4534-AECA-ABB529662FAD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938-4979-443B-A1EB-F285B3F0F6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34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0C1-C059-4534-AECA-ABB529662FAD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938-4979-443B-A1EB-F285B3F0F6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75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0C1-C059-4534-AECA-ABB529662FAD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938-4979-443B-A1EB-F285B3F0F6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174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0C1-C059-4534-AECA-ABB529662FAD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F938-4979-443B-A1EB-F285B3F0F6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763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C70C1-C059-4534-AECA-ABB529662FAD}" type="datetimeFigureOut">
              <a:rPr lang="es-CO" smtClean="0"/>
              <a:t>23/05/2022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DF938-4979-443B-A1EB-F285B3F0F6A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2832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B9A6-A511-BECF-E9D7-09E2ABB15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2A8A-071B-D858-807E-C473852BF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Matrices</a:t>
            </a:r>
          </a:p>
        </p:txBody>
      </p:sp>
    </p:spTree>
    <p:extLst>
      <p:ext uri="{BB962C8B-B14F-4D97-AF65-F5344CB8AC3E}">
        <p14:creationId xmlns:p14="http://schemas.microsoft.com/office/powerpoint/2010/main" val="374955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DA9B-8119-3900-9D7F-D05BF640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Dimensiones de una matriz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E3EEA-085F-7CF1-0C81-1177B9CC860C}"/>
              </a:ext>
            </a:extLst>
          </p:cNvPr>
          <p:cNvSpPr txBox="1"/>
          <p:nvPr/>
        </p:nvSpPr>
        <p:spPr>
          <a:xfrm>
            <a:off x="802640" y="1337995"/>
            <a:ext cx="1012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effectLst/>
                <a:latin typeface="Libre Franklin" pitchFamily="2" charset="0"/>
              </a:rPr>
              <a:t>Las dimensiones de la matriz se obtienen mediante la </a:t>
            </a:r>
            <a:r>
              <a:rPr lang="es-MX" b="0" i="0" dirty="0" err="1">
                <a:effectLst/>
                <a:latin typeface="Libre Franklin" pitchFamily="2" charset="0"/>
              </a:rPr>
              <a:t>intrucción</a:t>
            </a:r>
            <a:r>
              <a:rPr lang="es-MX" b="0" i="0" dirty="0">
                <a:effectLst/>
                <a:latin typeface="Libre Franklin" pitchFamily="2" charset="0"/>
              </a:rPr>
              <a:t> con </a:t>
            </a:r>
            <a:r>
              <a:rPr lang="es-MX" b="0" i="0" dirty="0" err="1">
                <a:effectLst/>
                <a:latin typeface="Libre Franklin" pitchFamily="2" charset="0"/>
              </a:rPr>
              <a:t>Numpy</a:t>
            </a:r>
            <a:r>
              <a:rPr lang="es-MX" b="0" i="0" dirty="0">
                <a:effectLst/>
                <a:latin typeface="Libre Franklin" pitchFamily="2" charset="0"/>
              </a:rPr>
              <a:t>:</a:t>
            </a:r>
            <a:endParaRPr lang="es-C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0CE30D-358A-AEA3-9510-E114292D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420" y="2095817"/>
            <a:ext cx="38862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9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A19E-D140-890C-0374-CDEACEFC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0AE44-0FCA-D8D4-A84A-DD8B1861EAEB}"/>
              </a:ext>
            </a:extLst>
          </p:cNvPr>
          <p:cNvSpPr txBox="1"/>
          <p:nvPr/>
        </p:nvSpPr>
        <p:spPr>
          <a:xfrm>
            <a:off x="646110" y="1386116"/>
            <a:ext cx="11180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0" i="0" dirty="0">
                <a:effectLst/>
                <a:latin typeface="Libre Franklin" pitchFamily="2" charset="0"/>
              </a:rPr>
              <a:t>Diez equipos de la liga Inter– barrial identificados con los números 1, 2, 3, … , 10, participaron en un campeonato de fútbol en la modalidad todos contra todos.</a:t>
            </a:r>
            <a:endParaRPr lang="es-C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844C9-6763-6BB3-316B-8E39C935C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26" y="2175496"/>
            <a:ext cx="5145414" cy="3296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A484C3-61BE-9656-F047-3A2BDE9DE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760" y="2175496"/>
            <a:ext cx="3657600" cy="2962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702A50-6D3F-AB84-E6B2-7B2EF27D2598}"/>
              </a:ext>
            </a:extLst>
          </p:cNvPr>
          <p:cNvSpPr txBox="1"/>
          <p:nvPr/>
        </p:nvSpPr>
        <p:spPr>
          <a:xfrm>
            <a:off x="737226" y="5614517"/>
            <a:ext cx="5572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effectLst/>
                <a:latin typeface="Libre Franklin" pitchFamily="2" charset="0"/>
              </a:rPr>
              <a:t>a. Lea el cuadro de goles en un arreglo de dos dimensiones y</a:t>
            </a:r>
            <a:endParaRPr lang="es-C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266088-F6EA-2E16-DE1B-EA37C9BCB928}"/>
              </a:ext>
            </a:extLst>
          </p:cNvPr>
          <p:cNvSpPr txBox="1"/>
          <p:nvPr/>
        </p:nvSpPr>
        <p:spPr>
          <a:xfrm>
            <a:off x="6309362" y="5219838"/>
            <a:ext cx="5628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0" i="0" dirty="0">
                <a:effectLst/>
                <a:latin typeface="Libre Franklin" pitchFamily="2" charset="0"/>
              </a:rPr>
              <a:t>b. muestre para cada equipo la cantidad de triunfos, empates y derrotas,</a:t>
            </a:r>
            <a:endParaRPr lang="es-C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B8508B-61EF-1364-94A2-D909C6A7008A}"/>
              </a:ext>
            </a:extLst>
          </p:cNvPr>
          <p:cNvSpPr txBox="1"/>
          <p:nvPr/>
        </p:nvSpPr>
        <p:spPr>
          <a:xfrm>
            <a:off x="6286974" y="6009196"/>
            <a:ext cx="570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effectLst/>
                <a:latin typeface="Libre Franklin" pitchFamily="2" charset="0"/>
              </a:rPr>
              <a:t>c. así como la diferencia entre el total de goles marcados y el total de goles recibidos.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06230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F526-B926-19BC-CCBB-5C56B01D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0" i="0" dirty="0">
                <a:solidFill>
                  <a:schemeClr val="tx1"/>
                </a:solidFill>
                <a:effectLst/>
                <a:latin typeface="Libre Franklin" pitchFamily="2" charset="0"/>
              </a:rPr>
              <a:t>Ejemplo</a:t>
            </a:r>
            <a:br>
              <a:rPr lang="es-CO" b="0" i="0" dirty="0">
                <a:solidFill>
                  <a:schemeClr val="tx1"/>
                </a:solidFill>
                <a:effectLst/>
                <a:latin typeface="Libre Franklin" pitchFamily="2" charset="0"/>
              </a:rPr>
            </a:br>
            <a:r>
              <a:rPr lang="es-CO" b="0" i="0" dirty="0">
                <a:solidFill>
                  <a:schemeClr val="tx1"/>
                </a:solidFill>
                <a:effectLst/>
                <a:latin typeface="Libre Franklin" pitchFamily="2" charset="0"/>
              </a:rPr>
              <a:t>Mejores vendedores por categoría</a:t>
            </a:r>
            <a:br>
              <a:rPr lang="es-CO" b="0" i="0" dirty="0">
                <a:solidFill>
                  <a:schemeClr val="tx1"/>
                </a:solidFill>
                <a:effectLst/>
                <a:latin typeface="Libre Franklin" pitchFamily="2" charset="0"/>
              </a:rPr>
            </a:b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51146-6562-6BAB-246A-909CE034B0DE}"/>
              </a:ext>
            </a:extLst>
          </p:cNvPr>
          <p:cNvSpPr txBox="1"/>
          <p:nvPr/>
        </p:nvSpPr>
        <p:spPr>
          <a:xfrm>
            <a:off x="558800" y="1951672"/>
            <a:ext cx="11379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0" i="0" dirty="0">
                <a:effectLst/>
                <a:latin typeface="Libre Franklin" pitchFamily="2" charset="0"/>
              </a:rPr>
              <a:t> Para realizar el monitoreo del trabajo de ventas, una empresa registra las unidades vendidas de cada vendedor por producto.</a:t>
            </a:r>
          </a:p>
          <a:p>
            <a:pPr algn="just"/>
            <a:br>
              <a:rPr lang="es-MX" dirty="0"/>
            </a:br>
            <a:r>
              <a:rPr lang="es-MX" b="0" i="0" dirty="0">
                <a:effectLst/>
                <a:latin typeface="Libre Franklin" pitchFamily="2" charset="0"/>
              </a:rPr>
              <a:t>Los mejores vendedores por categoría son aquellos que</a:t>
            </a:r>
            <a:endParaRPr lang="es-C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D3693-CB8F-2F3E-54C3-3CE36A609F14}"/>
              </a:ext>
            </a:extLst>
          </p:cNvPr>
          <p:cNvSpPr txBox="1"/>
          <p:nvPr/>
        </p:nvSpPr>
        <p:spPr>
          <a:xfrm>
            <a:off x="558800" y="331378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effectLst/>
                <a:latin typeface="Libre Franklin" pitchFamily="2" charset="0"/>
              </a:rPr>
              <a:t>a) Venden más unidades</a:t>
            </a:r>
            <a:br>
              <a:rPr lang="es-MX" dirty="0"/>
            </a:br>
            <a:r>
              <a:rPr lang="es-MX" b="0" i="0" dirty="0">
                <a:effectLst/>
                <a:latin typeface="Libre Franklin" pitchFamily="2" charset="0"/>
              </a:rPr>
              <a:t>b) Su monto total (en dólares) por ventas es el mayor</a:t>
            </a:r>
            <a:endParaRPr lang="es-C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3284C2-00AF-0648-E386-924B6A5DAA60}"/>
              </a:ext>
            </a:extLst>
          </p:cNvPr>
          <p:cNvSpPr txBox="1"/>
          <p:nvPr/>
        </p:nvSpPr>
        <p:spPr>
          <a:xfrm>
            <a:off x="646111" y="422181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0" i="0" dirty="0">
                <a:effectLst/>
                <a:latin typeface="Libre Franklin" pitchFamily="2" charset="0"/>
              </a:rPr>
              <a:t>Realice un programa que: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Libre Franklin" pitchFamily="2" charset="0"/>
              </a:rPr>
              <a:t>Registre las ventas mensuales de </a:t>
            </a:r>
            <a:r>
              <a:rPr lang="es-MX" b="1" i="0" dirty="0">
                <a:effectLst/>
                <a:latin typeface="Libre Franklin" pitchFamily="2" charset="0"/>
              </a:rPr>
              <a:t>n</a:t>
            </a:r>
            <a:r>
              <a:rPr lang="es-MX" b="0" i="0" dirty="0">
                <a:effectLst/>
                <a:latin typeface="Libre Franklin" pitchFamily="2" charset="0"/>
              </a:rPr>
              <a:t> vendedores por </a:t>
            </a:r>
            <a:r>
              <a:rPr lang="es-MX" b="1" i="0" dirty="0">
                <a:effectLst/>
                <a:latin typeface="Libre Franklin" pitchFamily="2" charset="0"/>
              </a:rPr>
              <a:t>m</a:t>
            </a:r>
            <a:r>
              <a:rPr lang="es-MX" b="0" i="0" dirty="0">
                <a:effectLst/>
                <a:latin typeface="Libre Franklin" pitchFamily="2" charset="0"/>
              </a:rPr>
              <a:t> productos y la lista de precios para los </a:t>
            </a:r>
            <a:r>
              <a:rPr lang="es-MX" b="1" i="0" dirty="0">
                <a:effectLst/>
                <a:latin typeface="Libre Franklin" pitchFamily="2" charset="0"/>
              </a:rPr>
              <a:t>m</a:t>
            </a:r>
            <a:r>
              <a:rPr lang="es-MX" b="0" i="0" dirty="0">
                <a:effectLst/>
                <a:latin typeface="Libre Franklin" pitchFamily="2" charset="0"/>
              </a:rPr>
              <a:t> productos,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Libre Franklin" pitchFamily="2" charset="0"/>
              </a:rPr>
              <a:t>luego encuentre los mejores vendedores por cada categoría planteada. Monto = (Unidades vendidas de un producto)* (precio de un producto)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795DCE-1CCA-2756-0F30-6C5E2DAA5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522" y="2831980"/>
            <a:ext cx="4579478" cy="364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8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B85A-4E9F-8964-5B7E-C7BD9D9B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Matriz</a:t>
            </a:r>
            <a:br>
              <a:rPr lang="es-CO" b="0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</a:b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5BD08-AB21-2E9C-47CE-E0F2F1A44543}"/>
              </a:ext>
            </a:extLst>
          </p:cNvPr>
          <p:cNvSpPr txBox="1"/>
          <p:nvPr/>
        </p:nvSpPr>
        <p:spPr>
          <a:xfrm>
            <a:off x="762000" y="1673275"/>
            <a:ext cx="753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effectLst/>
                <a:latin typeface="Maven Pro"/>
              </a:rPr>
              <a:t>Las </a:t>
            </a:r>
            <a:r>
              <a:rPr lang="es-MX" b="1" i="0" dirty="0">
                <a:effectLst/>
                <a:latin typeface="Maven Pro"/>
              </a:rPr>
              <a:t>matrices </a:t>
            </a:r>
            <a:r>
              <a:rPr lang="es-MX" b="0" i="0" dirty="0">
                <a:effectLst/>
                <a:latin typeface="Maven Pro"/>
              </a:rPr>
              <a:t>son una estructura de datos </a:t>
            </a:r>
            <a:r>
              <a:rPr lang="es-MX" b="0" i="0" dirty="0" err="1">
                <a:effectLst/>
                <a:latin typeface="Maven Pro"/>
              </a:rPr>
              <a:t>bidimencional</a:t>
            </a:r>
            <a:r>
              <a:rPr lang="es-MX" b="0" i="0" dirty="0">
                <a:effectLst/>
                <a:latin typeface="Maven Pro"/>
              </a:rPr>
              <a:t> donde los elementos se organizan en </a:t>
            </a:r>
            <a:r>
              <a:rPr lang="es-MX" b="1" i="0" dirty="0">
                <a:effectLst/>
                <a:latin typeface="Maven Pro"/>
              </a:rPr>
              <a:t>filas </a:t>
            </a:r>
            <a:r>
              <a:rPr lang="es-MX" b="0" i="0" dirty="0">
                <a:effectLst/>
                <a:latin typeface="Maven Pro"/>
              </a:rPr>
              <a:t>y </a:t>
            </a:r>
            <a:r>
              <a:rPr lang="es-MX" b="1" i="0" dirty="0">
                <a:effectLst/>
                <a:latin typeface="Maven Pro"/>
              </a:rPr>
              <a:t>columnas</a:t>
            </a:r>
            <a:endParaRPr lang="es-C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BE2B85-CB63-2FDE-FB52-BB0A2F503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695307"/>
            <a:ext cx="4867275" cy="3686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F73FF0-ED81-8D41-2389-D6726DB8E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95307"/>
            <a:ext cx="5909674" cy="383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2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84E2-6AF8-7DB4-F4CC-CFCA7328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Matriz en Python</a:t>
            </a:r>
            <a:br>
              <a:rPr lang="es-CO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</a:b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8495E-3525-C690-E39D-3FEB8547F231}"/>
              </a:ext>
            </a:extLst>
          </p:cNvPr>
          <p:cNvSpPr txBox="1"/>
          <p:nvPr/>
        </p:nvSpPr>
        <p:spPr>
          <a:xfrm>
            <a:off x="873760" y="1544935"/>
            <a:ext cx="11013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effectLst/>
                <a:latin typeface="Maven Pro"/>
              </a:rPr>
              <a:t>Python no tiene un tipo de dato incorporado para </a:t>
            </a:r>
            <a:r>
              <a:rPr lang="es-MX" b="1" i="0" dirty="0">
                <a:effectLst/>
                <a:latin typeface="Maven Pro"/>
              </a:rPr>
              <a:t>trabajar con matrices</a:t>
            </a:r>
            <a:r>
              <a:rPr lang="es-MX" b="0" i="0" dirty="0">
                <a:effectLst/>
                <a:latin typeface="Maven Pro"/>
              </a:rPr>
              <a:t>, sin embargo podemos tratar la matriz como una</a:t>
            </a:r>
            <a:r>
              <a:rPr lang="es-MX" b="1" i="0" dirty="0">
                <a:effectLst/>
                <a:latin typeface="Maven Pro"/>
              </a:rPr>
              <a:t> lista de listas</a:t>
            </a:r>
            <a:endParaRPr lang="es-C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C6D1FA-10A7-3539-1B81-227B882BD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1" y="2039253"/>
            <a:ext cx="2171700" cy="581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DAB76E-2B71-0EB1-56EF-B95DB03E0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39" y="3063731"/>
            <a:ext cx="3413762" cy="25236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7FB135-1109-F931-F22E-E72AC9477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222" y="3722981"/>
            <a:ext cx="75152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8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1983-739F-3E77-206C-A3C65EC4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Recorriendo la Matriz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68B59-7D78-AB38-8E0E-46B5F3A8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66" y="1643697"/>
            <a:ext cx="77724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5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E265-4627-9F41-ABAD-99B4F588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98C55A-E9B0-7513-1327-2B3B3FEB7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" y="1853248"/>
            <a:ext cx="8039100" cy="3981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F5459A-ED14-527C-3D1A-1658B48E9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640" y="5505785"/>
            <a:ext cx="62484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4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D409-2AE5-33DE-101F-4A7191D1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Sumando 2 matrices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5476A-C2C7-9727-1749-0CBB2163F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8" y="1445686"/>
            <a:ext cx="6410961" cy="5209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25AF47-AB3B-670D-6EEF-B8B6E19C2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867" y="3141681"/>
            <a:ext cx="17240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8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B875-8845-D124-D8BE-ACAFAF3A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Numpy</a:t>
            </a:r>
            <a:r>
              <a:rPr lang="es-CO" b="1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Array</a:t>
            </a:r>
            <a:br>
              <a:rPr lang="es-CO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</a:b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06FDF-3C16-3744-8517-2BA97239F6F7}"/>
              </a:ext>
            </a:extLst>
          </p:cNvPr>
          <p:cNvSpPr txBox="1"/>
          <p:nvPr/>
        </p:nvSpPr>
        <p:spPr>
          <a:xfrm>
            <a:off x="1645920" y="137410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i="0" dirty="0" err="1">
                <a:effectLst/>
                <a:latin typeface="Maven Pro"/>
              </a:rPr>
              <a:t>NumPy</a:t>
            </a:r>
            <a:r>
              <a:rPr lang="es-CO" b="1" i="0" dirty="0">
                <a:effectLst/>
                <a:latin typeface="Maven Pro"/>
              </a:rPr>
              <a:t> </a:t>
            </a:r>
            <a:r>
              <a:rPr lang="es-CO" b="0" i="0" dirty="0">
                <a:effectLst/>
                <a:latin typeface="Maven Pro"/>
              </a:rPr>
              <a:t>es un </a:t>
            </a:r>
            <a:r>
              <a:rPr lang="es-CO" b="1" i="0" dirty="0">
                <a:effectLst/>
                <a:latin typeface="Maven Pro"/>
              </a:rPr>
              <a:t>paquete científico</a:t>
            </a:r>
            <a:r>
              <a:rPr lang="es-CO" b="0" i="0" dirty="0">
                <a:effectLst/>
                <a:latin typeface="Maven Pro"/>
              </a:rPr>
              <a:t> que admite un poderoso objeto de matriz N-Dimensional.</a:t>
            </a:r>
            <a:endParaRPr lang="es-C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56E75B-1AB1-3C2A-BA0B-2D88ED0ED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2045702"/>
            <a:ext cx="2543175" cy="819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485180-DF9E-2A23-DF23-06C1521A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7" y="2942090"/>
            <a:ext cx="5305425" cy="3790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47CAAA-0CAC-277F-2D9D-0352FE6E4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138" y="4141287"/>
            <a:ext cx="6185775" cy="86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5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B246-DDED-F335-5DD0-16BE1107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Numpy</a:t>
            </a: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EFAE8-B730-845B-8C1F-88875E212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834" y="1496695"/>
            <a:ext cx="41052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639C-5779-655F-2679-BBB6FAF5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Porciones de una Matriz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C6C7D-B45A-BAB6-D624-B5DFF416E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55" y="1442402"/>
            <a:ext cx="74866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92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287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Gothic</vt:lpstr>
      <vt:lpstr>Libre Franklin</vt:lpstr>
      <vt:lpstr>Maven Pro</vt:lpstr>
      <vt:lpstr>Poppins</vt:lpstr>
      <vt:lpstr>Wingdings 3</vt:lpstr>
      <vt:lpstr>Ion</vt:lpstr>
      <vt:lpstr>Python</vt:lpstr>
      <vt:lpstr>Matriz </vt:lpstr>
      <vt:lpstr>Matriz en Python </vt:lpstr>
      <vt:lpstr>Recorriendo la Matriz</vt:lpstr>
      <vt:lpstr>Ejemplo</vt:lpstr>
      <vt:lpstr>Sumando 2 matrices</vt:lpstr>
      <vt:lpstr>Numpy Array </vt:lpstr>
      <vt:lpstr>Numpy</vt:lpstr>
      <vt:lpstr>Porciones de una Matriz</vt:lpstr>
      <vt:lpstr>Dimensiones de una matriz</vt:lpstr>
      <vt:lpstr>Ejemplo</vt:lpstr>
      <vt:lpstr>Ejemplo Mejores vendedores por categoría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HECTOR MAURICIO CASTANO BERNAL</dc:creator>
  <cp:lastModifiedBy>HECTOR MAURICIO CASTANO BERNAL</cp:lastModifiedBy>
  <cp:revision>6</cp:revision>
  <dcterms:created xsi:type="dcterms:W3CDTF">2022-05-23T23:30:09Z</dcterms:created>
  <dcterms:modified xsi:type="dcterms:W3CDTF">2022-05-24T00:24:18Z</dcterms:modified>
</cp:coreProperties>
</file>