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1" r:id="rId2"/>
    <p:sldId id="262" r:id="rId3"/>
    <p:sldId id="263" r:id="rId4"/>
    <p:sldId id="264" r:id="rId5"/>
    <p:sldId id="265" r:id="rId6"/>
    <p:sldId id="266" r:id="rId7"/>
    <p:sldId id="267" r:id="rId8"/>
    <p:sldId id="268" r:id="rId9"/>
    <p:sldId id="269" r:id="rId10"/>
    <p:sldId id="270"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030DBEB-4AAB-4926-9140-34567023FC76}" type="datetimeFigureOut">
              <a:rPr lang="es-ES" smtClean="0"/>
              <a:t>30/03/2023</a:t>
            </a:fld>
            <a:endParaRPr lang="es-ES"/>
          </a:p>
        </p:txBody>
      </p:sp>
      <p:sp>
        <p:nvSpPr>
          <p:cNvPr id="5" name="Footer Placeholder 4"/>
          <p:cNvSpPr>
            <a:spLocks noGrp="1"/>
          </p:cNvSpPr>
          <p:nvPr>
            <p:ph type="ftr" sz="quarter" idx="11"/>
          </p:nvPr>
        </p:nvSpPr>
        <p:spPr>
          <a:xfrm>
            <a:off x="2416500" y="329307"/>
            <a:ext cx="4973915" cy="309201"/>
          </a:xfrm>
        </p:spPr>
        <p:txBody>
          <a:bodyPr/>
          <a:lstStyle/>
          <a:p>
            <a:endParaRPr lang="es-ES"/>
          </a:p>
        </p:txBody>
      </p:sp>
      <p:sp>
        <p:nvSpPr>
          <p:cNvPr id="6" name="Slide Number Placeholder 5"/>
          <p:cNvSpPr>
            <a:spLocks noGrp="1"/>
          </p:cNvSpPr>
          <p:nvPr>
            <p:ph type="sldNum" sz="quarter" idx="12"/>
          </p:nvPr>
        </p:nvSpPr>
        <p:spPr>
          <a:xfrm>
            <a:off x="1437664" y="798973"/>
            <a:ext cx="811019" cy="503578"/>
          </a:xfrm>
        </p:spPr>
        <p:txBody>
          <a:bodyPr/>
          <a:lstStyle/>
          <a:p>
            <a:fld id="{337EBFD6-E67D-47DB-8432-E47B4ABFCE93}" type="slidenum">
              <a:rPr lang="es-ES" smtClean="0"/>
              <a:t>‹Nº›</a:t>
            </a:fld>
            <a:endParaRPr lang="es-E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5663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030DBEB-4AAB-4926-9140-34567023FC76}" type="datetimeFigureOut">
              <a:rPr lang="es-ES" smtClean="0"/>
              <a:t>30/03/2023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37EBFD6-E67D-47DB-8432-E47B4ABFCE93}" type="slidenum">
              <a:rPr lang="es-ES" smtClean="0"/>
              <a:t>‹Nº›</a:t>
            </a:fld>
            <a:endParaRPr lang="es-E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9835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030DBEB-4AAB-4926-9140-34567023FC76}" type="datetimeFigureOut">
              <a:rPr lang="es-ES" smtClean="0"/>
              <a:t>30/03/2023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37EBFD6-E67D-47DB-8432-E47B4ABFCE93}" type="slidenum">
              <a:rPr lang="es-ES" smtClean="0"/>
              <a:t>‹Nº›</a:t>
            </a:fld>
            <a:endParaRPr lang="es-E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5292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030DBEB-4AAB-4926-9140-34567023FC76}" type="datetimeFigureOut">
              <a:rPr lang="es-ES" smtClean="0"/>
              <a:t>30/03/2023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37EBFD6-E67D-47DB-8432-E47B4ABFCE93}" type="slidenum">
              <a:rPr lang="es-ES" smtClean="0"/>
              <a:t>‹Nº›</a:t>
            </a:fld>
            <a:endParaRPr lang="es-E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6410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030DBEB-4AAB-4926-9140-34567023FC76}" type="datetimeFigureOut">
              <a:rPr lang="es-ES" smtClean="0"/>
              <a:t>30/03/2023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37EBFD6-E67D-47DB-8432-E47B4ABFCE93}" type="slidenum">
              <a:rPr lang="es-ES" smtClean="0"/>
              <a:t>‹Nº›</a:t>
            </a:fld>
            <a:endParaRPr lang="es-E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1936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030DBEB-4AAB-4926-9140-34567023FC76}" type="datetimeFigureOut">
              <a:rPr lang="es-ES" smtClean="0"/>
              <a:t>30/03/2023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37EBFD6-E67D-47DB-8432-E47B4ABFCE93}" type="slidenum">
              <a:rPr lang="es-ES" smtClean="0"/>
              <a:t>‹Nº›</a:t>
            </a:fld>
            <a:endParaRPr lang="es-E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0423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030DBEB-4AAB-4926-9140-34567023FC76}" type="datetimeFigureOut">
              <a:rPr lang="es-ES" smtClean="0"/>
              <a:t>30/03/2023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337EBFD6-E67D-47DB-8432-E47B4ABFCE93}" type="slidenum">
              <a:rPr lang="es-ES" smtClean="0"/>
              <a:t>‹Nº›</a:t>
            </a:fld>
            <a:endParaRPr lang="es-E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479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030DBEB-4AAB-4926-9140-34567023FC76}" type="datetimeFigureOut">
              <a:rPr lang="es-ES" smtClean="0"/>
              <a:t>30/03/2023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37EBFD6-E67D-47DB-8432-E47B4ABFCE93}" type="slidenum">
              <a:rPr lang="es-ES" smtClean="0"/>
              <a:t>‹Nº›</a:t>
            </a:fld>
            <a:endParaRPr lang="es-E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462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30DBEB-4AAB-4926-9140-34567023FC76}" type="datetimeFigureOut">
              <a:rPr lang="es-ES" smtClean="0"/>
              <a:t>30/03/2023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337EBFD6-E67D-47DB-8432-E47B4ABFCE93}" type="slidenum">
              <a:rPr lang="es-ES" smtClean="0"/>
              <a:t>‹Nº›</a:t>
            </a:fld>
            <a:endParaRPr lang="es-ES"/>
          </a:p>
        </p:txBody>
      </p:sp>
    </p:spTree>
    <p:extLst>
      <p:ext uri="{BB962C8B-B14F-4D97-AF65-F5344CB8AC3E}">
        <p14:creationId xmlns:p14="http://schemas.microsoft.com/office/powerpoint/2010/main" val="347761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030DBEB-4AAB-4926-9140-34567023FC76}" type="datetimeFigureOut">
              <a:rPr lang="es-ES" smtClean="0"/>
              <a:t>30/03/2023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37EBFD6-E67D-47DB-8432-E47B4ABFCE93}" type="slidenum">
              <a:rPr lang="es-ES" smtClean="0"/>
              <a:t>‹Nº›</a:t>
            </a:fld>
            <a:endParaRPr lang="es-E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7207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030DBEB-4AAB-4926-9140-34567023FC76}" type="datetimeFigureOut">
              <a:rPr lang="es-ES" smtClean="0"/>
              <a:t>30/03/2023</a:t>
            </a:fld>
            <a:endParaRPr lang="es-ES"/>
          </a:p>
        </p:txBody>
      </p:sp>
      <p:sp>
        <p:nvSpPr>
          <p:cNvPr id="6" name="Footer Placeholder 5"/>
          <p:cNvSpPr>
            <a:spLocks noGrp="1"/>
          </p:cNvSpPr>
          <p:nvPr>
            <p:ph type="ftr" sz="quarter" idx="11"/>
          </p:nvPr>
        </p:nvSpPr>
        <p:spPr>
          <a:xfrm>
            <a:off x="1447382" y="318640"/>
            <a:ext cx="5541004" cy="320931"/>
          </a:xfrm>
        </p:spPr>
        <p:txBody>
          <a:bodyPr/>
          <a:lstStyle/>
          <a:p>
            <a:endParaRPr lang="es-ES"/>
          </a:p>
        </p:txBody>
      </p:sp>
      <p:sp>
        <p:nvSpPr>
          <p:cNvPr id="7" name="Slide Number Placeholder 6"/>
          <p:cNvSpPr>
            <a:spLocks noGrp="1"/>
          </p:cNvSpPr>
          <p:nvPr>
            <p:ph type="sldNum" sz="quarter" idx="12"/>
          </p:nvPr>
        </p:nvSpPr>
        <p:spPr/>
        <p:txBody>
          <a:bodyPr/>
          <a:lstStyle/>
          <a:p>
            <a:fld id="{337EBFD6-E67D-47DB-8432-E47B4ABFCE93}" type="slidenum">
              <a:rPr lang="es-ES" smtClean="0"/>
              <a:t>‹Nº›</a:t>
            </a:fld>
            <a:endParaRPr lang="es-E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7063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030DBEB-4AAB-4926-9140-34567023FC76}" type="datetimeFigureOut">
              <a:rPr lang="es-ES" smtClean="0"/>
              <a:t>30/03/2023</a:t>
            </a:fld>
            <a:endParaRPr lang="es-E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37EBFD6-E67D-47DB-8432-E47B4ABFCE93}" type="slidenum">
              <a:rPr lang="es-ES" smtClean="0"/>
              <a:t>‹Nº›</a:t>
            </a:fld>
            <a:endParaRPr lang="es-E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53307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B906F1-BE85-4A2C-9F0E-7B5B7D07A691}"/>
              </a:ext>
            </a:extLst>
          </p:cNvPr>
          <p:cNvSpPr>
            <a:spLocks noGrp="1"/>
          </p:cNvSpPr>
          <p:nvPr>
            <p:ph type="title"/>
          </p:nvPr>
        </p:nvSpPr>
        <p:spPr>
          <a:xfrm>
            <a:off x="1385591" y="804519"/>
            <a:ext cx="9603275" cy="1049235"/>
          </a:xfrm>
        </p:spPr>
        <p:txBody>
          <a:bodyPr>
            <a:normAutofit/>
          </a:bodyPr>
          <a:lstStyle/>
          <a:p>
            <a:pPr algn="ctr"/>
            <a:r>
              <a:rPr lang="es-ES" sz="4400" dirty="0">
                <a:latin typeface="Berlin Sans FB Demi" panose="020E0802020502020306" pitchFamily="34" charset="0"/>
              </a:rPr>
              <a:t>Manejo DE CONCEPTOS</a:t>
            </a:r>
          </a:p>
        </p:txBody>
      </p:sp>
      <p:pic>
        <p:nvPicPr>
          <p:cNvPr id="1026" name="Picture 2" descr="Base de Datos: ¿Qué es y para qué sirven? | Blog HN">
            <a:extLst>
              <a:ext uri="{FF2B5EF4-FFF2-40B4-BE49-F238E27FC236}">
                <a16:creationId xmlns:a16="http://schemas.microsoft.com/office/drawing/2014/main" id="{77CE3075-F02C-431C-94A4-596925BE64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546" y="2372168"/>
            <a:ext cx="6391275"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655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DBB174-BA32-4917-B654-E655002575B6}"/>
              </a:ext>
            </a:extLst>
          </p:cNvPr>
          <p:cNvSpPr>
            <a:spLocks noGrp="1"/>
          </p:cNvSpPr>
          <p:nvPr>
            <p:ph type="title"/>
          </p:nvPr>
        </p:nvSpPr>
        <p:spPr>
          <a:xfrm>
            <a:off x="1574127" y="535897"/>
            <a:ext cx="9603275" cy="1049235"/>
          </a:xfrm>
        </p:spPr>
        <p:txBody>
          <a:bodyPr>
            <a:normAutofit fontScale="90000"/>
          </a:bodyPr>
          <a:lstStyle/>
          <a:p>
            <a:pPr algn="ctr"/>
            <a:r>
              <a:rPr lang="es-419" b="0" i="0" dirty="0">
                <a:effectLst/>
                <a:latin typeface="Söhne"/>
              </a:rPr>
              <a:t>¿Qué cosas características debe de tener una función? Explique sobre el nombre, el </a:t>
            </a:r>
            <a:r>
              <a:rPr lang="es-419" b="0" i="0" dirty="0" err="1">
                <a:effectLst/>
                <a:latin typeface="Söhne"/>
              </a:rPr>
              <a:t>return</a:t>
            </a:r>
            <a:r>
              <a:rPr lang="es-419" b="0" i="0" dirty="0">
                <a:effectLst/>
                <a:latin typeface="Söhne"/>
              </a:rPr>
              <a:t>, parámetros, etc.</a:t>
            </a:r>
            <a:endParaRPr lang="es-US" dirty="0"/>
          </a:p>
        </p:txBody>
      </p:sp>
      <p:sp>
        <p:nvSpPr>
          <p:cNvPr id="3" name="Marcador de contenido 2">
            <a:extLst>
              <a:ext uri="{FF2B5EF4-FFF2-40B4-BE49-F238E27FC236}">
                <a16:creationId xmlns:a16="http://schemas.microsoft.com/office/drawing/2014/main" id="{916DAD5B-D421-45B3-9993-033FA69E1930}"/>
              </a:ext>
            </a:extLst>
          </p:cNvPr>
          <p:cNvSpPr>
            <a:spLocks noGrp="1"/>
          </p:cNvSpPr>
          <p:nvPr>
            <p:ph idx="1"/>
          </p:nvPr>
        </p:nvSpPr>
        <p:spPr>
          <a:xfrm>
            <a:off x="1451579" y="2015732"/>
            <a:ext cx="9603275" cy="3781753"/>
          </a:xfrm>
        </p:spPr>
        <p:txBody>
          <a:bodyPr>
            <a:normAutofit fontScale="77500" lnSpcReduction="20000"/>
          </a:bodyPr>
          <a:lstStyle/>
          <a:p>
            <a:pPr algn="l"/>
            <a:r>
              <a:rPr lang="es-419" b="0" i="0" dirty="0">
                <a:effectLst/>
                <a:latin typeface="Söhne"/>
              </a:rPr>
              <a:t>Una función en MySQL debe tener un nombre que la identifique de manera única. También debe tener un tipo de retorno, que indica el tipo de dato que se devuelve como resultado de la función. Las funciones pueden tener parámetros, que son valores que se pasan a la función para que los utilice </a:t>
            </a:r>
            <a:r>
              <a:rPr lang="es-419" b="0" i="0" dirty="0" err="1">
                <a:effectLst/>
                <a:latin typeface="Söhne"/>
              </a:rPr>
              <a:t>ensu</a:t>
            </a:r>
            <a:r>
              <a:rPr lang="es-419" b="0" i="0" dirty="0">
                <a:effectLst/>
                <a:latin typeface="Söhne"/>
              </a:rPr>
              <a:t> cálculo. Las funciones pueden ser deterministas o no deterministas. Las funciones deterministas siempre producen el mismo resultado cuando se les da el mismo conjunto de entradas, mientras que las funciones no deterministas pueden producir diferentes resultados para los mismos datos de entrada en diferentes momentos.</a:t>
            </a:r>
          </a:p>
          <a:p>
            <a:pPr algn="l"/>
            <a:r>
              <a:rPr lang="es-419" b="0" i="0" dirty="0">
                <a:effectLst/>
                <a:latin typeface="Söhne"/>
              </a:rPr>
              <a:t>Puntos importantes:</a:t>
            </a:r>
          </a:p>
          <a:p>
            <a:pPr algn="l">
              <a:buFont typeface="Arial" panose="020B0604020202020204" pitchFamily="34" charset="0"/>
              <a:buChar char="•"/>
            </a:pPr>
            <a:r>
              <a:rPr lang="es-419" b="0" i="0" dirty="0">
                <a:effectLst/>
                <a:latin typeface="Söhne"/>
              </a:rPr>
              <a:t>Una función debe tener un nombre que la identifique de manera única.</a:t>
            </a:r>
          </a:p>
          <a:p>
            <a:pPr algn="l">
              <a:buFont typeface="Arial" panose="020B0604020202020204" pitchFamily="34" charset="0"/>
              <a:buChar char="•"/>
            </a:pPr>
            <a:r>
              <a:rPr lang="es-419" b="0" i="0" dirty="0">
                <a:effectLst/>
                <a:latin typeface="Söhne"/>
              </a:rPr>
              <a:t>Debe tener un tipo de retorno que indica el tipo de dato que se devuelve como resultado.</a:t>
            </a:r>
          </a:p>
          <a:p>
            <a:pPr algn="l">
              <a:buFont typeface="Arial" panose="020B0604020202020204" pitchFamily="34" charset="0"/>
              <a:buChar char="•"/>
            </a:pPr>
            <a:r>
              <a:rPr lang="es-419" b="0" i="0" dirty="0">
                <a:effectLst/>
                <a:latin typeface="Söhne"/>
              </a:rPr>
              <a:t>Las funciones pueden tener parámetros que se pasan a la función para su cálculo.</a:t>
            </a:r>
          </a:p>
          <a:p>
            <a:pPr algn="l">
              <a:buFont typeface="Arial" panose="020B0604020202020204" pitchFamily="34" charset="0"/>
              <a:buChar char="•"/>
            </a:pPr>
            <a:r>
              <a:rPr lang="es-419" b="0" i="0" dirty="0">
                <a:effectLst/>
                <a:latin typeface="Söhne"/>
              </a:rPr>
              <a:t>Las funciones pueden ser deterministas o no deterministas.</a:t>
            </a:r>
          </a:p>
          <a:p>
            <a:endParaRPr lang="es-US" dirty="0"/>
          </a:p>
        </p:txBody>
      </p:sp>
    </p:spTree>
    <p:extLst>
      <p:ext uri="{BB962C8B-B14F-4D97-AF65-F5344CB8AC3E}">
        <p14:creationId xmlns:p14="http://schemas.microsoft.com/office/powerpoint/2010/main" val="4265772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E3969-A9B0-41E1-8448-5FB0CB52D139}"/>
              </a:ext>
            </a:extLst>
          </p:cNvPr>
          <p:cNvSpPr>
            <a:spLocks noGrp="1"/>
          </p:cNvSpPr>
          <p:nvPr>
            <p:ph type="title"/>
          </p:nvPr>
        </p:nvSpPr>
        <p:spPr/>
        <p:txBody>
          <a:bodyPr/>
          <a:lstStyle/>
          <a:p>
            <a:pPr algn="ctr"/>
            <a:r>
              <a:rPr lang="es-419" b="0" i="0" dirty="0">
                <a:effectLst/>
                <a:latin typeface="Söhne"/>
              </a:rPr>
              <a:t>¿Cómo crear, modificar y cómo eliminar una función?</a:t>
            </a:r>
            <a:endParaRPr lang="es-US" dirty="0"/>
          </a:p>
        </p:txBody>
      </p:sp>
      <p:sp>
        <p:nvSpPr>
          <p:cNvPr id="3" name="Marcador de contenido 2">
            <a:extLst>
              <a:ext uri="{FF2B5EF4-FFF2-40B4-BE49-F238E27FC236}">
                <a16:creationId xmlns:a16="http://schemas.microsoft.com/office/drawing/2014/main" id="{375CFE8C-4F8C-4120-A1BD-3F56B3583A1F}"/>
              </a:ext>
            </a:extLst>
          </p:cNvPr>
          <p:cNvSpPr>
            <a:spLocks noGrp="1"/>
          </p:cNvSpPr>
          <p:nvPr>
            <p:ph idx="1"/>
          </p:nvPr>
        </p:nvSpPr>
        <p:spPr/>
        <p:txBody>
          <a:bodyPr>
            <a:normAutofit fontScale="92500"/>
          </a:bodyPr>
          <a:lstStyle/>
          <a:p>
            <a:pPr algn="l"/>
            <a:r>
              <a:rPr lang="es-419" b="0" i="0" dirty="0">
                <a:effectLst/>
                <a:latin typeface="Söhne"/>
              </a:rPr>
              <a:t>Para crear una función en MySQL, se utiliza el comando CREATE FUNCTION, seguido del nombre de la función, los parámetros y el cuerpo de la función. Para modificar una función existente, se utiliza el comando ALTER FUNCTION. Para eliminar una función, se utiliza el comando DROP FUNCTION, seguido del nombre de la función que se desea eliminar.</a:t>
            </a:r>
          </a:p>
          <a:p>
            <a:pPr algn="l"/>
            <a:r>
              <a:rPr lang="es-419" b="0" i="0" dirty="0">
                <a:effectLst/>
                <a:latin typeface="Söhne"/>
              </a:rPr>
              <a:t>Puntos importantes:</a:t>
            </a:r>
          </a:p>
          <a:p>
            <a:pPr algn="l">
              <a:buFont typeface="Arial" panose="020B0604020202020204" pitchFamily="34" charset="0"/>
              <a:buChar char="•"/>
            </a:pPr>
            <a:r>
              <a:rPr lang="es-419" b="0" i="0" dirty="0">
                <a:effectLst/>
                <a:latin typeface="Söhne"/>
              </a:rPr>
              <a:t>Para crear una función, se utiliza el comando CREATE FUNCTION.</a:t>
            </a:r>
          </a:p>
          <a:p>
            <a:pPr algn="l">
              <a:buFont typeface="Arial" panose="020B0604020202020204" pitchFamily="34" charset="0"/>
              <a:buChar char="•"/>
            </a:pPr>
            <a:r>
              <a:rPr lang="es-419" b="0" i="0" dirty="0">
                <a:effectLst/>
                <a:latin typeface="Söhne"/>
              </a:rPr>
              <a:t>Para modificar una función, se utiliza el comando ALTER FUNCTION.</a:t>
            </a:r>
          </a:p>
          <a:p>
            <a:pPr algn="l">
              <a:buFont typeface="Arial" panose="020B0604020202020204" pitchFamily="34" charset="0"/>
              <a:buChar char="•"/>
            </a:pPr>
            <a:r>
              <a:rPr lang="es-419" b="0" i="0" dirty="0">
                <a:effectLst/>
                <a:latin typeface="Söhne"/>
              </a:rPr>
              <a:t>Para eliminar una función, se utiliza el comando DROP FUNCTION.</a:t>
            </a:r>
          </a:p>
          <a:p>
            <a:endParaRPr lang="es-US" dirty="0"/>
          </a:p>
        </p:txBody>
      </p:sp>
    </p:spTree>
    <p:extLst>
      <p:ext uri="{BB962C8B-B14F-4D97-AF65-F5344CB8AC3E}">
        <p14:creationId xmlns:p14="http://schemas.microsoft.com/office/powerpoint/2010/main" val="4099961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EC0F0F6-43C4-4586-AE26-08CD5623C029}"/>
              </a:ext>
            </a:extLst>
          </p:cNvPr>
          <p:cNvSpPr>
            <a:spLocks noGrp="1"/>
          </p:cNvSpPr>
          <p:nvPr>
            <p:ph type="title"/>
          </p:nvPr>
        </p:nvSpPr>
        <p:spPr/>
        <p:txBody>
          <a:bodyPr/>
          <a:lstStyle/>
          <a:p>
            <a:pPr algn="ctr"/>
            <a:r>
              <a:rPr lang="es-419" b="0" i="0" dirty="0">
                <a:effectLst/>
                <a:latin typeface="Söhne"/>
              </a:rPr>
              <a:t>¿A qué se refiere cuando se habla de bases de datos relacionales?</a:t>
            </a:r>
            <a:endParaRPr lang="es-US" dirty="0"/>
          </a:p>
        </p:txBody>
      </p:sp>
      <p:sp>
        <p:nvSpPr>
          <p:cNvPr id="5" name="Marcador de contenido 4">
            <a:extLst>
              <a:ext uri="{FF2B5EF4-FFF2-40B4-BE49-F238E27FC236}">
                <a16:creationId xmlns:a16="http://schemas.microsoft.com/office/drawing/2014/main" id="{36E94CBC-D147-4BF1-B6F0-1F55F3DC6A20}"/>
              </a:ext>
            </a:extLst>
          </p:cNvPr>
          <p:cNvSpPr>
            <a:spLocks noGrp="1"/>
          </p:cNvSpPr>
          <p:nvPr>
            <p:ph idx="1"/>
          </p:nvPr>
        </p:nvSpPr>
        <p:spPr>
          <a:xfrm>
            <a:off x="1451579" y="2015733"/>
            <a:ext cx="9603275" cy="3395254"/>
          </a:xfrm>
        </p:spPr>
        <p:txBody>
          <a:bodyPr>
            <a:normAutofit fontScale="85000" lnSpcReduction="10000"/>
          </a:bodyPr>
          <a:lstStyle/>
          <a:p>
            <a:pPr algn="l"/>
            <a:r>
              <a:rPr lang="es-419" b="0" i="0" dirty="0">
                <a:effectLst/>
                <a:latin typeface="Söhne"/>
              </a:rPr>
              <a:t>Las bases de datos relacionales son un tipo de base de datos que utiliza tablas para almacenar y organizar la información. Cada tabla se compone de filas y columnas, y cada columna representa un atributo o característica de los datos que se están almacenando. Las bases de datos relacionales utilizan claves primarias y foráneas para establecer relaciones entre las tablas y permitir la recuperación de datos relacionados de manera eficiente.</a:t>
            </a:r>
          </a:p>
          <a:p>
            <a:pPr algn="l"/>
            <a:r>
              <a:rPr lang="es-419" b="0" i="0" dirty="0">
                <a:effectLst/>
                <a:latin typeface="Söhne"/>
              </a:rPr>
              <a:t>Puntos importantes:</a:t>
            </a:r>
          </a:p>
          <a:p>
            <a:pPr algn="l">
              <a:buFont typeface="Arial" panose="020B0604020202020204" pitchFamily="34" charset="0"/>
              <a:buChar char="•"/>
            </a:pPr>
            <a:r>
              <a:rPr lang="es-419" b="0" i="0" dirty="0">
                <a:effectLst/>
                <a:latin typeface="Söhne"/>
              </a:rPr>
              <a:t>Las bases de datos relacionales utilizan tablas para almacenar información.</a:t>
            </a:r>
          </a:p>
          <a:p>
            <a:pPr algn="l">
              <a:buFont typeface="Arial" panose="020B0604020202020204" pitchFamily="34" charset="0"/>
              <a:buChar char="•"/>
            </a:pPr>
            <a:r>
              <a:rPr lang="es-419" b="0" i="0" dirty="0">
                <a:effectLst/>
                <a:latin typeface="Söhne"/>
              </a:rPr>
              <a:t>Cada tabla se compone de filas y columnas, y cada columna representa un atributo de los datos.</a:t>
            </a:r>
          </a:p>
          <a:p>
            <a:pPr algn="l">
              <a:buFont typeface="Arial" panose="020B0604020202020204" pitchFamily="34" charset="0"/>
              <a:buChar char="•"/>
            </a:pPr>
            <a:r>
              <a:rPr lang="es-419" b="0" i="0" dirty="0">
                <a:effectLst/>
                <a:latin typeface="Söhne"/>
              </a:rPr>
              <a:t>Las claves primarias y foráneas se utilizan para establecer relaciones entre las tablas.</a:t>
            </a:r>
          </a:p>
          <a:p>
            <a:endParaRPr lang="es-US" dirty="0"/>
          </a:p>
        </p:txBody>
      </p:sp>
    </p:spTree>
    <p:extLst>
      <p:ext uri="{BB962C8B-B14F-4D97-AF65-F5344CB8AC3E}">
        <p14:creationId xmlns:p14="http://schemas.microsoft.com/office/powerpoint/2010/main" val="144529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B338C5-4271-4672-AEC9-FB8339A59BAD}"/>
              </a:ext>
            </a:extLst>
          </p:cNvPr>
          <p:cNvSpPr>
            <a:spLocks noGrp="1"/>
          </p:cNvSpPr>
          <p:nvPr>
            <p:ph type="title"/>
          </p:nvPr>
        </p:nvSpPr>
        <p:spPr/>
        <p:txBody>
          <a:bodyPr/>
          <a:lstStyle/>
          <a:p>
            <a:pPr algn="ctr"/>
            <a:r>
              <a:rPr lang="es-419" b="0" i="0" dirty="0">
                <a:effectLst/>
                <a:latin typeface="Söhne"/>
              </a:rPr>
              <a:t>¿A qué se refiere cuando se habla de bases de datos no relacionales?</a:t>
            </a:r>
            <a:endParaRPr lang="es-US" dirty="0"/>
          </a:p>
        </p:txBody>
      </p:sp>
      <p:sp>
        <p:nvSpPr>
          <p:cNvPr id="3" name="Marcador de contenido 2">
            <a:extLst>
              <a:ext uri="{FF2B5EF4-FFF2-40B4-BE49-F238E27FC236}">
                <a16:creationId xmlns:a16="http://schemas.microsoft.com/office/drawing/2014/main" id="{68B6C101-7B2A-4423-83E1-E8144ECAC513}"/>
              </a:ext>
            </a:extLst>
          </p:cNvPr>
          <p:cNvSpPr>
            <a:spLocks noGrp="1"/>
          </p:cNvSpPr>
          <p:nvPr>
            <p:ph idx="1"/>
          </p:nvPr>
        </p:nvSpPr>
        <p:spPr>
          <a:xfrm>
            <a:off x="1451579" y="2015732"/>
            <a:ext cx="9603275" cy="3753472"/>
          </a:xfrm>
        </p:spPr>
        <p:txBody>
          <a:bodyPr>
            <a:normAutofit fontScale="92500" lnSpcReduction="20000"/>
          </a:bodyPr>
          <a:lstStyle/>
          <a:p>
            <a:pPr algn="l"/>
            <a:r>
              <a:rPr lang="es-419" b="0" i="0" dirty="0">
                <a:effectLst/>
                <a:latin typeface="Söhne"/>
              </a:rPr>
              <a:t>Las bases de datos no relacionales, también conocidas como bases de datos NoSQL, son un tipo de base de datos que no utiliza tablas para almacenar la información. En su lugar, utilizan diferentes estructuras de datos, como documentos, grafos o claves-valor, para organizar los datos. Las bases de datos NoSQL son muy útiles para aplicaciones web y móviles que manejan grandes cantidades de datos no estructurados.</a:t>
            </a:r>
          </a:p>
          <a:p>
            <a:pPr algn="l"/>
            <a:r>
              <a:rPr lang="es-419" b="0" i="0" dirty="0">
                <a:effectLst/>
                <a:latin typeface="Söhne"/>
              </a:rPr>
              <a:t>Puntos importantes:</a:t>
            </a:r>
          </a:p>
          <a:p>
            <a:pPr algn="l">
              <a:buFont typeface="Arial" panose="020B0604020202020204" pitchFamily="34" charset="0"/>
              <a:buChar char="•"/>
            </a:pPr>
            <a:r>
              <a:rPr lang="es-419" b="0" i="0" dirty="0">
                <a:effectLst/>
                <a:latin typeface="Söhne"/>
              </a:rPr>
              <a:t>Las bases de datos NoSQL no utilizan tablas para almacenar información.</a:t>
            </a:r>
          </a:p>
          <a:p>
            <a:pPr algn="l">
              <a:buFont typeface="Arial" panose="020B0604020202020204" pitchFamily="34" charset="0"/>
              <a:buChar char="•"/>
            </a:pPr>
            <a:r>
              <a:rPr lang="es-419" b="0" i="0" dirty="0">
                <a:effectLst/>
                <a:latin typeface="Söhne"/>
              </a:rPr>
              <a:t>Utilizan diferentes estructuras de datos para organizar los datos.</a:t>
            </a:r>
          </a:p>
          <a:p>
            <a:pPr algn="l">
              <a:buFont typeface="Arial" panose="020B0604020202020204" pitchFamily="34" charset="0"/>
              <a:buChar char="•"/>
            </a:pPr>
            <a:r>
              <a:rPr lang="es-419" b="0" i="0" dirty="0">
                <a:effectLst/>
                <a:latin typeface="Söhne"/>
              </a:rPr>
              <a:t>Son muy útiles para aplicaciones web y móviles que manejan grandes cantidades de datos no estructurados.</a:t>
            </a:r>
          </a:p>
          <a:p>
            <a:endParaRPr lang="es-US" dirty="0"/>
          </a:p>
        </p:txBody>
      </p:sp>
    </p:spTree>
    <p:extLst>
      <p:ext uri="{BB962C8B-B14F-4D97-AF65-F5344CB8AC3E}">
        <p14:creationId xmlns:p14="http://schemas.microsoft.com/office/powerpoint/2010/main" val="25842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28D9A5-CB15-4F13-AF86-DAC5866CEB2B}"/>
              </a:ext>
            </a:extLst>
          </p:cNvPr>
          <p:cNvSpPr>
            <a:spLocks noGrp="1"/>
          </p:cNvSpPr>
          <p:nvPr>
            <p:ph type="title"/>
          </p:nvPr>
        </p:nvSpPr>
        <p:spPr/>
        <p:txBody>
          <a:bodyPr/>
          <a:lstStyle/>
          <a:p>
            <a:pPr algn="ctr"/>
            <a:r>
              <a:rPr lang="es-419" b="0" i="0" dirty="0">
                <a:effectLst/>
                <a:latin typeface="Söhne"/>
              </a:rPr>
              <a:t>¿Qué es MySQL y MariaDB? Explique si existen diferencias o son iguales, etc.</a:t>
            </a:r>
            <a:endParaRPr lang="es-US" dirty="0"/>
          </a:p>
        </p:txBody>
      </p:sp>
      <p:sp>
        <p:nvSpPr>
          <p:cNvPr id="3" name="Marcador de contenido 2">
            <a:extLst>
              <a:ext uri="{FF2B5EF4-FFF2-40B4-BE49-F238E27FC236}">
                <a16:creationId xmlns:a16="http://schemas.microsoft.com/office/drawing/2014/main" id="{ED8F3C96-AE8C-4CFC-9D7D-12A059066A13}"/>
              </a:ext>
            </a:extLst>
          </p:cNvPr>
          <p:cNvSpPr>
            <a:spLocks noGrp="1"/>
          </p:cNvSpPr>
          <p:nvPr>
            <p:ph idx="1"/>
          </p:nvPr>
        </p:nvSpPr>
        <p:spPr/>
        <p:txBody>
          <a:bodyPr>
            <a:normAutofit fontScale="85000" lnSpcReduction="10000"/>
          </a:bodyPr>
          <a:lstStyle/>
          <a:p>
            <a:pPr algn="l"/>
            <a:r>
              <a:rPr lang="es-419" b="0" i="0" dirty="0">
                <a:effectLst/>
                <a:latin typeface="Söhne"/>
              </a:rPr>
              <a:t>MySQL y MariaDB son sistemas de gestión de bases de datos relacionales de código abierto. MariaDB es una bifurcación de MySQL, creada por los desarrolladores originales de MySQL, después de que MySQL fuera adquirido por Oracle Corporation. Aunque ambos sistemas son similares en muchos aspectos, existen algunas diferencias, como la forma en que manejan los hilos y los subprocesos.</a:t>
            </a:r>
          </a:p>
          <a:p>
            <a:pPr algn="l"/>
            <a:r>
              <a:rPr lang="es-419" b="0" i="0" dirty="0">
                <a:effectLst/>
                <a:latin typeface="Söhne"/>
              </a:rPr>
              <a:t>Puntos importantes:</a:t>
            </a:r>
          </a:p>
          <a:p>
            <a:pPr algn="l">
              <a:buFont typeface="Arial" panose="020B0604020202020204" pitchFamily="34" charset="0"/>
              <a:buChar char="•"/>
            </a:pPr>
            <a:r>
              <a:rPr lang="es-419" b="0" i="0" dirty="0">
                <a:effectLst/>
                <a:latin typeface="Söhne"/>
              </a:rPr>
              <a:t>MySQL y MariaDB son sistemas de gestión de bases de datos relacionales de código abierto.</a:t>
            </a:r>
          </a:p>
          <a:p>
            <a:pPr algn="l">
              <a:buFont typeface="Arial" panose="020B0604020202020204" pitchFamily="34" charset="0"/>
              <a:buChar char="•"/>
            </a:pPr>
            <a:r>
              <a:rPr lang="es-419" b="0" i="0" dirty="0">
                <a:effectLst/>
                <a:latin typeface="Söhne"/>
              </a:rPr>
              <a:t>MariaDB es una bifurcación de MySQL, creada por los desarrolladores originales de MySQL.</a:t>
            </a:r>
          </a:p>
          <a:p>
            <a:pPr algn="l">
              <a:buFont typeface="Arial" panose="020B0604020202020204" pitchFamily="34" charset="0"/>
              <a:buChar char="•"/>
            </a:pPr>
            <a:r>
              <a:rPr lang="es-419" b="0" i="0" dirty="0">
                <a:effectLst/>
                <a:latin typeface="Söhne"/>
              </a:rPr>
              <a:t>Existen algunas diferencias entre ambos sistemas, como la forma en que manejan los hilos y los subprocesos.</a:t>
            </a:r>
          </a:p>
          <a:p>
            <a:endParaRPr lang="es-US" dirty="0"/>
          </a:p>
        </p:txBody>
      </p:sp>
    </p:spTree>
    <p:extLst>
      <p:ext uri="{BB962C8B-B14F-4D97-AF65-F5344CB8AC3E}">
        <p14:creationId xmlns:p14="http://schemas.microsoft.com/office/powerpoint/2010/main" val="3542459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5B1DF-6AF5-499B-8B79-5AC0ACCEA3C7}"/>
              </a:ext>
            </a:extLst>
          </p:cNvPr>
          <p:cNvSpPr>
            <a:spLocks noGrp="1"/>
          </p:cNvSpPr>
          <p:nvPr>
            <p:ph type="title"/>
          </p:nvPr>
        </p:nvSpPr>
        <p:spPr/>
        <p:txBody>
          <a:bodyPr/>
          <a:lstStyle/>
          <a:p>
            <a:pPr algn="ctr"/>
            <a:r>
              <a:rPr lang="es-419" b="0" i="0" dirty="0">
                <a:effectLst/>
                <a:latin typeface="Söhne"/>
              </a:rPr>
              <a:t>¿Qué son las funciones de agregación?</a:t>
            </a:r>
            <a:endParaRPr lang="es-US" dirty="0"/>
          </a:p>
        </p:txBody>
      </p:sp>
      <p:sp>
        <p:nvSpPr>
          <p:cNvPr id="3" name="Marcador de contenido 2">
            <a:extLst>
              <a:ext uri="{FF2B5EF4-FFF2-40B4-BE49-F238E27FC236}">
                <a16:creationId xmlns:a16="http://schemas.microsoft.com/office/drawing/2014/main" id="{B4811805-E885-42FD-98AA-CB8992EC437A}"/>
              </a:ext>
            </a:extLst>
          </p:cNvPr>
          <p:cNvSpPr>
            <a:spLocks noGrp="1"/>
          </p:cNvSpPr>
          <p:nvPr>
            <p:ph idx="1"/>
          </p:nvPr>
        </p:nvSpPr>
        <p:spPr/>
        <p:txBody>
          <a:bodyPr>
            <a:normAutofit lnSpcReduction="10000"/>
          </a:bodyPr>
          <a:lstStyle/>
          <a:p>
            <a:pPr algn="l"/>
            <a:r>
              <a:rPr lang="es-419" b="0" i="0" dirty="0">
                <a:effectLst/>
                <a:latin typeface="Söhne"/>
              </a:rPr>
              <a:t>Las funciones de agregación son funciones que se utilizan para realizar cálculos en un conjunto de valores y devolver un único valor como resultado. Ejemplos de funciones de agregación incluyen SUM, COUNT, AVG, MAX y MIN. Estas funciones son muy útiles para realizar cálculos sobre grandes conjuntos de datos de una manera eficiente.</a:t>
            </a:r>
          </a:p>
          <a:p>
            <a:pPr algn="l"/>
            <a:r>
              <a:rPr lang="es-419" b="0" i="0" dirty="0">
                <a:effectLst/>
                <a:latin typeface="Söhne"/>
              </a:rPr>
              <a:t>Puntos importantes:</a:t>
            </a:r>
          </a:p>
          <a:p>
            <a:pPr algn="l">
              <a:buFont typeface="Arial" panose="020B0604020202020204" pitchFamily="34" charset="0"/>
              <a:buChar char="•"/>
            </a:pPr>
            <a:r>
              <a:rPr lang="es-419" b="0" i="0" dirty="0">
                <a:effectLst/>
                <a:latin typeface="Söhne"/>
              </a:rPr>
              <a:t>Las funciones de agregación se utilizan para realizar cálculos en un conjunto de valores.</a:t>
            </a:r>
          </a:p>
          <a:p>
            <a:pPr algn="l">
              <a:buFont typeface="Arial" panose="020B0604020202020204" pitchFamily="34" charset="0"/>
              <a:buChar char="•"/>
            </a:pPr>
            <a:r>
              <a:rPr lang="es-419" b="0" i="0" dirty="0">
                <a:effectLst/>
                <a:latin typeface="Söhne"/>
              </a:rPr>
              <a:t>Devuelven un único valor como resultado.</a:t>
            </a:r>
          </a:p>
          <a:p>
            <a:pPr algn="l">
              <a:buFont typeface="Arial" panose="020B0604020202020204" pitchFamily="34" charset="0"/>
              <a:buChar char="•"/>
            </a:pPr>
            <a:r>
              <a:rPr lang="es-419" b="0" i="0" dirty="0">
                <a:effectLst/>
                <a:latin typeface="Söhne"/>
              </a:rPr>
              <a:t>Ejemplos de funciones de agregación incluyen SUM, COUNT, AVG, MAX y MIN.</a:t>
            </a:r>
          </a:p>
          <a:p>
            <a:endParaRPr lang="es-US" dirty="0"/>
          </a:p>
        </p:txBody>
      </p:sp>
    </p:spTree>
    <p:extLst>
      <p:ext uri="{BB962C8B-B14F-4D97-AF65-F5344CB8AC3E}">
        <p14:creationId xmlns:p14="http://schemas.microsoft.com/office/powerpoint/2010/main" val="542693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0B37C-3A82-4FDC-90C0-43142CCA4213}"/>
              </a:ext>
            </a:extLst>
          </p:cNvPr>
          <p:cNvSpPr>
            <a:spLocks noGrp="1"/>
          </p:cNvSpPr>
          <p:nvPr>
            <p:ph type="title"/>
          </p:nvPr>
        </p:nvSpPr>
        <p:spPr/>
        <p:txBody>
          <a:bodyPr/>
          <a:lstStyle/>
          <a:p>
            <a:pPr algn="ctr"/>
            <a:r>
              <a:rPr lang="es-419" b="0" i="0" dirty="0">
                <a:effectLst/>
                <a:latin typeface="Söhne"/>
              </a:rPr>
              <a:t>¿Qué llegaría a ser XAMPP, WAMP SERVER o LAMP?</a:t>
            </a:r>
            <a:endParaRPr lang="es-US" dirty="0"/>
          </a:p>
        </p:txBody>
      </p:sp>
      <p:sp>
        <p:nvSpPr>
          <p:cNvPr id="3" name="Marcador de contenido 2">
            <a:extLst>
              <a:ext uri="{FF2B5EF4-FFF2-40B4-BE49-F238E27FC236}">
                <a16:creationId xmlns:a16="http://schemas.microsoft.com/office/drawing/2014/main" id="{3877505A-4F01-4D60-9E8B-D3408DD637EE}"/>
              </a:ext>
            </a:extLst>
          </p:cNvPr>
          <p:cNvSpPr>
            <a:spLocks noGrp="1"/>
          </p:cNvSpPr>
          <p:nvPr>
            <p:ph idx="1"/>
          </p:nvPr>
        </p:nvSpPr>
        <p:spPr/>
        <p:txBody>
          <a:bodyPr>
            <a:normAutofit fontScale="77500" lnSpcReduction="20000"/>
          </a:bodyPr>
          <a:lstStyle/>
          <a:p>
            <a:pPr algn="l"/>
            <a:r>
              <a:rPr lang="es-419" b="0" i="0" dirty="0">
                <a:effectLst/>
                <a:latin typeface="Söhne"/>
              </a:rPr>
              <a:t>XAMPP, WAMP SERVER y LAMP son paquetes de software que se utilizan para instalar y configurar un servidor web en un equipo para crear un entorno de desarrollo local. XAMPP es un paquete de software que incluye Apache, MySQL, PHP y Perl. WAMP SERVER es similar a XAMPP pero se ejecuta en Windows en lugar de ser multiplataforma. LAMP es una pila de software de código abierto que se utiliza para ejecutar aplicaciones web y está compuesta por Linux, Apache, MySQL y PHP.</a:t>
            </a:r>
          </a:p>
          <a:p>
            <a:pPr algn="l"/>
            <a:r>
              <a:rPr lang="es-419" b="0" i="0" dirty="0">
                <a:effectLst/>
                <a:latin typeface="Söhne"/>
              </a:rPr>
              <a:t>Puntos importantes:</a:t>
            </a:r>
          </a:p>
          <a:p>
            <a:pPr algn="l">
              <a:buFont typeface="Arial" panose="020B0604020202020204" pitchFamily="34" charset="0"/>
              <a:buChar char="•"/>
            </a:pPr>
            <a:r>
              <a:rPr lang="es-419" b="0" i="0" dirty="0">
                <a:effectLst/>
                <a:latin typeface="Söhne"/>
              </a:rPr>
              <a:t>XAMPP, WAMP SERVER y LAMP son paquetes de software utilizados para crear un entorno de desarrollo local.</a:t>
            </a:r>
          </a:p>
          <a:p>
            <a:pPr algn="l">
              <a:buFont typeface="Arial" panose="020B0604020202020204" pitchFamily="34" charset="0"/>
              <a:buChar char="•"/>
            </a:pPr>
            <a:r>
              <a:rPr lang="es-419" b="0" i="0" dirty="0">
                <a:effectLst/>
                <a:latin typeface="Söhne"/>
              </a:rPr>
              <a:t>XAMPP incluye Apache, MySQL, PHP y Perl.</a:t>
            </a:r>
          </a:p>
          <a:p>
            <a:pPr algn="l">
              <a:buFont typeface="Arial" panose="020B0604020202020204" pitchFamily="34" charset="0"/>
              <a:buChar char="•"/>
            </a:pPr>
            <a:r>
              <a:rPr lang="es-419" b="0" i="0" dirty="0">
                <a:effectLst/>
                <a:latin typeface="Söhne"/>
              </a:rPr>
              <a:t>WAMP SERVER es similar a XAMPP pero se ejecuta en Windows.</a:t>
            </a:r>
          </a:p>
          <a:p>
            <a:pPr algn="l">
              <a:buFont typeface="Arial" panose="020B0604020202020204" pitchFamily="34" charset="0"/>
              <a:buChar char="•"/>
            </a:pPr>
            <a:r>
              <a:rPr lang="es-419" b="0" i="0" dirty="0">
                <a:effectLst/>
                <a:latin typeface="Söhne"/>
              </a:rPr>
              <a:t>LAMP es una pila de software compuesta por Linux, Apache, MySQL y PHP.</a:t>
            </a:r>
          </a:p>
          <a:p>
            <a:endParaRPr lang="es-US" dirty="0"/>
          </a:p>
        </p:txBody>
      </p:sp>
    </p:spTree>
    <p:extLst>
      <p:ext uri="{BB962C8B-B14F-4D97-AF65-F5344CB8AC3E}">
        <p14:creationId xmlns:p14="http://schemas.microsoft.com/office/powerpoint/2010/main" val="4243400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8EB60B-3071-4DC3-89A1-AA4ACA91098D}"/>
              </a:ext>
            </a:extLst>
          </p:cNvPr>
          <p:cNvSpPr>
            <a:spLocks noGrp="1"/>
          </p:cNvSpPr>
          <p:nvPr>
            <p:ph type="title"/>
          </p:nvPr>
        </p:nvSpPr>
        <p:spPr>
          <a:xfrm>
            <a:off x="1451579" y="493435"/>
            <a:ext cx="9603275" cy="1049235"/>
          </a:xfrm>
        </p:spPr>
        <p:txBody>
          <a:bodyPr>
            <a:normAutofit fontScale="90000"/>
          </a:bodyPr>
          <a:lstStyle/>
          <a:p>
            <a:pPr algn="ctr"/>
            <a:r>
              <a:rPr lang="es-419" b="0" i="0" dirty="0">
                <a:effectLst/>
                <a:latin typeface="Söhne"/>
              </a:rPr>
              <a:t>¿Cuál es la diferencia entre las funciones de agregación y funciones creadas por el DBA? Es decir funciones creadas por el usuario.</a:t>
            </a:r>
            <a:endParaRPr lang="es-US" dirty="0"/>
          </a:p>
        </p:txBody>
      </p:sp>
      <p:sp>
        <p:nvSpPr>
          <p:cNvPr id="3" name="Marcador de contenido 2">
            <a:extLst>
              <a:ext uri="{FF2B5EF4-FFF2-40B4-BE49-F238E27FC236}">
                <a16:creationId xmlns:a16="http://schemas.microsoft.com/office/drawing/2014/main" id="{46A194AD-82AF-49A5-8DED-C208DE6FB083}"/>
              </a:ext>
            </a:extLst>
          </p:cNvPr>
          <p:cNvSpPr>
            <a:spLocks noGrp="1"/>
          </p:cNvSpPr>
          <p:nvPr>
            <p:ph idx="1"/>
          </p:nvPr>
        </p:nvSpPr>
        <p:spPr>
          <a:xfrm>
            <a:off x="1451579" y="1987452"/>
            <a:ext cx="9603275" cy="3450613"/>
          </a:xfrm>
        </p:spPr>
        <p:txBody>
          <a:bodyPr>
            <a:normAutofit fontScale="85000" lnSpcReduction="10000"/>
          </a:bodyPr>
          <a:lstStyle/>
          <a:p>
            <a:pPr algn="l"/>
            <a:r>
              <a:rPr lang="es-419" b="0" i="0" dirty="0">
                <a:effectLst/>
                <a:latin typeface="Söhne"/>
              </a:rPr>
              <a:t>Las funciones de agregación son funciones predefinidas que se utilizan para realizar cálculos en los datos de una base de datos. Las funciones creadas por el usuario son funciones personalizadas que se crean para realizar cálculos específicos en los datos de una base de datos. La principal diferencia entre las dos es que las funciones de agregación son parte de la base de datos y están disponibles para todos los usuarios, mientras que las funciones creadas por el usuario son específicas del usuario que las creó.</a:t>
            </a:r>
          </a:p>
          <a:p>
            <a:pPr algn="l"/>
            <a:r>
              <a:rPr lang="es-419" b="0" i="0" dirty="0">
                <a:effectLst/>
                <a:latin typeface="Söhne"/>
              </a:rPr>
              <a:t>Puntos importantes:</a:t>
            </a:r>
          </a:p>
          <a:p>
            <a:pPr algn="l">
              <a:buFont typeface="Arial" panose="020B0604020202020204" pitchFamily="34" charset="0"/>
              <a:buChar char="•"/>
            </a:pPr>
            <a:r>
              <a:rPr lang="es-419" b="0" i="0" dirty="0">
                <a:effectLst/>
                <a:latin typeface="Söhne"/>
              </a:rPr>
              <a:t>Las funciones de agregación son predefinidas y están disponibles para todos los usuarios.</a:t>
            </a:r>
          </a:p>
          <a:p>
            <a:pPr algn="l">
              <a:buFont typeface="Arial" panose="020B0604020202020204" pitchFamily="34" charset="0"/>
              <a:buChar char="•"/>
            </a:pPr>
            <a:r>
              <a:rPr lang="es-419" b="0" i="0" dirty="0">
                <a:effectLst/>
                <a:latin typeface="Söhne"/>
              </a:rPr>
              <a:t>Las funciones creadas por el usuario son personalizadas y específicas del usuario que las creó.</a:t>
            </a:r>
          </a:p>
          <a:p>
            <a:pPr algn="l">
              <a:buFont typeface="Arial" panose="020B0604020202020204" pitchFamily="34" charset="0"/>
              <a:buChar char="•"/>
            </a:pPr>
            <a:r>
              <a:rPr lang="es-419" b="0" i="0" dirty="0">
                <a:effectLst/>
                <a:latin typeface="Söhne"/>
              </a:rPr>
              <a:t>Ambas funciones se utilizan para realizar cálculos en los datos de una base de datos.</a:t>
            </a:r>
          </a:p>
          <a:p>
            <a:endParaRPr lang="es-US" dirty="0"/>
          </a:p>
        </p:txBody>
      </p:sp>
    </p:spTree>
    <p:extLst>
      <p:ext uri="{BB962C8B-B14F-4D97-AF65-F5344CB8AC3E}">
        <p14:creationId xmlns:p14="http://schemas.microsoft.com/office/powerpoint/2010/main" val="2788470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36307E-8A3D-4F0E-9C60-336100D68483}"/>
              </a:ext>
            </a:extLst>
          </p:cNvPr>
          <p:cNvSpPr>
            <a:spLocks noGrp="1"/>
          </p:cNvSpPr>
          <p:nvPr>
            <p:ph type="title"/>
          </p:nvPr>
        </p:nvSpPr>
        <p:spPr/>
        <p:txBody>
          <a:bodyPr/>
          <a:lstStyle/>
          <a:p>
            <a:pPr algn="ctr"/>
            <a:r>
              <a:rPr lang="es-419" b="0" i="0" dirty="0">
                <a:effectLst/>
                <a:latin typeface="Söhne"/>
              </a:rPr>
              <a:t>¿Para qué sirve el comando USE?</a:t>
            </a:r>
            <a:endParaRPr lang="es-US" dirty="0"/>
          </a:p>
        </p:txBody>
      </p:sp>
      <p:sp>
        <p:nvSpPr>
          <p:cNvPr id="3" name="Marcador de contenido 2">
            <a:extLst>
              <a:ext uri="{FF2B5EF4-FFF2-40B4-BE49-F238E27FC236}">
                <a16:creationId xmlns:a16="http://schemas.microsoft.com/office/drawing/2014/main" id="{35ED2F82-4AE5-4AC5-B604-0B01B57279D7}"/>
              </a:ext>
            </a:extLst>
          </p:cNvPr>
          <p:cNvSpPr>
            <a:spLocks noGrp="1"/>
          </p:cNvSpPr>
          <p:nvPr>
            <p:ph idx="1"/>
          </p:nvPr>
        </p:nvSpPr>
        <p:spPr/>
        <p:txBody>
          <a:bodyPr>
            <a:normAutofit fontScale="92500" lnSpcReduction="20000"/>
          </a:bodyPr>
          <a:lstStyle/>
          <a:p>
            <a:pPr algn="l"/>
            <a:r>
              <a:rPr lang="es-419" b="0" i="0" dirty="0">
                <a:effectLst/>
                <a:latin typeface="Söhne"/>
              </a:rPr>
              <a:t>El comando USE se utiliza en MySQL para seleccionar la base de datos que se va a utilizar en una consulta. El comando USE es útil cuando se trabaja con varias bases de datos en un servidor MySQL, ya que permite cambiar de una base de datos a otra de manera eficiente sin tener que especificar la base de datos en cada consulta.</a:t>
            </a:r>
          </a:p>
          <a:p>
            <a:pPr algn="l"/>
            <a:r>
              <a:rPr lang="es-419" b="0" i="0" dirty="0">
                <a:effectLst/>
                <a:latin typeface="Söhne"/>
              </a:rPr>
              <a:t>Puntos importantes:</a:t>
            </a:r>
          </a:p>
          <a:p>
            <a:pPr algn="l">
              <a:buFont typeface="Arial" panose="020B0604020202020204" pitchFamily="34" charset="0"/>
              <a:buChar char="•"/>
            </a:pPr>
            <a:r>
              <a:rPr lang="es-419" b="0" i="0" dirty="0">
                <a:effectLst/>
                <a:latin typeface="Söhne"/>
              </a:rPr>
              <a:t>El comando USE se utiliza para seleccionar la base de datos que se va a utilizar en una consulta.</a:t>
            </a:r>
          </a:p>
          <a:p>
            <a:pPr algn="l">
              <a:buFont typeface="Arial" panose="020B0604020202020204" pitchFamily="34" charset="0"/>
              <a:buChar char="•"/>
            </a:pPr>
            <a:r>
              <a:rPr lang="es-419" b="0" i="0" dirty="0">
                <a:effectLst/>
                <a:latin typeface="Söhne"/>
              </a:rPr>
              <a:t>Es útil cuando se trabaja con varias bases de datos en un servidor MySQL.</a:t>
            </a:r>
          </a:p>
          <a:p>
            <a:pPr algn="l">
              <a:buFont typeface="Arial" panose="020B0604020202020204" pitchFamily="34" charset="0"/>
              <a:buChar char="•"/>
            </a:pPr>
            <a:r>
              <a:rPr lang="es-419" b="0" i="0" dirty="0">
                <a:effectLst/>
                <a:latin typeface="Söhne"/>
              </a:rPr>
              <a:t>Permite cambiar de una base de datos a otra de manera eficiente.</a:t>
            </a:r>
          </a:p>
          <a:p>
            <a:endParaRPr lang="es-US" dirty="0"/>
          </a:p>
        </p:txBody>
      </p:sp>
    </p:spTree>
    <p:extLst>
      <p:ext uri="{BB962C8B-B14F-4D97-AF65-F5344CB8AC3E}">
        <p14:creationId xmlns:p14="http://schemas.microsoft.com/office/powerpoint/2010/main" val="146503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184320-B7D4-4DCE-BBA7-15BEF928162B}"/>
              </a:ext>
            </a:extLst>
          </p:cNvPr>
          <p:cNvSpPr>
            <a:spLocks noGrp="1"/>
          </p:cNvSpPr>
          <p:nvPr>
            <p:ph type="title"/>
          </p:nvPr>
        </p:nvSpPr>
        <p:spPr/>
        <p:txBody>
          <a:bodyPr/>
          <a:lstStyle/>
          <a:p>
            <a:pPr algn="ctr"/>
            <a:r>
              <a:rPr lang="es-419" b="0" i="0" dirty="0">
                <a:effectLst/>
                <a:latin typeface="Söhne"/>
              </a:rPr>
              <a:t>¿Qué es DML y DDL?</a:t>
            </a:r>
            <a:endParaRPr lang="es-US" dirty="0"/>
          </a:p>
        </p:txBody>
      </p:sp>
      <p:sp>
        <p:nvSpPr>
          <p:cNvPr id="3" name="Marcador de contenido 2">
            <a:extLst>
              <a:ext uri="{FF2B5EF4-FFF2-40B4-BE49-F238E27FC236}">
                <a16:creationId xmlns:a16="http://schemas.microsoft.com/office/drawing/2014/main" id="{B6256742-4E75-4F08-B14D-B5233361B37F}"/>
              </a:ext>
            </a:extLst>
          </p:cNvPr>
          <p:cNvSpPr>
            <a:spLocks noGrp="1"/>
          </p:cNvSpPr>
          <p:nvPr>
            <p:ph idx="1"/>
          </p:nvPr>
        </p:nvSpPr>
        <p:spPr/>
        <p:txBody>
          <a:bodyPr>
            <a:normAutofit lnSpcReduction="10000"/>
          </a:bodyPr>
          <a:lstStyle/>
          <a:p>
            <a:pPr algn="l"/>
            <a:r>
              <a:rPr lang="es-419" b="0" i="0" dirty="0">
                <a:effectLst/>
                <a:latin typeface="Söhne"/>
              </a:rPr>
              <a:t>DML y DDL son dos tipos de lenguaje de consulta utilizados en MySQL. DML (Data Manipulation Language) se utiliza para insertar, actualizar y eliminar datos en una tabla. DDL (Data Definition Language) se utiliza para crear, modificar y eliminar objetos de la base de datos, como tablas, índices y vistas.</a:t>
            </a:r>
          </a:p>
          <a:p>
            <a:pPr algn="l"/>
            <a:r>
              <a:rPr lang="es-419" b="0" i="0" dirty="0">
                <a:effectLst/>
                <a:latin typeface="Söhne"/>
              </a:rPr>
              <a:t>Puntos importantes:</a:t>
            </a:r>
          </a:p>
          <a:p>
            <a:pPr algn="l">
              <a:buFont typeface="Arial" panose="020B0604020202020204" pitchFamily="34" charset="0"/>
              <a:buChar char="•"/>
            </a:pPr>
            <a:r>
              <a:rPr lang="es-419" b="0" i="0" dirty="0">
                <a:effectLst/>
                <a:latin typeface="Söhne"/>
              </a:rPr>
              <a:t>DML se utiliza para insertar, actualizar y eliminar datos en una tabla.</a:t>
            </a:r>
          </a:p>
          <a:p>
            <a:pPr algn="l">
              <a:buFont typeface="Arial" panose="020B0604020202020204" pitchFamily="34" charset="0"/>
              <a:buChar char="•"/>
            </a:pPr>
            <a:r>
              <a:rPr lang="es-419" b="0" i="0" dirty="0">
                <a:effectLst/>
                <a:latin typeface="Söhne"/>
              </a:rPr>
              <a:t>DDL se utiliza para crear, modificar y eliminar objetos de la base de datos.</a:t>
            </a:r>
          </a:p>
          <a:p>
            <a:pPr algn="l">
              <a:buFont typeface="Arial" panose="020B0604020202020204" pitchFamily="34" charset="0"/>
              <a:buChar char="•"/>
            </a:pPr>
            <a:r>
              <a:rPr lang="es-419" b="0" i="0" dirty="0">
                <a:effectLst/>
                <a:latin typeface="Söhne"/>
              </a:rPr>
              <a:t>Ambos son tipos de lenguaje de consulta utilizados en MySQL.</a:t>
            </a:r>
          </a:p>
          <a:p>
            <a:endParaRPr lang="es-US" dirty="0"/>
          </a:p>
        </p:txBody>
      </p:sp>
    </p:spTree>
    <p:extLst>
      <p:ext uri="{BB962C8B-B14F-4D97-AF65-F5344CB8AC3E}">
        <p14:creationId xmlns:p14="http://schemas.microsoft.com/office/powerpoint/2010/main" val="3675541790"/>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30</TotalTime>
  <Words>1382</Words>
  <Application>Microsoft Office PowerPoint</Application>
  <PresentationFormat>Panorámica</PresentationFormat>
  <Paragraphs>63</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Berlin Sans FB Demi</vt:lpstr>
      <vt:lpstr>Gill Sans MT</vt:lpstr>
      <vt:lpstr>Söhne</vt:lpstr>
      <vt:lpstr>Galería</vt:lpstr>
      <vt:lpstr>Manejo DE CONCEPTOS</vt:lpstr>
      <vt:lpstr>¿A qué se refiere cuando se habla de bases de datos relacionales?</vt:lpstr>
      <vt:lpstr>¿A qué se refiere cuando se habla de bases de datos no relacionales?</vt:lpstr>
      <vt:lpstr>¿Qué es MySQL y MariaDB? Explique si existen diferencias o son iguales, etc.</vt:lpstr>
      <vt:lpstr>¿Qué son las funciones de agregación?</vt:lpstr>
      <vt:lpstr>¿Qué llegaría a ser XAMPP, WAMP SERVER o LAMP?</vt:lpstr>
      <vt:lpstr>¿Cuál es la diferencia entre las funciones de agregación y funciones creadas por el DBA? Es decir funciones creadas por el usuario.</vt:lpstr>
      <vt:lpstr>¿Para qué sirve el comando USE?</vt:lpstr>
      <vt:lpstr>¿Qué es DML y DDL?</vt:lpstr>
      <vt:lpstr>¿Qué cosas características debe de tener una función? Explique sobre el nombre, el return, parámetros, etc.</vt:lpstr>
      <vt:lpstr>¿Cómo crear, modificar y cómo eliminar una función?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Diferencias entre MariaDB y MySQL</dc:title>
  <dc:creator>PC</dc:creator>
  <cp:lastModifiedBy>WILMER DAVID CORI APAZA</cp:lastModifiedBy>
  <cp:revision>5</cp:revision>
  <dcterms:created xsi:type="dcterms:W3CDTF">2023-03-28T21:08:27Z</dcterms:created>
  <dcterms:modified xsi:type="dcterms:W3CDTF">2023-03-31T02:46:29Z</dcterms:modified>
</cp:coreProperties>
</file>