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5"/>
  </p:notesMasterIdLst>
  <p:sldIdLst>
    <p:sldId id="256" r:id="rId2"/>
    <p:sldId id="257" r:id="rId3"/>
    <p:sldId id="258" r:id="rId4"/>
    <p:sldId id="259" r:id="rId5"/>
    <p:sldId id="260" r:id="rId6"/>
    <p:sldId id="261" r:id="rId7"/>
    <p:sldId id="312" r:id="rId8"/>
    <p:sldId id="262" r:id="rId9"/>
    <p:sldId id="263" r:id="rId10"/>
    <p:sldId id="313" r:id="rId11"/>
    <p:sldId id="264" r:id="rId12"/>
    <p:sldId id="314" r:id="rId13"/>
    <p:sldId id="315" r:id="rId14"/>
    <p:sldId id="316" r:id="rId15"/>
    <p:sldId id="317" r:id="rId16"/>
    <p:sldId id="318" r:id="rId17"/>
    <p:sldId id="319" r:id="rId18"/>
    <p:sldId id="320" r:id="rId19"/>
    <p:sldId id="321" r:id="rId20"/>
    <p:sldId id="322" r:id="rId21"/>
    <p:sldId id="323" r:id="rId22"/>
    <p:sldId id="324" r:id="rId23"/>
    <p:sldId id="274" r:id="rId24"/>
  </p:sldIdLst>
  <p:sldSz cx="9144000" cy="5143500" type="screen16x9"/>
  <p:notesSz cx="6858000" cy="9144000"/>
  <p:embeddedFontLst>
    <p:embeddedFont>
      <p:font typeface="Play" panose="020B0604020202020204" charset="0"/>
      <p:regular r:id="rId26"/>
      <p:bold r:id="rId27"/>
    </p:embeddedFont>
    <p:embeddedFont>
      <p:font typeface="Snap ITC" panose="04040A07060A02020202" pitchFamily="82" charset="0"/>
      <p:regular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4497D-54B7-4E45-AE71-A501BA5FE1EA}">
  <a:tblStyle styleId="{4124497D-54B7-4E45-AE71-A501BA5FE1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60"/>
      </p:cViewPr>
      <p:guideLst>
        <p:guide pos="531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29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88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349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00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9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72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885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597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68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538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908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9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6"/>
        <p:cNvGrpSpPr/>
        <p:nvPr/>
      </p:nvGrpSpPr>
      <p:grpSpPr>
        <a:xfrm>
          <a:off x="0" y="0"/>
          <a:ext cx="0" cy="0"/>
          <a:chOff x="0" y="0"/>
          <a:chExt cx="0" cy="0"/>
        </a:xfrm>
      </p:grpSpPr>
      <p:sp>
        <p:nvSpPr>
          <p:cNvPr id="3167" name="Google Shape;3167;g10a69f0788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8" name="Google Shape;3168;g10a69f0788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05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59" r:id="rId9"/>
    <p:sldLayoutId id="2147483660" r:id="rId10"/>
    <p:sldLayoutId id="2147483665" r:id="rId11"/>
    <p:sldLayoutId id="2147483681"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99950" y="1398309"/>
            <a:ext cx="6578400" cy="11358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HITO4-DEFENSA</a:t>
            </a:r>
            <a:br>
              <a:rPr lang="en" sz="2800" dirty="0"/>
            </a:br>
            <a:r>
              <a:rPr lang="en" dirty="0">
                <a:solidFill>
                  <a:schemeClr val="lt2"/>
                </a:solidFill>
              </a:rPr>
              <a:t>BASE DE DATOS II</a:t>
            </a:r>
            <a:endParaRPr dirty="0"/>
          </a:p>
        </p:txBody>
      </p:sp>
      <p:sp>
        <p:nvSpPr>
          <p:cNvPr id="2639" name="Google Shape;2639;p40"/>
          <p:cNvSpPr txBox="1">
            <a:spLocks noGrp="1"/>
          </p:cNvSpPr>
          <p:nvPr>
            <p:ph type="subTitle" idx="1"/>
          </p:nvPr>
        </p:nvSpPr>
        <p:spPr>
          <a:xfrm>
            <a:off x="2211600" y="3100071"/>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Wilmer David Cori Apaza</a:t>
            </a:r>
            <a:endParaRPr dirty="0"/>
          </a:p>
        </p:txBody>
      </p:sp>
      <p:cxnSp>
        <p:nvCxnSpPr>
          <p:cNvPr id="2640" name="Google Shape;2640;p40"/>
          <p:cNvCxnSpPr/>
          <p:nvPr/>
        </p:nvCxnSpPr>
        <p:spPr>
          <a:xfrm>
            <a:off x="2483400" y="2647333"/>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1938969" y="2420964"/>
            <a:ext cx="5147081" cy="452738"/>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5"/>
        <p:cNvGrpSpPr/>
        <p:nvPr/>
      </p:nvGrpSpPr>
      <p:grpSpPr>
        <a:xfrm>
          <a:off x="0" y="0"/>
          <a:ext cx="0" cy="0"/>
          <a:chOff x="0" y="0"/>
          <a:chExt cx="0" cy="0"/>
        </a:xfrm>
      </p:grpSpPr>
      <p:pic>
        <p:nvPicPr>
          <p:cNvPr id="3" name="Imagen 2">
            <a:extLst>
              <a:ext uri="{FF2B5EF4-FFF2-40B4-BE49-F238E27FC236}">
                <a16:creationId xmlns:a16="http://schemas.microsoft.com/office/drawing/2014/main" id="{5A3B719F-E590-AFFD-8F80-11A7D41EA512}"/>
              </a:ext>
            </a:extLst>
          </p:cNvPr>
          <p:cNvPicPr>
            <a:picLocks noChangeAspect="1"/>
          </p:cNvPicPr>
          <p:nvPr/>
        </p:nvPicPr>
        <p:blipFill>
          <a:blip r:embed="rId3"/>
          <a:stretch>
            <a:fillRect/>
          </a:stretch>
        </p:blipFill>
        <p:spPr>
          <a:xfrm>
            <a:off x="1885949" y="291278"/>
            <a:ext cx="5048251" cy="3925632"/>
          </a:xfrm>
          <a:prstGeom prst="rect">
            <a:avLst/>
          </a:prstGeom>
        </p:spPr>
      </p:pic>
    </p:spTree>
    <p:extLst>
      <p:ext uri="{BB962C8B-B14F-4D97-AF65-F5344CB8AC3E}">
        <p14:creationId xmlns:p14="http://schemas.microsoft.com/office/powerpoint/2010/main" val="336057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9" name="CuadroTexto 8">
            <a:extLst>
              <a:ext uri="{FF2B5EF4-FFF2-40B4-BE49-F238E27FC236}">
                <a16:creationId xmlns:a16="http://schemas.microsoft.com/office/drawing/2014/main" id="{97E2DB4A-50F0-0A38-9242-900DE1E84CCF}"/>
              </a:ext>
            </a:extLst>
          </p:cNvPr>
          <p:cNvSpPr txBox="1"/>
          <p:nvPr/>
        </p:nvSpPr>
        <p:spPr>
          <a:xfrm>
            <a:off x="1524000" y="360462"/>
            <a:ext cx="6096000" cy="307777"/>
          </a:xfrm>
          <a:prstGeom prst="rect">
            <a:avLst/>
          </a:prstGeom>
          <a:noFill/>
        </p:spPr>
        <p:txBody>
          <a:bodyPr wrap="square">
            <a:spAutoFit/>
          </a:bodyPr>
          <a:lstStyle/>
          <a:p>
            <a:r>
              <a:rPr lang="es-ES" dirty="0">
                <a:solidFill>
                  <a:srgbClr val="92D050"/>
                </a:solidFill>
              </a:rPr>
              <a:t>10.Crear una función que sume los valores de la serie Fibonacci</a:t>
            </a:r>
            <a:r>
              <a:rPr lang="es-ES" dirty="0"/>
              <a:t>.</a:t>
            </a:r>
          </a:p>
        </p:txBody>
      </p:sp>
      <p:pic>
        <p:nvPicPr>
          <p:cNvPr id="11" name="Imagen 10">
            <a:extLst>
              <a:ext uri="{FF2B5EF4-FFF2-40B4-BE49-F238E27FC236}">
                <a16:creationId xmlns:a16="http://schemas.microsoft.com/office/drawing/2014/main" id="{EE6B63BE-4ADA-3013-1EC3-EC3415AECB20}"/>
              </a:ext>
            </a:extLst>
          </p:cNvPr>
          <p:cNvPicPr>
            <a:picLocks noChangeAspect="1"/>
          </p:cNvPicPr>
          <p:nvPr/>
        </p:nvPicPr>
        <p:blipFill>
          <a:blip r:embed="rId3"/>
          <a:stretch>
            <a:fillRect/>
          </a:stretch>
        </p:blipFill>
        <p:spPr>
          <a:xfrm>
            <a:off x="2009775" y="758861"/>
            <a:ext cx="4581524" cy="38749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5"/>
        <p:cNvGrpSpPr/>
        <p:nvPr/>
      </p:nvGrpSpPr>
      <p:grpSpPr>
        <a:xfrm>
          <a:off x="0" y="0"/>
          <a:ext cx="0" cy="0"/>
          <a:chOff x="0" y="0"/>
          <a:chExt cx="0" cy="0"/>
        </a:xfrm>
      </p:grpSpPr>
      <p:pic>
        <p:nvPicPr>
          <p:cNvPr id="4" name="Imagen 3">
            <a:extLst>
              <a:ext uri="{FF2B5EF4-FFF2-40B4-BE49-F238E27FC236}">
                <a16:creationId xmlns:a16="http://schemas.microsoft.com/office/drawing/2014/main" id="{A64C5C15-9101-362D-85C3-645CC00BE656}"/>
              </a:ext>
            </a:extLst>
          </p:cNvPr>
          <p:cNvPicPr>
            <a:picLocks noChangeAspect="1"/>
          </p:cNvPicPr>
          <p:nvPr/>
        </p:nvPicPr>
        <p:blipFill>
          <a:blip r:embed="rId3"/>
          <a:stretch>
            <a:fillRect/>
          </a:stretch>
        </p:blipFill>
        <p:spPr>
          <a:xfrm>
            <a:off x="1914525" y="229783"/>
            <a:ext cx="4729162" cy="4008607"/>
          </a:xfrm>
          <a:prstGeom prst="rect">
            <a:avLst/>
          </a:prstGeom>
        </p:spPr>
      </p:pic>
    </p:spTree>
    <p:extLst>
      <p:ext uri="{BB962C8B-B14F-4D97-AF65-F5344CB8AC3E}">
        <p14:creationId xmlns:p14="http://schemas.microsoft.com/office/powerpoint/2010/main" val="250169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sp>
        <p:nvSpPr>
          <p:cNvPr id="9" name="CuadroTexto 8">
            <a:extLst>
              <a:ext uri="{FF2B5EF4-FFF2-40B4-BE49-F238E27FC236}">
                <a16:creationId xmlns:a16="http://schemas.microsoft.com/office/drawing/2014/main" id="{97E2DB4A-50F0-0A38-9242-900DE1E84CCF}"/>
              </a:ext>
            </a:extLst>
          </p:cNvPr>
          <p:cNvSpPr txBox="1"/>
          <p:nvPr/>
        </p:nvSpPr>
        <p:spPr>
          <a:xfrm>
            <a:off x="3448050" y="265212"/>
            <a:ext cx="2247900" cy="307777"/>
          </a:xfrm>
          <a:prstGeom prst="rect">
            <a:avLst/>
          </a:prstGeom>
          <a:noFill/>
        </p:spPr>
        <p:txBody>
          <a:bodyPr wrap="square">
            <a:spAutoFit/>
          </a:bodyPr>
          <a:lstStyle/>
          <a:p>
            <a:r>
              <a:rPr lang="es-ES" dirty="0">
                <a:solidFill>
                  <a:srgbClr val="92D050"/>
                </a:solidFill>
              </a:rPr>
              <a:t>11.Manejo de vistas.</a:t>
            </a:r>
          </a:p>
        </p:txBody>
      </p:sp>
      <p:pic>
        <p:nvPicPr>
          <p:cNvPr id="3" name="Imagen 2">
            <a:extLst>
              <a:ext uri="{FF2B5EF4-FFF2-40B4-BE49-F238E27FC236}">
                <a16:creationId xmlns:a16="http://schemas.microsoft.com/office/drawing/2014/main" id="{711AB181-5896-8E6B-6049-C9736CDF0217}"/>
              </a:ext>
            </a:extLst>
          </p:cNvPr>
          <p:cNvPicPr>
            <a:picLocks noChangeAspect="1"/>
          </p:cNvPicPr>
          <p:nvPr/>
        </p:nvPicPr>
        <p:blipFill>
          <a:blip r:embed="rId3"/>
          <a:stretch>
            <a:fillRect/>
          </a:stretch>
        </p:blipFill>
        <p:spPr>
          <a:xfrm>
            <a:off x="1188024" y="882848"/>
            <a:ext cx="6767951" cy="2647950"/>
          </a:xfrm>
          <a:prstGeom prst="rect">
            <a:avLst/>
          </a:prstGeom>
        </p:spPr>
      </p:pic>
    </p:spTree>
    <p:extLst>
      <p:ext uri="{BB962C8B-B14F-4D97-AF65-F5344CB8AC3E}">
        <p14:creationId xmlns:p14="http://schemas.microsoft.com/office/powerpoint/2010/main" val="16848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5"/>
        <p:cNvGrpSpPr/>
        <p:nvPr/>
      </p:nvGrpSpPr>
      <p:grpSpPr>
        <a:xfrm>
          <a:off x="0" y="0"/>
          <a:ext cx="0" cy="0"/>
          <a:chOff x="0" y="0"/>
          <a:chExt cx="0" cy="0"/>
        </a:xfrm>
      </p:grpSpPr>
      <p:pic>
        <p:nvPicPr>
          <p:cNvPr id="3" name="Imagen 2">
            <a:extLst>
              <a:ext uri="{FF2B5EF4-FFF2-40B4-BE49-F238E27FC236}">
                <a16:creationId xmlns:a16="http://schemas.microsoft.com/office/drawing/2014/main" id="{577D0C60-9ECC-3C34-FB13-AE0C5DAB84DA}"/>
              </a:ext>
            </a:extLst>
          </p:cNvPr>
          <p:cNvPicPr>
            <a:picLocks noChangeAspect="1"/>
          </p:cNvPicPr>
          <p:nvPr/>
        </p:nvPicPr>
        <p:blipFill>
          <a:blip r:embed="rId3"/>
          <a:stretch>
            <a:fillRect/>
          </a:stretch>
        </p:blipFill>
        <p:spPr>
          <a:xfrm>
            <a:off x="1023937" y="438150"/>
            <a:ext cx="6810375" cy="1914525"/>
          </a:xfrm>
          <a:prstGeom prst="rect">
            <a:avLst/>
          </a:prstGeom>
        </p:spPr>
      </p:pic>
      <p:pic>
        <p:nvPicPr>
          <p:cNvPr id="6" name="Imagen 5">
            <a:extLst>
              <a:ext uri="{FF2B5EF4-FFF2-40B4-BE49-F238E27FC236}">
                <a16:creationId xmlns:a16="http://schemas.microsoft.com/office/drawing/2014/main" id="{D7F2668F-393C-6FB8-765D-7B344D314B69}"/>
              </a:ext>
            </a:extLst>
          </p:cNvPr>
          <p:cNvPicPr>
            <a:picLocks noChangeAspect="1"/>
          </p:cNvPicPr>
          <p:nvPr/>
        </p:nvPicPr>
        <p:blipFill>
          <a:blip r:embed="rId4"/>
          <a:stretch>
            <a:fillRect/>
          </a:stretch>
        </p:blipFill>
        <p:spPr>
          <a:xfrm>
            <a:off x="419100" y="2790825"/>
            <a:ext cx="8305800" cy="723900"/>
          </a:xfrm>
          <a:prstGeom prst="rect">
            <a:avLst/>
          </a:prstGeom>
        </p:spPr>
      </p:pic>
    </p:spTree>
    <p:extLst>
      <p:ext uri="{BB962C8B-B14F-4D97-AF65-F5344CB8AC3E}">
        <p14:creationId xmlns:p14="http://schemas.microsoft.com/office/powerpoint/2010/main" val="180895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sp>
        <p:nvSpPr>
          <p:cNvPr id="9" name="CuadroTexto 8">
            <a:extLst>
              <a:ext uri="{FF2B5EF4-FFF2-40B4-BE49-F238E27FC236}">
                <a16:creationId xmlns:a16="http://schemas.microsoft.com/office/drawing/2014/main" id="{97E2DB4A-50F0-0A38-9242-900DE1E84CCF}"/>
              </a:ext>
            </a:extLst>
          </p:cNvPr>
          <p:cNvSpPr txBox="1"/>
          <p:nvPr/>
        </p:nvSpPr>
        <p:spPr>
          <a:xfrm>
            <a:off x="3152775" y="293787"/>
            <a:ext cx="2838450" cy="338554"/>
          </a:xfrm>
          <a:prstGeom prst="rect">
            <a:avLst/>
          </a:prstGeom>
          <a:noFill/>
        </p:spPr>
        <p:txBody>
          <a:bodyPr wrap="square">
            <a:spAutoFit/>
          </a:bodyPr>
          <a:lstStyle/>
          <a:p>
            <a:r>
              <a:rPr lang="es-ES" sz="1600" dirty="0">
                <a:solidFill>
                  <a:srgbClr val="92D050"/>
                </a:solidFill>
              </a:rPr>
              <a:t>12.Manejo de TRIGGERS </a:t>
            </a:r>
            <a:r>
              <a:rPr lang="es-ES" dirty="0"/>
              <a:t>I</a:t>
            </a:r>
            <a:endParaRPr lang="es-ES" dirty="0">
              <a:solidFill>
                <a:srgbClr val="92D050"/>
              </a:solidFill>
            </a:endParaRPr>
          </a:p>
        </p:txBody>
      </p:sp>
      <p:pic>
        <p:nvPicPr>
          <p:cNvPr id="4" name="Imagen 3">
            <a:extLst>
              <a:ext uri="{FF2B5EF4-FFF2-40B4-BE49-F238E27FC236}">
                <a16:creationId xmlns:a16="http://schemas.microsoft.com/office/drawing/2014/main" id="{E91F76AB-01E2-02FD-3514-57B1DCAF029D}"/>
              </a:ext>
            </a:extLst>
          </p:cNvPr>
          <p:cNvPicPr>
            <a:picLocks noChangeAspect="1"/>
          </p:cNvPicPr>
          <p:nvPr/>
        </p:nvPicPr>
        <p:blipFill>
          <a:blip r:embed="rId3"/>
          <a:stretch>
            <a:fillRect/>
          </a:stretch>
        </p:blipFill>
        <p:spPr>
          <a:xfrm>
            <a:off x="1495425" y="677557"/>
            <a:ext cx="6405562" cy="3832113"/>
          </a:xfrm>
          <a:prstGeom prst="rect">
            <a:avLst/>
          </a:prstGeom>
        </p:spPr>
      </p:pic>
    </p:spTree>
    <p:extLst>
      <p:ext uri="{BB962C8B-B14F-4D97-AF65-F5344CB8AC3E}">
        <p14:creationId xmlns:p14="http://schemas.microsoft.com/office/powerpoint/2010/main" val="58263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pic>
        <p:nvPicPr>
          <p:cNvPr id="3" name="Imagen 2">
            <a:extLst>
              <a:ext uri="{FF2B5EF4-FFF2-40B4-BE49-F238E27FC236}">
                <a16:creationId xmlns:a16="http://schemas.microsoft.com/office/drawing/2014/main" id="{BD0C953A-1C9F-3594-8422-663C2DAE222F}"/>
              </a:ext>
            </a:extLst>
          </p:cNvPr>
          <p:cNvPicPr>
            <a:picLocks noChangeAspect="1"/>
          </p:cNvPicPr>
          <p:nvPr/>
        </p:nvPicPr>
        <p:blipFill>
          <a:blip r:embed="rId3"/>
          <a:stretch>
            <a:fillRect/>
          </a:stretch>
        </p:blipFill>
        <p:spPr>
          <a:xfrm>
            <a:off x="1843087" y="171450"/>
            <a:ext cx="5457825" cy="1574158"/>
          </a:xfrm>
          <a:prstGeom prst="rect">
            <a:avLst/>
          </a:prstGeom>
        </p:spPr>
      </p:pic>
      <p:pic>
        <p:nvPicPr>
          <p:cNvPr id="6" name="Imagen 5">
            <a:extLst>
              <a:ext uri="{FF2B5EF4-FFF2-40B4-BE49-F238E27FC236}">
                <a16:creationId xmlns:a16="http://schemas.microsoft.com/office/drawing/2014/main" id="{FD88E077-629A-62D5-C867-F30EEBF484AF}"/>
              </a:ext>
            </a:extLst>
          </p:cNvPr>
          <p:cNvPicPr>
            <a:picLocks noChangeAspect="1"/>
          </p:cNvPicPr>
          <p:nvPr/>
        </p:nvPicPr>
        <p:blipFill>
          <a:blip r:embed="rId4"/>
          <a:stretch>
            <a:fillRect/>
          </a:stretch>
        </p:blipFill>
        <p:spPr>
          <a:xfrm>
            <a:off x="1552575" y="1938375"/>
            <a:ext cx="6038850" cy="2700299"/>
          </a:xfrm>
          <a:prstGeom prst="rect">
            <a:avLst/>
          </a:prstGeom>
        </p:spPr>
      </p:pic>
    </p:spTree>
    <p:extLst>
      <p:ext uri="{BB962C8B-B14F-4D97-AF65-F5344CB8AC3E}">
        <p14:creationId xmlns:p14="http://schemas.microsoft.com/office/powerpoint/2010/main" val="359044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sp>
        <p:nvSpPr>
          <p:cNvPr id="9" name="CuadroTexto 8">
            <a:extLst>
              <a:ext uri="{FF2B5EF4-FFF2-40B4-BE49-F238E27FC236}">
                <a16:creationId xmlns:a16="http://schemas.microsoft.com/office/drawing/2014/main" id="{97E2DB4A-50F0-0A38-9242-900DE1E84CCF}"/>
              </a:ext>
            </a:extLst>
          </p:cNvPr>
          <p:cNvSpPr txBox="1"/>
          <p:nvPr/>
        </p:nvSpPr>
        <p:spPr>
          <a:xfrm>
            <a:off x="2990850" y="503337"/>
            <a:ext cx="3524250" cy="400110"/>
          </a:xfrm>
          <a:prstGeom prst="rect">
            <a:avLst/>
          </a:prstGeom>
          <a:noFill/>
        </p:spPr>
        <p:txBody>
          <a:bodyPr wrap="square">
            <a:spAutoFit/>
          </a:bodyPr>
          <a:lstStyle/>
          <a:p>
            <a:r>
              <a:rPr lang="da-DK" sz="2000" dirty="0">
                <a:solidFill>
                  <a:srgbClr val="92D050"/>
                </a:solidFill>
              </a:rPr>
              <a:t>13.Manejo de Triggers II</a:t>
            </a:r>
            <a:endParaRPr lang="es-ES" dirty="0">
              <a:solidFill>
                <a:srgbClr val="92D050"/>
              </a:solidFill>
            </a:endParaRPr>
          </a:p>
        </p:txBody>
      </p:sp>
      <p:pic>
        <p:nvPicPr>
          <p:cNvPr id="6" name="Imagen 5">
            <a:extLst>
              <a:ext uri="{FF2B5EF4-FFF2-40B4-BE49-F238E27FC236}">
                <a16:creationId xmlns:a16="http://schemas.microsoft.com/office/drawing/2014/main" id="{8A4FEC26-B05B-400E-D512-29591EC16DAD}"/>
              </a:ext>
            </a:extLst>
          </p:cNvPr>
          <p:cNvPicPr>
            <a:picLocks noChangeAspect="1"/>
          </p:cNvPicPr>
          <p:nvPr/>
        </p:nvPicPr>
        <p:blipFill>
          <a:blip r:embed="rId3"/>
          <a:stretch>
            <a:fillRect/>
          </a:stretch>
        </p:blipFill>
        <p:spPr>
          <a:xfrm>
            <a:off x="1357312" y="1285875"/>
            <a:ext cx="6429375" cy="2438400"/>
          </a:xfrm>
          <a:prstGeom prst="rect">
            <a:avLst/>
          </a:prstGeom>
        </p:spPr>
      </p:pic>
    </p:spTree>
    <p:extLst>
      <p:ext uri="{BB962C8B-B14F-4D97-AF65-F5344CB8AC3E}">
        <p14:creationId xmlns:p14="http://schemas.microsoft.com/office/powerpoint/2010/main" val="3224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pic>
        <p:nvPicPr>
          <p:cNvPr id="4" name="Imagen 3">
            <a:extLst>
              <a:ext uri="{FF2B5EF4-FFF2-40B4-BE49-F238E27FC236}">
                <a16:creationId xmlns:a16="http://schemas.microsoft.com/office/drawing/2014/main" id="{4A6E1832-4FA2-A01E-30CA-663C0BFC87C2}"/>
              </a:ext>
            </a:extLst>
          </p:cNvPr>
          <p:cNvPicPr>
            <a:picLocks noChangeAspect="1"/>
          </p:cNvPicPr>
          <p:nvPr/>
        </p:nvPicPr>
        <p:blipFill>
          <a:blip r:embed="rId3"/>
          <a:stretch>
            <a:fillRect/>
          </a:stretch>
        </p:blipFill>
        <p:spPr>
          <a:xfrm>
            <a:off x="883444" y="1209675"/>
            <a:ext cx="7377112" cy="2238375"/>
          </a:xfrm>
          <a:prstGeom prst="rect">
            <a:avLst/>
          </a:prstGeom>
        </p:spPr>
      </p:pic>
    </p:spTree>
    <p:extLst>
      <p:ext uri="{BB962C8B-B14F-4D97-AF65-F5344CB8AC3E}">
        <p14:creationId xmlns:p14="http://schemas.microsoft.com/office/powerpoint/2010/main" val="339036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sp>
        <p:nvSpPr>
          <p:cNvPr id="9" name="CuadroTexto 8">
            <a:extLst>
              <a:ext uri="{FF2B5EF4-FFF2-40B4-BE49-F238E27FC236}">
                <a16:creationId xmlns:a16="http://schemas.microsoft.com/office/drawing/2014/main" id="{97E2DB4A-50F0-0A38-9242-900DE1E84CCF}"/>
              </a:ext>
            </a:extLst>
          </p:cNvPr>
          <p:cNvSpPr txBox="1"/>
          <p:nvPr/>
        </p:nvSpPr>
        <p:spPr>
          <a:xfrm>
            <a:off x="2747962" y="246162"/>
            <a:ext cx="3648075" cy="461665"/>
          </a:xfrm>
          <a:prstGeom prst="rect">
            <a:avLst/>
          </a:prstGeom>
          <a:noFill/>
        </p:spPr>
        <p:txBody>
          <a:bodyPr wrap="square">
            <a:spAutoFit/>
          </a:bodyPr>
          <a:lstStyle/>
          <a:p>
            <a:r>
              <a:rPr lang="da-DK" sz="1800" dirty="0">
                <a:solidFill>
                  <a:srgbClr val="92D050"/>
                </a:solidFill>
              </a:rPr>
              <a:t>14.Manejo de TRIGGERS III</a:t>
            </a:r>
            <a:r>
              <a:rPr lang="da-DK" sz="2400" dirty="0"/>
              <a:t>.</a:t>
            </a:r>
            <a:endParaRPr lang="es-ES" sz="1200" dirty="0">
              <a:solidFill>
                <a:srgbClr val="92D050"/>
              </a:solidFill>
            </a:endParaRPr>
          </a:p>
        </p:txBody>
      </p:sp>
      <p:pic>
        <p:nvPicPr>
          <p:cNvPr id="3" name="Imagen 2">
            <a:extLst>
              <a:ext uri="{FF2B5EF4-FFF2-40B4-BE49-F238E27FC236}">
                <a16:creationId xmlns:a16="http://schemas.microsoft.com/office/drawing/2014/main" id="{269A61C2-6DFD-987C-0AA5-0EA575533C19}"/>
              </a:ext>
            </a:extLst>
          </p:cNvPr>
          <p:cNvPicPr>
            <a:picLocks noChangeAspect="1"/>
          </p:cNvPicPr>
          <p:nvPr/>
        </p:nvPicPr>
        <p:blipFill>
          <a:blip r:embed="rId3"/>
          <a:stretch>
            <a:fillRect/>
          </a:stretch>
        </p:blipFill>
        <p:spPr>
          <a:xfrm>
            <a:off x="1394911" y="707827"/>
            <a:ext cx="6354175" cy="3979604"/>
          </a:xfrm>
          <a:prstGeom prst="rect">
            <a:avLst/>
          </a:prstGeom>
        </p:spPr>
      </p:pic>
    </p:spTree>
    <p:extLst>
      <p:ext uri="{BB962C8B-B14F-4D97-AF65-F5344CB8AC3E}">
        <p14:creationId xmlns:p14="http://schemas.microsoft.com/office/powerpoint/2010/main" val="188117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492938" y="401506"/>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C000"/>
                </a:solidFill>
              </a:rPr>
              <a:t>INDICE</a:t>
            </a:r>
            <a:endParaRPr dirty="0">
              <a:solidFill>
                <a:srgbClr val="FFC000"/>
              </a:solidFill>
            </a:endParaRPr>
          </a:p>
        </p:txBody>
      </p:sp>
      <p:sp>
        <p:nvSpPr>
          <p:cNvPr id="3" name="Marcador de texto 2">
            <a:extLst>
              <a:ext uri="{FF2B5EF4-FFF2-40B4-BE49-F238E27FC236}">
                <a16:creationId xmlns:a16="http://schemas.microsoft.com/office/drawing/2014/main" id="{173D8992-9308-024B-3B2F-D00DD983A415}"/>
              </a:ext>
            </a:extLst>
          </p:cNvPr>
          <p:cNvSpPr>
            <a:spLocks noGrp="1"/>
          </p:cNvSpPr>
          <p:nvPr>
            <p:ph type="body" idx="1"/>
          </p:nvPr>
        </p:nvSpPr>
        <p:spPr>
          <a:xfrm>
            <a:off x="1713053" y="1548101"/>
            <a:ext cx="2405176" cy="1101227"/>
          </a:xfrm>
        </p:spPr>
        <p:txBody>
          <a:bodyPr/>
          <a:lstStyle/>
          <a:p>
            <a:pPr marL="139700" indent="0">
              <a:buNone/>
            </a:pPr>
            <a:r>
              <a:rPr lang="es-ES" sz="2000" dirty="0">
                <a:solidFill>
                  <a:schemeClr val="tx2">
                    <a:lumMod val="60000"/>
                    <a:lumOff val="40000"/>
                  </a:schemeClr>
                </a:solidFill>
                <a:latin typeface="Snap ITC" panose="04040A07060A02020202" pitchFamily="82" charset="0"/>
              </a:rPr>
              <a:t>1: Manejo de Conceptos</a:t>
            </a:r>
          </a:p>
        </p:txBody>
      </p:sp>
      <p:sp>
        <p:nvSpPr>
          <p:cNvPr id="4" name="Marcador de texto 2">
            <a:extLst>
              <a:ext uri="{FF2B5EF4-FFF2-40B4-BE49-F238E27FC236}">
                <a16:creationId xmlns:a16="http://schemas.microsoft.com/office/drawing/2014/main" id="{084D5F19-594F-7960-E9C4-C34F6573216B}"/>
              </a:ext>
            </a:extLst>
          </p:cNvPr>
          <p:cNvSpPr txBox="1">
            <a:spLocks/>
          </p:cNvSpPr>
          <p:nvPr/>
        </p:nvSpPr>
        <p:spPr>
          <a:xfrm>
            <a:off x="5249669" y="3017500"/>
            <a:ext cx="2159306" cy="1052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pPr marL="139700" indent="0">
              <a:buFont typeface="Source Sans Pro"/>
              <a:buNone/>
            </a:pPr>
            <a:r>
              <a:rPr lang="es-ES" sz="2000" dirty="0">
                <a:solidFill>
                  <a:schemeClr val="tx2">
                    <a:lumMod val="60000"/>
                    <a:lumOff val="40000"/>
                  </a:schemeClr>
                </a:solidFill>
                <a:latin typeface="Snap ITC" panose="04040A07060A02020202" pitchFamily="82" charset="0"/>
              </a:rPr>
              <a:t>2: Parte Practica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pic>
        <p:nvPicPr>
          <p:cNvPr id="3" name="Imagen 2">
            <a:extLst>
              <a:ext uri="{FF2B5EF4-FFF2-40B4-BE49-F238E27FC236}">
                <a16:creationId xmlns:a16="http://schemas.microsoft.com/office/drawing/2014/main" id="{9EDC4331-9E19-56A2-37D5-7EAF88A47A53}"/>
              </a:ext>
            </a:extLst>
          </p:cNvPr>
          <p:cNvPicPr>
            <a:picLocks noChangeAspect="1"/>
          </p:cNvPicPr>
          <p:nvPr/>
        </p:nvPicPr>
        <p:blipFill>
          <a:blip r:embed="rId3"/>
          <a:stretch>
            <a:fillRect/>
          </a:stretch>
        </p:blipFill>
        <p:spPr>
          <a:xfrm>
            <a:off x="3548062" y="1152524"/>
            <a:ext cx="2047875" cy="238125"/>
          </a:xfrm>
          <a:prstGeom prst="rect">
            <a:avLst/>
          </a:prstGeom>
        </p:spPr>
      </p:pic>
      <p:pic>
        <p:nvPicPr>
          <p:cNvPr id="6" name="Imagen 5">
            <a:extLst>
              <a:ext uri="{FF2B5EF4-FFF2-40B4-BE49-F238E27FC236}">
                <a16:creationId xmlns:a16="http://schemas.microsoft.com/office/drawing/2014/main" id="{AAF83BB0-8159-D13E-F3E3-F3640477D9D5}"/>
              </a:ext>
            </a:extLst>
          </p:cNvPr>
          <p:cNvPicPr>
            <a:picLocks noChangeAspect="1"/>
          </p:cNvPicPr>
          <p:nvPr/>
        </p:nvPicPr>
        <p:blipFill>
          <a:blip r:embed="rId4"/>
          <a:stretch>
            <a:fillRect/>
          </a:stretch>
        </p:blipFill>
        <p:spPr>
          <a:xfrm>
            <a:off x="734659" y="1931193"/>
            <a:ext cx="7842602" cy="595313"/>
          </a:xfrm>
          <a:prstGeom prst="rect">
            <a:avLst/>
          </a:prstGeom>
        </p:spPr>
      </p:pic>
      <p:pic>
        <p:nvPicPr>
          <p:cNvPr id="8" name="Imagen 7">
            <a:extLst>
              <a:ext uri="{FF2B5EF4-FFF2-40B4-BE49-F238E27FC236}">
                <a16:creationId xmlns:a16="http://schemas.microsoft.com/office/drawing/2014/main" id="{24A05C48-95AF-CEBD-4693-4423B2164A62}"/>
              </a:ext>
            </a:extLst>
          </p:cNvPr>
          <p:cNvPicPr>
            <a:picLocks noChangeAspect="1"/>
          </p:cNvPicPr>
          <p:nvPr/>
        </p:nvPicPr>
        <p:blipFill>
          <a:blip r:embed="rId5"/>
          <a:stretch>
            <a:fillRect/>
          </a:stretch>
        </p:blipFill>
        <p:spPr>
          <a:xfrm>
            <a:off x="1936573" y="3186112"/>
            <a:ext cx="5438775" cy="504825"/>
          </a:xfrm>
          <a:prstGeom prst="rect">
            <a:avLst/>
          </a:prstGeom>
        </p:spPr>
      </p:pic>
    </p:spTree>
    <p:extLst>
      <p:ext uri="{BB962C8B-B14F-4D97-AF65-F5344CB8AC3E}">
        <p14:creationId xmlns:p14="http://schemas.microsoft.com/office/powerpoint/2010/main" val="195642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sp>
        <p:nvSpPr>
          <p:cNvPr id="9" name="CuadroTexto 8">
            <a:extLst>
              <a:ext uri="{FF2B5EF4-FFF2-40B4-BE49-F238E27FC236}">
                <a16:creationId xmlns:a16="http://schemas.microsoft.com/office/drawing/2014/main" id="{97E2DB4A-50F0-0A38-9242-900DE1E84CCF}"/>
              </a:ext>
            </a:extLst>
          </p:cNvPr>
          <p:cNvSpPr txBox="1"/>
          <p:nvPr/>
        </p:nvSpPr>
        <p:spPr>
          <a:xfrm>
            <a:off x="1666875" y="189012"/>
            <a:ext cx="6319838" cy="400110"/>
          </a:xfrm>
          <a:prstGeom prst="rect">
            <a:avLst/>
          </a:prstGeom>
          <a:noFill/>
        </p:spPr>
        <p:txBody>
          <a:bodyPr wrap="square">
            <a:spAutoFit/>
          </a:bodyPr>
          <a:lstStyle/>
          <a:p>
            <a:r>
              <a:rPr lang="es-ES" sz="1600" dirty="0">
                <a:solidFill>
                  <a:srgbClr val="92D050"/>
                </a:solidFill>
              </a:rPr>
              <a:t>15.Crear una consulta SQL que haga uso de todas las tablas</a:t>
            </a:r>
            <a:r>
              <a:rPr lang="es-ES" sz="2000" dirty="0">
                <a:solidFill>
                  <a:srgbClr val="92D050"/>
                </a:solidFill>
              </a:rPr>
              <a:t>.</a:t>
            </a:r>
            <a:endParaRPr lang="es-ES" sz="1100" dirty="0">
              <a:solidFill>
                <a:srgbClr val="92D050"/>
              </a:solidFill>
            </a:endParaRPr>
          </a:p>
        </p:txBody>
      </p:sp>
      <p:pic>
        <p:nvPicPr>
          <p:cNvPr id="4" name="Imagen 3">
            <a:extLst>
              <a:ext uri="{FF2B5EF4-FFF2-40B4-BE49-F238E27FC236}">
                <a16:creationId xmlns:a16="http://schemas.microsoft.com/office/drawing/2014/main" id="{AF313399-D99B-BF49-0328-A34BE5935C26}"/>
              </a:ext>
            </a:extLst>
          </p:cNvPr>
          <p:cNvPicPr>
            <a:picLocks noChangeAspect="1"/>
          </p:cNvPicPr>
          <p:nvPr/>
        </p:nvPicPr>
        <p:blipFill>
          <a:blip r:embed="rId3"/>
          <a:stretch>
            <a:fillRect/>
          </a:stretch>
        </p:blipFill>
        <p:spPr>
          <a:xfrm>
            <a:off x="1800225" y="724398"/>
            <a:ext cx="5539978" cy="3123702"/>
          </a:xfrm>
          <a:prstGeom prst="rect">
            <a:avLst/>
          </a:prstGeom>
        </p:spPr>
      </p:pic>
    </p:spTree>
    <p:extLst>
      <p:ext uri="{BB962C8B-B14F-4D97-AF65-F5344CB8AC3E}">
        <p14:creationId xmlns:p14="http://schemas.microsoft.com/office/powerpoint/2010/main" val="3186311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pic>
        <p:nvPicPr>
          <p:cNvPr id="3" name="Imagen 2">
            <a:extLst>
              <a:ext uri="{FF2B5EF4-FFF2-40B4-BE49-F238E27FC236}">
                <a16:creationId xmlns:a16="http://schemas.microsoft.com/office/drawing/2014/main" id="{A987F87F-EEF4-F682-BA36-05DB329A811D}"/>
              </a:ext>
            </a:extLst>
          </p:cNvPr>
          <p:cNvPicPr>
            <a:picLocks noChangeAspect="1"/>
          </p:cNvPicPr>
          <p:nvPr/>
        </p:nvPicPr>
        <p:blipFill>
          <a:blip r:embed="rId3"/>
          <a:stretch>
            <a:fillRect/>
          </a:stretch>
        </p:blipFill>
        <p:spPr>
          <a:xfrm>
            <a:off x="1023937" y="1343024"/>
            <a:ext cx="7096125" cy="1941119"/>
          </a:xfrm>
          <a:prstGeom prst="rect">
            <a:avLst/>
          </a:prstGeom>
        </p:spPr>
      </p:pic>
    </p:spTree>
    <p:extLst>
      <p:ext uri="{BB962C8B-B14F-4D97-AF65-F5344CB8AC3E}">
        <p14:creationId xmlns:p14="http://schemas.microsoft.com/office/powerpoint/2010/main" val="104742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69"/>
        <p:cNvGrpSpPr/>
        <p:nvPr/>
      </p:nvGrpSpPr>
      <p:grpSpPr>
        <a:xfrm>
          <a:off x="0" y="0"/>
          <a:ext cx="0" cy="0"/>
          <a:chOff x="0" y="0"/>
          <a:chExt cx="0" cy="0"/>
        </a:xfrm>
      </p:grpSpPr>
      <p:sp>
        <p:nvSpPr>
          <p:cNvPr id="3170" name="Google Shape;3170;p58"/>
          <p:cNvSpPr txBox="1">
            <a:spLocks noGrp="1"/>
          </p:cNvSpPr>
          <p:nvPr>
            <p:ph type="title"/>
          </p:nvPr>
        </p:nvSpPr>
        <p:spPr>
          <a:xfrm>
            <a:off x="1214250" y="1264825"/>
            <a:ext cx="6715500" cy="12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700" dirty="0"/>
              <a:t>GRACIAS!!!</a:t>
            </a:r>
            <a:endParaRPr sz="8700" dirty="0">
              <a:solidFill>
                <a:schemeClr val="lt2"/>
              </a:solidFill>
            </a:endParaRPr>
          </a:p>
        </p:txBody>
      </p:sp>
      <p:cxnSp>
        <p:nvCxnSpPr>
          <p:cNvPr id="3171" name="Google Shape;3171;p58"/>
          <p:cNvCxnSpPr>
            <a:stCxn id="3172" idx="6"/>
            <a:endCxn id="3173" idx="2"/>
          </p:cNvCxnSpPr>
          <p:nvPr/>
        </p:nvCxnSpPr>
        <p:spPr>
          <a:xfrm>
            <a:off x="1911213" y="2701395"/>
            <a:ext cx="532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172" name="Google Shape;3172;p58"/>
          <p:cNvSpPr/>
          <p:nvPr/>
        </p:nvSpPr>
        <p:spPr>
          <a:xfrm>
            <a:off x="1775913" y="26337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8"/>
          <p:cNvSpPr/>
          <p:nvPr/>
        </p:nvSpPr>
        <p:spPr>
          <a:xfrm>
            <a:off x="7232763" y="26337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4" name="Google Shape;3174;p58"/>
          <p:cNvCxnSpPr>
            <a:stCxn id="3172" idx="6"/>
            <a:endCxn id="3173" idx="2"/>
          </p:cNvCxnSpPr>
          <p:nvPr/>
        </p:nvCxnSpPr>
        <p:spPr>
          <a:xfrm>
            <a:off x="1911213" y="2701395"/>
            <a:ext cx="532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677562" y="859893"/>
            <a:ext cx="32698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42262" y="792243"/>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01387" y="215239"/>
            <a:ext cx="42222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B050"/>
                </a:solidFill>
              </a:rPr>
              <a:t>Manejo de conceptos</a:t>
            </a:r>
            <a:endParaRPr sz="2400" dirty="0">
              <a:solidFill>
                <a:srgbClr val="00B050"/>
              </a:solidFill>
            </a:endParaRPr>
          </a:p>
        </p:txBody>
      </p:sp>
      <p:sp>
        <p:nvSpPr>
          <p:cNvPr id="2661" name="Google Shape;2661;p42"/>
          <p:cNvSpPr txBox="1">
            <a:spLocks noGrp="1"/>
          </p:cNvSpPr>
          <p:nvPr>
            <p:ph type="subTitle" idx="1"/>
          </p:nvPr>
        </p:nvSpPr>
        <p:spPr>
          <a:xfrm>
            <a:off x="3754056" y="1174339"/>
            <a:ext cx="5116861" cy="509353"/>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s-ES" dirty="0">
                <a:solidFill>
                  <a:srgbClr val="FFFF00"/>
                </a:solidFill>
              </a:rPr>
              <a:t>1. Defina que es lenguaje procedural en MySQL. </a:t>
            </a:r>
            <a:endParaRPr dirty="0">
              <a:solidFill>
                <a:srgbClr val="FFFF00"/>
              </a:solidFill>
            </a:endParaRPr>
          </a:p>
        </p:txBody>
      </p:sp>
      <p:sp>
        <p:nvSpPr>
          <p:cNvPr id="3" name="CuadroTexto 2">
            <a:extLst>
              <a:ext uri="{FF2B5EF4-FFF2-40B4-BE49-F238E27FC236}">
                <a16:creationId xmlns:a16="http://schemas.microsoft.com/office/drawing/2014/main" id="{6E9D8BFC-1A8A-B9DA-FF28-A7EC307080DA}"/>
              </a:ext>
            </a:extLst>
          </p:cNvPr>
          <p:cNvSpPr txBox="1"/>
          <p:nvPr/>
        </p:nvSpPr>
        <p:spPr>
          <a:xfrm>
            <a:off x="3868545" y="1617643"/>
            <a:ext cx="4887881" cy="954107"/>
          </a:xfrm>
          <a:prstGeom prst="rect">
            <a:avLst/>
          </a:prstGeom>
          <a:noFill/>
        </p:spPr>
        <p:txBody>
          <a:bodyPr wrap="square" rtlCol="0">
            <a:spAutoFit/>
          </a:bodyPr>
          <a:lstStyle/>
          <a:p>
            <a:r>
              <a:rPr lang="es-ES" i="0" dirty="0">
                <a:solidFill>
                  <a:srgbClr val="BDC1C6"/>
                </a:solidFill>
                <a:effectLst/>
                <a:latin typeface="arial" panose="020B0604020202020204" pitchFamily="34" charset="0"/>
              </a:rPr>
              <a:t>Lenguajes procuderales o procedimentales: El usuario da órdenes para que se realicen las tareas pertinentes con el objetico de recuperar los datos requeridos. Es la base del lenguaje de consulta SQL.</a:t>
            </a:r>
            <a:endParaRPr lang="es-ES" dirty="0"/>
          </a:p>
        </p:txBody>
      </p:sp>
      <p:sp>
        <p:nvSpPr>
          <p:cNvPr id="7" name="Google Shape;2661;p42">
            <a:extLst>
              <a:ext uri="{FF2B5EF4-FFF2-40B4-BE49-F238E27FC236}">
                <a16:creationId xmlns:a16="http://schemas.microsoft.com/office/drawing/2014/main" id="{7DA3E08B-439F-1714-83B9-8144B42499C8}"/>
              </a:ext>
            </a:extLst>
          </p:cNvPr>
          <p:cNvSpPr txBox="1">
            <a:spLocks/>
          </p:cNvSpPr>
          <p:nvPr/>
        </p:nvSpPr>
        <p:spPr>
          <a:xfrm>
            <a:off x="3639565" y="2832183"/>
            <a:ext cx="5116861" cy="50935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marL="0" indent="0"/>
            <a:r>
              <a:rPr lang="es-ES" dirty="0">
                <a:solidFill>
                  <a:srgbClr val="FFFF00"/>
                </a:solidFill>
              </a:rPr>
              <a:t>2. Defina que es una FUNCTION en MySQL</a:t>
            </a:r>
          </a:p>
        </p:txBody>
      </p:sp>
      <p:sp>
        <p:nvSpPr>
          <p:cNvPr id="8" name="CuadroTexto 7">
            <a:extLst>
              <a:ext uri="{FF2B5EF4-FFF2-40B4-BE49-F238E27FC236}">
                <a16:creationId xmlns:a16="http://schemas.microsoft.com/office/drawing/2014/main" id="{07150FAF-CDD2-39A8-9155-D37C380F2F2F}"/>
              </a:ext>
            </a:extLst>
          </p:cNvPr>
          <p:cNvSpPr txBox="1"/>
          <p:nvPr/>
        </p:nvSpPr>
        <p:spPr>
          <a:xfrm>
            <a:off x="4099612" y="3342865"/>
            <a:ext cx="4425746" cy="738664"/>
          </a:xfrm>
          <a:prstGeom prst="rect">
            <a:avLst/>
          </a:prstGeom>
          <a:noFill/>
        </p:spPr>
        <p:txBody>
          <a:bodyPr wrap="square" rtlCol="0">
            <a:spAutoFit/>
          </a:bodyPr>
          <a:lstStyle/>
          <a:p>
            <a:r>
              <a:rPr lang="es-ES" b="0" i="0" dirty="0">
                <a:solidFill>
                  <a:srgbClr val="BDC1C6"/>
                </a:solidFill>
                <a:effectLst/>
                <a:latin typeface="arial" panose="020B0604020202020204" pitchFamily="34" charset="0"/>
              </a:rPr>
              <a:t>Las </a:t>
            </a:r>
            <a:r>
              <a:rPr lang="es-ES" b="1" i="0" dirty="0">
                <a:solidFill>
                  <a:srgbClr val="BDC1C6"/>
                </a:solidFill>
                <a:effectLst/>
                <a:latin typeface="arial" panose="020B0604020202020204" pitchFamily="34" charset="0"/>
              </a:rPr>
              <a:t>funciones</a:t>
            </a:r>
            <a:r>
              <a:rPr lang="es-ES" b="0" i="0" dirty="0">
                <a:solidFill>
                  <a:srgbClr val="BDC1C6"/>
                </a:solidFill>
                <a:effectLst/>
                <a:latin typeface="arial" panose="020B0604020202020204" pitchFamily="34" charset="0"/>
              </a:rPr>
              <a:t> son piezas de código que reciben datos de entrada, realizan operaciones con ellos y luego devuelven un resultado.</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sp>
        <p:nvSpPr>
          <p:cNvPr id="28" name="Google Shape;2661;p42">
            <a:extLst>
              <a:ext uri="{FF2B5EF4-FFF2-40B4-BE49-F238E27FC236}">
                <a16:creationId xmlns:a16="http://schemas.microsoft.com/office/drawing/2014/main" id="{EA99FEE6-6832-9186-11BE-9FA54E694E5B}"/>
              </a:ext>
            </a:extLst>
          </p:cNvPr>
          <p:cNvSpPr txBox="1">
            <a:spLocks/>
          </p:cNvSpPr>
          <p:nvPr/>
        </p:nvSpPr>
        <p:spPr>
          <a:xfrm>
            <a:off x="1008043" y="408472"/>
            <a:ext cx="7127913" cy="50935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marL="0" indent="0"/>
            <a:r>
              <a:rPr lang="es-ES" dirty="0">
                <a:solidFill>
                  <a:srgbClr val="00B050"/>
                </a:solidFill>
              </a:rPr>
              <a:t>3. Cuál es la diferencia entre funciones y procedimientos almacenados. </a:t>
            </a:r>
          </a:p>
        </p:txBody>
      </p:sp>
      <p:sp>
        <p:nvSpPr>
          <p:cNvPr id="30" name="CuadroTexto 29">
            <a:extLst>
              <a:ext uri="{FF2B5EF4-FFF2-40B4-BE49-F238E27FC236}">
                <a16:creationId xmlns:a16="http://schemas.microsoft.com/office/drawing/2014/main" id="{F45C7537-6539-19F8-A9C1-791F2EE2600C}"/>
              </a:ext>
            </a:extLst>
          </p:cNvPr>
          <p:cNvSpPr txBox="1"/>
          <p:nvPr/>
        </p:nvSpPr>
        <p:spPr>
          <a:xfrm>
            <a:off x="1702105" y="829691"/>
            <a:ext cx="5739787" cy="1169551"/>
          </a:xfrm>
          <a:prstGeom prst="rect">
            <a:avLst/>
          </a:prstGeom>
          <a:noFill/>
        </p:spPr>
        <p:txBody>
          <a:bodyPr wrap="square" rtlCol="0">
            <a:spAutoFit/>
          </a:bodyPr>
          <a:lstStyle/>
          <a:p>
            <a:r>
              <a:rPr lang="es-ES" i="0" dirty="0">
                <a:solidFill>
                  <a:srgbClr val="BDC1C6"/>
                </a:solidFill>
                <a:effectLst/>
                <a:latin typeface="arial" panose="020B0604020202020204" pitchFamily="34" charset="0"/>
              </a:rPr>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endParaRPr lang="es-ES" dirty="0"/>
          </a:p>
        </p:txBody>
      </p:sp>
      <p:sp>
        <p:nvSpPr>
          <p:cNvPr id="2692" name="Google Shape;2661;p42">
            <a:extLst>
              <a:ext uri="{FF2B5EF4-FFF2-40B4-BE49-F238E27FC236}">
                <a16:creationId xmlns:a16="http://schemas.microsoft.com/office/drawing/2014/main" id="{369BE478-85ED-15DE-0FF3-E8D3BA9CE0C3}"/>
              </a:ext>
            </a:extLst>
          </p:cNvPr>
          <p:cNvSpPr txBox="1">
            <a:spLocks/>
          </p:cNvSpPr>
          <p:nvPr/>
        </p:nvSpPr>
        <p:spPr>
          <a:xfrm>
            <a:off x="1008043" y="2165784"/>
            <a:ext cx="7127913" cy="50935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marL="0" indent="0"/>
            <a:r>
              <a:rPr lang="es-ES" dirty="0">
                <a:solidFill>
                  <a:srgbClr val="00B050"/>
                </a:solidFill>
              </a:rPr>
              <a:t>4. Cómo se ejecuta una función y un procedimiento almacenado</a:t>
            </a:r>
            <a:r>
              <a:rPr lang="es-ES" dirty="0"/>
              <a:t>.</a:t>
            </a:r>
            <a:endParaRPr lang="es-ES" dirty="0">
              <a:solidFill>
                <a:srgbClr val="00B050"/>
              </a:solidFill>
            </a:endParaRPr>
          </a:p>
        </p:txBody>
      </p:sp>
      <p:sp>
        <p:nvSpPr>
          <p:cNvPr id="2694" name="CuadroTexto 2693">
            <a:extLst>
              <a:ext uri="{FF2B5EF4-FFF2-40B4-BE49-F238E27FC236}">
                <a16:creationId xmlns:a16="http://schemas.microsoft.com/office/drawing/2014/main" id="{4A1E2BCB-E05B-8E48-6A02-078D7D82EECB}"/>
              </a:ext>
            </a:extLst>
          </p:cNvPr>
          <p:cNvSpPr txBox="1"/>
          <p:nvPr/>
        </p:nvSpPr>
        <p:spPr>
          <a:xfrm>
            <a:off x="1883881" y="2571750"/>
            <a:ext cx="5376233" cy="1384995"/>
          </a:xfrm>
          <a:prstGeom prst="rect">
            <a:avLst/>
          </a:prstGeom>
          <a:noFill/>
        </p:spPr>
        <p:txBody>
          <a:bodyPr wrap="square" rtlCol="0">
            <a:spAutoFit/>
          </a:bodyPr>
          <a:lstStyle/>
          <a:p>
            <a:pPr algn="l">
              <a:buFont typeface="Arial" panose="020B0604020202020204" pitchFamily="34" charset="0"/>
              <a:buChar char="•"/>
            </a:pPr>
            <a:r>
              <a:rPr lang="es-ES" b="1" i="0" dirty="0">
                <a:solidFill>
                  <a:srgbClr val="BDC1C6"/>
                </a:solidFill>
                <a:effectLst/>
                <a:latin typeface="arial" panose="020B0604020202020204" pitchFamily="34" charset="0"/>
              </a:rPr>
              <a:t>Procedimiento almacenado</a:t>
            </a:r>
            <a:r>
              <a:rPr lang="es-ES" b="0" i="0" dirty="0">
                <a:solidFill>
                  <a:srgbClr val="BDC1C6"/>
                </a:solidFill>
                <a:effectLst/>
                <a:latin typeface="arial" panose="020B0604020202020204" pitchFamily="34" charset="0"/>
              </a:rPr>
              <a:t>: Es un objeto que </a:t>
            </a:r>
            <a:r>
              <a:rPr lang="es-ES" b="1" i="0" dirty="0">
                <a:solidFill>
                  <a:srgbClr val="BDC1C6"/>
                </a:solidFill>
                <a:effectLst/>
                <a:latin typeface="arial" panose="020B0604020202020204" pitchFamily="34" charset="0"/>
              </a:rPr>
              <a:t>se</a:t>
            </a:r>
            <a:r>
              <a:rPr lang="es-ES" b="0" i="0" dirty="0">
                <a:solidFill>
                  <a:srgbClr val="BDC1C6"/>
                </a:solidFill>
                <a:effectLst/>
                <a:latin typeface="arial" panose="020B0604020202020204" pitchFamily="34" charset="0"/>
              </a:rPr>
              <a:t> crea con la sentencia CREATE PROCEDURE y </a:t>
            </a:r>
            <a:r>
              <a:rPr lang="es-ES" b="1" i="0" dirty="0">
                <a:solidFill>
                  <a:srgbClr val="BDC1C6"/>
                </a:solidFill>
                <a:effectLst/>
                <a:latin typeface="arial" panose="020B0604020202020204" pitchFamily="34" charset="0"/>
              </a:rPr>
              <a:t>se</a:t>
            </a:r>
            <a:r>
              <a:rPr lang="es-ES" b="0" i="0" dirty="0">
                <a:solidFill>
                  <a:srgbClr val="BDC1C6"/>
                </a:solidFill>
                <a:effectLst/>
                <a:latin typeface="arial" panose="020B0604020202020204" pitchFamily="34" charset="0"/>
              </a:rPr>
              <a:t> invoca con la sentencia CALL . ...</a:t>
            </a:r>
          </a:p>
          <a:p>
            <a:pPr algn="l">
              <a:buFont typeface="Arial" panose="020B0604020202020204" pitchFamily="34" charset="0"/>
              <a:buChar char="•"/>
            </a:pPr>
            <a:r>
              <a:rPr lang="es-ES" b="1" i="0" dirty="0">
                <a:solidFill>
                  <a:srgbClr val="BDC1C6"/>
                </a:solidFill>
                <a:effectLst/>
                <a:latin typeface="arial" panose="020B0604020202020204" pitchFamily="34" charset="0"/>
              </a:rPr>
              <a:t>Función almacenada</a:t>
            </a:r>
            <a:r>
              <a:rPr lang="es-ES" b="0" i="0" dirty="0">
                <a:solidFill>
                  <a:srgbClr val="BDC1C6"/>
                </a:solidFill>
                <a:effectLst/>
                <a:latin typeface="arial" panose="020B0604020202020204" pitchFamily="34" charset="0"/>
              </a:rPr>
              <a:t>: Es un objeto que </a:t>
            </a:r>
            <a:r>
              <a:rPr lang="es-ES" b="1" i="0" dirty="0">
                <a:solidFill>
                  <a:srgbClr val="BDC1C6"/>
                </a:solidFill>
                <a:effectLst/>
                <a:latin typeface="arial" panose="020B0604020202020204" pitchFamily="34" charset="0"/>
              </a:rPr>
              <a:t>se</a:t>
            </a:r>
            <a:r>
              <a:rPr lang="es-ES" b="0" i="0" dirty="0">
                <a:solidFill>
                  <a:srgbClr val="BDC1C6"/>
                </a:solidFill>
                <a:effectLst/>
                <a:latin typeface="arial" panose="020B0604020202020204" pitchFamily="34" charset="0"/>
              </a:rPr>
              <a:t> crea con la sentencia CREATE </a:t>
            </a:r>
            <a:r>
              <a:rPr lang="es-ES" b="1" i="0" dirty="0">
                <a:solidFill>
                  <a:srgbClr val="BDC1C6"/>
                </a:solidFill>
                <a:effectLst/>
                <a:latin typeface="arial" panose="020B0604020202020204" pitchFamily="34" charset="0"/>
              </a:rPr>
              <a:t>FUNCTION</a:t>
            </a:r>
            <a:r>
              <a:rPr lang="es-ES" b="0" i="0" dirty="0">
                <a:solidFill>
                  <a:srgbClr val="BDC1C6"/>
                </a:solidFill>
                <a:effectLst/>
                <a:latin typeface="arial" panose="020B0604020202020204" pitchFamily="34" charset="0"/>
              </a:rPr>
              <a:t> y </a:t>
            </a:r>
            <a:r>
              <a:rPr lang="es-ES" b="1" i="0" dirty="0">
                <a:solidFill>
                  <a:srgbClr val="BDC1C6"/>
                </a:solidFill>
                <a:effectLst/>
                <a:latin typeface="arial" panose="020B0604020202020204" pitchFamily="34" charset="0"/>
              </a:rPr>
              <a:t>se</a:t>
            </a:r>
            <a:r>
              <a:rPr lang="es-ES" b="0" i="0" dirty="0">
                <a:solidFill>
                  <a:srgbClr val="BDC1C6"/>
                </a:solidFill>
                <a:effectLst/>
                <a:latin typeface="arial" panose="020B0604020202020204" pitchFamily="34" charset="0"/>
              </a:rPr>
              <a:t> invoca con la sentencia SELECT o dentro de una expresión.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8" name="Google Shape;2661;p42">
            <a:extLst>
              <a:ext uri="{FF2B5EF4-FFF2-40B4-BE49-F238E27FC236}">
                <a16:creationId xmlns:a16="http://schemas.microsoft.com/office/drawing/2014/main" id="{F44A4D82-D7EB-C7F5-DCF2-C599B5B91850}"/>
              </a:ext>
            </a:extLst>
          </p:cNvPr>
          <p:cNvSpPr txBox="1">
            <a:spLocks/>
          </p:cNvSpPr>
          <p:nvPr/>
        </p:nvSpPr>
        <p:spPr>
          <a:xfrm>
            <a:off x="1008039" y="476919"/>
            <a:ext cx="7127913" cy="50935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marL="0" indent="0"/>
            <a:r>
              <a:rPr lang="es-ES" dirty="0">
                <a:solidFill>
                  <a:srgbClr val="7030A0"/>
                </a:solidFill>
              </a:rPr>
              <a:t>5. Defina que es una TRIGGER en MySQL</a:t>
            </a:r>
          </a:p>
        </p:txBody>
      </p:sp>
      <p:sp>
        <p:nvSpPr>
          <p:cNvPr id="9" name="CuadroTexto 8">
            <a:extLst>
              <a:ext uri="{FF2B5EF4-FFF2-40B4-BE49-F238E27FC236}">
                <a16:creationId xmlns:a16="http://schemas.microsoft.com/office/drawing/2014/main" id="{0EC7A817-E561-E7D2-4CEE-4016B7987685}"/>
              </a:ext>
            </a:extLst>
          </p:cNvPr>
          <p:cNvSpPr txBox="1"/>
          <p:nvPr/>
        </p:nvSpPr>
        <p:spPr>
          <a:xfrm>
            <a:off x="1658164" y="910072"/>
            <a:ext cx="5827665" cy="1169551"/>
          </a:xfrm>
          <a:prstGeom prst="rect">
            <a:avLst/>
          </a:prstGeom>
          <a:noFill/>
        </p:spPr>
        <p:txBody>
          <a:bodyPr wrap="square" rtlCol="0">
            <a:spAutoFit/>
          </a:bodyPr>
          <a:lstStyle/>
          <a:p>
            <a:r>
              <a:rPr lang="es-ES" b="0" i="0" dirty="0">
                <a:solidFill>
                  <a:srgbClr val="BDC1C6"/>
                </a:solidFill>
                <a:effectLst/>
                <a:latin typeface="arial" panose="020B0604020202020204" pitchFamily="34" charset="0"/>
              </a:rPr>
              <a:t>Un </a:t>
            </a:r>
            <a:r>
              <a:rPr lang="es-ES" b="1" i="0" dirty="0">
                <a:solidFill>
                  <a:srgbClr val="BDC1C6"/>
                </a:solidFill>
                <a:effectLst/>
                <a:latin typeface="arial" panose="020B0604020202020204" pitchFamily="34" charset="0"/>
              </a:rPr>
              <a:t>trigger</a:t>
            </a:r>
            <a:r>
              <a:rPr lang="es-ES" b="0" i="0" dirty="0">
                <a:solidFill>
                  <a:srgbClr val="BDC1C6"/>
                </a:solidFill>
                <a:effectLst/>
                <a:latin typeface="arial" panose="020B0604020202020204" pitchFamily="34" charset="0"/>
              </a:rPr>
              <a:t> o disparador es una regla que se asocia a una tabla. Mediante esta regla, se ejecutan una serie de instrucciones cuando se producen ciertos eventos sobre una tabla. Los eventos son: INSERT, UPDATE o DELETE. Para poder realizar </a:t>
            </a:r>
            <a:r>
              <a:rPr lang="es-ES" b="1" i="0" dirty="0">
                <a:solidFill>
                  <a:srgbClr val="BDC1C6"/>
                </a:solidFill>
                <a:effectLst/>
                <a:latin typeface="arial" panose="020B0604020202020204" pitchFamily="34" charset="0"/>
              </a:rPr>
              <a:t>triggers</a:t>
            </a:r>
            <a:r>
              <a:rPr lang="es-ES" b="0" i="0" dirty="0">
                <a:solidFill>
                  <a:srgbClr val="BDC1C6"/>
                </a:solidFill>
                <a:effectLst/>
                <a:latin typeface="arial" panose="020B0604020202020204" pitchFamily="34" charset="0"/>
              </a:rPr>
              <a:t> es necesario que tengas permisos para ejecutar esas consultas.</a:t>
            </a:r>
            <a:endParaRPr lang="es-ES" dirty="0"/>
          </a:p>
        </p:txBody>
      </p:sp>
      <p:sp>
        <p:nvSpPr>
          <p:cNvPr id="10" name="Google Shape;2661;p42">
            <a:extLst>
              <a:ext uri="{FF2B5EF4-FFF2-40B4-BE49-F238E27FC236}">
                <a16:creationId xmlns:a16="http://schemas.microsoft.com/office/drawing/2014/main" id="{767CE8BC-FD88-1A54-CB6D-DC1EE70B4EA9}"/>
              </a:ext>
            </a:extLst>
          </p:cNvPr>
          <p:cNvSpPr txBox="1">
            <a:spLocks/>
          </p:cNvSpPr>
          <p:nvPr/>
        </p:nvSpPr>
        <p:spPr>
          <a:xfrm>
            <a:off x="1008039" y="2258099"/>
            <a:ext cx="7127913" cy="50935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marL="0" indent="0"/>
            <a:r>
              <a:rPr lang="es-ES" dirty="0">
                <a:solidFill>
                  <a:srgbClr val="7030A0"/>
                </a:solidFill>
              </a:rPr>
              <a:t>6. En un trigger que papel juega las variables OLD y NEW</a:t>
            </a:r>
          </a:p>
        </p:txBody>
      </p:sp>
      <p:sp>
        <p:nvSpPr>
          <p:cNvPr id="11" name="CuadroTexto 10">
            <a:extLst>
              <a:ext uri="{FF2B5EF4-FFF2-40B4-BE49-F238E27FC236}">
                <a16:creationId xmlns:a16="http://schemas.microsoft.com/office/drawing/2014/main" id="{D361FFC6-D57B-6B92-EEE4-D14F54E135B4}"/>
              </a:ext>
            </a:extLst>
          </p:cNvPr>
          <p:cNvSpPr txBox="1"/>
          <p:nvPr/>
        </p:nvSpPr>
        <p:spPr>
          <a:xfrm>
            <a:off x="1809750" y="2767452"/>
            <a:ext cx="5157375" cy="1169551"/>
          </a:xfrm>
          <a:prstGeom prst="rect">
            <a:avLst/>
          </a:prstGeom>
          <a:noFill/>
        </p:spPr>
        <p:txBody>
          <a:bodyPr wrap="square" rtlCol="0">
            <a:spAutoFit/>
          </a:bodyPr>
          <a:lstStyle/>
          <a:p>
            <a:r>
              <a:rPr lang="es-ES" i="0" dirty="0">
                <a:solidFill>
                  <a:srgbClr val="BDC1C6"/>
                </a:solidFill>
                <a:effectLst/>
                <a:latin typeface="arial" panose="020B0604020202020204" pitchFamily="34" charset="0"/>
              </a:rPr>
              <a:t>La variable OLD hace referencia al valor de una columna antes de la incidencia se produzca; La variable NEW hace referencia a una columna afectada por la incidencia, una vez que haya pasado. Puede utilizar expresiones para realizar operaciones de lectura y asignación de valores a las variables de fila.</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7" name="CuadroTexto 6">
            <a:extLst>
              <a:ext uri="{FF2B5EF4-FFF2-40B4-BE49-F238E27FC236}">
                <a16:creationId xmlns:a16="http://schemas.microsoft.com/office/drawing/2014/main" id="{ED244CD1-357A-F087-A093-D753155F8ED2}"/>
              </a:ext>
            </a:extLst>
          </p:cNvPr>
          <p:cNvSpPr txBox="1"/>
          <p:nvPr/>
        </p:nvSpPr>
        <p:spPr>
          <a:xfrm>
            <a:off x="1316831" y="536674"/>
            <a:ext cx="8196262" cy="307777"/>
          </a:xfrm>
          <a:prstGeom prst="rect">
            <a:avLst/>
          </a:prstGeom>
          <a:noFill/>
        </p:spPr>
        <p:txBody>
          <a:bodyPr wrap="square">
            <a:spAutoFit/>
          </a:bodyPr>
          <a:lstStyle/>
          <a:p>
            <a:r>
              <a:rPr lang="es-ES" dirty="0">
                <a:solidFill>
                  <a:schemeClr val="tx1">
                    <a:lumMod val="50000"/>
                    <a:lumOff val="50000"/>
                  </a:schemeClr>
                </a:solidFill>
              </a:rPr>
              <a:t>7. En un trigger que papel juega los conceptos(cláusulas) BEFORE o AFTER</a:t>
            </a:r>
          </a:p>
        </p:txBody>
      </p:sp>
      <p:sp>
        <p:nvSpPr>
          <p:cNvPr id="9" name="CuadroTexto 8">
            <a:extLst>
              <a:ext uri="{FF2B5EF4-FFF2-40B4-BE49-F238E27FC236}">
                <a16:creationId xmlns:a16="http://schemas.microsoft.com/office/drawing/2014/main" id="{17980EBE-EAFD-23B6-E6E2-089E512D4C77}"/>
              </a:ext>
            </a:extLst>
          </p:cNvPr>
          <p:cNvSpPr txBox="1"/>
          <p:nvPr/>
        </p:nvSpPr>
        <p:spPr>
          <a:xfrm>
            <a:off x="1238250" y="968768"/>
            <a:ext cx="6667500" cy="954107"/>
          </a:xfrm>
          <a:prstGeom prst="rect">
            <a:avLst/>
          </a:prstGeom>
          <a:noFill/>
        </p:spPr>
        <p:txBody>
          <a:bodyPr wrap="square">
            <a:spAutoFit/>
          </a:bodyPr>
          <a:lstStyle/>
          <a:p>
            <a:pPr algn="l"/>
            <a:r>
              <a:rPr lang="es-ES" b="0" i="0" dirty="0">
                <a:solidFill>
                  <a:srgbClr val="BDC1C6"/>
                </a:solidFill>
                <a:effectLst/>
                <a:latin typeface="arial" panose="020B0604020202020204" pitchFamily="34" charset="0"/>
              </a:rPr>
              <a:t>Puede ser BEFORE (antes) o AFTER (</a:t>
            </a:r>
            <a:r>
              <a:rPr lang="es-ES" b="0" i="0" dirty="0" err="1">
                <a:solidFill>
                  <a:srgbClr val="BDC1C6"/>
                </a:solidFill>
                <a:effectLst/>
                <a:latin typeface="arial" panose="020B0604020202020204" pitchFamily="34" charset="0"/>
              </a:rPr>
              <a:t>despues</a:t>
            </a:r>
            <a:r>
              <a:rPr lang="es-ES" b="0" i="0" dirty="0">
                <a:solidFill>
                  <a:srgbClr val="BDC1C6"/>
                </a:solidFill>
                <a:effectLst/>
                <a:latin typeface="arial" panose="020B0604020202020204" pitchFamily="34" charset="0"/>
              </a:rPr>
              <a:t>), </a:t>
            </a:r>
            <a:r>
              <a:rPr lang="es-ES" b="1" i="0" dirty="0">
                <a:solidFill>
                  <a:srgbClr val="BDC1C6"/>
                </a:solidFill>
                <a:effectLst/>
                <a:latin typeface="arial" panose="020B0604020202020204" pitchFamily="34" charset="0"/>
              </a:rPr>
              <a:t>para indicar que el disparador se ejecute antes o después que la sentencia que lo activa</a:t>
            </a:r>
            <a:r>
              <a:rPr lang="es-ES" b="0" i="0" dirty="0">
                <a:solidFill>
                  <a:srgbClr val="BDC1C6"/>
                </a:solidFill>
                <a:effectLst/>
                <a:latin typeface="arial" panose="020B0604020202020204" pitchFamily="34" charset="0"/>
              </a:rPr>
              <a:t>.</a:t>
            </a:r>
            <a:endParaRPr lang="es-BO" b="0" i="0" dirty="0">
              <a:solidFill>
                <a:srgbClr val="BDC1C6"/>
              </a:solidFill>
              <a:effectLst/>
              <a:latin typeface="arial" panose="020B0604020202020204" pitchFamily="34" charset="0"/>
            </a:endParaRPr>
          </a:p>
          <a:p>
            <a:br>
              <a:rPr lang="es-ES" b="0" i="0" dirty="0">
                <a:solidFill>
                  <a:srgbClr val="BDC1C6"/>
                </a:solidFill>
                <a:effectLst/>
                <a:latin typeface="arial" panose="020B0604020202020204" pitchFamily="34" charset="0"/>
              </a:rPr>
            </a:br>
            <a:endParaRPr lang="es-ES" dirty="0"/>
          </a:p>
        </p:txBody>
      </p:sp>
      <p:pic>
        <p:nvPicPr>
          <p:cNvPr id="11" name="Imagen 10">
            <a:extLst>
              <a:ext uri="{FF2B5EF4-FFF2-40B4-BE49-F238E27FC236}">
                <a16:creationId xmlns:a16="http://schemas.microsoft.com/office/drawing/2014/main" id="{B8AD0517-CF6F-F954-FF16-0ED785F12270}"/>
              </a:ext>
            </a:extLst>
          </p:cNvPr>
          <p:cNvPicPr>
            <a:picLocks noChangeAspect="1"/>
          </p:cNvPicPr>
          <p:nvPr/>
        </p:nvPicPr>
        <p:blipFill>
          <a:blip r:embed="rId3"/>
          <a:stretch>
            <a:fillRect/>
          </a:stretch>
        </p:blipFill>
        <p:spPr>
          <a:xfrm>
            <a:off x="2600325" y="1613312"/>
            <a:ext cx="3943350" cy="619125"/>
          </a:xfrm>
          <a:prstGeom prst="rect">
            <a:avLst/>
          </a:prstGeom>
        </p:spPr>
      </p:pic>
      <p:sp>
        <p:nvSpPr>
          <p:cNvPr id="15" name="CuadroTexto 14">
            <a:extLst>
              <a:ext uri="{FF2B5EF4-FFF2-40B4-BE49-F238E27FC236}">
                <a16:creationId xmlns:a16="http://schemas.microsoft.com/office/drawing/2014/main" id="{EF519B1F-CA04-D05B-CE5F-46754CCA39F4}"/>
              </a:ext>
            </a:extLst>
          </p:cNvPr>
          <p:cNvSpPr txBox="1"/>
          <p:nvPr/>
        </p:nvSpPr>
        <p:spPr>
          <a:xfrm>
            <a:off x="1738312" y="2413530"/>
            <a:ext cx="5667375" cy="307777"/>
          </a:xfrm>
          <a:prstGeom prst="rect">
            <a:avLst/>
          </a:prstGeom>
          <a:noFill/>
        </p:spPr>
        <p:txBody>
          <a:bodyPr wrap="square">
            <a:spAutoFit/>
          </a:bodyPr>
          <a:lstStyle/>
          <a:p>
            <a:r>
              <a:rPr lang="es-ES" dirty="0">
                <a:solidFill>
                  <a:schemeClr val="tx1">
                    <a:lumMod val="50000"/>
                    <a:lumOff val="50000"/>
                  </a:schemeClr>
                </a:solidFill>
              </a:rPr>
              <a:t>8. A que se refiere cuando se habla de eventos en TRIGGERS</a:t>
            </a:r>
          </a:p>
        </p:txBody>
      </p:sp>
      <p:sp>
        <p:nvSpPr>
          <p:cNvPr id="16" name="CuadroTexto 15">
            <a:extLst>
              <a:ext uri="{FF2B5EF4-FFF2-40B4-BE49-F238E27FC236}">
                <a16:creationId xmlns:a16="http://schemas.microsoft.com/office/drawing/2014/main" id="{A8BC3DCD-F47B-083E-B7BC-F3E22AFC88DB}"/>
              </a:ext>
            </a:extLst>
          </p:cNvPr>
          <p:cNvSpPr txBox="1"/>
          <p:nvPr/>
        </p:nvSpPr>
        <p:spPr>
          <a:xfrm>
            <a:off x="1738312" y="2902400"/>
            <a:ext cx="5119689" cy="954107"/>
          </a:xfrm>
          <a:prstGeom prst="rect">
            <a:avLst/>
          </a:prstGeom>
          <a:noFill/>
        </p:spPr>
        <p:txBody>
          <a:bodyPr wrap="square" rtlCol="0">
            <a:spAutoFit/>
          </a:bodyPr>
          <a:lstStyle/>
          <a:p>
            <a:r>
              <a:rPr lang="es-ES" b="0" i="0" dirty="0">
                <a:solidFill>
                  <a:srgbClr val="BDC1C6"/>
                </a:solidFill>
                <a:effectLst/>
                <a:latin typeface="arial" panose="020B0604020202020204" pitchFamily="34" charset="0"/>
              </a:rPr>
              <a:t>Un </a:t>
            </a:r>
            <a:r>
              <a:rPr lang="es-ES" b="1" i="0" dirty="0">
                <a:solidFill>
                  <a:srgbClr val="BDC1C6"/>
                </a:solidFill>
                <a:effectLst/>
                <a:latin typeface="arial" panose="020B0604020202020204" pitchFamily="34" charset="0"/>
              </a:rPr>
              <a:t>trigger</a:t>
            </a:r>
            <a:r>
              <a:rPr lang="es-ES" b="0" i="0" dirty="0">
                <a:solidFill>
                  <a:srgbClr val="BDC1C6"/>
                </a:solidFill>
                <a:effectLst/>
                <a:latin typeface="arial" panose="020B0604020202020204" pitchFamily="34" charset="0"/>
              </a:rPr>
              <a:t>, también conocido como disparador (Por su traducción al español) es un conjunto de sentencias SQL las cuales se ejecutan de forma automática cuando ocurre algún </a:t>
            </a:r>
            <a:r>
              <a:rPr lang="es-ES" b="1" i="0" dirty="0">
                <a:solidFill>
                  <a:srgbClr val="BDC1C6"/>
                </a:solidFill>
                <a:effectLst/>
                <a:latin typeface="arial" panose="020B0604020202020204" pitchFamily="34" charset="0"/>
              </a:rPr>
              <a:t>evento</a:t>
            </a:r>
            <a:r>
              <a:rPr lang="es-ES" b="0" i="0" dirty="0">
                <a:solidFill>
                  <a:srgbClr val="BDC1C6"/>
                </a:solidFill>
                <a:effectLst/>
                <a:latin typeface="arial" panose="020B0604020202020204" pitchFamily="34" charset="0"/>
              </a:rPr>
              <a:t> que modifique a una tabla.</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2003830"/>
            <a:ext cx="6578400" cy="1135839"/>
          </a:xfrm>
          <a:prstGeom prst="rect">
            <a:avLst/>
          </a:prstGeom>
        </p:spPr>
        <p:txBody>
          <a:bodyPr spcFirstLastPara="1" wrap="square" lIns="91425" tIns="91425" rIns="91425" bIns="91425" anchor="t" anchorCtr="0">
            <a:noAutofit/>
          </a:bodyPr>
          <a:lstStyle/>
          <a:p>
            <a:pPr lvl="0"/>
            <a:r>
              <a:rPr lang="en" sz="2800" dirty="0">
                <a:solidFill>
                  <a:srgbClr val="FF0000"/>
                </a:solidFill>
              </a:rPr>
              <a:t>PARTE PRACTICA</a:t>
            </a:r>
            <a:br>
              <a:rPr lang="en" sz="2800" dirty="0"/>
            </a:br>
            <a:endParaRPr dirty="0"/>
          </a:p>
        </p:txBody>
      </p:sp>
      <p:cxnSp>
        <p:nvCxnSpPr>
          <p:cNvPr id="2640" name="Google Shape;2640;p40"/>
          <p:cNvCxnSpPr/>
          <p:nvPr/>
        </p:nvCxnSpPr>
        <p:spPr>
          <a:xfrm>
            <a:off x="2483400" y="2647333"/>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1938969" y="2420964"/>
            <a:ext cx="5147081" cy="452738"/>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74679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6" name="Título 4">
            <a:extLst>
              <a:ext uri="{FF2B5EF4-FFF2-40B4-BE49-F238E27FC236}">
                <a16:creationId xmlns:a16="http://schemas.microsoft.com/office/drawing/2014/main" id="{9B9DA538-0FB3-73EF-5CE5-6E2EF8973712}"/>
              </a:ext>
            </a:extLst>
          </p:cNvPr>
          <p:cNvSpPr>
            <a:spLocks noGrp="1"/>
          </p:cNvSpPr>
          <p:nvPr>
            <p:ph type="title"/>
          </p:nvPr>
        </p:nvSpPr>
        <p:spPr>
          <a:xfrm>
            <a:off x="1690050" y="438850"/>
            <a:ext cx="5763900" cy="542225"/>
          </a:xfrm>
        </p:spPr>
        <p:txBody>
          <a:bodyPr/>
          <a:lstStyle/>
          <a:p>
            <a:r>
              <a:rPr lang="es-ES" sz="1800" dirty="0">
                <a:solidFill>
                  <a:schemeClr val="tx2">
                    <a:lumMod val="75000"/>
                  </a:schemeClr>
                </a:solidFill>
              </a:rPr>
              <a:t>9. Crear la siguiente Base de datos y sus registros.</a:t>
            </a:r>
          </a:p>
        </p:txBody>
      </p:sp>
      <p:pic>
        <p:nvPicPr>
          <p:cNvPr id="8" name="Imagen 7">
            <a:extLst>
              <a:ext uri="{FF2B5EF4-FFF2-40B4-BE49-F238E27FC236}">
                <a16:creationId xmlns:a16="http://schemas.microsoft.com/office/drawing/2014/main" id="{BEEF342F-C605-CBF9-A64B-A6B7DF4425F1}"/>
              </a:ext>
            </a:extLst>
          </p:cNvPr>
          <p:cNvPicPr>
            <a:picLocks noChangeAspect="1"/>
          </p:cNvPicPr>
          <p:nvPr/>
        </p:nvPicPr>
        <p:blipFill>
          <a:blip r:embed="rId3"/>
          <a:stretch>
            <a:fillRect/>
          </a:stretch>
        </p:blipFill>
        <p:spPr>
          <a:xfrm>
            <a:off x="2476500" y="981075"/>
            <a:ext cx="4191000" cy="33645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pic>
        <p:nvPicPr>
          <p:cNvPr id="13" name="Imagen 12">
            <a:extLst>
              <a:ext uri="{FF2B5EF4-FFF2-40B4-BE49-F238E27FC236}">
                <a16:creationId xmlns:a16="http://schemas.microsoft.com/office/drawing/2014/main" id="{02943BCA-C003-F04E-7C2A-E186C20037E6}"/>
              </a:ext>
            </a:extLst>
          </p:cNvPr>
          <p:cNvPicPr>
            <a:picLocks noChangeAspect="1"/>
          </p:cNvPicPr>
          <p:nvPr/>
        </p:nvPicPr>
        <p:blipFill>
          <a:blip r:embed="rId3"/>
          <a:stretch>
            <a:fillRect/>
          </a:stretch>
        </p:blipFill>
        <p:spPr>
          <a:xfrm>
            <a:off x="672046" y="304800"/>
            <a:ext cx="3431656" cy="3962400"/>
          </a:xfrm>
          <a:prstGeom prst="rect">
            <a:avLst/>
          </a:prstGeom>
        </p:spPr>
      </p:pic>
      <p:pic>
        <p:nvPicPr>
          <p:cNvPr id="15" name="Imagen 14">
            <a:extLst>
              <a:ext uri="{FF2B5EF4-FFF2-40B4-BE49-F238E27FC236}">
                <a16:creationId xmlns:a16="http://schemas.microsoft.com/office/drawing/2014/main" id="{A7379C65-022E-E310-025B-C5B0B40E12F7}"/>
              </a:ext>
            </a:extLst>
          </p:cNvPr>
          <p:cNvPicPr>
            <a:picLocks noChangeAspect="1"/>
          </p:cNvPicPr>
          <p:nvPr/>
        </p:nvPicPr>
        <p:blipFill>
          <a:blip r:embed="rId4"/>
          <a:stretch>
            <a:fillRect/>
          </a:stretch>
        </p:blipFill>
        <p:spPr>
          <a:xfrm>
            <a:off x="4572000" y="304800"/>
            <a:ext cx="3543300" cy="3892431"/>
          </a:xfrm>
          <a:prstGeom prst="rect">
            <a:avLst/>
          </a:prstGeom>
        </p:spPr>
      </p:pic>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Presentación en pantalla (16:9)</PresentationFormat>
  <Paragraphs>33</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Source Sans Pro</vt:lpstr>
      <vt:lpstr>Snap ITC</vt:lpstr>
      <vt:lpstr>Play</vt:lpstr>
      <vt:lpstr>Arial</vt:lpstr>
      <vt:lpstr>Computer Science &amp; Mathematics Major For College: Computer Science &amp; Programming by Slidesgo</vt:lpstr>
      <vt:lpstr>HITO4-DEFENSA BASE DE DATOS II</vt:lpstr>
      <vt:lpstr>INDICE</vt:lpstr>
      <vt:lpstr>Manejo de conceptos</vt:lpstr>
      <vt:lpstr>Presentación de PowerPoint</vt:lpstr>
      <vt:lpstr>Presentación de PowerPoint</vt:lpstr>
      <vt:lpstr>Presentación de PowerPoint</vt:lpstr>
      <vt:lpstr>PARTE PRACTICA </vt:lpstr>
      <vt:lpstr>9. Crear la siguiente Base de datos y sus registros.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HITO4-DEFENSA BASE DE DATOS II</dc:title>
  <dc:creator>Marco Calle</dc:creator>
  <cp:lastModifiedBy>WILMER DAVID CORI APAZA</cp:lastModifiedBy>
  <cp:revision>2</cp:revision>
  <dcterms:modified xsi:type="dcterms:W3CDTF">2023-06-09T20:32:35Z</dcterms:modified>
</cp:coreProperties>
</file>