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32b897c76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32b897c76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2b897c76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2b897c76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2b897c76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2b897c76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2b897c76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2b897c76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2b897c76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2b897c76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2b897c76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2b897c76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655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0" y="4908575"/>
            <a:ext cx="4624200" cy="23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624275" y="4908575"/>
            <a:ext cx="4519800" cy="234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925" y="833713"/>
            <a:ext cx="3948576" cy="394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8800" l="0" r="6533" t="0"/>
          <a:stretch/>
        </p:blipFill>
        <p:spPr>
          <a:xfrm>
            <a:off x="0" y="1514325"/>
            <a:ext cx="4804075" cy="20887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156675" y="889263"/>
            <a:ext cx="751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 u="sng">
                <a:latin typeface="Georgia"/>
                <a:ea typeface="Georgia"/>
                <a:cs typeface="Georgia"/>
                <a:sym typeface="Georgia"/>
              </a:rPr>
              <a:t>INTRODUCCIÒN</a:t>
            </a:r>
            <a:r>
              <a:rPr b="1" lang="es" sz="1800" u="sng">
                <a:latin typeface="Georgia"/>
                <a:ea typeface="Georgia"/>
                <a:cs typeface="Georgia"/>
                <a:sym typeface="Georgia"/>
              </a:rPr>
              <a:t>:</a:t>
            </a:r>
            <a:endParaRPr b="1" sz="1800" u="sng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33250" y="81825"/>
            <a:ext cx="668000" cy="5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7100625" y="276321"/>
            <a:ext cx="163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Valle Grande</a:t>
            </a:r>
            <a:endParaRPr b="1" sz="16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84047" y="3341975"/>
            <a:ext cx="1766550" cy="15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0"/>
            <a:ext cx="9144000" cy="655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4908575"/>
            <a:ext cx="4624200" cy="23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4624275" y="4908575"/>
            <a:ext cx="4519800" cy="234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143625" y="940325"/>
            <a:ext cx="7519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 u="sng">
                <a:latin typeface="Georgia"/>
                <a:ea typeface="Georgia"/>
                <a:cs typeface="Georgia"/>
                <a:sym typeface="Georgia"/>
              </a:rPr>
              <a:t>PAPEL DE UNA FUNCIÒN</a:t>
            </a:r>
            <a:r>
              <a:rPr b="1" lang="es" sz="1700" u="sng">
                <a:latin typeface="Georgia"/>
                <a:ea typeface="Georgia"/>
                <a:cs typeface="Georgia"/>
                <a:sym typeface="Georgia"/>
              </a:rPr>
              <a:t>:</a:t>
            </a:r>
            <a:endParaRPr b="1" sz="1700" u="sng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0" y="1536500"/>
            <a:ext cx="50130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s"/>
              <a:t>Permite dividir y </a:t>
            </a:r>
            <a:r>
              <a:rPr b="1" lang="es"/>
              <a:t>organizar</a:t>
            </a:r>
            <a:r>
              <a:rPr b="1" lang="es"/>
              <a:t> el </a:t>
            </a:r>
            <a:r>
              <a:rPr b="1" lang="es"/>
              <a:t>código</a:t>
            </a:r>
            <a:r>
              <a:rPr b="1" lang="es"/>
              <a:t> </a:t>
            </a:r>
            <a:r>
              <a:rPr lang="es"/>
              <a:t>en partes </a:t>
            </a:r>
            <a:r>
              <a:rPr lang="es"/>
              <a:t>más</a:t>
            </a:r>
            <a:r>
              <a:rPr lang="es"/>
              <a:t> sencillas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es"/>
              <a:t>Reutiliza el </a:t>
            </a:r>
            <a:r>
              <a:rPr b="1" lang="es"/>
              <a:t>código</a:t>
            </a:r>
            <a:r>
              <a:rPr lang="es"/>
              <a:t> a lo largo de un programa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s"/>
              <a:t>E</a:t>
            </a:r>
            <a:r>
              <a:rPr lang="es"/>
              <a:t>s un código reutilizable que toma argumentos(s) como </a:t>
            </a:r>
            <a:r>
              <a:rPr b="1" lang="es"/>
              <a:t>input</a:t>
            </a:r>
            <a:r>
              <a:rPr lang="es"/>
              <a:t>, realiza algunos cálculos y luego devuelve uno o más resultado(s)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s"/>
              <a:t>Para definir una función utilizamos la palabra reservada </a:t>
            </a:r>
            <a:r>
              <a:rPr b="1" lang="es"/>
              <a:t>def</a:t>
            </a:r>
            <a:r>
              <a:rPr lang="es"/>
              <a:t>.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s">
                <a:solidFill>
                  <a:schemeClr val="dk1"/>
                </a:solidFill>
              </a:rPr>
              <a:t>Permite definir un bloque de código para que sea más </a:t>
            </a:r>
            <a:r>
              <a:rPr b="1" lang="es">
                <a:solidFill>
                  <a:schemeClr val="dk1"/>
                </a:solidFill>
              </a:rPr>
              <a:t>legible y reutilizable.</a:t>
            </a:r>
            <a:endParaRPr b="1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3250" y="81825"/>
            <a:ext cx="668000" cy="5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7100625" y="276321"/>
            <a:ext cx="163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Valle Grande</a:t>
            </a:r>
            <a:endParaRPr b="1" sz="16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3000" y="1470825"/>
            <a:ext cx="4131077" cy="29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0" y="0"/>
            <a:ext cx="9144000" cy="655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0" y="4908575"/>
            <a:ext cx="4624200" cy="23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4624275" y="4908575"/>
            <a:ext cx="4519800" cy="234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221950" y="1043900"/>
            <a:ext cx="751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 u="sng">
                <a:latin typeface="Georgia"/>
                <a:ea typeface="Georgia"/>
                <a:cs typeface="Georgia"/>
                <a:sym typeface="Georgia"/>
              </a:rPr>
              <a:t>TIPOS DE FUNCIONES</a:t>
            </a:r>
            <a:r>
              <a:rPr b="1" lang="es" sz="1800" u="sng">
                <a:latin typeface="Georgia"/>
                <a:ea typeface="Georgia"/>
                <a:cs typeface="Georgia"/>
                <a:sym typeface="Georgia"/>
              </a:rPr>
              <a:t>:</a:t>
            </a:r>
            <a:endParaRPr b="1" sz="1800" u="sng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0" y="1962301"/>
            <a:ext cx="43473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b="1" lang="es"/>
              <a:t>Funciones incorporadas:  </a:t>
            </a:r>
            <a:r>
              <a:rPr lang="es"/>
              <a:t>Q</a:t>
            </a:r>
            <a:r>
              <a:rPr lang="es"/>
              <a:t>ue se presentan como parte de Python - print(), input(), type(), float(), int() .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b="1" lang="es"/>
              <a:t>Funciones nulas: </a:t>
            </a:r>
            <a:r>
              <a:rPr lang="es"/>
              <a:t>Cuando una función no retorna un valor, la denominamos una función “void” (nula).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700" y="1043900"/>
            <a:ext cx="4519799" cy="952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3250" y="81825"/>
            <a:ext cx="668000" cy="5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7100625" y="276321"/>
            <a:ext cx="163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Valle Grande</a:t>
            </a:r>
            <a:endParaRPr b="1" sz="16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7875" y="2371487"/>
            <a:ext cx="2874675" cy="239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0" y="0"/>
            <a:ext cx="9144000" cy="655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0" y="4908575"/>
            <a:ext cx="4624200" cy="23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4624275" y="4908575"/>
            <a:ext cx="4519800" cy="234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221950" y="1043900"/>
            <a:ext cx="751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 u="sng">
                <a:latin typeface="Georgia"/>
                <a:ea typeface="Georgia"/>
                <a:cs typeface="Georgia"/>
                <a:sym typeface="Georgia"/>
              </a:rPr>
              <a:t>OBJETIVO DE UNA FUNCIÒN</a:t>
            </a:r>
            <a:r>
              <a:rPr b="1" lang="es" sz="1800" u="sng">
                <a:latin typeface="Georgia"/>
                <a:ea typeface="Georgia"/>
                <a:cs typeface="Georgia"/>
                <a:sym typeface="Georgia"/>
              </a:rPr>
              <a:t>:</a:t>
            </a:r>
            <a:endParaRPr b="1" sz="1800" u="sng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117500" y="1925188"/>
            <a:ext cx="41643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s"/>
              <a:t>Permite implementar operaciones que son habitualmente utilizadas en un programa y, de esta manera, </a:t>
            </a:r>
            <a:r>
              <a:rPr b="1" lang="es"/>
              <a:t>reducir la cantidad de código.</a:t>
            </a:r>
            <a:endParaRPr b="1" sz="1500">
              <a:solidFill>
                <a:schemeClr val="dk1"/>
              </a:solidFill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3250" y="81825"/>
            <a:ext cx="668000" cy="5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7100625" y="276321"/>
            <a:ext cx="163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Valle Grande</a:t>
            </a:r>
            <a:endParaRPr b="1" sz="16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0938" y="276545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7813" y="852013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9850" y="3167438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0" y="0"/>
            <a:ext cx="9144000" cy="655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0" y="4908575"/>
            <a:ext cx="4624200" cy="23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4624275" y="4908575"/>
            <a:ext cx="4519800" cy="234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221950" y="655200"/>
            <a:ext cx="751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 u="sng">
                <a:latin typeface="Georgia"/>
                <a:ea typeface="Georgia"/>
                <a:cs typeface="Georgia"/>
                <a:sym typeface="Georgia"/>
              </a:rPr>
              <a:t>CARACTERÍSTICA</a:t>
            </a:r>
            <a:r>
              <a:rPr b="1" lang="es" sz="2000" u="sng">
                <a:latin typeface="Georgia"/>
                <a:ea typeface="Georgia"/>
                <a:cs typeface="Georgia"/>
                <a:sym typeface="Georgia"/>
              </a:rPr>
              <a:t> DE UNA FUNCIÒN</a:t>
            </a:r>
            <a:r>
              <a:rPr b="1" lang="es" sz="1800" u="sng">
                <a:latin typeface="Georgia"/>
                <a:ea typeface="Georgia"/>
                <a:cs typeface="Georgia"/>
                <a:sym typeface="Georgia"/>
              </a:rPr>
              <a:t>:</a:t>
            </a:r>
            <a:endParaRPr b="1" sz="1800" u="sng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104450" y="2023000"/>
            <a:ext cx="4164300" cy="2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876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600"/>
              <a:buAutoNum type="arabicPeriod"/>
            </a:pPr>
            <a:r>
              <a:rPr b="1" lang="es" sz="1600">
                <a:highlight>
                  <a:srgbClr val="FFFFFF"/>
                </a:highlight>
              </a:rPr>
              <a:t>def:</a:t>
            </a:r>
            <a:r>
              <a:rPr lang="es" sz="1600">
                <a:solidFill>
                  <a:srgbClr val="353535"/>
                </a:solidFill>
                <a:highlight>
                  <a:srgbClr val="FFFFFF"/>
                </a:highlight>
              </a:rPr>
              <a:t> palabra clave.</a:t>
            </a:r>
            <a:endParaRPr sz="1600">
              <a:solidFill>
                <a:srgbClr val="353535"/>
              </a:solidFill>
              <a:highlight>
                <a:srgbClr val="FFFFFF"/>
              </a:highlight>
            </a:endParaRPr>
          </a:p>
          <a:p>
            <a:pPr indent="-330200" lvl="0" marL="876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b="1" lang="es" sz="1600">
                <a:highlight>
                  <a:srgbClr val="FFFFFF"/>
                </a:highlight>
              </a:rPr>
              <a:t>Nombre de la función</a:t>
            </a:r>
            <a:r>
              <a:rPr lang="es" sz="1600">
                <a:highlight>
                  <a:srgbClr val="FFFFFF"/>
                </a:highlight>
              </a:rPr>
              <a:t>.</a:t>
            </a:r>
            <a:endParaRPr sz="1600">
              <a:highlight>
                <a:srgbClr val="FFFFFF"/>
              </a:highlight>
            </a:endParaRPr>
          </a:p>
          <a:p>
            <a:pPr indent="-330200" lvl="0" marL="876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600"/>
              <a:buAutoNum type="arabicPeriod"/>
            </a:pPr>
            <a:r>
              <a:rPr b="1" lang="es" sz="1600">
                <a:highlight>
                  <a:srgbClr val="FFFFFF"/>
                </a:highlight>
              </a:rPr>
              <a:t>“()”:</a:t>
            </a:r>
            <a:r>
              <a:rPr lang="es" sz="1600">
                <a:highlight>
                  <a:srgbClr val="FFFFFF"/>
                </a:highlight>
              </a:rPr>
              <a:t> </a:t>
            </a:r>
            <a:r>
              <a:rPr lang="es" sz="1600">
                <a:solidFill>
                  <a:srgbClr val="353535"/>
                </a:solidFill>
                <a:highlight>
                  <a:srgbClr val="FFFFFF"/>
                </a:highlight>
              </a:rPr>
              <a:t>paréntesis que incluyen los parámetros de entrada (opcionales).</a:t>
            </a:r>
            <a:endParaRPr sz="1600">
              <a:solidFill>
                <a:srgbClr val="353535"/>
              </a:solidFill>
              <a:highlight>
                <a:srgbClr val="FFFFFF"/>
              </a:highlight>
            </a:endParaRPr>
          </a:p>
          <a:p>
            <a:pPr indent="-330200" lvl="0" marL="876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600"/>
              <a:buAutoNum type="arabicPeriod"/>
            </a:pPr>
            <a:r>
              <a:rPr b="1" lang="es" sz="1600">
                <a:highlight>
                  <a:srgbClr val="FFFFFF"/>
                </a:highlight>
              </a:rPr>
              <a:t>“:” :</a:t>
            </a:r>
            <a:r>
              <a:rPr lang="es" sz="1600">
                <a:highlight>
                  <a:srgbClr val="FFFFFF"/>
                </a:highlight>
              </a:rPr>
              <a:t> </a:t>
            </a:r>
            <a:r>
              <a:rPr lang="es" sz="1600">
                <a:solidFill>
                  <a:srgbClr val="353535"/>
                </a:solidFill>
                <a:highlight>
                  <a:srgbClr val="FFFFFF"/>
                </a:highlight>
              </a:rPr>
              <a:t>dos puntos.</a:t>
            </a:r>
            <a:endParaRPr sz="1600">
              <a:solidFill>
                <a:srgbClr val="353535"/>
              </a:solidFill>
              <a:highlight>
                <a:srgbClr val="FFFFFF"/>
              </a:highlight>
            </a:endParaRPr>
          </a:p>
          <a:p>
            <a:pPr indent="-330200" lvl="0" marL="876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b="1" lang="es" sz="1600">
                <a:highlight>
                  <a:srgbClr val="FFFFFF"/>
                </a:highlight>
              </a:rPr>
              <a:t>Bloqueo</a:t>
            </a:r>
            <a:r>
              <a:rPr b="1" lang="es" sz="1600">
                <a:highlight>
                  <a:srgbClr val="FFFFFF"/>
                </a:highlight>
              </a:rPr>
              <a:t> de código.</a:t>
            </a:r>
            <a:endParaRPr b="1" sz="1600">
              <a:highlight>
                <a:srgbClr val="FFFFFF"/>
              </a:highlight>
            </a:endParaRPr>
          </a:p>
          <a:p>
            <a:pPr indent="-330200" lvl="0" marL="876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600"/>
              <a:buAutoNum type="arabicPeriod"/>
            </a:pPr>
            <a:r>
              <a:rPr b="1" lang="es" sz="1600">
                <a:highlight>
                  <a:srgbClr val="FFFFFF"/>
                </a:highlight>
              </a:rPr>
              <a:t>Sentencia de retorno</a:t>
            </a:r>
            <a:r>
              <a:rPr lang="es" sz="1600">
                <a:highlight>
                  <a:srgbClr val="FFFFFF"/>
                </a:highlight>
              </a:rPr>
              <a:t> </a:t>
            </a:r>
            <a:r>
              <a:rPr lang="es" sz="1600">
                <a:solidFill>
                  <a:srgbClr val="353535"/>
                </a:solidFill>
                <a:highlight>
                  <a:srgbClr val="FFFFFF"/>
                </a:highlight>
              </a:rPr>
              <a:t>(opcional)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0075" y="1787750"/>
            <a:ext cx="4452950" cy="93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104450" y="1254500"/>
            <a:ext cx="520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Estos son los 6 elementos que deben tener todas las funciones en Python.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6650" y="2832850"/>
            <a:ext cx="4519800" cy="178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33250" y="81825"/>
            <a:ext cx="668000" cy="5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7100625" y="276321"/>
            <a:ext cx="163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Valle Grande</a:t>
            </a:r>
            <a:endParaRPr b="1" sz="16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0" y="0"/>
            <a:ext cx="9144000" cy="655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0" y="4908575"/>
            <a:ext cx="4624200" cy="23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4624275" y="4908575"/>
            <a:ext cx="4519800" cy="234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221950" y="1043900"/>
            <a:ext cx="751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 u="sng">
                <a:latin typeface="Georgia"/>
                <a:ea typeface="Georgia"/>
                <a:cs typeface="Georgia"/>
                <a:sym typeface="Georgia"/>
              </a:rPr>
              <a:t>EJEMPLO</a:t>
            </a:r>
            <a:r>
              <a:rPr b="1" lang="es" sz="1800" u="sng">
                <a:latin typeface="Georgia"/>
                <a:ea typeface="Georgia"/>
                <a:cs typeface="Georgia"/>
                <a:sym typeface="Georgia"/>
              </a:rPr>
              <a:t>:</a:t>
            </a:r>
            <a:endParaRPr b="1" sz="1800" u="sng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925" y="829800"/>
            <a:ext cx="3593675" cy="39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25200"/>
            <a:ext cx="5296501" cy="2736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33250" y="81825"/>
            <a:ext cx="668000" cy="5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7100625" y="276321"/>
            <a:ext cx="163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Valle Grande</a:t>
            </a:r>
            <a:endParaRPr b="1" sz="16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/>
          <p:nvPr/>
        </p:nvSpPr>
        <p:spPr>
          <a:xfrm>
            <a:off x="0" y="0"/>
            <a:ext cx="9144000" cy="655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0" y="4908575"/>
            <a:ext cx="4624200" cy="23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4624275" y="4908575"/>
            <a:ext cx="4519800" cy="234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100" y="807600"/>
            <a:ext cx="3948576" cy="394857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221950" y="1043900"/>
            <a:ext cx="751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 u="sng">
                <a:latin typeface="Georgia"/>
                <a:ea typeface="Georgia"/>
                <a:cs typeface="Georgia"/>
                <a:sym typeface="Georgia"/>
              </a:rPr>
              <a:t>RECOMENDACIONES</a:t>
            </a:r>
            <a:r>
              <a:rPr b="1" lang="es" sz="1800" u="sng">
                <a:latin typeface="Georgia"/>
                <a:ea typeface="Georgia"/>
                <a:cs typeface="Georgia"/>
                <a:sym typeface="Georgia"/>
              </a:rPr>
              <a:t>:</a:t>
            </a:r>
            <a:endParaRPr b="1" sz="1800" u="sng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0" y="1933575"/>
            <a:ext cx="51171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s"/>
              <a:t>Organice su código</a:t>
            </a:r>
            <a:r>
              <a:rPr lang="es"/>
              <a:t> en “párrafos”; capture una idea completa y “póngale un nombre”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s"/>
              <a:t>Si algo se vuelve demasiado largo o complejo, desglose en bloques lógicos y coloque esos bloques en funciones.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s"/>
              <a:t>Haga una biblioteca</a:t>
            </a:r>
            <a:r>
              <a:rPr lang="es"/>
              <a:t> de objetos comunes que usted repite todo el tiempo, tal y compartirlo con tu trabajo de equipo..</a:t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3250" y="81825"/>
            <a:ext cx="668000" cy="5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7100625" y="276321"/>
            <a:ext cx="163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Valle Grande</a:t>
            </a:r>
            <a:endParaRPr b="1" sz="16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