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7" r:id="rId3"/>
    <p:sldId id="278" r:id="rId4"/>
    <p:sldId id="279" r:id="rId5"/>
    <p:sldId id="268" r:id="rId6"/>
    <p:sldId id="281" r:id="rId7"/>
    <p:sldId id="269" r:id="rId8"/>
    <p:sldId id="270" r:id="rId9"/>
    <p:sldId id="257" r:id="rId10"/>
    <p:sldId id="258" r:id="rId11"/>
    <p:sldId id="277" r:id="rId12"/>
    <p:sldId id="259" r:id="rId13"/>
    <p:sldId id="260" r:id="rId14"/>
    <p:sldId id="263" r:id="rId15"/>
    <p:sldId id="265" r:id="rId16"/>
    <p:sldId id="272" r:id="rId17"/>
    <p:sldId id="271" r:id="rId18"/>
    <p:sldId id="283" r:id="rId19"/>
    <p:sldId id="274" r:id="rId20"/>
    <p:sldId id="275" r:id="rId21"/>
    <p:sldId id="276" r:id="rId22"/>
    <p:sldId id="282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C7046-B947-4B5F-9536-175B5DACA21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C20460-680F-42F5-8B5F-0E6866CD7672}">
      <dgm:prSet/>
      <dgm:spPr/>
      <dgm:t>
        <a:bodyPr/>
        <a:lstStyle/>
        <a:p>
          <a:r>
            <a:rPr lang="en-US" b="1" dirty="0"/>
            <a:t>Basic features: </a:t>
          </a:r>
          <a:r>
            <a:rPr lang="en-US" b="0" i="0" dirty="0"/>
            <a:t>This group includes all the characteristics that can be obtained from a TCP/IP connection, many of which result in a delay in detection.</a:t>
          </a:r>
          <a:endParaRPr lang="en-US" dirty="0"/>
        </a:p>
      </dgm:t>
    </dgm:pt>
    <dgm:pt modelId="{4B275ADD-24FA-4CB6-BDA0-C697BF695AD9}" type="parTrans" cxnId="{D1EC26E2-C44A-4BFD-8A9C-1A28A6B99351}">
      <dgm:prSet/>
      <dgm:spPr/>
      <dgm:t>
        <a:bodyPr/>
        <a:lstStyle/>
        <a:p>
          <a:endParaRPr lang="en-US"/>
        </a:p>
      </dgm:t>
    </dgm:pt>
    <dgm:pt modelId="{F8471C0F-7911-4951-B88F-E8C3A5167BF2}" type="sibTrans" cxnId="{D1EC26E2-C44A-4BFD-8A9C-1A28A6B99351}">
      <dgm:prSet/>
      <dgm:spPr/>
      <dgm:t>
        <a:bodyPr/>
        <a:lstStyle/>
        <a:p>
          <a:endParaRPr lang="en-US"/>
        </a:p>
      </dgm:t>
    </dgm:pt>
    <dgm:pt modelId="{1252BFC4-B2D8-4B24-8064-A804874AE3A7}">
      <dgm:prSet/>
      <dgm:spPr/>
      <dgm:t>
        <a:bodyPr/>
        <a:lstStyle/>
        <a:p>
          <a:r>
            <a:rPr lang="en-US" b="1"/>
            <a:t>Traffic features: </a:t>
          </a:r>
          <a:r>
            <a:rPr lang="en-US" b="0" i="0"/>
            <a:t>This category is composed of features that are calculated within a window interval and is divided into two groups.</a:t>
          </a:r>
          <a:endParaRPr lang="en-US"/>
        </a:p>
      </dgm:t>
    </dgm:pt>
    <dgm:pt modelId="{E2B83903-A694-4AA5-8514-C0F348470F18}" type="parTrans" cxnId="{AF23DED1-9189-4420-BE14-6B65568B0972}">
      <dgm:prSet/>
      <dgm:spPr/>
      <dgm:t>
        <a:bodyPr/>
        <a:lstStyle/>
        <a:p>
          <a:endParaRPr lang="en-US"/>
        </a:p>
      </dgm:t>
    </dgm:pt>
    <dgm:pt modelId="{99404109-F1AB-48DD-8B81-99B77A2EB243}" type="sibTrans" cxnId="{AF23DED1-9189-4420-BE14-6B65568B0972}">
      <dgm:prSet/>
      <dgm:spPr/>
      <dgm:t>
        <a:bodyPr/>
        <a:lstStyle/>
        <a:p>
          <a:endParaRPr lang="en-US"/>
        </a:p>
      </dgm:t>
    </dgm:pt>
    <dgm:pt modelId="{1469596D-1673-4B62-B792-FBBADF31C842}">
      <dgm:prSet/>
      <dgm:spPr/>
      <dgm:t>
        <a:bodyPr/>
        <a:lstStyle/>
        <a:p>
          <a:r>
            <a:rPr lang="en-US" i="1" dirty="0"/>
            <a:t>“same host” features: </a:t>
          </a:r>
          <a:r>
            <a:rPr lang="en-US" b="0" i="0" dirty="0"/>
            <a:t>This group of features analyzes only connections from the past 2 seconds that have the same destination host as the current connection.</a:t>
          </a:r>
          <a:endParaRPr lang="en-US" dirty="0"/>
        </a:p>
      </dgm:t>
    </dgm:pt>
    <dgm:pt modelId="{FD731C1C-97BE-4FE1-9415-1B4A6FBB8171}" type="parTrans" cxnId="{FC961B7A-EC17-4F51-91A7-2A46137ABCDB}">
      <dgm:prSet/>
      <dgm:spPr/>
      <dgm:t>
        <a:bodyPr/>
        <a:lstStyle/>
        <a:p>
          <a:endParaRPr lang="en-US"/>
        </a:p>
      </dgm:t>
    </dgm:pt>
    <dgm:pt modelId="{ED6FB5C7-594C-4AC7-B505-99E245EC0D75}" type="sibTrans" cxnId="{FC961B7A-EC17-4F51-91A7-2A46137ABCDB}">
      <dgm:prSet/>
      <dgm:spPr/>
      <dgm:t>
        <a:bodyPr/>
        <a:lstStyle/>
        <a:p>
          <a:endParaRPr lang="en-US"/>
        </a:p>
      </dgm:t>
    </dgm:pt>
    <dgm:pt modelId="{4FE2CD2E-1EA7-4FCD-9C8D-A76BFCEC3425}">
      <dgm:prSet/>
      <dgm:spPr/>
      <dgm:t>
        <a:bodyPr/>
        <a:lstStyle/>
        <a:p>
          <a:r>
            <a:rPr lang="en-US" i="1"/>
            <a:t>“same service” features: </a:t>
          </a:r>
          <a:r>
            <a:rPr lang="en-US" b="0" i="0"/>
            <a:t>This category involves analyzing only the connections that have the same service as the current connection within the past 2 seconds.</a:t>
          </a:r>
          <a:endParaRPr lang="en-US"/>
        </a:p>
      </dgm:t>
    </dgm:pt>
    <dgm:pt modelId="{13B4516B-290B-4358-B762-B99F5854B286}" type="parTrans" cxnId="{7809AE17-351C-400E-9B52-B3B610B70583}">
      <dgm:prSet/>
      <dgm:spPr/>
      <dgm:t>
        <a:bodyPr/>
        <a:lstStyle/>
        <a:p>
          <a:endParaRPr lang="en-US"/>
        </a:p>
      </dgm:t>
    </dgm:pt>
    <dgm:pt modelId="{B406AF15-1CF1-4544-A949-AF1F25004D69}" type="sibTrans" cxnId="{7809AE17-351C-400E-9B52-B3B610B70583}">
      <dgm:prSet/>
      <dgm:spPr/>
      <dgm:t>
        <a:bodyPr/>
        <a:lstStyle/>
        <a:p>
          <a:endParaRPr lang="en-US"/>
        </a:p>
      </dgm:t>
    </dgm:pt>
    <dgm:pt modelId="{7CC65FE3-A11C-453F-8783-89891A286874}" type="pres">
      <dgm:prSet presAssocID="{8AFC7046-B947-4B5F-9536-175B5DACA21C}" presName="outerComposite" presStyleCnt="0">
        <dgm:presLayoutVars>
          <dgm:chMax val="5"/>
          <dgm:dir/>
          <dgm:resizeHandles val="exact"/>
        </dgm:presLayoutVars>
      </dgm:prSet>
      <dgm:spPr/>
    </dgm:pt>
    <dgm:pt modelId="{F965E868-FC15-46B5-8EA1-7A8C83A6CAAF}" type="pres">
      <dgm:prSet presAssocID="{8AFC7046-B947-4B5F-9536-175B5DACA21C}" presName="dummyMaxCanvas" presStyleCnt="0">
        <dgm:presLayoutVars/>
      </dgm:prSet>
      <dgm:spPr/>
    </dgm:pt>
    <dgm:pt modelId="{60CDD661-2A64-484E-939E-7CA52162D828}" type="pres">
      <dgm:prSet presAssocID="{8AFC7046-B947-4B5F-9536-175B5DACA21C}" presName="FourNodes_1" presStyleLbl="node1" presStyleIdx="0" presStyleCnt="4">
        <dgm:presLayoutVars>
          <dgm:bulletEnabled val="1"/>
        </dgm:presLayoutVars>
      </dgm:prSet>
      <dgm:spPr/>
    </dgm:pt>
    <dgm:pt modelId="{B7A49EB2-D8D6-4732-8B84-CF4016182187}" type="pres">
      <dgm:prSet presAssocID="{8AFC7046-B947-4B5F-9536-175B5DACA21C}" presName="FourNodes_2" presStyleLbl="node1" presStyleIdx="1" presStyleCnt="4">
        <dgm:presLayoutVars>
          <dgm:bulletEnabled val="1"/>
        </dgm:presLayoutVars>
      </dgm:prSet>
      <dgm:spPr/>
    </dgm:pt>
    <dgm:pt modelId="{6B9051D7-257F-4010-82AD-2CED919F9ABF}" type="pres">
      <dgm:prSet presAssocID="{8AFC7046-B947-4B5F-9536-175B5DACA21C}" presName="FourNodes_3" presStyleLbl="node1" presStyleIdx="2" presStyleCnt="4">
        <dgm:presLayoutVars>
          <dgm:bulletEnabled val="1"/>
        </dgm:presLayoutVars>
      </dgm:prSet>
      <dgm:spPr/>
    </dgm:pt>
    <dgm:pt modelId="{D6C0B945-0E13-4101-8A65-608C103B271A}" type="pres">
      <dgm:prSet presAssocID="{8AFC7046-B947-4B5F-9536-175B5DACA21C}" presName="FourNodes_4" presStyleLbl="node1" presStyleIdx="3" presStyleCnt="4">
        <dgm:presLayoutVars>
          <dgm:bulletEnabled val="1"/>
        </dgm:presLayoutVars>
      </dgm:prSet>
      <dgm:spPr/>
    </dgm:pt>
    <dgm:pt modelId="{9AA9A88D-D1E0-47AA-8468-94C3B137BD06}" type="pres">
      <dgm:prSet presAssocID="{8AFC7046-B947-4B5F-9536-175B5DACA21C}" presName="FourConn_1-2" presStyleLbl="fgAccFollowNode1" presStyleIdx="0" presStyleCnt="3">
        <dgm:presLayoutVars>
          <dgm:bulletEnabled val="1"/>
        </dgm:presLayoutVars>
      </dgm:prSet>
      <dgm:spPr/>
    </dgm:pt>
    <dgm:pt modelId="{50BFA179-83F5-48DB-B95B-AB4FFB640445}" type="pres">
      <dgm:prSet presAssocID="{8AFC7046-B947-4B5F-9536-175B5DACA21C}" presName="FourConn_2-3" presStyleLbl="fgAccFollowNode1" presStyleIdx="1" presStyleCnt="3">
        <dgm:presLayoutVars>
          <dgm:bulletEnabled val="1"/>
        </dgm:presLayoutVars>
      </dgm:prSet>
      <dgm:spPr/>
    </dgm:pt>
    <dgm:pt modelId="{CFE1803B-2CB4-48F7-A8D6-F30495F3AE3C}" type="pres">
      <dgm:prSet presAssocID="{8AFC7046-B947-4B5F-9536-175B5DACA21C}" presName="FourConn_3-4" presStyleLbl="fgAccFollowNode1" presStyleIdx="2" presStyleCnt="3">
        <dgm:presLayoutVars>
          <dgm:bulletEnabled val="1"/>
        </dgm:presLayoutVars>
      </dgm:prSet>
      <dgm:spPr/>
    </dgm:pt>
    <dgm:pt modelId="{B2374EF2-D51E-42CA-BDE6-E8F3BA36FCDD}" type="pres">
      <dgm:prSet presAssocID="{8AFC7046-B947-4B5F-9536-175B5DACA21C}" presName="FourNodes_1_text" presStyleLbl="node1" presStyleIdx="3" presStyleCnt="4">
        <dgm:presLayoutVars>
          <dgm:bulletEnabled val="1"/>
        </dgm:presLayoutVars>
      </dgm:prSet>
      <dgm:spPr/>
    </dgm:pt>
    <dgm:pt modelId="{9AEB827A-DBDD-4B21-9708-D43F138C4C04}" type="pres">
      <dgm:prSet presAssocID="{8AFC7046-B947-4B5F-9536-175B5DACA21C}" presName="FourNodes_2_text" presStyleLbl="node1" presStyleIdx="3" presStyleCnt="4">
        <dgm:presLayoutVars>
          <dgm:bulletEnabled val="1"/>
        </dgm:presLayoutVars>
      </dgm:prSet>
      <dgm:spPr/>
    </dgm:pt>
    <dgm:pt modelId="{A5F2BE6A-1BC5-4E51-B893-02537DB47558}" type="pres">
      <dgm:prSet presAssocID="{8AFC7046-B947-4B5F-9536-175B5DACA21C}" presName="FourNodes_3_text" presStyleLbl="node1" presStyleIdx="3" presStyleCnt="4">
        <dgm:presLayoutVars>
          <dgm:bulletEnabled val="1"/>
        </dgm:presLayoutVars>
      </dgm:prSet>
      <dgm:spPr/>
    </dgm:pt>
    <dgm:pt modelId="{BC91CE44-5114-4615-B7D9-3E3545FB085B}" type="pres">
      <dgm:prSet presAssocID="{8AFC7046-B947-4B5F-9536-175B5DACA21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AFC8A0F-8A5E-4881-9C7F-F93A6C2ECC05}" type="presOf" srcId="{74C20460-680F-42F5-8B5F-0E6866CD7672}" destId="{B2374EF2-D51E-42CA-BDE6-E8F3BA36FCDD}" srcOrd="1" destOrd="0" presId="urn:microsoft.com/office/officeart/2005/8/layout/vProcess5"/>
    <dgm:cxn modelId="{7809AE17-351C-400E-9B52-B3B610B70583}" srcId="{8AFC7046-B947-4B5F-9536-175B5DACA21C}" destId="{4FE2CD2E-1EA7-4FCD-9C8D-A76BFCEC3425}" srcOrd="3" destOrd="0" parTransId="{13B4516B-290B-4358-B762-B99F5854B286}" sibTransId="{B406AF15-1CF1-4544-A949-AF1F25004D69}"/>
    <dgm:cxn modelId="{2D25E23B-0F75-435B-A39A-F27BB9419BEE}" type="presOf" srcId="{F8471C0F-7911-4951-B88F-E8C3A5167BF2}" destId="{9AA9A88D-D1E0-47AA-8468-94C3B137BD06}" srcOrd="0" destOrd="0" presId="urn:microsoft.com/office/officeart/2005/8/layout/vProcess5"/>
    <dgm:cxn modelId="{6FD66774-E3F8-44AD-935E-96D7D06D87B7}" type="presOf" srcId="{99404109-F1AB-48DD-8B81-99B77A2EB243}" destId="{50BFA179-83F5-48DB-B95B-AB4FFB640445}" srcOrd="0" destOrd="0" presId="urn:microsoft.com/office/officeart/2005/8/layout/vProcess5"/>
    <dgm:cxn modelId="{FC961B7A-EC17-4F51-91A7-2A46137ABCDB}" srcId="{8AFC7046-B947-4B5F-9536-175B5DACA21C}" destId="{1469596D-1673-4B62-B792-FBBADF31C842}" srcOrd="2" destOrd="0" parTransId="{FD731C1C-97BE-4FE1-9415-1B4A6FBB8171}" sibTransId="{ED6FB5C7-594C-4AC7-B505-99E245EC0D75}"/>
    <dgm:cxn modelId="{3FF6708A-EF99-483E-A0F8-AF99BA5D430B}" type="presOf" srcId="{1252BFC4-B2D8-4B24-8064-A804874AE3A7}" destId="{9AEB827A-DBDD-4B21-9708-D43F138C4C04}" srcOrd="1" destOrd="0" presId="urn:microsoft.com/office/officeart/2005/8/layout/vProcess5"/>
    <dgm:cxn modelId="{CC2E06B6-C37C-49EF-9F1D-97C38D1DB052}" type="presOf" srcId="{ED6FB5C7-594C-4AC7-B505-99E245EC0D75}" destId="{CFE1803B-2CB4-48F7-A8D6-F30495F3AE3C}" srcOrd="0" destOrd="0" presId="urn:microsoft.com/office/officeart/2005/8/layout/vProcess5"/>
    <dgm:cxn modelId="{05EED8C1-ADE3-49B2-9ECA-945F43BBC4DB}" type="presOf" srcId="{8AFC7046-B947-4B5F-9536-175B5DACA21C}" destId="{7CC65FE3-A11C-453F-8783-89891A286874}" srcOrd="0" destOrd="0" presId="urn:microsoft.com/office/officeart/2005/8/layout/vProcess5"/>
    <dgm:cxn modelId="{D96C10C5-D968-4AEB-988B-7C17C48D6DED}" type="presOf" srcId="{1469596D-1673-4B62-B792-FBBADF31C842}" destId="{6B9051D7-257F-4010-82AD-2CED919F9ABF}" srcOrd="0" destOrd="0" presId="urn:microsoft.com/office/officeart/2005/8/layout/vProcess5"/>
    <dgm:cxn modelId="{655898C5-665B-49DE-84A1-690A7452F346}" type="presOf" srcId="{74C20460-680F-42F5-8B5F-0E6866CD7672}" destId="{60CDD661-2A64-484E-939E-7CA52162D828}" srcOrd="0" destOrd="0" presId="urn:microsoft.com/office/officeart/2005/8/layout/vProcess5"/>
    <dgm:cxn modelId="{317082CA-301F-4202-9793-3D1A422B88EF}" type="presOf" srcId="{1252BFC4-B2D8-4B24-8064-A804874AE3A7}" destId="{B7A49EB2-D8D6-4732-8B84-CF4016182187}" srcOrd="0" destOrd="0" presId="urn:microsoft.com/office/officeart/2005/8/layout/vProcess5"/>
    <dgm:cxn modelId="{A12568CC-F1F7-4456-99D4-F2C04ADD1369}" type="presOf" srcId="{1469596D-1673-4B62-B792-FBBADF31C842}" destId="{A5F2BE6A-1BC5-4E51-B893-02537DB47558}" srcOrd="1" destOrd="0" presId="urn:microsoft.com/office/officeart/2005/8/layout/vProcess5"/>
    <dgm:cxn modelId="{374F78CF-6CAB-462C-A413-3E0D13C31BC6}" type="presOf" srcId="{4FE2CD2E-1EA7-4FCD-9C8D-A76BFCEC3425}" destId="{D6C0B945-0E13-4101-8A65-608C103B271A}" srcOrd="0" destOrd="0" presId="urn:microsoft.com/office/officeart/2005/8/layout/vProcess5"/>
    <dgm:cxn modelId="{AF23DED1-9189-4420-BE14-6B65568B0972}" srcId="{8AFC7046-B947-4B5F-9536-175B5DACA21C}" destId="{1252BFC4-B2D8-4B24-8064-A804874AE3A7}" srcOrd="1" destOrd="0" parTransId="{E2B83903-A694-4AA5-8514-C0F348470F18}" sibTransId="{99404109-F1AB-48DD-8B81-99B77A2EB243}"/>
    <dgm:cxn modelId="{D1EC26E2-C44A-4BFD-8A9C-1A28A6B99351}" srcId="{8AFC7046-B947-4B5F-9536-175B5DACA21C}" destId="{74C20460-680F-42F5-8B5F-0E6866CD7672}" srcOrd="0" destOrd="0" parTransId="{4B275ADD-24FA-4CB6-BDA0-C697BF695AD9}" sibTransId="{F8471C0F-7911-4951-B88F-E8C3A5167BF2}"/>
    <dgm:cxn modelId="{55ED1DF3-4B2C-40B1-804D-53E8B3B557D7}" type="presOf" srcId="{4FE2CD2E-1EA7-4FCD-9C8D-A76BFCEC3425}" destId="{BC91CE44-5114-4615-B7D9-3E3545FB085B}" srcOrd="1" destOrd="0" presId="urn:microsoft.com/office/officeart/2005/8/layout/vProcess5"/>
    <dgm:cxn modelId="{DE8A8686-6140-4731-AA4B-003F3C3D4C76}" type="presParOf" srcId="{7CC65FE3-A11C-453F-8783-89891A286874}" destId="{F965E868-FC15-46B5-8EA1-7A8C83A6CAAF}" srcOrd="0" destOrd="0" presId="urn:microsoft.com/office/officeart/2005/8/layout/vProcess5"/>
    <dgm:cxn modelId="{9C8050E2-229F-4E7B-81E0-8388AA1A45AF}" type="presParOf" srcId="{7CC65FE3-A11C-453F-8783-89891A286874}" destId="{60CDD661-2A64-484E-939E-7CA52162D828}" srcOrd="1" destOrd="0" presId="urn:microsoft.com/office/officeart/2005/8/layout/vProcess5"/>
    <dgm:cxn modelId="{93D67F93-CE59-4EDB-9018-D9B73E7C4BC2}" type="presParOf" srcId="{7CC65FE3-A11C-453F-8783-89891A286874}" destId="{B7A49EB2-D8D6-4732-8B84-CF4016182187}" srcOrd="2" destOrd="0" presId="urn:microsoft.com/office/officeart/2005/8/layout/vProcess5"/>
    <dgm:cxn modelId="{E80FD463-5A07-4277-9A29-99ACA0A90C11}" type="presParOf" srcId="{7CC65FE3-A11C-453F-8783-89891A286874}" destId="{6B9051D7-257F-4010-82AD-2CED919F9ABF}" srcOrd="3" destOrd="0" presId="urn:microsoft.com/office/officeart/2005/8/layout/vProcess5"/>
    <dgm:cxn modelId="{E8A0D428-432E-4888-AEB7-911BB943893E}" type="presParOf" srcId="{7CC65FE3-A11C-453F-8783-89891A286874}" destId="{D6C0B945-0E13-4101-8A65-608C103B271A}" srcOrd="4" destOrd="0" presId="urn:microsoft.com/office/officeart/2005/8/layout/vProcess5"/>
    <dgm:cxn modelId="{1EAD30B0-BF3C-4892-B73E-A35C0F36A1F7}" type="presParOf" srcId="{7CC65FE3-A11C-453F-8783-89891A286874}" destId="{9AA9A88D-D1E0-47AA-8468-94C3B137BD06}" srcOrd="5" destOrd="0" presId="urn:microsoft.com/office/officeart/2005/8/layout/vProcess5"/>
    <dgm:cxn modelId="{37F8192C-0CF6-4288-9CD9-CBA950FE428A}" type="presParOf" srcId="{7CC65FE3-A11C-453F-8783-89891A286874}" destId="{50BFA179-83F5-48DB-B95B-AB4FFB640445}" srcOrd="6" destOrd="0" presId="urn:microsoft.com/office/officeart/2005/8/layout/vProcess5"/>
    <dgm:cxn modelId="{F7090AFA-95A4-4728-8E3C-4A9B9B34654B}" type="presParOf" srcId="{7CC65FE3-A11C-453F-8783-89891A286874}" destId="{CFE1803B-2CB4-48F7-A8D6-F30495F3AE3C}" srcOrd="7" destOrd="0" presId="urn:microsoft.com/office/officeart/2005/8/layout/vProcess5"/>
    <dgm:cxn modelId="{48D56DE9-1D72-45F1-A310-175AC3DADB1C}" type="presParOf" srcId="{7CC65FE3-A11C-453F-8783-89891A286874}" destId="{B2374EF2-D51E-42CA-BDE6-E8F3BA36FCDD}" srcOrd="8" destOrd="0" presId="urn:microsoft.com/office/officeart/2005/8/layout/vProcess5"/>
    <dgm:cxn modelId="{9A5CDDE8-D169-4730-9869-2FBB89382BF7}" type="presParOf" srcId="{7CC65FE3-A11C-453F-8783-89891A286874}" destId="{9AEB827A-DBDD-4B21-9708-D43F138C4C04}" srcOrd="9" destOrd="0" presId="urn:microsoft.com/office/officeart/2005/8/layout/vProcess5"/>
    <dgm:cxn modelId="{C83203DC-B965-45BE-8DE1-62AF506B9DA5}" type="presParOf" srcId="{7CC65FE3-A11C-453F-8783-89891A286874}" destId="{A5F2BE6A-1BC5-4E51-B893-02537DB47558}" srcOrd="10" destOrd="0" presId="urn:microsoft.com/office/officeart/2005/8/layout/vProcess5"/>
    <dgm:cxn modelId="{B52F2E1F-2067-4CDD-AF74-16D12ADC24C8}" type="presParOf" srcId="{7CC65FE3-A11C-453F-8783-89891A286874}" destId="{BC91CE44-5114-4615-B7D9-3E3545FB085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DD661-2A64-484E-939E-7CA52162D828}">
      <dsp:nvSpPr>
        <dsp:cNvPr id="0" name=""/>
        <dsp:cNvSpPr/>
      </dsp:nvSpPr>
      <dsp:spPr>
        <a:xfrm>
          <a:off x="0" y="0"/>
          <a:ext cx="8260000" cy="98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Basic features: </a:t>
          </a:r>
          <a:r>
            <a:rPr lang="en-US" sz="1900" b="0" i="0" kern="1200" dirty="0"/>
            <a:t>This group includes all the characteristics that can be obtained from a TCP/IP connection, many of which result in a delay in detection.</a:t>
          </a:r>
          <a:endParaRPr lang="en-US" sz="1900" kern="1200" dirty="0"/>
        </a:p>
      </dsp:txBody>
      <dsp:txXfrm>
        <a:off x="28926" y="28926"/>
        <a:ext cx="7110856" cy="929741"/>
      </dsp:txXfrm>
    </dsp:sp>
    <dsp:sp modelId="{B7A49EB2-D8D6-4732-8B84-CF4016182187}">
      <dsp:nvSpPr>
        <dsp:cNvPr id="0" name=""/>
        <dsp:cNvSpPr/>
      </dsp:nvSpPr>
      <dsp:spPr>
        <a:xfrm>
          <a:off x="691774" y="1167156"/>
          <a:ext cx="8260000" cy="98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Traffic features: </a:t>
          </a:r>
          <a:r>
            <a:rPr lang="en-US" sz="1900" b="0" i="0" kern="1200"/>
            <a:t>This category is composed of features that are calculated within a window interval and is divided into two groups.</a:t>
          </a:r>
          <a:endParaRPr lang="en-US" sz="1900" kern="1200"/>
        </a:p>
      </dsp:txBody>
      <dsp:txXfrm>
        <a:off x="720700" y="1196082"/>
        <a:ext cx="6868436" cy="929741"/>
      </dsp:txXfrm>
    </dsp:sp>
    <dsp:sp modelId="{6B9051D7-257F-4010-82AD-2CED919F9ABF}">
      <dsp:nvSpPr>
        <dsp:cNvPr id="0" name=""/>
        <dsp:cNvSpPr/>
      </dsp:nvSpPr>
      <dsp:spPr>
        <a:xfrm>
          <a:off x="1373224" y="2334312"/>
          <a:ext cx="8260000" cy="98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“same host” features: </a:t>
          </a:r>
          <a:r>
            <a:rPr lang="en-US" sz="1900" b="0" i="0" kern="1200" dirty="0"/>
            <a:t>This group of features analyzes only connections from the past 2 seconds that have the same destination host as the current connection.</a:t>
          </a:r>
          <a:endParaRPr lang="en-US" sz="1900" kern="1200" dirty="0"/>
        </a:p>
      </dsp:txBody>
      <dsp:txXfrm>
        <a:off x="1402150" y="2363238"/>
        <a:ext cx="6878761" cy="929741"/>
      </dsp:txXfrm>
    </dsp:sp>
    <dsp:sp modelId="{D6C0B945-0E13-4101-8A65-608C103B271A}">
      <dsp:nvSpPr>
        <dsp:cNvPr id="0" name=""/>
        <dsp:cNvSpPr/>
      </dsp:nvSpPr>
      <dsp:spPr>
        <a:xfrm>
          <a:off x="2064999" y="3501469"/>
          <a:ext cx="8260000" cy="987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“same service” features: </a:t>
          </a:r>
          <a:r>
            <a:rPr lang="en-US" sz="1900" b="0" i="0" kern="1200"/>
            <a:t>This category involves analyzing only the connections that have the same service as the current connection within the past 2 seconds.</a:t>
          </a:r>
          <a:endParaRPr lang="en-US" sz="1900" kern="1200"/>
        </a:p>
      </dsp:txBody>
      <dsp:txXfrm>
        <a:off x="2093925" y="3530395"/>
        <a:ext cx="6868436" cy="929741"/>
      </dsp:txXfrm>
    </dsp:sp>
    <dsp:sp modelId="{9AA9A88D-D1E0-47AA-8468-94C3B137BD06}">
      <dsp:nvSpPr>
        <dsp:cNvPr id="0" name=""/>
        <dsp:cNvSpPr/>
      </dsp:nvSpPr>
      <dsp:spPr>
        <a:xfrm>
          <a:off x="7618063" y="756407"/>
          <a:ext cx="641936" cy="64193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762499" y="756407"/>
        <a:ext cx="353064" cy="483057"/>
      </dsp:txXfrm>
    </dsp:sp>
    <dsp:sp modelId="{50BFA179-83F5-48DB-B95B-AB4FFB640445}">
      <dsp:nvSpPr>
        <dsp:cNvPr id="0" name=""/>
        <dsp:cNvSpPr/>
      </dsp:nvSpPr>
      <dsp:spPr>
        <a:xfrm>
          <a:off x="8309838" y="1923563"/>
          <a:ext cx="641936" cy="64193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454274" y="1923563"/>
        <a:ext cx="353064" cy="483057"/>
      </dsp:txXfrm>
    </dsp:sp>
    <dsp:sp modelId="{CFE1803B-2CB4-48F7-A8D6-F30495F3AE3C}">
      <dsp:nvSpPr>
        <dsp:cNvPr id="0" name=""/>
        <dsp:cNvSpPr/>
      </dsp:nvSpPr>
      <dsp:spPr>
        <a:xfrm>
          <a:off x="8991288" y="3090719"/>
          <a:ext cx="641936" cy="64193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135724" y="3090719"/>
        <a:ext cx="353064" cy="4830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162864-EA7E-0835-B32E-5665B4B2A1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DD4AE-DD1D-03E0-9777-8614A0FD3C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003D8-B163-46CA-BD5F-C4C839066285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B6564-927A-845C-6F57-5AF288866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9077F-C689-EAEF-0B9C-2AD5376759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7752E-3A38-42BB-AEBF-854E81B2E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205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04386-E7F7-433A-8FD5-2D2085693632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607E2-D1ED-4582-9F88-1581208A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571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7B69-0F4E-4B71-B04B-728696A3855F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353B-FE67-4DE0-991B-30A5AD653EE3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9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256-B91E-4242-9A68-3F22BA500638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8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EA18-C6FC-437F-9212-0C7FE6CA11E8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527E-B9E5-4995-9E4E-CF0425814532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BDC0-08D5-4164-B971-BF311A4A4081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3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5F17B357-1426-48F3-A886-597F3F5A7596}" type="datetime1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3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BF80-6C7A-4B96-AD74-C03878EEB21E}" type="datetime1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7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7DE7-D77E-41FE-9C08-B972D42A93E0}" type="datetime1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5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C142-EC98-4676-B2EC-8052F79AAD9F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6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9840-7AF5-4E80-B6B6-7390BF852228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04E5-39B3-4A43-AD30-5695D007E4B4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95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ratikal.com/blog/watch-out-for-these-5-major-network-security-attacks/" TargetMode="External"/><Relationship Id="rId2" Type="http://schemas.openxmlformats.org/officeDocument/2006/relationships/hyperlink" Target="https://towardsdatascience.com/building-an-intrusion-detection-system-using-deep-learning-b9488332b32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nke.gtisc.gatech.edu/ids-readings.html" TargetMode="External"/><Relationship Id="rId5" Type="http://schemas.openxmlformats.org/officeDocument/2006/relationships/hyperlink" Target="https://www.ecb.torontomu.ca/~bagheri/papers/cisda.pdf" TargetMode="External"/><Relationship Id="rId4" Type="http://schemas.openxmlformats.org/officeDocument/2006/relationships/hyperlink" Target="https://www.consilium.europa.eu/en/infographics/cyber-threats-e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CEBB6E-4D5C-1BB0-D8A9-41607213B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121" y="4413293"/>
            <a:ext cx="5402454" cy="1987506"/>
          </a:xfrm>
        </p:spPr>
        <p:txBody>
          <a:bodyPr>
            <a:normAutofit fontScale="90000"/>
          </a:bodyPr>
          <a:lstStyle/>
          <a:p>
            <a:r>
              <a:rPr lang="fr-FR" sz="2400" b="1" dirty="0"/>
              <a:t>Class: </a:t>
            </a:r>
            <a:r>
              <a:rPr lang="fr-FR" sz="2400" dirty="0"/>
              <a:t>Machine Learning for networks</a:t>
            </a:r>
            <a:br>
              <a:rPr lang="fr-FR" sz="2400" dirty="0"/>
            </a:br>
            <a:r>
              <a:rPr lang="fr-FR" sz="2400" b="1" dirty="0"/>
              <a:t>Professor: </a:t>
            </a:r>
            <a:r>
              <a:rPr lang="fr-FR" sz="2400" dirty="0"/>
              <a:t>Andrea ARALLDO</a:t>
            </a:r>
            <a:br>
              <a:rPr lang="fr-FR" sz="2400" dirty="0"/>
            </a:br>
            <a:br>
              <a:rPr lang="fr-FR" sz="2400" dirty="0"/>
            </a:br>
            <a:br>
              <a:rPr lang="fr-FR" sz="2400" dirty="0"/>
            </a:br>
            <a:endParaRPr lang="fr-FR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84742-8DEF-438E-B66C-CE5E30A56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0" y="3180416"/>
            <a:ext cx="5185297" cy="1206265"/>
          </a:xfrm>
        </p:spPr>
        <p:txBody>
          <a:bodyPr>
            <a:normAutofit/>
          </a:bodyPr>
          <a:lstStyle/>
          <a:p>
            <a:r>
              <a:rPr lang="en-US" b="1" dirty="0"/>
              <a:t>Name: </a:t>
            </a:r>
            <a:r>
              <a:rPr lang="en-US" dirty="0"/>
              <a:t>Wilmar QUIROGA</a:t>
            </a:r>
          </a:p>
          <a:p>
            <a:r>
              <a:rPr lang="en-US" b="1" dirty="0"/>
              <a:t>Project: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Intrusion detection</a:t>
            </a:r>
            <a:endParaRPr lang="en-US" dirty="0"/>
          </a:p>
          <a:p>
            <a:endParaRPr lang="en-US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9CB85C-6A61-07DF-BEE5-B34D5E4B40DF}"/>
              </a:ext>
            </a:extLst>
          </p:cNvPr>
          <p:cNvSpPr txBox="1">
            <a:spLocks/>
          </p:cNvSpPr>
          <p:nvPr/>
        </p:nvSpPr>
        <p:spPr>
          <a:xfrm>
            <a:off x="803683" y="1089567"/>
            <a:ext cx="5402454" cy="1421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Intrusion Detection </a:t>
            </a:r>
            <a:r>
              <a:rPr lang="nn-NO" dirty="0"/>
              <a:t>KDD CUP 99 Data Set 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DA133-3B31-55EE-A2E8-38FF20CFACEC}"/>
              </a:ext>
            </a:extLst>
          </p:cNvPr>
          <p:cNvSpPr txBox="1"/>
          <p:nvPr/>
        </p:nvSpPr>
        <p:spPr>
          <a:xfrm>
            <a:off x="295564" y="6271491"/>
            <a:ext cx="39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4098" name="Picture 2" descr="Building an Intrusion Detection System using Deep Learning | by Tamim Mirza  | Towards Data Science">
            <a:extLst>
              <a:ext uri="{FF2B5EF4-FFF2-40B4-BE49-F238E27FC236}">
                <a16:creationId xmlns:a16="http://schemas.microsoft.com/office/drawing/2014/main" id="{F8E7D1C1-32B6-1884-3031-51D23D495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8" t="1507" r="9651" b="1928"/>
          <a:stretch/>
        </p:blipFill>
        <p:spPr bwMode="auto">
          <a:xfrm>
            <a:off x="6072508" y="503358"/>
            <a:ext cx="5892496" cy="4556197"/>
          </a:xfrm>
          <a:prstGeom prst="snip2Diag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6DFB46-BCA9-1FB7-7471-3F678C6A25E2}"/>
              </a:ext>
            </a:extLst>
          </p:cNvPr>
          <p:cNvSpPr txBox="1"/>
          <p:nvPr/>
        </p:nvSpPr>
        <p:spPr>
          <a:xfrm>
            <a:off x="6780081" y="5093592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59908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2F75DF-B3FA-1BC3-181B-C3D178493043}"/>
              </a:ext>
            </a:extLst>
          </p:cNvPr>
          <p:cNvSpPr txBox="1"/>
          <p:nvPr/>
        </p:nvSpPr>
        <p:spPr>
          <a:xfrm>
            <a:off x="1790699" y="745837"/>
            <a:ext cx="9648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Distribution of number of attacks by category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13A42-7071-70A0-4FD3-E7BDC6415C39}"/>
              </a:ext>
            </a:extLst>
          </p:cNvPr>
          <p:cNvSpPr txBox="1"/>
          <p:nvPr/>
        </p:nvSpPr>
        <p:spPr>
          <a:xfrm>
            <a:off x="295563" y="6271491"/>
            <a:ext cx="73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70E966-D08B-6265-6163-5F73ABDCA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18" y="1491233"/>
            <a:ext cx="8408121" cy="492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2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FD7A-FB07-474A-37B9-7E59FBED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279" y="1046626"/>
            <a:ext cx="10325000" cy="378949"/>
          </a:xfrm>
        </p:spPr>
        <p:txBody>
          <a:bodyPr>
            <a:normAutofit fontScale="90000"/>
          </a:bodyPr>
          <a:lstStyle/>
          <a:p>
            <a:r>
              <a:rPr lang="en-US" dirty="0"/>
              <a:t>Protocol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47D68-6174-47AE-2EC2-7494076B9F3B}"/>
              </a:ext>
            </a:extLst>
          </p:cNvPr>
          <p:cNvSpPr txBox="1"/>
          <p:nvPr/>
        </p:nvSpPr>
        <p:spPr>
          <a:xfrm>
            <a:off x="295563" y="6271491"/>
            <a:ext cx="59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E13049-1289-83E0-B0FD-18020346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05" y="1643562"/>
            <a:ext cx="8604372" cy="471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1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8E32A-FB9F-8DB8-D0D2-A710451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Finding correlated variables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07F80-0EFD-9C19-D5E2-3E09C952005E}"/>
              </a:ext>
            </a:extLst>
          </p:cNvPr>
          <p:cNvSpPr txBox="1"/>
          <p:nvPr/>
        </p:nvSpPr>
        <p:spPr>
          <a:xfrm>
            <a:off x="295563" y="6271491"/>
            <a:ext cx="59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1D649A-A603-B4C0-F967-F160DDA1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551" y="419904"/>
            <a:ext cx="7261334" cy="574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6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35FCDE-7360-2666-69CE-40A5A660956E}"/>
              </a:ext>
            </a:extLst>
          </p:cNvPr>
          <p:cNvSpPr txBox="1"/>
          <p:nvPr/>
        </p:nvSpPr>
        <p:spPr>
          <a:xfrm>
            <a:off x="295563" y="6271491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0A411-5124-F8C6-57A9-D3C4E3DFD117}"/>
              </a:ext>
            </a:extLst>
          </p:cNvPr>
          <p:cNvSpPr txBox="1"/>
          <p:nvPr/>
        </p:nvSpPr>
        <p:spPr>
          <a:xfrm>
            <a:off x="701962" y="368503"/>
            <a:ext cx="9520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Most correlated variables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FE7AEBA-A796-95D0-14EE-7B925AD8F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50563"/>
              </p:ext>
            </p:extLst>
          </p:nvPr>
        </p:nvGraphicFramePr>
        <p:xfrm>
          <a:off x="2607249" y="1057103"/>
          <a:ext cx="6977501" cy="43540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9927">
                  <a:extLst>
                    <a:ext uri="{9D8B030D-6E8A-4147-A177-3AD203B41FA5}">
                      <a16:colId xmlns:a16="http://schemas.microsoft.com/office/drawing/2014/main" val="1279615720"/>
                    </a:ext>
                  </a:extLst>
                </a:gridCol>
                <a:gridCol w="3050993">
                  <a:extLst>
                    <a:ext uri="{9D8B030D-6E8A-4147-A177-3AD203B41FA5}">
                      <a16:colId xmlns:a16="http://schemas.microsoft.com/office/drawing/2014/main" val="1106622954"/>
                    </a:ext>
                  </a:extLst>
                </a:gridCol>
                <a:gridCol w="1976581">
                  <a:extLst>
                    <a:ext uri="{9D8B030D-6E8A-4147-A177-3AD203B41FA5}">
                      <a16:colId xmlns:a16="http://schemas.microsoft.com/office/drawing/2014/main" val="1315970546"/>
                    </a:ext>
                  </a:extLst>
                </a:gridCol>
              </a:tblGrid>
              <a:tr h="287719">
                <a:tc>
                  <a:txBody>
                    <a:bodyPr/>
                    <a:lstStyle/>
                    <a:p>
                      <a:r>
                        <a:rPr lang="en-US" sz="1400" dirty="0"/>
                        <a:t>Variable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60974"/>
                  </a:ext>
                </a:extLst>
              </a:tr>
              <a:tr h="3114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serror</a:t>
                      </a:r>
                      <a:r>
                        <a:rPr lang="en-US" sz="1400" dirty="0"/>
                        <a:t>-rate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dst_host_srv_serror_rate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17575"/>
                  </a:ext>
                </a:extLst>
              </a:tr>
              <a:tr h="31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serror</a:t>
                      </a:r>
                      <a:r>
                        <a:rPr lang="en-US" sz="1400" dirty="0"/>
                        <a:t>-rate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dst_host_serror_rate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15368"/>
                  </a:ext>
                </a:extLst>
              </a:tr>
              <a:tr h="3114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srv_count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dst_host_same_src_port_rate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93182"/>
                  </a:ext>
                </a:extLst>
              </a:tr>
              <a:tr h="311478">
                <a:tc>
                  <a:txBody>
                    <a:bodyPr/>
                    <a:lstStyle/>
                    <a:p>
                      <a:r>
                        <a:rPr lang="en-US" sz="14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dst_host_same_src_port_rate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16540"/>
                  </a:ext>
                </a:extLst>
              </a:tr>
              <a:tr h="3114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rerror_rate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dst_host_srv_serror_rate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29278"/>
                  </a:ext>
                </a:extLst>
              </a:tr>
              <a:tr h="31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rerror_rate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dst_host_rerror_rate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579307"/>
                  </a:ext>
                </a:extLst>
              </a:tr>
              <a:tr h="31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srv_rerror_rate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dst_host_srv_rerror_rate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704142"/>
                  </a:ext>
                </a:extLst>
              </a:tr>
              <a:tr h="31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srv_rerror_rate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dst_host_rerror_rate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89721"/>
                  </a:ext>
                </a:extLst>
              </a:tr>
              <a:tr h="31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same_srv_rate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dst_host_same_srv_rate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96159"/>
                  </a:ext>
                </a:extLst>
              </a:tr>
              <a:tr h="31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same_srv_rate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dst_host_srv_count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000046"/>
                  </a:ext>
                </a:extLst>
              </a:tr>
              <a:tr h="31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is_guest_login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74004"/>
                  </a:ext>
                </a:extLst>
              </a:tr>
              <a:tr h="31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num_root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num_compromised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036854"/>
                  </a:ext>
                </a:extLst>
              </a:tr>
              <a:tr h="31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num_compromised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su_attempted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5681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CFE5F2A-3395-FF9D-1C08-A14D44CF5788}"/>
              </a:ext>
            </a:extLst>
          </p:cNvPr>
          <p:cNvSpPr txBox="1"/>
          <p:nvPr/>
        </p:nvSpPr>
        <p:spPr>
          <a:xfrm>
            <a:off x="895926" y="5625160"/>
            <a:ext cx="10854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Eliminate the most correlated characteristics and those that have a unique value such as </a:t>
            </a:r>
            <a:r>
              <a:rPr lang="en-US" sz="2400" dirty="0" err="1"/>
              <a:t>num_outbound_cmds</a:t>
            </a:r>
            <a:r>
              <a:rPr lang="en-US" sz="2400" dirty="0"/>
              <a:t> and </a:t>
            </a:r>
            <a:r>
              <a:rPr lang="en-US" sz="2400" dirty="0" err="1"/>
              <a:t>is_host_login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97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B129-DC07-0A8C-0931-51A37DAB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29" y="417643"/>
            <a:ext cx="10325000" cy="788524"/>
          </a:xfrm>
        </p:spPr>
        <p:txBody>
          <a:bodyPr/>
          <a:lstStyle/>
          <a:p>
            <a:r>
              <a:rPr lang="en-US" dirty="0"/>
              <a:t>Models Performance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8C949F-8C6F-748A-2C74-78C5C421D620}"/>
              </a:ext>
            </a:extLst>
          </p:cNvPr>
          <p:cNvSpPr txBox="1">
            <a:spLocks/>
          </p:cNvSpPr>
          <p:nvPr/>
        </p:nvSpPr>
        <p:spPr>
          <a:xfrm>
            <a:off x="1156871" y="1206167"/>
            <a:ext cx="3727944" cy="477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31AD9-865A-D1DB-7815-8D9771659D59}"/>
              </a:ext>
            </a:extLst>
          </p:cNvPr>
          <p:cNvSpPr txBox="1"/>
          <p:nvPr/>
        </p:nvSpPr>
        <p:spPr>
          <a:xfrm>
            <a:off x="295563" y="6271491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A8794A54-299A-43F3-5C7F-F26F1A997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31358"/>
              </p:ext>
            </p:extLst>
          </p:nvPr>
        </p:nvGraphicFramePr>
        <p:xfrm>
          <a:off x="1086494" y="2389213"/>
          <a:ext cx="9948635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93">
                  <a:extLst>
                    <a:ext uri="{9D8B030D-6E8A-4147-A177-3AD203B41FA5}">
                      <a16:colId xmlns:a16="http://schemas.microsoft.com/office/drawing/2014/main" val="2484983580"/>
                    </a:ext>
                  </a:extLst>
                </a:gridCol>
                <a:gridCol w="1810139">
                  <a:extLst>
                    <a:ext uri="{9D8B030D-6E8A-4147-A177-3AD203B41FA5}">
                      <a16:colId xmlns:a16="http://schemas.microsoft.com/office/drawing/2014/main" val="3097124450"/>
                    </a:ext>
                  </a:extLst>
                </a:gridCol>
                <a:gridCol w="1472349">
                  <a:extLst>
                    <a:ext uri="{9D8B030D-6E8A-4147-A177-3AD203B41FA5}">
                      <a16:colId xmlns:a16="http://schemas.microsoft.com/office/drawing/2014/main" val="1704975356"/>
                    </a:ext>
                  </a:extLst>
                </a:gridCol>
                <a:gridCol w="1989727">
                  <a:extLst>
                    <a:ext uri="{9D8B030D-6E8A-4147-A177-3AD203B41FA5}">
                      <a16:colId xmlns:a16="http://schemas.microsoft.com/office/drawing/2014/main" val="2335587936"/>
                    </a:ext>
                  </a:extLst>
                </a:gridCol>
                <a:gridCol w="1989727">
                  <a:extLst>
                    <a:ext uri="{9D8B030D-6E8A-4147-A177-3AD203B41FA5}">
                      <a16:colId xmlns:a16="http://schemas.microsoft.com/office/drawing/2014/main" val="3682227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MME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MME Test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10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002060"/>
                          </a:solidFill>
                          <a:effectLst/>
                          <a:latin typeface="Roboto" panose="02000000000000000000" pitchFamily="2" charset="0"/>
                        </a:rPr>
                        <a:t>Decision Tree Classifier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47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002060"/>
                          </a:solidFill>
                          <a:effectLst/>
                          <a:latin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1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</a:t>
                      </a:r>
                      <a:endParaRPr lang="en-US" sz="1800" b="0" i="0" dirty="0">
                        <a:solidFill>
                          <a:srgbClr val="00206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94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52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D2DB8-D5D0-AE57-DC66-E549FA4F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4" y="412404"/>
            <a:ext cx="11109653" cy="9057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/>
              <a:t>Confusion Matrix 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Decision Tree Classifier</a:t>
            </a:r>
            <a:br>
              <a:rPr lang="en-US" sz="28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</a:b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BAA91-C1CD-9E66-BEFA-54549035B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94" y="1080599"/>
            <a:ext cx="5149490" cy="4711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77C0DF-462F-74F6-57C4-AE3E9D7CF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212" y="1043204"/>
            <a:ext cx="5024635" cy="4817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85CF8A-EEB9-A135-957B-0E30AC3DC755}"/>
              </a:ext>
            </a:extLst>
          </p:cNvPr>
          <p:cNvSpPr txBox="1"/>
          <p:nvPr/>
        </p:nvSpPr>
        <p:spPr>
          <a:xfrm>
            <a:off x="2351844" y="5609615"/>
            <a:ext cx="32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MinMax Scaler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C62DE-4E2D-0F04-3442-258C6900B61C}"/>
              </a:ext>
            </a:extLst>
          </p:cNvPr>
          <p:cNvSpPr txBox="1"/>
          <p:nvPr/>
        </p:nvSpPr>
        <p:spPr>
          <a:xfrm>
            <a:off x="8228934" y="5659224"/>
            <a:ext cx="32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Scaler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D473A4-082F-6F70-B2BC-8826188335E9}"/>
              </a:ext>
            </a:extLst>
          </p:cNvPr>
          <p:cNvSpPr txBox="1"/>
          <p:nvPr/>
        </p:nvSpPr>
        <p:spPr>
          <a:xfrm>
            <a:off x="295563" y="6271491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41655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2DB8-D5D0-AE57-DC66-E549FA4F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44864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Confusion Matrix Logistic Regression</a:t>
            </a:r>
            <a:br>
              <a:rPr lang="en-US" sz="5400" dirty="0"/>
            </a:b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31266-BA0F-2AEA-5C05-99D7F2A8C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495" y="542925"/>
            <a:ext cx="6105525" cy="6000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A77201-9964-0D7C-1AFE-A0447BE3BA4A}"/>
              </a:ext>
            </a:extLst>
          </p:cNvPr>
          <p:cNvSpPr txBox="1"/>
          <p:nvPr/>
        </p:nvSpPr>
        <p:spPr>
          <a:xfrm>
            <a:off x="295563" y="6271491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25082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8CCA-3355-1DC1-32CF-8B6C095E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58097"/>
            <a:ext cx="10325000" cy="982776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importance Decision Tree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F8866-EFAD-945B-AAC9-A44ADBFE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11" y="1633444"/>
            <a:ext cx="6900396" cy="4766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0F64F-D443-FFDB-C553-FC0D8D257DB9}"/>
              </a:ext>
            </a:extLst>
          </p:cNvPr>
          <p:cNvSpPr txBox="1"/>
          <p:nvPr/>
        </p:nvSpPr>
        <p:spPr>
          <a:xfrm>
            <a:off x="295563" y="6271491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98193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1C46-D49C-5F6E-11A3-97D40D8A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843" y="476569"/>
            <a:ext cx="10325000" cy="585613"/>
          </a:xfrm>
        </p:spPr>
        <p:txBody>
          <a:bodyPr>
            <a:noAutofit/>
          </a:bodyPr>
          <a:lstStyle/>
          <a:p>
            <a:r>
              <a:rPr lang="en-US" sz="3600" dirty="0"/>
              <a:t>Histogram of </a:t>
            </a:r>
            <a:r>
              <a:rPr lang="en-US" sz="3600" dirty="0" err="1"/>
              <a:t>loggin_in</a:t>
            </a:r>
            <a:r>
              <a:rPr lang="en-US" sz="3600" dirty="0"/>
              <a:t> feature Group by Target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24BC5-911B-20B8-2E6F-D47CB5771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00728"/>
            <a:ext cx="7769922" cy="5409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A6288-B10D-1376-9DF8-0720D43D0EBD}"/>
              </a:ext>
            </a:extLst>
          </p:cNvPr>
          <p:cNvSpPr txBox="1"/>
          <p:nvPr/>
        </p:nvSpPr>
        <p:spPr>
          <a:xfrm>
            <a:off x="295563" y="6271491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854522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05421D-23CB-40F5-9098-D716667E5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EDFB19-5DE1-4CA8-842F-CF9657C9B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04A073-94DC-4578-A9E2-F2E11D91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7F7BBB2-E3AC-457B-807F-64236CF30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0853883-33B5-4C34-9FBE-49F74C50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3148E7B-B5D6-4263-9D85-5D3DFB61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967EC22-EFE1-454E-8FD1-12FFCD9D2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49EB4AF-9931-410A-9F68-C24B6C39E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4941F79-4D72-496E-AE99-73B9E1F7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D4E79B3-CB64-439D-B1FC-FC4BF47CD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92598D1-4713-4DC0-BD6B-7CC594357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EB19DC-1DB5-4675-A6DE-6360F0AD7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05E56D6-1D38-4913-B543-41ECE2C46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6ACC1A-6B97-4B0B-A036-F81890623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2197E3E-AC71-447A-A5F1-AC337FD73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37D0DA4-9FA9-4502-8296-6DD8842C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94CC6E-AA45-4AFF-8EC6-17FE42173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30A0C5-0C67-4AC8-9F75-D63277BF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10410FE-F829-4EB2-98EE-397D51FC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E2C1BE1-F256-4B52-BB5D-50C84668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E104CCA-10BA-45D1-A504-EF3AD7334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6E7DBD2-8DAE-45A0-9A8C-33132910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AD51F90-1778-4825-87B9-E04A473A4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8B4C11C-68F4-4AAA-B3C6-99B339FD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F65B701-4451-455A-A72C-968591A5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E9A4D7-E804-4F7D-B46F-9182BE11D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22ECDE-9CC3-4260-A85A-1575376E7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940BF09-5C37-4ABA-919D-A22281C3A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CA37BD-68D3-427B-9FDA-2ADAFCF5D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C5F91D5-B215-42B0-81E5-7CE4263BD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C21ED72-60A2-439D-8DD2-85900BA4C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853A371-AB64-4677-9E5A-FE61C0E04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B3093A12-B759-4321-96FD-060689E3A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291541" y="-28737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C7130-9418-6D53-CE87-E2C1DBBD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041" y="652244"/>
            <a:ext cx="4415630" cy="1819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Balanced Dataset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2C35F-8EA6-EC5E-C607-46FB9F28A665}"/>
              </a:ext>
            </a:extLst>
          </p:cNvPr>
          <p:cNvSpPr txBox="1"/>
          <p:nvPr/>
        </p:nvSpPr>
        <p:spPr>
          <a:xfrm>
            <a:off x="295563" y="6271491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2475C-A2E6-6F98-38D1-A5ECEF21B9E7}"/>
              </a:ext>
            </a:extLst>
          </p:cNvPr>
          <p:cNvSpPr txBox="1"/>
          <p:nvPr/>
        </p:nvSpPr>
        <p:spPr>
          <a:xfrm>
            <a:off x="7076286" y="2743200"/>
            <a:ext cx="3741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Dos: 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Normal: 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Probe: 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r2l: 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u2r: 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A6A9528-E944-2B35-19B9-52ECA29C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73" y="1130303"/>
            <a:ext cx="5707505" cy="49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7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23DF-0799-567E-8F50-26A61EBF6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6" y="882859"/>
            <a:ext cx="10325000" cy="77957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 descr="Watch Out for These 5 Major Network Security Attacks! - Kratikal Blogs">
            <a:extLst>
              <a:ext uri="{FF2B5EF4-FFF2-40B4-BE49-F238E27FC236}">
                <a16:creationId xmlns:a16="http://schemas.microsoft.com/office/drawing/2014/main" id="{6AEBFFBA-F20C-8703-5FEF-1A6A29399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319" y="2564412"/>
            <a:ext cx="4558870" cy="244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DD9DB4-FD54-A919-82C6-DFB36BA59B42}"/>
              </a:ext>
            </a:extLst>
          </p:cNvPr>
          <p:cNvSpPr txBox="1"/>
          <p:nvPr/>
        </p:nvSpPr>
        <p:spPr>
          <a:xfrm>
            <a:off x="7394319" y="5087529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B9D44-C4F2-EABE-2021-2E1491EBAA4D}"/>
              </a:ext>
            </a:extLst>
          </p:cNvPr>
          <p:cNvSpPr txBox="1"/>
          <p:nvPr/>
        </p:nvSpPr>
        <p:spPr>
          <a:xfrm>
            <a:off x="295564" y="6271491"/>
            <a:ext cx="39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9C609-66CE-F6C1-3F55-D33063DD8BFE}"/>
              </a:ext>
            </a:extLst>
          </p:cNvPr>
          <p:cNvSpPr txBox="1"/>
          <p:nvPr/>
        </p:nvSpPr>
        <p:spPr>
          <a:xfrm>
            <a:off x="167294" y="2303460"/>
            <a:ext cx="72930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importance of cyber security is given because according to the European Commission: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2020, the amount of data stolen on a monthly basis in the EU exceeded 10 terabytes.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the EU, ransomware stands out as a major cyber threat.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43541"/>
                </a:solidFill>
                <a:effectLst/>
                <a:latin typeface="Söhne"/>
              </a:rPr>
              <a:t>Distributed Denial of Service (DDoS) attacks also rank among the highest threats.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estimated annual cost of cybercrime to the global economy was €5.5 trillion at the end of 2020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1C1E41-23B4-CCCA-0E80-6B9693FD00EA}"/>
              </a:ext>
            </a:extLst>
          </p:cNvPr>
          <p:cNvSpPr txBox="1"/>
          <p:nvPr/>
        </p:nvSpPr>
        <p:spPr>
          <a:xfrm>
            <a:off x="4153070" y="5104227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7624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805421D-23CB-40F5-9098-D716667E5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BEDFB19-5DE1-4CA8-842F-CF9657C9B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B04A073-94DC-4578-A9E2-F2E11D91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F7BBB2-E3AC-457B-807F-64236CF30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0853883-33B5-4C34-9FBE-49F74C50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148E7B-B5D6-4263-9D85-5D3DFB61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967EC22-EFE1-454E-8FD1-12FFCD9D2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49EB4AF-9931-410A-9F68-C24B6C39E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4941F79-4D72-496E-AE99-73B9E1F7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D4E79B3-CB64-439D-B1FC-FC4BF47CD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92598D1-4713-4DC0-BD6B-7CC594357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5EB19DC-1DB5-4675-A6DE-6360F0AD7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05E56D6-1D38-4913-B543-41ECE2C46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F6ACC1A-6B97-4B0B-A036-F81890623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2197E3E-AC71-447A-A5F1-AC337FD73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7D0DA4-9FA9-4502-8296-6DD8842C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A94CC6E-AA45-4AFF-8EC6-17FE42173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30A0C5-0C67-4AC8-9F75-D63277BF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10410FE-F829-4EB2-98EE-397D51FC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E2C1BE1-F256-4B52-BB5D-50C84668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E104CCA-10BA-45D1-A504-EF3AD7334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6E7DBD2-8DAE-45A0-9A8C-33132910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AD51F90-1778-4825-87B9-E04A473A4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8B4C11C-68F4-4AAA-B3C6-99B339FD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F65B701-4451-455A-A72C-968591A5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8E9A4D7-E804-4F7D-B46F-9182BE11D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522ECDE-9CC3-4260-A85A-1575376E7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940BF09-5C37-4ABA-919D-A22281C3A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ECA37BD-68D3-427B-9FDA-2ADAFCF5D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C5F91D5-B215-42B0-81E5-7CE4263BD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C21ED72-60A2-439D-8DD2-85900BA4C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853A371-AB64-4677-9E5A-FE61C0E04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B3093A12-B759-4321-96FD-060689E3A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291541" y="-28737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9D380B-3805-76C0-85FE-CEFFEC2066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73120" y="722903"/>
            <a:ext cx="4415630" cy="2460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0" i="0">
                <a:effectLst/>
              </a:rPr>
              <a:t>Decision Tree Classifier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9C059-6494-757D-9AEB-7CA08B25B1E9}"/>
              </a:ext>
            </a:extLst>
          </p:cNvPr>
          <p:cNvSpPr txBox="1"/>
          <p:nvPr/>
        </p:nvSpPr>
        <p:spPr>
          <a:xfrm>
            <a:off x="295563" y="6271491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graphicFrame>
        <p:nvGraphicFramePr>
          <p:cNvPr id="45" name="Table 9">
            <a:extLst>
              <a:ext uri="{FF2B5EF4-FFF2-40B4-BE49-F238E27FC236}">
                <a16:creationId xmlns:a16="http://schemas.microsoft.com/office/drawing/2014/main" id="{4B6D92D6-3D6B-A226-CF5A-ADEE65816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751356"/>
              </p:ext>
            </p:extLst>
          </p:nvPr>
        </p:nvGraphicFramePr>
        <p:xfrm>
          <a:off x="700838" y="4023063"/>
          <a:ext cx="994863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693">
                  <a:extLst>
                    <a:ext uri="{9D8B030D-6E8A-4147-A177-3AD203B41FA5}">
                      <a16:colId xmlns:a16="http://schemas.microsoft.com/office/drawing/2014/main" val="2484983580"/>
                    </a:ext>
                  </a:extLst>
                </a:gridCol>
                <a:gridCol w="1810139">
                  <a:extLst>
                    <a:ext uri="{9D8B030D-6E8A-4147-A177-3AD203B41FA5}">
                      <a16:colId xmlns:a16="http://schemas.microsoft.com/office/drawing/2014/main" val="3097124450"/>
                    </a:ext>
                  </a:extLst>
                </a:gridCol>
                <a:gridCol w="1472349">
                  <a:extLst>
                    <a:ext uri="{9D8B030D-6E8A-4147-A177-3AD203B41FA5}">
                      <a16:colId xmlns:a16="http://schemas.microsoft.com/office/drawing/2014/main" val="1704975356"/>
                    </a:ext>
                  </a:extLst>
                </a:gridCol>
                <a:gridCol w="1989727">
                  <a:extLst>
                    <a:ext uri="{9D8B030D-6E8A-4147-A177-3AD203B41FA5}">
                      <a16:colId xmlns:a16="http://schemas.microsoft.com/office/drawing/2014/main" val="2335587936"/>
                    </a:ext>
                  </a:extLst>
                </a:gridCol>
                <a:gridCol w="1989727">
                  <a:extLst>
                    <a:ext uri="{9D8B030D-6E8A-4147-A177-3AD203B41FA5}">
                      <a16:colId xmlns:a16="http://schemas.microsoft.com/office/drawing/2014/main" val="3682227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MME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MME Test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10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002060"/>
                          </a:solidFill>
                          <a:effectLst/>
                          <a:latin typeface="Roboto" panose="02000000000000000000" pitchFamily="2" charset="0"/>
                        </a:rPr>
                        <a:t>Decision Tree Classifier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47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91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8F14F5-EF00-02BA-9F06-799A5B7E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35258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Confusion Matrix Balanced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938F49-B476-5EAC-C538-63D904049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757237"/>
            <a:ext cx="5676900" cy="5343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3358EB-2EC7-7C53-A3F3-39A82817A539}"/>
              </a:ext>
            </a:extLst>
          </p:cNvPr>
          <p:cNvSpPr txBox="1"/>
          <p:nvPr/>
        </p:nvSpPr>
        <p:spPr>
          <a:xfrm>
            <a:off x="295563" y="6271491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16350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F7B6-3B24-1390-52DC-6F009DA6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6C3-54A8-BC5F-B64C-6F66EEBF3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dataset is unbalanced, that is, although we have a very good accuracy, the less frequent classes such as U2R have a lower accuracy.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dataset has many repeated samples meaning that some samples may appear in the test which may increase the accuracy.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78F5B-1CE3-71E6-C982-28E51FABA816}"/>
              </a:ext>
            </a:extLst>
          </p:cNvPr>
          <p:cNvSpPr txBox="1"/>
          <p:nvPr/>
        </p:nvSpPr>
        <p:spPr>
          <a:xfrm>
            <a:off x="295563" y="6271491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785087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251E2-5CBF-4BB0-F9C9-D87B06260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98862"/>
            <a:ext cx="10325000" cy="4405705"/>
          </a:xfrm>
        </p:spPr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https://towardsdatascience.com/building-an-intrusion-detection-system-using-deep-learning-b9488332b321</a:t>
            </a:r>
            <a:endParaRPr lang="en-US" dirty="0"/>
          </a:p>
          <a:p>
            <a:r>
              <a:rPr lang="en-US" dirty="0"/>
              <a:t>[2] </a:t>
            </a:r>
            <a:r>
              <a:rPr lang="en-US" dirty="0">
                <a:hlinkClick r:id="rId3"/>
              </a:rPr>
              <a:t>https://kratikal.com/blog/watch-out-for-these-5-major-network-security-attacks/</a:t>
            </a:r>
            <a:endParaRPr lang="en-US" dirty="0"/>
          </a:p>
          <a:p>
            <a:r>
              <a:rPr lang="en-US" dirty="0"/>
              <a:t>[3] </a:t>
            </a:r>
            <a:r>
              <a:rPr lang="en-US" dirty="0">
                <a:hlinkClick r:id="rId4"/>
              </a:rPr>
              <a:t>https://www.consilium.europa.eu/en/infographics/cyber-threats-eu/</a:t>
            </a:r>
            <a:endParaRPr lang="en-US" dirty="0"/>
          </a:p>
          <a:p>
            <a:r>
              <a:rPr lang="en-US" dirty="0"/>
              <a:t>[4] </a:t>
            </a:r>
            <a:r>
              <a:rPr lang="en-US" dirty="0">
                <a:hlinkClick r:id="rId5"/>
              </a:rPr>
              <a:t>https://www.ecb.torontomu.ca/~bagheri/papers/cisda.pdf</a:t>
            </a:r>
            <a:endParaRPr lang="en-US" dirty="0"/>
          </a:p>
          <a:p>
            <a:r>
              <a:rPr lang="en-US" dirty="0"/>
              <a:t>[5] </a:t>
            </a:r>
            <a:r>
              <a:rPr lang="en-US" dirty="0">
                <a:hlinkClick r:id="rId5"/>
              </a:rPr>
              <a:t>https://www.ecb.torontomu.ca/~bagheri/papers/cisda.pdf</a:t>
            </a:r>
            <a:endParaRPr lang="en-US" dirty="0"/>
          </a:p>
          <a:p>
            <a:r>
              <a:rPr lang="en-US" dirty="0"/>
              <a:t>[6] </a:t>
            </a:r>
            <a:r>
              <a:rPr lang="en-US" dirty="0">
                <a:hlinkClick r:id="rId6"/>
              </a:rPr>
              <a:t>http://wenke.gtisc.gatech.edu/ids-readings.html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641E7-7B3C-A53E-50BD-392253DEB3E2}"/>
              </a:ext>
            </a:extLst>
          </p:cNvPr>
          <p:cNvSpPr txBox="1"/>
          <p:nvPr/>
        </p:nvSpPr>
        <p:spPr>
          <a:xfrm>
            <a:off x="763571" y="782425"/>
            <a:ext cx="10252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F2A4CD-30BB-D05A-F59B-0DE70AD57BCB}"/>
              </a:ext>
            </a:extLst>
          </p:cNvPr>
          <p:cNvSpPr txBox="1"/>
          <p:nvPr/>
        </p:nvSpPr>
        <p:spPr>
          <a:xfrm>
            <a:off x="295563" y="6271491"/>
            <a:ext cx="60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11978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7A7170E1-C163-4577-A0CE-588797377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81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9F0F2-E24A-2314-4AAE-1988E42BFB7C}"/>
              </a:ext>
            </a:extLst>
          </p:cNvPr>
          <p:cNvSpPr txBox="1"/>
          <p:nvPr/>
        </p:nvSpPr>
        <p:spPr>
          <a:xfrm>
            <a:off x="673724" y="214263"/>
            <a:ext cx="5917717" cy="53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 Cyber Threats in Europe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E6B77-8D3C-2A06-0415-CA1701ED9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4" y="842681"/>
            <a:ext cx="7749525" cy="25767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CB3EDA-9603-43F4-C1CF-8EA01466E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097" y="3732632"/>
            <a:ext cx="7585589" cy="30230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E504E4-6062-E66B-6097-064C60CB9AA3}"/>
              </a:ext>
            </a:extLst>
          </p:cNvPr>
          <p:cNvSpPr txBox="1"/>
          <p:nvPr/>
        </p:nvSpPr>
        <p:spPr>
          <a:xfrm>
            <a:off x="3342088" y="6386390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07380F-8B72-5D32-07FE-9D937D155BB9}"/>
              </a:ext>
            </a:extLst>
          </p:cNvPr>
          <p:cNvSpPr txBox="1"/>
          <p:nvPr/>
        </p:nvSpPr>
        <p:spPr>
          <a:xfrm>
            <a:off x="295564" y="6271491"/>
            <a:ext cx="39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5975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A5E0EF-3F25-75AB-84A8-CABB1AF2B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885" y="236850"/>
            <a:ext cx="7829305" cy="29458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B005F-5BB3-EA2C-61F9-A639A253F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2" y="3432617"/>
            <a:ext cx="7575076" cy="27795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2A4012-CCEB-F40F-FE51-2320FCD0B018}"/>
              </a:ext>
            </a:extLst>
          </p:cNvPr>
          <p:cNvSpPr txBox="1"/>
          <p:nvPr/>
        </p:nvSpPr>
        <p:spPr>
          <a:xfrm>
            <a:off x="295564" y="6271491"/>
            <a:ext cx="39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EE84F-19B9-5A01-6660-9A965B8E5657}"/>
              </a:ext>
            </a:extLst>
          </p:cNvPr>
          <p:cNvSpPr txBox="1"/>
          <p:nvPr/>
        </p:nvSpPr>
        <p:spPr>
          <a:xfrm>
            <a:off x="8149758" y="6027543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45140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E292-1B81-BA57-34C6-EA8AF2B8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853467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KDD CUP 99 Data Set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213A1-D575-7756-26BE-016A50AC9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79418"/>
            <a:ext cx="10325000" cy="4325149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DARPA’98 IDS evaluation program collected around 4 gigabytes of compressed raw (binary)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tcpdump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System events data over 7 weeks of network traffic, so The KDD training dataset has roughly 4.9 million single connection vectors with 41 features, labeled as either normal or an attack 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simulated attacks belong to one of four categories.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Denial of Service Attack (DoS):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User to Root Attack (U2R):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Remote to Local Attack (R2L):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Probing Attack: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What is a DDoS Attack: Types, Prevention &amp; Remediation | OneLogin">
            <a:extLst>
              <a:ext uri="{FF2B5EF4-FFF2-40B4-BE49-F238E27FC236}">
                <a16:creationId xmlns:a16="http://schemas.microsoft.com/office/drawing/2014/main" id="{09D99B6D-ECCD-009F-113B-2CDF69CE6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157" y="3608642"/>
            <a:ext cx="55245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07B05C-92E6-ECBB-2E1C-3672DCE8C475}"/>
              </a:ext>
            </a:extLst>
          </p:cNvPr>
          <p:cNvSpPr txBox="1"/>
          <p:nvPr/>
        </p:nvSpPr>
        <p:spPr>
          <a:xfrm>
            <a:off x="10831657" y="2953497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40F32-7707-D8C1-4FCF-633A219F6719}"/>
              </a:ext>
            </a:extLst>
          </p:cNvPr>
          <p:cNvSpPr txBox="1"/>
          <p:nvPr/>
        </p:nvSpPr>
        <p:spPr>
          <a:xfrm>
            <a:off x="295564" y="6271491"/>
            <a:ext cx="39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A7350-7212-354D-028B-A11912DAFEF4}"/>
              </a:ext>
            </a:extLst>
          </p:cNvPr>
          <p:cNvSpPr txBox="1"/>
          <p:nvPr/>
        </p:nvSpPr>
        <p:spPr>
          <a:xfrm>
            <a:off x="9504049" y="5902159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[5]</a:t>
            </a:r>
          </a:p>
        </p:txBody>
      </p:sp>
    </p:spTree>
    <p:extLst>
      <p:ext uri="{BB962C8B-B14F-4D97-AF65-F5344CB8AC3E}">
        <p14:creationId xmlns:p14="http://schemas.microsoft.com/office/powerpoint/2010/main" val="162932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0C229-52AD-829A-F520-48B8F10D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398" y="604902"/>
            <a:ext cx="8149011" cy="56665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297B2E-5E0B-B141-52C6-86858BEF5882}"/>
              </a:ext>
            </a:extLst>
          </p:cNvPr>
          <p:cNvSpPr txBox="1"/>
          <p:nvPr/>
        </p:nvSpPr>
        <p:spPr>
          <a:xfrm>
            <a:off x="10153027" y="5902159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BC0AC-0F7E-885C-1208-EBA0B2E0D74B}"/>
              </a:ext>
            </a:extLst>
          </p:cNvPr>
          <p:cNvSpPr txBox="1"/>
          <p:nvPr/>
        </p:nvSpPr>
        <p:spPr>
          <a:xfrm>
            <a:off x="295564" y="6271491"/>
            <a:ext cx="39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6241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C6CE-6E2A-A8AD-0859-5618E7C2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828288"/>
          </a:xfrm>
        </p:spPr>
        <p:txBody>
          <a:bodyPr/>
          <a:lstStyle/>
          <a:p>
            <a:r>
              <a:rPr lang="en-US" dirty="0"/>
              <a:t>Features in the Dataset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B375E965-A92E-D233-23FE-D58DCD63F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536401"/>
              </p:ext>
            </p:extLst>
          </p:nvPr>
        </p:nvGraphicFramePr>
        <p:xfrm>
          <a:off x="691079" y="1668334"/>
          <a:ext cx="10325000" cy="4489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9858B2E-B005-4159-66C2-205D445CD42D}"/>
              </a:ext>
            </a:extLst>
          </p:cNvPr>
          <p:cNvSpPr txBox="1"/>
          <p:nvPr/>
        </p:nvSpPr>
        <p:spPr>
          <a:xfrm>
            <a:off x="295564" y="6271491"/>
            <a:ext cx="39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0858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B6C75E9-D7D1-A199-E3A8-C6B32687B0C7}"/>
              </a:ext>
            </a:extLst>
          </p:cNvPr>
          <p:cNvSpPr txBox="1"/>
          <p:nvPr/>
        </p:nvSpPr>
        <p:spPr>
          <a:xfrm>
            <a:off x="800100" y="390525"/>
            <a:ext cx="1031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Features: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38F51-E03F-7107-0297-9AC8DEE97CAC}"/>
              </a:ext>
            </a:extLst>
          </p:cNvPr>
          <p:cNvSpPr txBox="1"/>
          <p:nvPr/>
        </p:nvSpPr>
        <p:spPr>
          <a:xfrm>
            <a:off x="295564" y="6271491"/>
            <a:ext cx="39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855B3D5-5CC2-C882-C4F8-6DF2288C6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85958"/>
              </p:ext>
            </p:extLst>
          </p:nvPr>
        </p:nvGraphicFramePr>
        <p:xfrm>
          <a:off x="105749" y="1275188"/>
          <a:ext cx="3979572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615">
                  <a:extLst>
                    <a:ext uri="{9D8B030D-6E8A-4147-A177-3AD203B41FA5}">
                      <a16:colId xmlns:a16="http://schemas.microsoft.com/office/drawing/2014/main" val="2636861104"/>
                    </a:ext>
                  </a:extLst>
                </a:gridCol>
                <a:gridCol w="1751957">
                  <a:extLst>
                    <a:ext uri="{9D8B030D-6E8A-4147-A177-3AD203B41FA5}">
                      <a16:colId xmlns:a16="http://schemas.microsoft.com/office/drawing/2014/main" val="28553139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Basic Features             Type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7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3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Object(Categorical)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1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Object(Categorical)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81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Object(Categorical)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7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Destination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55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8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Wrong Fragment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04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Urgent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36632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68A5F93E-8AD5-6324-1C76-175EBC30C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32358"/>
              </p:ext>
            </p:extLst>
          </p:nvPr>
        </p:nvGraphicFramePr>
        <p:xfrm>
          <a:off x="8109526" y="243363"/>
          <a:ext cx="3786909" cy="6224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244">
                  <a:extLst>
                    <a:ext uri="{9D8B030D-6E8A-4147-A177-3AD203B41FA5}">
                      <a16:colId xmlns:a16="http://schemas.microsoft.com/office/drawing/2014/main" val="2636861104"/>
                    </a:ext>
                  </a:extLst>
                </a:gridCol>
                <a:gridCol w="1264665">
                  <a:extLst>
                    <a:ext uri="{9D8B030D-6E8A-4147-A177-3AD203B41FA5}">
                      <a16:colId xmlns:a16="http://schemas.microsoft.com/office/drawing/2014/main" val="2855313966"/>
                    </a:ext>
                  </a:extLst>
                </a:gridCol>
              </a:tblGrid>
              <a:tr h="308997">
                <a:tc gridSpan="2">
                  <a:txBody>
                    <a:bodyPr/>
                    <a:lstStyle/>
                    <a:p>
                      <a:r>
                        <a:rPr lang="en-US" dirty="0"/>
                        <a:t>Traffic Features             Type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74972"/>
                  </a:ext>
                </a:extLst>
              </a:tr>
              <a:tr h="3089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srv_count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32962"/>
                  </a:ext>
                </a:extLst>
              </a:tr>
              <a:tr h="3089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serror_rate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18711"/>
                  </a:ext>
                </a:extLst>
              </a:tr>
              <a:tr h="380955">
                <a:tc>
                  <a:txBody>
                    <a:bodyPr/>
                    <a:lstStyle/>
                    <a:p>
                      <a:r>
                        <a:rPr lang="en-US" sz="1200" dirty="0" err="1"/>
                        <a:t>srv_serrot_rate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Float64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812788"/>
                  </a:ext>
                </a:extLst>
              </a:tr>
              <a:tr h="380955">
                <a:tc>
                  <a:txBody>
                    <a:bodyPr/>
                    <a:lstStyle/>
                    <a:p>
                      <a:r>
                        <a:rPr lang="en-US" sz="1200" dirty="0" err="1"/>
                        <a:t>rerror_rate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Float64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37738"/>
                  </a:ext>
                </a:extLst>
              </a:tr>
              <a:tr h="3089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srv_serror_rate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79680"/>
                  </a:ext>
                </a:extLst>
              </a:tr>
              <a:tr h="3089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same_srv_rate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555195"/>
                  </a:ext>
                </a:extLst>
              </a:tr>
              <a:tr h="3089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diff_srv_rate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85016"/>
                  </a:ext>
                </a:extLst>
              </a:tr>
              <a:tr h="3089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srv_diff_host_rate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Float64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042778"/>
                  </a:ext>
                </a:extLst>
              </a:tr>
              <a:tr h="3089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dst_host_count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0690"/>
                  </a:ext>
                </a:extLst>
              </a:tr>
              <a:tr h="3089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dst_host_srv_count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36632"/>
                  </a:ext>
                </a:extLst>
              </a:tr>
              <a:tr h="3089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dst_host_same_srv_rate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097783"/>
                  </a:ext>
                </a:extLst>
              </a:tr>
              <a:tr h="3089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dst_host_diff_srv_rate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250357"/>
                  </a:ext>
                </a:extLst>
              </a:tr>
              <a:tr h="3089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dst_host_same_src_port_rate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611734"/>
                  </a:ext>
                </a:extLst>
              </a:tr>
              <a:tr h="3089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dst_host_srv_diff_host_rate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40291"/>
                  </a:ext>
                </a:extLst>
              </a:tr>
              <a:tr h="3089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dst_host_serror_rate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305668"/>
                  </a:ext>
                </a:extLst>
              </a:tr>
              <a:tr h="3089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dst_host_srv_serror_rate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82576"/>
                  </a:ext>
                </a:extLst>
              </a:tr>
              <a:tr h="3089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dst_host_rerror_rate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80916"/>
                  </a:ext>
                </a:extLst>
              </a:tr>
              <a:tr h="3089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dst_host_srv_rerror_rate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4671"/>
                  </a:ext>
                </a:extLst>
              </a:tr>
            </a:tbl>
          </a:graphicData>
        </a:graphic>
      </p:graphicFrame>
      <p:graphicFrame>
        <p:nvGraphicFramePr>
          <p:cNvPr id="16" name="Table 10">
            <a:extLst>
              <a:ext uri="{FF2B5EF4-FFF2-40B4-BE49-F238E27FC236}">
                <a16:creationId xmlns:a16="http://schemas.microsoft.com/office/drawing/2014/main" id="{E472C9DB-069D-8581-F5A7-E866D195B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27117"/>
              </p:ext>
            </p:extLst>
          </p:nvPr>
        </p:nvGraphicFramePr>
        <p:xfrm>
          <a:off x="4394201" y="554693"/>
          <a:ext cx="3403597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206">
                  <a:extLst>
                    <a:ext uri="{9D8B030D-6E8A-4147-A177-3AD203B41FA5}">
                      <a16:colId xmlns:a16="http://schemas.microsoft.com/office/drawing/2014/main" val="2636861104"/>
                    </a:ext>
                  </a:extLst>
                </a:gridCol>
                <a:gridCol w="1498391">
                  <a:extLst>
                    <a:ext uri="{9D8B030D-6E8A-4147-A177-3AD203B41FA5}">
                      <a16:colId xmlns:a16="http://schemas.microsoft.com/office/drawing/2014/main" val="28553139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Content Features             Type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7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num_failed_logins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3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logged_in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1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num_compromised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int64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81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root_shell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int64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su_attempted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7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num_root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55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num_file_creations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8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num_shells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04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num_access_files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num_outbound_cms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3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is_host_login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02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is_guest_login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0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05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18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F996-4141-ADAD-5315-C142EEE3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16" y="386926"/>
            <a:ext cx="10325000" cy="770340"/>
          </a:xfrm>
        </p:spPr>
        <p:txBody>
          <a:bodyPr/>
          <a:lstStyle/>
          <a:p>
            <a:r>
              <a:rPr lang="en-US" dirty="0"/>
              <a:t>Categorize the types of attacks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A8C8D-FBEF-9BD4-37B2-7BE686B3857A}"/>
              </a:ext>
            </a:extLst>
          </p:cNvPr>
          <p:cNvSpPr txBox="1"/>
          <p:nvPr/>
        </p:nvSpPr>
        <p:spPr>
          <a:xfrm>
            <a:off x="184974" y="6400140"/>
            <a:ext cx="39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A58C55FF-91BA-DC3E-F413-42CAE151CBD2}"/>
              </a:ext>
            </a:extLst>
          </p:cNvPr>
          <p:cNvSpPr/>
          <p:nvPr/>
        </p:nvSpPr>
        <p:spPr>
          <a:xfrm>
            <a:off x="1026308" y="1157266"/>
            <a:ext cx="4655127" cy="2623127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A5193-B8BD-5C7F-69AE-782D26596FCC}"/>
              </a:ext>
            </a:extLst>
          </p:cNvPr>
          <p:cNvSpPr txBox="1"/>
          <p:nvPr/>
        </p:nvSpPr>
        <p:spPr>
          <a:xfrm>
            <a:off x="1533154" y="1236667"/>
            <a:ext cx="4655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Denial of Service Attack (DoS)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545C5-079F-1838-5709-9201C51098FF}"/>
              </a:ext>
            </a:extLst>
          </p:cNvPr>
          <p:cNvSpPr txBox="1"/>
          <p:nvPr/>
        </p:nvSpPr>
        <p:spPr>
          <a:xfrm>
            <a:off x="1377124" y="1618931"/>
            <a:ext cx="2978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haroni" panose="02010803020104030203" pitchFamily="2" charset="-79"/>
              </a:rPr>
              <a:t>Back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haroni" panose="02010803020104030203" pitchFamily="2" charset="-79"/>
              </a:rPr>
              <a:t>Land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haroni" panose="02010803020104030203" pitchFamily="2" charset="-79"/>
              </a:rPr>
              <a:t>Neptune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haroni" panose="02010803020104030203" pitchFamily="2" charset="-79"/>
              </a:rPr>
              <a:t>Pod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haroni" panose="02010803020104030203" pitchFamily="2" charset="-79"/>
              </a:rPr>
              <a:t>Smurf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haroni" panose="02010803020104030203" pitchFamily="2" charset="-79"/>
              </a:rPr>
              <a:t>Teardrop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9E6FA82B-DF79-161C-A80D-CDFD060D2A71}"/>
              </a:ext>
            </a:extLst>
          </p:cNvPr>
          <p:cNvSpPr/>
          <p:nvPr/>
        </p:nvSpPr>
        <p:spPr>
          <a:xfrm>
            <a:off x="6344311" y="1157266"/>
            <a:ext cx="4655127" cy="2623127"/>
          </a:xfrm>
          <a:prstGeom prst="round2DiagRect">
            <a:avLst/>
          </a:prstGeom>
          <a:solidFill>
            <a:srgbClr val="00206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D67EE-14D8-D122-B249-C439154CD0F8}"/>
              </a:ext>
            </a:extLst>
          </p:cNvPr>
          <p:cNvSpPr txBox="1"/>
          <p:nvPr/>
        </p:nvSpPr>
        <p:spPr>
          <a:xfrm>
            <a:off x="6851157" y="1236667"/>
            <a:ext cx="4655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User to Root Attack (U2R)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A18980-5EBE-D5D1-ECAB-1640BB7666ED}"/>
              </a:ext>
            </a:extLst>
          </p:cNvPr>
          <p:cNvSpPr txBox="1"/>
          <p:nvPr/>
        </p:nvSpPr>
        <p:spPr>
          <a:xfrm>
            <a:off x="6581743" y="1659004"/>
            <a:ext cx="297872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Buffer overflow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Loadmodule</a:t>
            </a:r>
            <a:endParaRPr lang="en-US" sz="2000" dirty="0">
              <a:solidFill>
                <a:schemeClr val="bg1"/>
              </a:solidFill>
              <a:latin typeface="+mj-lt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perl</a:t>
            </a:r>
            <a:endParaRPr lang="en-US" sz="2000" dirty="0">
              <a:solidFill>
                <a:schemeClr val="bg1"/>
              </a:solidFill>
              <a:latin typeface="+mj-lt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rootkit</a:t>
            </a:r>
          </a:p>
          <a:p>
            <a:endParaRPr lang="en-US" sz="2000" dirty="0">
              <a:solidFill>
                <a:schemeClr val="bg1"/>
              </a:solidFill>
              <a:latin typeface="+mj-lt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92759D73-AD32-D5EA-8DF2-7A59EDDCD6BB}"/>
              </a:ext>
            </a:extLst>
          </p:cNvPr>
          <p:cNvSpPr/>
          <p:nvPr/>
        </p:nvSpPr>
        <p:spPr>
          <a:xfrm>
            <a:off x="6344311" y="3961679"/>
            <a:ext cx="4655127" cy="2623127"/>
          </a:xfrm>
          <a:prstGeom prst="round2Diag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30ED6-6BD7-CF7A-C315-40ED4854E672}"/>
              </a:ext>
            </a:extLst>
          </p:cNvPr>
          <p:cNvSpPr txBox="1"/>
          <p:nvPr/>
        </p:nvSpPr>
        <p:spPr>
          <a:xfrm>
            <a:off x="6851157" y="4041080"/>
            <a:ext cx="4655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Remote to Local Attack (R2L)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742E15-0527-95E2-7950-A21D6F86D973}"/>
              </a:ext>
            </a:extLst>
          </p:cNvPr>
          <p:cNvSpPr txBox="1"/>
          <p:nvPr/>
        </p:nvSpPr>
        <p:spPr>
          <a:xfrm>
            <a:off x="6443519" y="4424960"/>
            <a:ext cx="297872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ftp write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Guess password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imap</a:t>
            </a:r>
            <a:endParaRPr lang="en-US" sz="1600" dirty="0">
              <a:solidFill>
                <a:schemeClr val="bg1"/>
              </a:solidFill>
              <a:latin typeface="+mj-lt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Multihop</a:t>
            </a:r>
            <a:endParaRPr lang="en-US" sz="1600" dirty="0">
              <a:solidFill>
                <a:schemeClr val="bg1"/>
              </a:solidFill>
              <a:latin typeface="+mj-lt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Phf</a:t>
            </a:r>
            <a:endParaRPr lang="en-US" sz="1600" dirty="0">
              <a:solidFill>
                <a:schemeClr val="bg1"/>
              </a:solidFill>
              <a:latin typeface="+mj-lt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Spy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Warez client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  <a:latin typeface="+mj-lt"/>
                <a:cs typeface="Aharoni" panose="02010803020104030203" pitchFamily="2" charset="-79"/>
              </a:rPr>
              <a:t>Warez master</a:t>
            </a:r>
          </a:p>
          <a:p>
            <a:endParaRPr lang="en-US" sz="2000" dirty="0">
              <a:solidFill>
                <a:schemeClr val="bg1"/>
              </a:solidFill>
              <a:latin typeface="+mj-lt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E8DF8EC3-93B5-05E9-CC5E-BA21DFDCBA5F}"/>
              </a:ext>
            </a:extLst>
          </p:cNvPr>
          <p:cNvSpPr/>
          <p:nvPr/>
        </p:nvSpPr>
        <p:spPr>
          <a:xfrm>
            <a:off x="1026308" y="4041080"/>
            <a:ext cx="4655127" cy="2623127"/>
          </a:xfrm>
          <a:prstGeom prst="round2Diag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D27C8C-04C4-17F2-E0AE-F4ED10FC0A11}"/>
              </a:ext>
            </a:extLst>
          </p:cNvPr>
          <p:cNvSpPr txBox="1"/>
          <p:nvPr/>
        </p:nvSpPr>
        <p:spPr>
          <a:xfrm>
            <a:off x="1533154" y="4120481"/>
            <a:ext cx="4655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Probing Attack: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1D5E9-C806-BB56-868E-F0D3E65E9674}"/>
              </a:ext>
            </a:extLst>
          </p:cNvPr>
          <p:cNvSpPr txBox="1"/>
          <p:nvPr/>
        </p:nvSpPr>
        <p:spPr>
          <a:xfrm>
            <a:off x="1187698" y="4527826"/>
            <a:ext cx="2978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haroni" panose="02010803020104030203" pitchFamily="2" charset="-79"/>
              </a:rPr>
              <a:t>Ip sweep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haroni" panose="02010803020104030203" pitchFamily="2" charset="-79"/>
              </a:rPr>
              <a:t>Nmap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haroni" panose="02010803020104030203" pitchFamily="2" charset="-79"/>
              </a:rPr>
              <a:t>Port sweep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+mj-lt"/>
                <a:cs typeface="Aharoni" panose="02010803020104030203" pitchFamily="2" charset="-79"/>
              </a:rPr>
              <a:t>Satan</a:t>
            </a:r>
          </a:p>
        </p:txBody>
      </p:sp>
    </p:spTree>
    <p:extLst>
      <p:ext uri="{BB962C8B-B14F-4D97-AF65-F5344CB8AC3E}">
        <p14:creationId xmlns:p14="http://schemas.microsoft.com/office/powerpoint/2010/main" val="205227986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20530</TotalTime>
  <Words>1118</Words>
  <Application>Microsoft Office PowerPoint</Application>
  <PresentationFormat>Widescreen</PresentationFormat>
  <Paragraphs>279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Aharoni</vt:lpstr>
      <vt:lpstr>Arial</vt:lpstr>
      <vt:lpstr>Calibri</vt:lpstr>
      <vt:lpstr>Google Sans</vt:lpstr>
      <vt:lpstr>Grandview</vt:lpstr>
      <vt:lpstr>Roboto</vt:lpstr>
      <vt:lpstr>Söhne</vt:lpstr>
      <vt:lpstr>Times New Roman</vt:lpstr>
      <vt:lpstr>Wingdings</vt:lpstr>
      <vt:lpstr>CosineVTI</vt:lpstr>
      <vt:lpstr>Class: Machine Learning for networks Professor: Andrea ARALLDO   </vt:lpstr>
      <vt:lpstr>Introduction</vt:lpstr>
      <vt:lpstr>PowerPoint Presentation</vt:lpstr>
      <vt:lpstr>PowerPoint Presentation</vt:lpstr>
      <vt:lpstr>KDD CUP 99 Data Set</vt:lpstr>
      <vt:lpstr>PowerPoint Presentation</vt:lpstr>
      <vt:lpstr>Features in the Dataset</vt:lpstr>
      <vt:lpstr>PowerPoint Presentation</vt:lpstr>
      <vt:lpstr>Categorize the types of attacks </vt:lpstr>
      <vt:lpstr>PowerPoint Presentation</vt:lpstr>
      <vt:lpstr>Protocol distribution</vt:lpstr>
      <vt:lpstr>Finding correlated variables </vt:lpstr>
      <vt:lpstr>PowerPoint Presentation</vt:lpstr>
      <vt:lpstr>Models Performance</vt:lpstr>
      <vt:lpstr>Confusion Matrix Decision Tree Classifier  </vt:lpstr>
      <vt:lpstr>Confusion Matrix Logistic Regression </vt:lpstr>
      <vt:lpstr>Feature importance Decision Tree Classifier</vt:lpstr>
      <vt:lpstr>Histogram of loggin_in feature Group by Target</vt:lpstr>
      <vt:lpstr>Balanced Dataset </vt:lpstr>
      <vt:lpstr>Decision Tree Classifier</vt:lpstr>
      <vt:lpstr>Confusion Matrix Balanced Dataset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networks</dc:title>
  <dc:creator>wilmar quiroga</dc:creator>
  <cp:lastModifiedBy>wilmar quiroga</cp:lastModifiedBy>
  <cp:revision>9</cp:revision>
  <dcterms:created xsi:type="dcterms:W3CDTF">2023-02-14T03:29:50Z</dcterms:created>
  <dcterms:modified xsi:type="dcterms:W3CDTF">2023-02-28T15:20:44Z</dcterms:modified>
</cp:coreProperties>
</file>